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9"/>
  </p:notesMasterIdLst>
  <p:sldIdLst>
    <p:sldId id="256" r:id="rId2"/>
    <p:sldId id="257" r:id="rId3"/>
    <p:sldId id="258" r:id="rId4"/>
    <p:sldId id="259" r:id="rId5"/>
    <p:sldId id="261" r:id="rId6"/>
    <p:sldId id="260" r:id="rId7"/>
    <p:sldId id="269" r:id="rId8"/>
    <p:sldId id="262" r:id="rId9"/>
    <p:sldId id="263" r:id="rId10"/>
    <p:sldId id="271" r:id="rId11"/>
    <p:sldId id="264" r:id="rId12"/>
    <p:sldId id="265" r:id="rId13"/>
    <p:sldId id="266" r:id="rId14"/>
    <p:sldId id="270" r:id="rId15"/>
    <p:sldId id="273" r:id="rId16"/>
    <p:sldId id="274"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00E31-B5F5-460D-9C9C-1EEDE3D17A5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B4922-C70A-4833-AAFA-7F19A429F974}" type="slidenum">
              <a:rPr lang="en-US" smtClean="0"/>
              <a:t>‹#›</a:t>
            </a:fld>
            <a:endParaRPr lang="en-US"/>
          </a:p>
        </p:txBody>
      </p:sp>
    </p:spTree>
    <p:extLst>
      <p:ext uri="{BB962C8B-B14F-4D97-AF65-F5344CB8AC3E}">
        <p14:creationId xmlns:p14="http://schemas.microsoft.com/office/powerpoint/2010/main" val="367351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378256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264969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9183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96593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401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2290970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23521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04669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47508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37A5A-4360-48F3-B7E3-82300D44773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23897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E37A5A-4360-48F3-B7E3-82300D44773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0058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E37A5A-4360-48F3-B7E3-82300D44773C}"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05315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E37A5A-4360-48F3-B7E3-82300D44773C}"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336287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37A5A-4360-48F3-B7E3-82300D44773C}"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153831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37A5A-4360-48F3-B7E3-82300D44773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60876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37A5A-4360-48F3-B7E3-82300D44773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36033-B879-457C-BA23-67191014429C}" type="slidenum">
              <a:rPr lang="en-US" smtClean="0"/>
              <a:t>‹#›</a:t>
            </a:fld>
            <a:endParaRPr lang="en-US"/>
          </a:p>
        </p:txBody>
      </p:sp>
    </p:spTree>
    <p:extLst>
      <p:ext uri="{BB962C8B-B14F-4D97-AF65-F5344CB8AC3E}">
        <p14:creationId xmlns:p14="http://schemas.microsoft.com/office/powerpoint/2010/main" val="228264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E37A5A-4360-48F3-B7E3-82300D44773C}" type="datetimeFigureOut">
              <a:rPr lang="en-US" smtClean="0"/>
              <a:t>2/15/2022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C36033-B879-457C-BA23-67191014429C}" type="slidenum">
              <a:rPr lang="en-US" smtClean="0"/>
              <a:t>‹#›</a:t>
            </a:fld>
            <a:endParaRPr lang="en-US"/>
          </a:p>
        </p:txBody>
      </p:sp>
    </p:spTree>
    <p:extLst>
      <p:ext uri="{BB962C8B-B14F-4D97-AF65-F5344CB8AC3E}">
        <p14:creationId xmlns:p14="http://schemas.microsoft.com/office/powerpoint/2010/main" val="408275498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534/genetics.105.04897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rex.uqam.ca/index.php?action=hgt&amp;project=tre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534/genetics.105.04897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268D-5F92-4DCA-9CED-367661D55587}"/>
              </a:ext>
            </a:extLst>
          </p:cNvPr>
          <p:cNvSpPr>
            <a:spLocks noGrp="1"/>
          </p:cNvSpPr>
          <p:nvPr>
            <p:ph type="ctrTitle"/>
          </p:nvPr>
        </p:nvSpPr>
        <p:spPr>
          <a:xfrm>
            <a:off x="1684620" y="790509"/>
            <a:ext cx="7766936" cy="2638491"/>
          </a:xfrm>
        </p:spPr>
        <p:txBody>
          <a:bodyPr/>
          <a:lstStyle/>
          <a:p>
            <a:pPr algn="ctr"/>
            <a:r>
              <a:rPr lang="fr-FR" sz="4400" dirty="0"/>
              <a:t>Analyse de recombinaison et de transferts horizontaux de gènes chez SARS-CoV-2</a:t>
            </a:r>
          </a:p>
        </p:txBody>
      </p:sp>
      <p:sp>
        <p:nvSpPr>
          <p:cNvPr id="3" name="Subtitle 2">
            <a:extLst>
              <a:ext uri="{FF2B5EF4-FFF2-40B4-BE49-F238E27FC236}">
                <a16:creationId xmlns:a16="http://schemas.microsoft.com/office/drawing/2014/main" id="{0080874B-BE56-4915-810D-2BB3728D8EBE}"/>
              </a:ext>
            </a:extLst>
          </p:cNvPr>
          <p:cNvSpPr>
            <a:spLocks noGrp="1"/>
          </p:cNvSpPr>
          <p:nvPr>
            <p:ph type="subTitle" idx="1"/>
          </p:nvPr>
        </p:nvSpPr>
        <p:spPr>
          <a:xfrm>
            <a:off x="1684620" y="4379307"/>
            <a:ext cx="7766936" cy="1096899"/>
          </a:xfrm>
        </p:spPr>
        <p:txBody>
          <a:bodyPr>
            <a:normAutofit/>
          </a:bodyPr>
          <a:lstStyle/>
          <a:p>
            <a:r>
              <a:rPr lang="en-US" sz="2400" dirty="0"/>
              <a:t>Stéphane Samson et Vladimir Makarenkov</a:t>
            </a:r>
          </a:p>
          <a:p>
            <a:r>
              <a:rPr lang="en-US" sz="2400" dirty="0"/>
              <a:t>Université du Québec à Montréal</a:t>
            </a:r>
          </a:p>
          <a:p>
            <a:endParaRPr lang="en-US" sz="2400" dirty="0"/>
          </a:p>
        </p:txBody>
      </p:sp>
      <p:sp>
        <p:nvSpPr>
          <p:cNvPr id="4" name="TextBox 3">
            <a:extLst>
              <a:ext uri="{FF2B5EF4-FFF2-40B4-BE49-F238E27FC236}">
                <a16:creationId xmlns:a16="http://schemas.microsoft.com/office/drawing/2014/main" id="{48D88B8C-4A3C-484D-B055-77CDE00F7302}"/>
              </a:ext>
            </a:extLst>
          </p:cNvPr>
          <p:cNvSpPr txBox="1"/>
          <p:nvPr/>
        </p:nvSpPr>
        <p:spPr>
          <a:xfrm>
            <a:off x="10475651" y="6418555"/>
            <a:ext cx="1750800" cy="369332"/>
          </a:xfrm>
          <a:prstGeom prst="rect">
            <a:avLst/>
          </a:prstGeom>
          <a:noFill/>
        </p:spPr>
        <p:txBody>
          <a:bodyPr wrap="none" rtlCol="0">
            <a:spAutoFit/>
          </a:bodyPr>
          <a:lstStyle/>
          <a:p>
            <a:r>
              <a:rPr lang="fr-CA" dirty="0"/>
              <a:t>15 février 2022</a:t>
            </a:r>
            <a:endParaRPr lang="en-US" dirty="0"/>
          </a:p>
        </p:txBody>
      </p:sp>
    </p:spTree>
    <p:extLst>
      <p:ext uri="{BB962C8B-B14F-4D97-AF65-F5344CB8AC3E}">
        <p14:creationId xmlns:p14="http://schemas.microsoft.com/office/powerpoint/2010/main" val="145474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83ED-A63B-49A8-8530-528706EAB95B}"/>
              </a:ext>
            </a:extLst>
          </p:cNvPr>
          <p:cNvSpPr>
            <a:spLocks noGrp="1"/>
          </p:cNvSpPr>
          <p:nvPr>
            <p:ph type="title"/>
          </p:nvPr>
        </p:nvSpPr>
        <p:spPr>
          <a:xfrm>
            <a:off x="730599" y="155575"/>
            <a:ext cx="9301167" cy="1320800"/>
          </a:xfrm>
        </p:spPr>
        <p:txBody>
          <a:bodyPr>
            <a:normAutofit fontScale="90000"/>
          </a:bodyPr>
          <a:lstStyle/>
          <a:p>
            <a:r>
              <a:rPr lang="fr-CA" dirty="0"/>
              <a:t>Analyse de similarité des gènes ORF3a, M, ORF7a et N de </a:t>
            </a:r>
            <a:r>
              <a:rPr lang="fr-CA" dirty="0" err="1"/>
              <a:t>betacoronavirus</a:t>
            </a:r>
            <a:r>
              <a:rPr lang="fr-CA" dirty="0"/>
              <a:t> faite par SimPlot</a:t>
            </a:r>
            <a:endParaRPr lang="en-US" dirty="0"/>
          </a:p>
        </p:txBody>
      </p:sp>
      <p:pic>
        <p:nvPicPr>
          <p:cNvPr id="4" name="Picture 4" descr="Fig. 2">
            <a:extLst>
              <a:ext uri="{FF2B5EF4-FFF2-40B4-BE49-F238E27FC236}">
                <a16:creationId xmlns:a16="http://schemas.microsoft.com/office/drawing/2014/main" id="{5E560687-B374-4640-93E8-3348EE1D14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3592"/>
          <a:stretch/>
        </p:blipFill>
        <p:spPr bwMode="auto">
          <a:xfrm>
            <a:off x="1122052" y="1228433"/>
            <a:ext cx="9947896" cy="54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8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1FEE-5C17-4B56-9F72-AE01BBEF3A87}"/>
              </a:ext>
            </a:extLst>
          </p:cNvPr>
          <p:cNvSpPr>
            <a:spLocks noGrp="1"/>
          </p:cNvSpPr>
          <p:nvPr>
            <p:ph type="title"/>
          </p:nvPr>
        </p:nvSpPr>
        <p:spPr/>
        <p:txBody>
          <a:bodyPr/>
          <a:lstStyle/>
          <a:p>
            <a:r>
              <a:rPr lang="fr-CA" dirty="0"/>
              <a:t>Analyse de recombinaison par </a:t>
            </a:r>
            <a:r>
              <a:rPr lang="el-GR" dirty="0"/>
              <a:t>Φ</a:t>
            </a:r>
            <a:r>
              <a:rPr lang="fr-CA" dirty="0"/>
              <a:t>-test</a:t>
            </a:r>
            <a:endParaRPr lang="en-US" dirty="0"/>
          </a:p>
        </p:txBody>
      </p:sp>
      <p:pic>
        <p:nvPicPr>
          <p:cNvPr id="5" name="Content Placeholder 4">
            <a:extLst>
              <a:ext uri="{FF2B5EF4-FFF2-40B4-BE49-F238E27FC236}">
                <a16:creationId xmlns:a16="http://schemas.microsoft.com/office/drawing/2014/main" id="{8DCD6E33-5C5F-4CBF-B54A-A6C8D1346873}"/>
              </a:ext>
            </a:extLst>
          </p:cNvPr>
          <p:cNvPicPr>
            <a:picLocks noGrp="1" noChangeAspect="1"/>
          </p:cNvPicPr>
          <p:nvPr>
            <p:ph idx="1"/>
          </p:nvPr>
        </p:nvPicPr>
        <p:blipFill>
          <a:blip r:embed="rId2"/>
          <a:stretch>
            <a:fillRect/>
          </a:stretch>
        </p:blipFill>
        <p:spPr>
          <a:xfrm>
            <a:off x="298515" y="1337926"/>
            <a:ext cx="11594969" cy="4041941"/>
          </a:xfrm>
        </p:spPr>
      </p:pic>
      <p:sp>
        <p:nvSpPr>
          <p:cNvPr id="6" name="TextBox 5">
            <a:extLst>
              <a:ext uri="{FF2B5EF4-FFF2-40B4-BE49-F238E27FC236}">
                <a16:creationId xmlns:a16="http://schemas.microsoft.com/office/drawing/2014/main" id="{B22ACF15-1782-4954-BF7F-16AC5D3C9E28}"/>
              </a:ext>
            </a:extLst>
          </p:cNvPr>
          <p:cNvSpPr txBox="1"/>
          <p:nvPr/>
        </p:nvSpPr>
        <p:spPr>
          <a:xfrm>
            <a:off x="483832" y="6248400"/>
            <a:ext cx="10852951" cy="400110"/>
          </a:xfrm>
          <a:prstGeom prst="rect">
            <a:avLst/>
          </a:prstGeom>
          <a:noFill/>
        </p:spPr>
        <p:txBody>
          <a:bodyPr wrap="square">
            <a:spAutoFit/>
          </a:bodyPr>
          <a:lstStyle/>
          <a:p>
            <a:r>
              <a:rPr lang="en-US" sz="1000" dirty="0">
                <a:solidFill>
                  <a:srgbClr val="333333"/>
                </a:solidFill>
                <a:latin typeface="-apple-system"/>
              </a:rPr>
              <a:t>Trevor C </a:t>
            </a:r>
            <a:r>
              <a:rPr lang="en-US" sz="1000" dirty="0" err="1">
                <a:solidFill>
                  <a:srgbClr val="333333"/>
                </a:solidFill>
                <a:latin typeface="-apple-system"/>
              </a:rPr>
              <a:t>Bruen</a:t>
            </a:r>
            <a:r>
              <a:rPr lang="en-US" sz="1000" dirty="0">
                <a:solidFill>
                  <a:srgbClr val="333333"/>
                </a:solidFill>
                <a:latin typeface="-apple-system"/>
              </a:rPr>
              <a:t>, Hervé Philippe, David Bryant, A Simple and Robust Statistical Test for Detecting the Presence of Recombination, Genetics, Volume 172, Issue 4, 1 April 2006, Pages 2665–2681, </a:t>
            </a:r>
            <a:r>
              <a:rPr lang="en-US" sz="1000" dirty="0">
                <a:solidFill>
                  <a:srgbClr val="333333"/>
                </a:solidFill>
                <a:latin typeface="-apple-system"/>
                <a:hlinkClick r:id="rId3">
                  <a:extLst>
                    <a:ext uri="{A12FA001-AC4F-418D-AE19-62706E023703}">
                      <ahyp:hlinkClr xmlns:ahyp="http://schemas.microsoft.com/office/drawing/2018/hyperlinkcolor" val="tx"/>
                    </a:ext>
                  </a:extLst>
                </a:hlinkClick>
              </a:rPr>
              <a:t>https://doi.org/10.1534/genetics.105.048975</a:t>
            </a:r>
            <a:endParaRPr lang="en-US" sz="1000" dirty="0">
              <a:solidFill>
                <a:srgbClr val="333333"/>
              </a:solidFill>
              <a:latin typeface="-apple-system"/>
            </a:endParaRPr>
          </a:p>
        </p:txBody>
      </p:sp>
    </p:spTree>
    <p:extLst>
      <p:ext uri="{BB962C8B-B14F-4D97-AF65-F5344CB8AC3E}">
        <p14:creationId xmlns:p14="http://schemas.microsoft.com/office/powerpoint/2010/main" val="380367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3AE2-2125-484C-88C0-4525F913AE29}"/>
              </a:ext>
            </a:extLst>
          </p:cNvPr>
          <p:cNvSpPr>
            <a:spLocks noGrp="1"/>
          </p:cNvSpPr>
          <p:nvPr>
            <p:ph type="title"/>
          </p:nvPr>
        </p:nvSpPr>
        <p:spPr>
          <a:xfrm>
            <a:off x="677334" y="183472"/>
            <a:ext cx="8596668" cy="1320800"/>
          </a:xfrm>
        </p:spPr>
        <p:txBody>
          <a:bodyPr/>
          <a:lstStyle/>
          <a:p>
            <a:r>
              <a:rPr lang="fr-CA" dirty="0"/>
              <a:t>Détection de transferts horizontaux de gènes pour le gène S</a:t>
            </a:r>
            <a:endParaRPr lang="en-US" dirty="0"/>
          </a:p>
        </p:txBody>
      </p:sp>
      <p:pic>
        <p:nvPicPr>
          <p:cNvPr id="14" name="Content Placeholder 13">
            <a:extLst>
              <a:ext uri="{FF2B5EF4-FFF2-40B4-BE49-F238E27FC236}">
                <a16:creationId xmlns:a16="http://schemas.microsoft.com/office/drawing/2014/main" id="{A35CA02C-A158-45D6-BC72-52792322BBC5}"/>
              </a:ext>
            </a:extLst>
          </p:cNvPr>
          <p:cNvPicPr>
            <a:picLocks noGrp="1" noChangeAspect="1"/>
          </p:cNvPicPr>
          <p:nvPr>
            <p:ph idx="1"/>
          </p:nvPr>
        </p:nvPicPr>
        <p:blipFill>
          <a:blip r:embed="rId2"/>
          <a:stretch>
            <a:fillRect/>
          </a:stretch>
        </p:blipFill>
        <p:spPr>
          <a:xfrm>
            <a:off x="677334" y="1504272"/>
            <a:ext cx="8744807" cy="4647953"/>
          </a:xfrm>
        </p:spPr>
      </p:pic>
      <p:sp>
        <p:nvSpPr>
          <p:cNvPr id="16" name="TextBox 15">
            <a:extLst>
              <a:ext uri="{FF2B5EF4-FFF2-40B4-BE49-F238E27FC236}">
                <a16:creationId xmlns:a16="http://schemas.microsoft.com/office/drawing/2014/main" id="{1DAFB1EF-8193-43A8-AFD5-07A1DD89A78F}"/>
              </a:ext>
            </a:extLst>
          </p:cNvPr>
          <p:cNvSpPr txBox="1"/>
          <p:nvPr/>
        </p:nvSpPr>
        <p:spPr>
          <a:xfrm>
            <a:off x="1864311" y="6365290"/>
            <a:ext cx="1369670" cy="369332"/>
          </a:xfrm>
          <a:prstGeom prst="rect">
            <a:avLst/>
          </a:prstGeom>
          <a:noFill/>
        </p:spPr>
        <p:txBody>
          <a:bodyPr wrap="none" rtlCol="0">
            <a:spAutoFit/>
          </a:bodyPr>
          <a:lstStyle/>
          <a:p>
            <a:r>
              <a:rPr lang="fr-CA" b="1" u="sng" dirty="0" err="1">
                <a:hlinkClick r:id="rId3"/>
              </a:rPr>
              <a:t>Trex</a:t>
            </a:r>
            <a:r>
              <a:rPr lang="fr-CA" b="1" u="sng" dirty="0">
                <a:hlinkClick r:id="rId3"/>
              </a:rPr>
              <a:t> UQAM</a:t>
            </a:r>
            <a:endParaRPr lang="en-US" b="1" u="sng" dirty="0"/>
          </a:p>
        </p:txBody>
      </p:sp>
    </p:spTree>
    <p:extLst>
      <p:ext uri="{BB962C8B-B14F-4D97-AF65-F5344CB8AC3E}">
        <p14:creationId xmlns:p14="http://schemas.microsoft.com/office/powerpoint/2010/main" val="222343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0847-F801-4D5B-B12B-186EC98F1905}"/>
              </a:ext>
            </a:extLst>
          </p:cNvPr>
          <p:cNvSpPr>
            <a:spLocks noGrp="1"/>
          </p:cNvSpPr>
          <p:nvPr>
            <p:ph type="title"/>
          </p:nvPr>
        </p:nvSpPr>
        <p:spPr>
          <a:xfrm>
            <a:off x="677333" y="290004"/>
            <a:ext cx="8596668" cy="1320800"/>
          </a:xfrm>
        </p:spPr>
        <p:txBody>
          <a:bodyPr/>
          <a:lstStyle/>
          <a:p>
            <a:r>
              <a:rPr lang="fr-CA" dirty="0"/>
              <a:t>Détection des transferts horizontaux de gènes pour le RB domain</a:t>
            </a:r>
            <a:endParaRPr lang="en-US" dirty="0"/>
          </a:p>
        </p:txBody>
      </p:sp>
      <p:pic>
        <p:nvPicPr>
          <p:cNvPr id="5122" name="Picture 2" descr="Fig. 4">
            <a:extLst>
              <a:ext uri="{FF2B5EF4-FFF2-40B4-BE49-F238E27FC236}">
                <a16:creationId xmlns:a16="http://schemas.microsoft.com/office/drawing/2014/main" id="{A8F0F2C3-3C8F-4162-9CCA-AA72E8A937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418" y="1610804"/>
            <a:ext cx="7182497" cy="487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7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C8F4-F98E-4C95-B66F-BBD8DAC763BC}"/>
              </a:ext>
            </a:extLst>
          </p:cNvPr>
          <p:cNvSpPr>
            <a:spLocks noGrp="1"/>
          </p:cNvSpPr>
          <p:nvPr>
            <p:ph type="title"/>
          </p:nvPr>
        </p:nvSpPr>
        <p:spPr/>
        <p:txBody>
          <a:bodyPr/>
          <a:lstStyle/>
          <a:p>
            <a:r>
              <a:rPr lang="fr-CA" dirty="0"/>
              <a:t>Trois modèles d’évolution des gènes de SARS-CoV-2</a:t>
            </a:r>
            <a:endParaRPr lang="en-US" dirty="0"/>
          </a:p>
        </p:txBody>
      </p:sp>
      <p:pic>
        <p:nvPicPr>
          <p:cNvPr id="1026" name="Picture 2" descr="Fig. 6">
            <a:extLst>
              <a:ext uri="{FF2B5EF4-FFF2-40B4-BE49-F238E27FC236}">
                <a16:creationId xmlns:a16="http://schemas.microsoft.com/office/drawing/2014/main" id="{731E1A12-9364-4634-A848-C014143694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143308"/>
            <a:ext cx="10384718" cy="41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5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B6BE-97E1-4DE1-9A5A-229CA2CB369E}"/>
              </a:ext>
            </a:extLst>
          </p:cNvPr>
          <p:cNvSpPr>
            <a:spLocks noGrp="1"/>
          </p:cNvSpPr>
          <p:nvPr>
            <p:ph type="title"/>
          </p:nvPr>
        </p:nvSpPr>
        <p:spPr>
          <a:xfrm>
            <a:off x="544169" y="68062"/>
            <a:ext cx="8596668" cy="1320800"/>
          </a:xfrm>
        </p:spPr>
        <p:txBody>
          <a:bodyPr/>
          <a:lstStyle/>
          <a:p>
            <a:r>
              <a:rPr lang="en-US" dirty="0"/>
              <a:t>SimPlot++ </a:t>
            </a:r>
          </a:p>
        </p:txBody>
      </p:sp>
      <p:grpSp>
        <p:nvGrpSpPr>
          <p:cNvPr id="24" name="Group 23">
            <a:extLst>
              <a:ext uri="{FF2B5EF4-FFF2-40B4-BE49-F238E27FC236}">
                <a16:creationId xmlns:a16="http://schemas.microsoft.com/office/drawing/2014/main" id="{DC7C82AE-BCF7-4449-A01F-8CD076596E49}"/>
              </a:ext>
            </a:extLst>
          </p:cNvPr>
          <p:cNvGrpSpPr/>
          <p:nvPr/>
        </p:nvGrpSpPr>
        <p:grpSpPr>
          <a:xfrm>
            <a:off x="544169" y="728462"/>
            <a:ext cx="9211051" cy="5796132"/>
            <a:chOff x="544169" y="728462"/>
            <a:chExt cx="9211051" cy="5796132"/>
          </a:xfrm>
        </p:grpSpPr>
        <p:pic>
          <p:nvPicPr>
            <p:cNvPr id="23" name="Picture 22">
              <a:extLst>
                <a:ext uri="{FF2B5EF4-FFF2-40B4-BE49-F238E27FC236}">
                  <a16:creationId xmlns:a16="http://schemas.microsoft.com/office/drawing/2014/main" id="{169AFD11-FC41-4BD6-92F5-269480185EF3}"/>
                </a:ext>
              </a:extLst>
            </p:cNvPr>
            <p:cNvPicPr>
              <a:picLocks noChangeAspect="1"/>
            </p:cNvPicPr>
            <p:nvPr/>
          </p:nvPicPr>
          <p:blipFill>
            <a:blip r:embed="rId2"/>
            <a:stretch>
              <a:fillRect/>
            </a:stretch>
          </p:blipFill>
          <p:spPr>
            <a:xfrm>
              <a:off x="544169" y="728462"/>
              <a:ext cx="9211051" cy="5796132"/>
            </a:xfrm>
            <a:prstGeom prst="rect">
              <a:avLst/>
            </a:prstGeom>
            <a:ln>
              <a:solidFill>
                <a:schemeClr val="tx1"/>
              </a:solidFill>
            </a:ln>
          </p:spPr>
        </p:pic>
        <p:sp>
          <p:nvSpPr>
            <p:cNvPr id="8" name="Arrow: Up 7">
              <a:extLst>
                <a:ext uri="{FF2B5EF4-FFF2-40B4-BE49-F238E27FC236}">
                  <a16:creationId xmlns:a16="http://schemas.microsoft.com/office/drawing/2014/main" id="{709E3D44-4BF5-4681-846E-FBAAAB1B3FC4}"/>
                </a:ext>
              </a:extLst>
            </p:cNvPr>
            <p:cNvSpPr/>
            <p:nvPr/>
          </p:nvSpPr>
          <p:spPr>
            <a:xfrm>
              <a:off x="3208876" y="4687411"/>
              <a:ext cx="568171" cy="58592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28B972-5B4F-46EA-951B-C77D5CC77B16}"/>
                </a:ext>
              </a:extLst>
            </p:cNvPr>
            <p:cNvSpPr txBox="1"/>
            <p:nvPr/>
          </p:nvSpPr>
          <p:spPr>
            <a:xfrm>
              <a:off x="2960981" y="5325542"/>
              <a:ext cx="1096775" cy="369332"/>
            </a:xfrm>
            <a:prstGeom prst="rect">
              <a:avLst/>
            </a:prstGeom>
            <a:noFill/>
          </p:spPr>
          <p:txBody>
            <a:bodyPr wrap="none" rtlCol="0">
              <a:spAutoFit/>
            </a:bodyPr>
            <a:lstStyle/>
            <a:p>
              <a:r>
                <a:rPr lang="en-US" dirty="0" err="1">
                  <a:solidFill>
                    <a:srgbClr val="C00000"/>
                  </a:solidFill>
                </a:rPr>
                <a:t>Groupes</a:t>
              </a:r>
              <a:r>
                <a:rPr lang="en-US" dirty="0"/>
                <a:t> </a:t>
              </a:r>
            </a:p>
          </p:txBody>
        </p:sp>
        <p:sp>
          <p:nvSpPr>
            <p:cNvPr id="10" name="Arrow: Up 9">
              <a:extLst>
                <a:ext uri="{FF2B5EF4-FFF2-40B4-BE49-F238E27FC236}">
                  <a16:creationId xmlns:a16="http://schemas.microsoft.com/office/drawing/2014/main" id="{B5990482-37BB-45C3-A16E-A8DDFCB65CDE}"/>
                </a:ext>
              </a:extLst>
            </p:cNvPr>
            <p:cNvSpPr/>
            <p:nvPr/>
          </p:nvSpPr>
          <p:spPr>
            <a:xfrm>
              <a:off x="7097109" y="2527124"/>
              <a:ext cx="435006" cy="39061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E574C69C-8412-412F-9E65-9E972E5074BC}"/>
                </a:ext>
              </a:extLst>
            </p:cNvPr>
            <p:cNvSpPr/>
            <p:nvPr/>
          </p:nvSpPr>
          <p:spPr>
            <a:xfrm>
              <a:off x="7476404" y="4891598"/>
              <a:ext cx="568171" cy="38174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01C8CE-50DE-4ED9-A3A8-3D2E2A69407B}"/>
                </a:ext>
              </a:extLst>
            </p:cNvPr>
            <p:cNvSpPr txBox="1"/>
            <p:nvPr/>
          </p:nvSpPr>
          <p:spPr>
            <a:xfrm>
              <a:off x="6214368" y="2950424"/>
              <a:ext cx="2366353" cy="646331"/>
            </a:xfrm>
            <a:prstGeom prst="rect">
              <a:avLst/>
            </a:prstGeom>
            <a:noFill/>
          </p:spPr>
          <p:txBody>
            <a:bodyPr wrap="none" rtlCol="0">
              <a:spAutoFit/>
            </a:bodyPr>
            <a:lstStyle/>
            <a:p>
              <a:r>
                <a:rPr lang="en-US" dirty="0" err="1">
                  <a:solidFill>
                    <a:srgbClr val="C00000"/>
                  </a:solidFill>
                </a:rPr>
                <a:t>Séquences</a:t>
              </a:r>
              <a:r>
                <a:rPr lang="en-US" dirty="0">
                  <a:solidFill>
                    <a:srgbClr val="C00000"/>
                  </a:solidFill>
                </a:rPr>
                <a:t> du </a:t>
              </a:r>
              <a:r>
                <a:rPr lang="en-US" dirty="0" err="1">
                  <a:solidFill>
                    <a:srgbClr val="C00000"/>
                  </a:solidFill>
                </a:rPr>
                <a:t>groupe</a:t>
              </a:r>
              <a:endParaRPr lang="en-US" dirty="0">
                <a:solidFill>
                  <a:srgbClr val="C00000"/>
                </a:solidFill>
              </a:endParaRPr>
            </a:p>
            <a:p>
              <a:r>
                <a:rPr lang="en-US" dirty="0">
                  <a:solidFill>
                    <a:srgbClr val="C00000"/>
                  </a:solidFill>
                </a:rPr>
                <a:t>SARS-CoV-2</a:t>
              </a:r>
            </a:p>
          </p:txBody>
        </p:sp>
        <p:sp>
          <p:nvSpPr>
            <p:cNvPr id="13" name="TextBox 12">
              <a:extLst>
                <a:ext uri="{FF2B5EF4-FFF2-40B4-BE49-F238E27FC236}">
                  <a16:creationId xmlns:a16="http://schemas.microsoft.com/office/drawing/2014/main" id="{A87EDD5B-DBF7-44F4-AB94-462DEB9EEDF7}"/>
                </a:ext>
              </a:extLst>
            </p:cNvPr>
            <p:cNvSpPr txBox="1"/>
            <p:nvPr/>
          </p:nvSpPr>
          <p:spPr>
            <a:xfrm>
              <a:off x="8134245" y="4620803"/>
              <a:ext cx="1384915" cy="923330"/>
            </a:xfrm>
            <a:prstGeom prst="rect">
              <a:avLst/>
            </a:prstGeom>
            <a:noFill/>
          </p:spPr>
          <p:txBody>
            <a:bodyPr wrap="square" rtlCol="0">
              <a:spAutoFit/>
            </a:bodyPr>
            <a:lstStyle/>
            <a:p>
              <a:r>
                <a:rPr lang="fr-CA" dirty="0">
                  <a:solidFill>
                    <a:srgbClr val="C00000"/>
                  </a:solidFill>
                </a:rPr>
                <a:t>Séquences non-groupées</a:t>
              </a:r>
              <a:endParaRPr lang="en-US" dirty="0">
                <a:solidFill>
                  <a:srgbClr val="C00000"/>
                </a:solidFill>
              </a:endParaRPr>
            </a:p>
          </p:txBody>
        </p:sp>
      </p:grpSp>
    </p:spTree>
    <p:extLst>
      <p:ext uri="{BB962C8B-B14F-4D97-AF65-F5344CB8AC3E}">
        <p14:creationId xmlns:p14="http://schemas.microsoft.com/office/powerpoint/2010/main" val="190826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740D-82F8-4209-A8A4-E465A35A057C}"/>
              </a:ext>
            </a:extLst>
          </p:cNvPr>
          <p:cNvSpPr>
            <a:spLocks noGrp="1"/>
          </p:cNvSpPr>
          <p:nvPr>
            <p:ph type="title"/>
          </p:nvPr>
        </p:nvSpPr>
        <p:spPr>
          <a:xfrm>
            <a:off x="677334" y="156238"/>
            <a:ext cx="8596668" cy="1320800"/>
          </a:xfrm>
        </p:spPr>
        <p:txBody>
          <a:bodyPr/>
          <a:lstStyle/>
          <a:p>
            <a:r>
              <a:rPr lang="fr-CA" dirty="0"/>
              <a:t>SimPlot ++ </a:t>
            </a:r>
            <a:endParaRPr lang="en-US" dirty="0"/>
          </a:p>
        </p:txBody>
      </p:sp>
      <p:sp>
        <p:nvSpPr>
          <p:cNvPr id="10" name="Content Placeholder 9">
            <a:extLst>
              <a:ext uri="{FF2B5EF4-FFF2-40B4-BE49-F238E27FC236}">
                <a16:creationId xmlns:a16="http://schemas.microsoft.com/office/drawing/2014/main" id="{4C3E9D4E-5E5D-4A61-B80A-3C64A5B43C24}"/>
              </a:ext>
            </a:extLst>
          </p:cNvPr>
          <p:cNvSpPr>
            <a:spLocks noGrp="1"/>
          </p:cNvSpPr>
          <p:nvPr>
            <p:ph idx="1"/>
          </p:nvPr>
        </p:nvSpPr>
        <p:spPr/>
        <p:txBody>
          <a:bodyPr/>
          <a:lstStyle/>
          <a:p>
            <a:r>
              <a:rPr lang="fr-CA" dirty="0"/>
              <a:t>SimPlot: Analyse de similarité par fenêtre coulissante</a:t>
            </a:r>
          </a:p>
          <a:p>
            <a:endParaRPr lang="fr-CA" dirty="0"/>
          </a:p>
          <a:p>
            <a:r>
              <a:rPr lang="en-US" dirty="0" err="1"/>
              <a:t>BootScan</a:t>
            </a:r>
            <a:r>
              <a:rPr lang="en-US" dirty="0"/>
              <a:t>: </a:t>
            </a:r>
            <a:r>
              <a:rPr lang="fr-CA" dirty="0"/>
              <a:t>détection</a:t>
            </a:r>
            <a:r>
              <a:rPr lang="en-US" dirty="0"/>
              <a:t> de variation de support de bootstrap pour les clades d’un </a:t>
            </a:r>
            <a:r>
              <a:rPr lang="en-US" dirty="0" err="1"/>
              <a:t>arbre</a:t>
            </a:r>
            <a:r>
              <a:rPr lang="en-US" dirty="0"/>
              <a:t> </a:t>
            </a:r>
            <a:r>
              <a:rPr lang="en-US" dirty="0" err="1"/>
              <a:t>phylogénique</a:t>
            </a:r>
            <a:r>
              <a:rPr lang="en-US" dirty="0"/>
              <a:t> par </a:t>
            </a:r>
            <a:r>
              <a:rPr lang="en-US" dirty="0" err="1"/>
              <a:t>fenêtre</a:t>
            </a:r>
            <a:r>
              <a:rPr lang="en-US" dirty="0"/>
              <a:t> </a:t>
            </a:r>
            <a:r>
              <a:rPr lang="en-US" dirty="0" err="1"/>
              <a:t>coulissante</a:t>
            </a:r>
            <a:endParaRPr lang="en-US" dirty="0"/>
          </a:p>
          <a:p>
            <a:pPr lvl="1"/>
            <a:r>
              <a:rPr lang="en-US" dirty="0"/>
              <a:t>Bootstrap</a:t>
            </a:r>
          </a:p>
          <a:p>
            <a:endParaRPr lang="en-US" dirty="0"/>
          </a:p>
          <a:p>
            <a:r>
              <a:rPr lang="en-US" dirty="0"/>
              <a:t>Find Sites: Identification des sites </a:t>
            </a:r>
            <a:r>
              <a:rPr lang="en-US" dirty="0" err="1"/>
              <a:t>informatifs</a:t>
            </a:r>
            <a:endParaRPr lang="en-US" dirty="0"/>
          </a:p>
          <a:p>
            <a:endParaRPr lang="en-US" dirty="0"/>
          </a:p>
          <a:p>
            <a:r>
              <a:rPr lang="en-US" dirty="0"/>
              <a:t>Network: </a:t>
            </a:r>
            <a:r>
              <a:rPr lang="en-US" dirty="0" err="1"/>
              <a:t>visualisation</a:t>
            </a:r>
            <a:r>
              <a:rPr lang="en-US" dirty="0"/>
              <a:t> sous </a:t>
            </a:r>
            <a:r>
              <a:rPr lang="en-US" dirty="0" err="1"/>
              <a:t>forme</a:t>
            </a:r>
            <a:r>
              <a:rPr lang="en-US" dirty="0"/>
              <a:t> de </a:t>
            </a:r>
            <a:r>
              <a:rPr lang="fr-CA" dirty="0"/>
              <a:t>réseau</a:t>
            </a:r>
            <a:r>
              <a:rPr lang="en-US" dirty="0"/>
              <a:t> des </a:t>
            </a:r>
            <a:r>
              <a:rPr lang="en-US" dirty="0" err="1"/>
              <a:t>résultats</a:t>
            </a:r>
            <a:r>
              <a:rPr lang="en-US" dirty="0"/>
              <a:t> de SimPlot</a:t>
            </a:r>
          </a:p>
          <a:p>
            <a:endParaRPr lang="en-US" dirty="0"/>
          </a:p>
        </p:txBody>
      </p:sp>
      <p:pic>
        <p:nvPicPr>
          <p:cNvPr id="12" name="Picture 11">
            <a:extLst>
              <a:ext uri="{FF2B5EF4-FFF2-40B4-BE49-F238E27FC236}">
                <a16:creationId xmlns:a16="http://schemas.microsoft.com/office/drawing/2014/main" id="{C41CCF75-3DCA-4F91-9A14-DA817F268793}"/>
              </a:ext>
            </a:extLst>
          </p:cNvPr>
          <p:cNvPicPr>
            <a:picLocks noChangeAspect="1"/>
          </p:cNvPicPr>
          <p:nvPr/>
        </p:nvPicPr>
        <p:blipFill>
          <a:blip r:embed="rId2"/>
          <a:stretch>
            <a:fillRect/>
          </a:stretch>
        </p:blipFill>
        <p:spPr>
          <a:xfrm>
            <a:off x="677334" y="1075585"/>
            <a:ext cx="8398952" cy="984035"/>
          </a:xfrm>
          <a:prstGeom prst="rect">
            <a:avLst/>
          </a:prstGeom>
        </p:spPr>
      </p:pic>
    </p:spTree>
    <p:extLst>
      <p:ext uri="{BB962C8B-B14F-4D97-AF65-F5344CB8AC3E}">
        <p14:creationId xmlns:p14="http://schemas.microsoft.com/office/powerpoint/2010/main" val="413436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D4B-A134-46D8-BE53-E0C73FC134A6}"/>
              </a:ext>
            </a:extLst>
          </p:cNvPr>
          <p:cNvSpPr>
            <a:spLocks noGrp="1"/>
          </p:cNvSpPr>
          <p:nvPr>
            <p:ph type="title"/>
          </p:nvPr>
        </p:nvSpPr>
        <p:spPr>
          <a:xfrm>
            <a:off x="677334" y="546855"/>
            <a:ext cx="8596668" cy="1320800"/>
          </a:xfrm>
        </p:spPr>
        <p:txBody>
          <a:bodyPr/>
          <a:lstStyle/>
          <a:p>
            <a:r>
              <a:rPr lang="fr-CA" dirty="0"/>
              <a:t>Références</a:t>
            </a:r>
            <a:endParaRPr lang="en-US" dirty="0"/>
          </a:p>
        </p:txBody>
      </p:sp>
      <p:sp>
        <p:nvSpPr>
          <p:cNvPr id="3" name="Content Placeholder 2">
            <a:extLst>
              <a:ext uri="{FF2B5EF4-FFF2-40B4-BE49-F238E27FC236}">
                <a16:creationId xmlns:a16="http://schemas.microsoft.com/office/drawing/2014/main" id="{504B8462-5CE7-433A-8264-C05CA12941A0}"/>
              </a:ext>
            </a:extLst>
          </p:cNvPr>
          <p:cNvSpPr>
            <a:spLocks noGrp="1"/>
          </p:cNvSpPr>
          <p:nvPr>
            <p:ph idx="1"/>
          </p:nvPr>
        </p:nvSpPr>
        <p:spPr/>
        <p:txBody>
          <a:bodyPr>
            <a:normAutofit fontScale="92500" lnSpcReduction="20000"/>
          </a:bodyPr>
          <a:lstStyle/>
          <a:p>
            <a:r>
              <a:rPr lang="en-US" sz="1800" b="0" i="0" dirty="0">
                <a:solidFill>
                  <a:srgbClr val="333333"/>
                </a:solidFill>
                <a:effectLst/>
                <a:latin typeface="-apple-system"/>
              </a:rPr>
              <a:t>Kumar, M., Al </a:t>
            </a:r>
            <a:r>
              <a:rPr lang="en-US" sz="1800" b="0" i="0" dirty="0" err="1">
                <a:solidFill>
                  <a:srgbClr val="333333"/>
                </a:solidFill>
                <a:effectLst/>
                <a:latin typeface="-apple-system"/>
              </a:rPr>
              <a:t>Khodor</a:t>
            </a:r>
            <a:r>
              <a:rPr lang="en-US" sz="1800" b="0" i="0" dirty="0">
                <a:solidFill>
                  <a:srgbClr val="333333"/>
                </a:solidFill>
                <a:effectLst/>
                <a:latin typeface="-apple-system"/>
              </a:rPr>
              <a:t>, S. Pathophysiology and treatment strategies for COVID-19. </a:t>
            </a:r>
            <a:r>
              <a:rPr lang="en-US" sz="1800" b="0" i="1" dirty="0">
                <a:solidFill>
                  <a:srgbClr val="333333"/>
                </a:solidFill>
                <a:effectLst/>
                <a:latin typeface="-apple-system"/>
              </a:rPr>
              <a:t>J </a:t>
            </a:r>
            <a:r>
              <a:rPr lang="en-US" sz="1800" b="0" i="1" dirty="0" err="1">
                <a:solidFill>
                  <a:srgbClr val="333333"/>
                </a:solidFill>
                <a:effectLst/>
                <a:latin typeface="-apple-system"/>
              </a:rPr>
              <a:t>Transl</a:t>
            </a:r>
            <a:r>
              <a:rPr lang="en-US" sz="1800" b="0" i="1" dirty="0">
                <a:solidFill>
                  <a:srgbClr val="333333"/>
                </a:solidFill>
                <a:effectLst/>
                <a:latin typeface="-apple-system"/>
              </a:rPr>
              <a:t> Med</a:t>
            </a:r>
            <a:r>
              <a:rPr lang="en-US" sz="1800" b="0" i="0" dirty="0">
                <a:solidFill>
                  <a:srgbClr val="333333"/>
                </a:solidFill>
                <a:effectLst/>
                <a:latin typeface="-apple-system"/>
              </a:rPr>
              <a:t> </a:t>
            </a:r>
            <a:r>
              <a:rPr lang="en-US" sz="1800" b="1" i="0" dirty="0">
                <a:solidFill>
                  <a:srgbClr val="333333"/>
                </a:solidFill>
                <a:effectLst/>
                <a:latin typeface="-apple-system"/>
              </a:rPr>
              <a:t>18, </a:t>
            </a:r>
            <a:r>
              <a:rPr lang="en-US" sz="1800" b="0" i="0" dirty="0">
                <a:solidFill>
                  <a:srgbClr val="333333"/>
                </a:solidFill>
                <a:effectLst/>
                <a:latin typeface="-apple-system"/>
              </a:rPr>
              <a:t>353 (2020). https://doi.org/10.1186/s12967-020-02520-8</a:t>
            </a:r>
            <a:endParaRPr lang="en-US" dirty="0"/>
          </a:p>
          <a:p>
            <a:r>
              <a:rPr lang="en-US" sz="1800" dirty="0" err="1">
                <a:solidFill>
                  <a:srgbClr val="333333"/>
                </a:solidFill>
                <a:latin typeface="-apple-system"/>
              </a:rPr>
              <a:t>Lole</a:t>
            </a:r>
            <a:r>
              <a:rPr lang="en-US" sz="1800" dirty="0">
                <a:solidFill>
                  <a:srgbClr val="333333"/>
                </a:solidFill>
                <a:latin typeface="-apple-system"/>
              </a:rPr>
              <a:t> KS, Bollinger RC, Paranjape RS, Gadkari D, Kulkarni SS, Novak NG, Ingersoll R, Sheppard HW, Ray SC. Full-length human immunodeficiency virus type 1 genomes from subtype C-infected </a:t>
            </a:r>
            <a:r>
              <a:rPr lang="en-US" sz="1800" dirty="0" err="1">
                <a:solidFill>
                  <a:srgbClr val="333333"/>
                </a:solidFill>
                <a:latin typeface="-apple-system"/>
              </a:rPr>
              <a:t>seroconverters</a:t>
            </a:r>
            <a:r>
              <a:rPr lang="en-US" sz="1800" dirty="0">
                <a:solidFill>
                  <a:srgbClr val="333333"/>
                </a:solidFill>
                <a:latin typeface="-apple-system"/>
              </a:rPr>
              <a:t> in India, with evidence of </a:t>
            </a:r>
            <a:r>
              <a:rPr lang="en-US" sz="1800" dirty="0" err="1">
                <a:solidFill>
                  <a:srgbClr val="333333"/>
                </a:solidFill>
                <a:latin typeface="-apple-system"/>
              </a:rPr>
              <a:t>intersubtype</a:t>
            </a:r>
            <a:r>
              <a:rPr lang="en-US" sz="1800" dirty="0">
                <a:solidFill>
                  <a:srgbClr val="333333"/>
                </a:solidFill>
                <a:latin typeface="-apple-system"/>
              </a:rPr>
              <a:t> recombination. J </a:t>
            </a:r>
            <a:r>
              <a:rPr lang="en-US" sz="1800" dirty="0" err="1">
                <a:solidFill>
                  <a:srgbClr val="333333"/>
                </a:solidFill>
                <a:latin typeface="-apple-system"/>
              </a:rPr>
              <a:t>Virol</a:t>
            </a:r>
            <a:r>
              <a:rPr lang="en-US" sz="1800" dirty="0">
                <a:solidFill>
                  <a:srgbClr val="333333"/>
                </a:solidFill>
                <a:latin typeface="-apple-system"/>
              </a:rPr>
              <a:t>. 1999 Jan;73(1):152-60.</a:t>
            </a:r>
          </a:p>
          <a:p>
            <a:r>
              <a:rPr lang="en-US" dirty="0">
                <a:solidFill>
                  <a:srgbClr val="333333"/>
                </a:solidFill>
                <a:latin typeface="-apple-system"/>
              </a:rPr>
              <a:t>Makarenkov, V., </a:t>
            </a:r>
            <a:r>
              <a:rPr lang="en-US" dirty="0" err="1">
                <a:solidFill>
                  <a:srgbClr val="333333"/>
                </a:solidFill>
                <a:latin typeface="-apple-system"/>
              </a:rPr>
              <a:t>Mazoure</a:t>
            </a:r>
            <a:r>
              <a:rPr lang="en-US" dirty="0">
                <a:solidFill>
                  <a:srgbClr val="333333"/>
                </a:solidFill>
                <a:latin typeface="-apple-system"/>
              </a:rPr>
              <a:t>, B., </a:t>
            </a:r>
            <a:r>
              <a:rPr lang="en-US" dirty="0" err="1">
                <a:solidFill>
                  <a:srgbClr val="333333"/>
                </a:solidFill>
                <a:latin typeface="-apple-system"/>
              </a:rPr>
              <a:t>Rabusseau</a:t>
            </a:r>
            <a:r>
              <a:rPr lang="en-US" dirty="0">
                <a:solidFill>
                  <a:srgbClr val="333333"/>
                </a:solidFill>
                <a:latin typeface="-apple-system"/>
              </a:rPr>
              <a:t>, G. et al. Horizontal gene transfer and recombination analysis of SARS-CoV-2 genes helps discover its close relatives and shed light on its origin. BMC </a:t>
            </a:r>
            <a:r>
              <a:rPr lang="en-US" dirty="0" err="1">
                <a:solidFill>
                  <a:srgbClr val="333333"/>
                </a:solidFill>
                <a:latin typeface="-apple-system"/>
              </a:rPr>
              <a:t>Ecol</a:t>
            </a:r>
            <a:r>
              <a:rPr lang="en-US" dirty="0">
                <a:solidFill>
                  <a:srgbClr val="333333"/>
                </a:solidFill>
                <a:latin typeface="-apple-system"/>
              </a:rPr>
              <a:t> Evo 21, 5 (2021). https://doi.org/10.1186/s12862-020-01732-2</a:t>
            </a:r>
          </a:p>
          <a:p>
            <a:r>
              <a:rPr lang="en-US" sz="1800" dirty="0">
                <a:solidFill>
                  <a:srgbClr val="333333"/>
                </a:solidFill>
                <a:latin typeface="-apple-system"/>
              </a:rPr>
              <a:t>Tao Zhang, </a:t>
            </a:r>
            <a:r>
              <a:rPr lang="en-US" sz="1800" dirty="0" err="1">
                <a:solidFill>
                  <a:srgbClr val="333333"/>
                </a:solidFill>
                <a:latin typeface="-apple-system"/>
              </a:rPr>
              <a:t>Qunfu</a:t>
            </a:r>
            <a:r>
              <a:rPr lang="en-US" sz="1800" dirty="0">
                <a:solidFill>
                  <a:srgbClr val="333333"/>
                </a:solidFill>
                <a:latin typeface="-apple-system"/>
              </a:rPr>
              <a:t> Wu, </a:t>
            </a:r>
            <a:r>
              <a:rPr lang="en-US" sz="1800" dirty="0" err="1">
                <a:solidFill>
                  <a:srgbClr val="333333"/>
                </a:solidFill>
                <a:latin typeface="-apple-system"/>
              </a:rPr>
              <a:t>Zhigang</a:t>
            </a:r>
            <a:r>
              <a:rPr lang="en-US" sz="1800" dirty="0">
                <a:solidFill>
                  <a:srgbClr val="333333"/>
                </a:solidFill>
                <a:latin typeface="-apple-system"/>
              </a:rPr>
              <a:t> Zhang, Probable Pangolin Origin of SARS-CoV-2 Associated with the COVID-19 Outbreak, Current Biology, Volume 30, Issue 7, 2020, Pages 1346-1351.e2,</a:t>
            </a:r>
          </a:p>
          <a:p>
            <a:r>
              <a:rPr lang="en-US" sz="1800" dirty="0">
                <a:solidFill>
                  <a:srgbClr val="333333"/>
                </a:solidFill>
                <a:latin typeface="-apple-system"/>
              </a:rPr>
              <a:t>Trevor C </a:t>
            </a:r>
            <a:r>
              <a:rPr lang="en-US" sz="1800" dirty="0" err="1">
                <a:solidFill>
                  <a:srgbClr val="333333"/>
                </a:solidFill>
                <a:latin typeface="-apple-system"/>
              </a:rPr>
              <a:t>Bruen</a:t>
            </a:r>
            <a:r>
              <a:rPr lang="en-US" sz="1800" dirty="0">
                <a:solidFill>
                  <a:srgbClr val="333333"/>
                </a:solidFill>
                <a:latin typeface="-apple-system"/>
              </a:rPr>
              <a:t>, Hervé Philippe, David Bryant, A Simple and Robust Statistical Test for Detecting the Presence of Recombination, Genetics, Volume 172, Issue 4, 1 April 2006, Pages 2665–2681, </a:t>
            </a:r>
            <a:r>
              <a:rPr lang="en-US" sz="1800" dirty="0">
                <a:solidFill>
                  <a:srgbClr val="333333"/>
                </a:solidFill>
                <a:latin typeface="-apple-system"/>
                <a:hlinkClick r:id="rId2">
                  <a:extLst>
                    <a:ext uri="{A12FA001-AC4F-418D-AE19-62706E023703}">
                      <ahyp:hlinkClr xmlns:ahyp="http://schemas.microsoft.com/office/drawing/2018/hyperlinkcolor" val="tx"/>
                    </a:ext>
                  </a:extLst>
                </a:hlinkClick>
              </a:rPr>
              <a:t>https://doi.org/10.1534/genetics.105.048975</a:t>
            </a:r>
            <a:endParaRPr lang="en-US" sz="1800" dirty="0">
              <a:solidFill>
                <a:srgbClr val="333333"/>
              </a:solidFill>
              <a:latin typeface="-apple-system"/>
            </a:endParaRPr>
          </a:p>
          <a:p>
            <a:endParaRPr lang="en-US" sz="1800" dirty="0">
              <a:solidFill>
                <a:srgbClr val="333333"/>
              </a:solidFill>
              <a:latin typeface="-apple-system"/>
            </a:endParaRPr>
          </a:p>
          <a:p>
            <a:endParaRPr lang="en-US" dirty="0"/>
          </a:p>
        </p:txBody>
      </p:sp>
    </p:spTree>
    <p:extLst>
      <p:ext uri="{BB962C8B-B14F-4D97-AF65-F5344CB8AC3E}">
        <p14:creationId xmlns:p14="http://schemas.microsoft.com/office/powerpoint/2010/main" val="98452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7AE41C-AAC4-41F5-82CB-3C1E83951194}"/>
              </a:ext>
            </a:extLst>
          </p:cNvPr>
          <p:cNvSpPr>
            <a:spLocks noGrp="1"/>
          </p:cNvSpPr>
          <p:nvPr>
            <p:ph type="title"/>
          </p:nvPr>
        </p:nvSpPr>
        <p:spPr/>
        <p:txBody>
          <a:bodyPr/>
          <a:lstStyle/>
          <a:p>
            <a:r>
              <a:rPr lang="en-US" dirty="0" err="1"/>
              <a:t>Génome</a:t>
            </a:r>
            <a:r>
              <a:rPr lang="en-US" dirty="0"/>
              <a:t> de SARS-CoV-2</a:t>
            </a:r>
          </a:p>
        </p:txBody>
      </p:sp>
      <p:pic>
        <p:nvPicPr>
          <p:cNvPr id="1026" name="Picture 2" descr="Fig. 2">
            <a:extLst>
              <a:ext uri="{FF2B5EF4-FFF2-40B4-BE49-F238E27FC236}">
                <a16:creationId xmlns:a16="http://schemas.microsoft.com/office/drawing/2014/main" id="{F7C9AA28-D1BE-49E9-AFB0-E3F687DC4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066" y="1583540"/>
            <a:ext cx="9268591" cy="42490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F03A4E-2FC8-42EF-B5D9-F007BDDC6B46}"/>
              </a:ext>
            </a:extLst>
          </p:cNvPr>
          <p:cNvSpPr txBox="1"/>
          <p:nvPr/>
        </p:nvSpPr>
        <p:spPr>
          <a:xfrm>
            <a:off x="677334" y="6587231"/>
            <a:ext cx="8327921" cy="246221"/>
          </a:xfrm>
          <a:prstGeom prst="rect">
            <a:avLst/>
          </a:prstGeom>
          <a:noFill/>
        </p:spPr>
        <p:txBody>
          <a:bodyPr wrap="none" rtlCol="0">
            <a:spAutoFit/>
          </a:bodyPr>
          <a:lstStyle/>
          <a:p>
            <a:r>
              <a:rPr lang="en-US" sz="1000" b="0" i="0" dirty="0">
                <a:solidFill>
                  <a:srgbClr val="333333"/>
                </a:solidFill>
                <a:effectLst/>
                <a:latin typeface="-apple-system"/>
              </a:rPr>
              <a:t>Kumar, M., Al </a:t>
            </a:r>
            <a:r>
              <a:rPr lang="en-US" sz="1000" b="0" i="0" dirty="0" err="1">
                <a:solidFill>
                  <a:srgbClr val="333333"/>
                </a:solidFill>
                <a:effectLst/>
                <a:latin typeface="-apple-system"/>
              </a:rPr>
              <a:t>Khodor</a:t>
            </a:r>
            <a:r>
              <a:rPr lang="en-US" sz="1000" b="0" i="0" dirty="0">
                <a:solidFill>
                  <a:srgbClr val="333333"/>
                </a:solidFill>
                <a:effectLst/>
                <a:latin typeface="-apple-system"/>
              </a:rPr>
              <a:t>, S. Pathophysiology and treatment strategies for COVID-19. </a:t>
            </a:r>
            <a:r>
              <a:rPr lang="en-US" sz="1000" b="0" i="1" dirty="0">
                <a:solidFill>
                  <a:srgbClr val="333333"/>
                </a:solidFill>
                <a:effectLst/>
                <a:latin typeface="-apple-system"/>
              </a:rPr>
              <a:t>J </a:t>
            </a:r>
            <a:r>
              <a:rPr lang="en-US" sz="1000" b="0" i="1" dirty="0" err="1">
                <a:solidFill>
                  <a:srgbClr val="333333"/>
                </a:solidFill>
                <a:effectLst/>
                <a:latin typeface="-apple-system"/>
              </a:rPr>
              <a:t>Transl</a:t>
            </a:r>
            <a:r>
              <a:rPr lang="en-US" sz="1000" b="0" i="1" dirty="0">
                <a:solidFill>
                  <a:srgbClr val="333333"/>
                </a:solidFill>
                <a:effectLst/>
                <a:latin typeface="-apple-system"/>
              </a:rPr>
              <a:t> Med</a:t>
            </a:r>
            <a:r>
              <a:rPr lang="en-US" sz="1000" b="0" i="0" dirty="0">
                <a:solidFill>
                  <a:srgbClr val="333333"/>
                </a:solidFill>
                <a:effectLst/>
                <a:latin typeface="-apple-system"/>
              </a:rPr>
              <a:t> </a:t>
            </a:r>
            <a:r>
              <a:rPr lang="en-US" sz="1000" b="1" i="0" dirty="0">
                <a:solidFill>
                  <a:srgbClr val="333333"/>
                </a:solidFill>
                <a:effectLst/>
                <a:latin typeface="-apple-system"/>
              </a:rPr>
              <a:t>18, </a:t>
            </a:r>
            <a:r>
              <a:rPr lang="en-US" sz="1000" b="0" i="0" dirty="0">
                <a:solidFill>
                  <a:srgbClr val="333333"/>
                </a:solidFill>
                <a:effectLst/>
                <a:latin typeface="-apple-system"/>
              </a:rPr>
              <a:t>353 (2020). https://doi.org/10.1186/s12967-020-02520-8</a:t>
            </a:r>
            <a:endParaRPr lang="en-US" sz="1000" dirty="0"/>
          </a:p>
        </p:txBody>
      </p:sp>
    </p:spTree>
    <p:extLst>
      <p:ext uri="{BB962C8B-B14F-4D97-AF65-F5344CB8AC3E}">
        <p14:creationId xmlns:p14="http://schemas.microsoft.com/office/powerpoint/2010/main" val="206601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1897-703B-4F37-8751-3E4F0630B9AF}"/>
              </a:ext>
            </a:extLst>
          </p:cNvPr>
          <p:cNvSpPr>
            <a:spLocks noGrp="1"/>
          </p:cNvSpPr>
          <p:nvPr>
            <p:ph type="title"/>
          </p:nvPr>
        </p:nvSpPr>
        <p:spPr/>
        <p:txBody>
          <a:bodyPr/>
          <a:lstStyle/>
          <a:p>
            <a:r>
              <a:rPr lang="en-US" dirty="0"/>
              <a:t>Dans la </a:t>
            </a:r>
            <a:r>
              <a:rPr lang="fr-CA" dirty="0"/>
              <a:t>littérature</a:t>
            </a:r>
          </a:p>
        </p:txBody>
      </p:sp>
      <p:sp>
        <p:nvSpPr>
          <p:cNvPr id="3" name="Content Placeholder 2">
            <a:extLst>
              <a:ext uri="{FF2B5EF4-FFF2-40B4-BE49-F238E27FC236}">
                <a16:creationId xmlns:a16="http://schemas.microsoft.com/office/drawing/2014/main" id="{76CAD483-86DF-4E2A-AD57-90CAB9C3D16B}"/>
              </a:ext>
            </a:extLst>
          </p:cNvPr>
          <p:cNvSpPr>
            <a:spLocks noGrp="1"/>
          </p:cNvSpPr>
          <p:nvPr>
            <p:ph sz="half" idx="1"/>
          </p:nvPr>
        </p:nvSpPr>
        <p:spPr/>
        <p:txBody>
          <a:bodyPr/>
          <a:lstStyle/>
          <a:p>
            <a:r>
              <a:rPr lang="fr-FR" dirty="0"/>
              <a:t>Plusieurs études ont suggéré que le seul proche parent du SARS-CoV-2 est le RaTG13 CoV trouvé dans </a:t>
            </a:r>
            <a:r>
              <a:rPr lang="fr-FR" i="1" dirty="0"/>
              <a:t>Rhinolophus affinis </a:t>
            </a:r>
          </a:p>
          <a:p>
            <a:pPr lvl="1"/>
            <a:r>
              <a:rPr lang="fr-FR" i="1" dirty="0"/>
              <a:t>Réservoir naturel</a:t>
            </a:r>
          </a:p>
          <a:p>
            <a:pPr lvl="1"/>
            <a:endParaRPr lang="fr-FR" i="1" dirty="0"/>
          </a:p>
          <a:p>
            <a:r>
              <a:rPr lang="fr-FR" dirty="0"/>
              <a:t>Des analyses récentes du génome du SARS-CoV-2 indiquent des fortes similarités avec certains génomes de pangolins malais</a:t>
            </a:r>
          </a:p>
          <a:p>
            <a:pPr lvl="1"/>
            <a:r>
              <a:rPr lang="fr-FR" dirty="0"/>
              <a:t>Guangdong vs Guangxi</a:t>
            </a:r>
          </a:p>
          <a:p>
            <a:endParaRPr lang="fr-FR" i="1" dirty="0"/>
          </a:p>
          <a:p>
            <a:endParaRPr lang="en-US" i="1" dirty="0"/>
          </a:p>
        </p:txBody>
      </p:sp>
      <p:pic>
        <p:nvPicPr>
          <p:cNvPr id="2050" name="Picture 2">
            <a:extLst>
              <a:ext uri="{FF2B5EF4-FFF2-40B4-BE49-F238E27FC236}">
                <a16:creationId xmlns:a16="http://schemas.microsoft.com/office/drawing/2014/main" id="{B3BE1C3A-2522-4982-94FA-CC4F54E6BC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5668" y="1442721"/>
            <a:ext cx="4598640" cy="4598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AD2003-2A45-49F1-AFC1-F6FDF631568D}"/>
              </a:ext>
            </a:extLst>
          </p:cNvPr>
          <p:cNvSpPr txBox="1"/>
          <p:nvPr/>
        </p:nvSpPr>
        <p:spPr>
          <a:xfrm>
            <a:off x="784195" y="6017567"/>
            <a:ext cx="11407805" cy="246221"/>
          </a:xfrm>
          <a:prstGeom prst="rect">
            <a:avLst/>
          </a:prstGeom>
          <a:noFill/>
        </p:spPr>
        <p:txBody>
          <a:bodyPr wrap="square" rtlCol="0">
            <a:spAutoFit/>
          </a:bodyPr>
          <a:lstStyle/>
          <a:p>
            <a:r>
              <a:rPr lang="en-US" sz="1000" dirty="0">
                <a:solidFill>
                  <a:srgbClr val="333333"/>
                </a:solidFill>
                <a:latin typeface="-apple-system"/>
              </a:rPr>
              <a:t>Tao Zhang, </a:t>
            </a:r>
            <a:r>
              <a:rPr lang="en-US" sz="1000" dirty="0" err="1">
                <a:solidFill>
                  <a:srgbClr val="333333"/>
                </a:solidFill>
                <a:latin typeface="-apple-system"/>
              </a:rPr>
              <a:t>Qunfu</a:t>
            </a:r>
            <a:r>
              <a:rPr lang="en-US" sz="1000" dirty="0">
                <a:solidFill>
                  <a:srgbClr val="333333"/>
                </a:solidFill>
                <a:latin typeface="-apple-system"/>
              </a:rPr>
              <a:t> Wu, </a:t>
            </a:r>
            <a:r>
              <a:rPr lang="en-US" sz="1000" dirty="0" err="1">
                <a:solidFill>
                  <a:srgbClr val="333333"/>
                </a:solidFill>
                <a:latin typeface="-apple-system"/>
              </a:rPr>
              <a:t>Zhigang</a:t>
            </a:r>
            <a:r>
              <a:rPr lang="en-US" sz="1000" dirty="0">
                <a:solidFill>
                  <a:srgbClr val="333333"/>
                </a:solidFill>
                <a:latin typeface="-apple-system"/>
              </a:rPr>
              <a:t> Zhang, Probable Pangolin Origin of SARS-CoV-2 Associated with the COVID-19 Outbreak, Current Biology, Volume 30, Issue 7, 2020, Pages 1346-1351.e2,</a:t>
            </a:r>
          </a:p>
        </p:txBody>
      </p:sp>
    </p:spTree>
    <p:extLst>
      <p:ext uri="{BB962C8B-B14F-4D97-AF65-F5344CB8AC3E}">
        <p14:creationId xmlns:p14="http://schemas.microsoft.com/office/powerpoint/2010/main" val="58127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0D96-515B-4802-916F-A4E32309F55A}"/>
              </a:ext>
            </a:extLst>
          </p:cNvPr>
          <p:cNvSpPr>
            <a:spLocks noGrp="1"/>
          </p:cNvSpPr>
          <p:nvPr>
            <p:ph type="title"/>
          </p:nvPr>
        </p:nvSpPr>
        <p:spPr/>
        <p:txBody>
          <a:bodyPr/>
          <a:lstStyle/>
          <a:p>
            <a:r>
              <a:rPr lang="fr-CA" dirty="0"/>
              <a:t>Arbre phylogénétique d’espèces de SARS-CoV-2 </a:t>
            </a:r>
            <a:endParaRPr lang="en-US" dirty="0"/>
          </a:p>
        </p:txBody>
      </p:sp>
      <p:sp>
        <p:nvSpPr>
          <p:cNvPr id="3" name="Content Placeholder 2">
            <a:extLst>
              <a:ext uri="{FF2B5EF4-FFF2-40B4-BE49-F238E27FC236}">
                <a16:creationId xmlns:a16="http://schemas.microsoft.com/office/drawing/2014/main" id="{B2D55247-12D2-49DE-93FE-BDA690A12C18}"/>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F8294B79-0145-479B-AA6C-46DDFFC4C938}"/>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27717F74-BB4C-46F7-891B-790D536E53B6}"/>
              </a:ext>
            </a:extLst>
          </p:cNvPr>
          <p:cNvPicPr>
            <a:picLocks noChangeAspect="1"/>
          </p:cNvPicPr>
          <p:nvPr/>
        </p:nvPicPr>
        <p:blipFill>
          <a:blip r:embed="rId2"/>
          <a:stretch>
            <a:fillRect/>
          </a:stretch>
        </p:blipFill>
        <p:spPr>
          <a:xfrm>
            <a:off x="677334" y="1843388"/>
            <a:ext cx="8270651" cy="4515174"/>
          </a:xfrm>
          <a:prstGeom prst="rect">
            <a:avLst/>
          </a:prstGeom>
        </p:spPr>
      </p:pic>
    </p:spTree>
    <p:extLst>
      <p:ext uri="{BB962C8B-B14F-4D97-AF65-F5344CB8AC3E}">
        <p14:creationId xmlns:p14="http://schemas.microsoft.com/office/powerpoint/2010/main" val="418221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7DCF-3749-45F9-8D69-16C85E1D1641}"/>
              </a:ext>
            </a:extLst>
          </p:cNvPr>
          <p:cNvSpPr>
            <a:spLocks noGrp="1"/>
          </p:cNvSpPr>
          <p:nvPr>
            <p:ph type="title"/>
          </p:nvPr>
        </p:nvSpPr>
        <p:spPr/>
        <p:txBody>
          <a:bodyPr/>
          <a:lstStyle/>
          <a:p>
            <a:r>
              <a:rPr lang="fr-CA" dirty="0"/>
              <a:t>3 hypothèses évolutives</a:t>
            </a:r>
            <a:endParaRPr lang="en-US" dirty="0"/>
          </a:p>
        </p:txBody>
      </p:sp>
      <p:sp>
        <p:nvSpPr>
          <p:cNvPr id="3" name="Content Placeholder 2">
            <a:extLst>
              <a:ext uri="{FF2B5EF4-FFF2-40B4-BE49-F238E27FC236}">
                <a16:creationId xmlns:a16="http://schemas.microsoft.com/office/drawing/2014/main" id="{19B4B2FA-9E7E-4B5C-AA63-83805AD72B23}"/>
              </a:ext>
            </a:extLst>
          </p:cNvPr>
          <p:cNvSpPr>
            <a:spLocks noGrp="1"/>
          </p:cNvSpPr>
          <p:nvPr>
            <p:ph sz="half" idx="1"/>
          </p:nvPr>
        </p:nvSpPr>
        <p:spPr/>
        <p:txBody>
          <a:bodyPr/>
          <a:lstStyle/>
          <a:p>
            <a:r>
              <a:rPr lang="fr-CA" dirty="0"/>
              <a:t>Évolution parallèle</a:t>
            </a:r>
          </a:p>
          <a:p>
            <a:pPr lvl="1"/>
            <a:r>
              <a:rPr lang="fr-CA" dirty="0"/>
              <a:t>Pression évolutive commune mène à des traits communs </a:t>
            </a:r>
          </a:p>
          <a:p>
            <a:pPr lvl="1"/>
            <a:endParaRPr lang="fr-CA" dirty="0"/>
          </a:p>
          <a:p>
            <a:r>
              <a:rPr lang="fr-CA" dirty="0"/>
              <a:t>Évolution divergente</a:t>
            </a:r>
          </a:p>
          <a:p>
            <a:pPr lvl="1"/>
            <a:r>
              <a:rPr lang="fr-CA" dirty="0"/>
              <a:t>GD Pangolin </a:t>
            </a:r>
            <a:r>
              <a:rPr lang="fr-CA" dirty="0" err="1"/>
              <a:t>CoV</a:t>
            </a:r>
            <a:r>
              <a:rPr lang="fr-CA" dirty="0"/>
              <a:t> et SARS-CoV-2 aurait des ancêtres communs, d’où leur similarité</a:t>
            </a:r>
          </a:p>
          <a:p>
            <a:pPr lvl="1"/>
            <a:endParaRPr lang="fr-CA" dirty="0"/>
          </a:p>
          <a:p>
            <a:r>
              <a:rPr lang="fr-CA" dirty="0"/>
              <a:t>Recombinaison</a:t>
            </a:r>
          </a:p>
          <a:p>
            <a:endParaRPr lang="fr-CA" dirty="0"/>
          </a:p>
        </p:txBody>
      </p:sp>
      <p:pic>
        <p:nvPicPr>
          <p:cNvPr id="3074" name="Picture 2" descr="Patterns of Evolution: Types of Evolution | SparkNotes">
            <a:extLst>
              <a:ext uri="{FF2B5EF4-FFF2-40B4-BE49-F238E27FC236}">
                <a16:creationId xmlns:a16="http://schemas.microsoft.com/office/drawing/2014/main" id="{F574C6CA-AAD9-4737-93D1-0C0ED51A7D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1369" y="2160589"/>
            <a:ext cx="4642552" cy="287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4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9321-9BA4-45A1-9AFF-4BA8DC5AFA14}"/>
              </a:ext>
            </a:extLst>
          </p:cNvPr>
          <p:cNvSpPr>
            <a:spLocks noGrp="1"/>
          </p:cNvSpPr>
          <p:nvPr>
            <p:ph type="title"/>
          </p:nvPr>
        </p:nvSpPr>
        <p:spPr>
          <a:xfrm>
            <a:off x="677334" y="156239"/>
            <a:ext cx="8596668" cy="1320800"/>
          </a:xfrm>
        </p:spPr>
        <p:txBody>
          <a:bodyPr/>
          <a:lstStyle/>
          <a:p>
            <a:r>
              <a:rPr lang="fr-CA" dirty="0"/>
              <a:t>Recombinaison partielle et complète </a:t>
            </a:r>
            <a:endParaRPr lang="en-US" dirty="0"/>
          </a:p>
        </p:txBody>
      </p:sp>
      <p:sp>
        <p:nvSpPr>
          <p:cNvPr id="3" name="Content Placeholder 2">
            <a:extLst>
              <a:ext uri="{FF2B5EF4-FFF2-40B4-BE49-F238E27FC236}">
                <a16:creationId xmlns:a16="http://schemas.microsoft.com/office/drawing/2014/main" id="{D7937D80-113E-4137-8FE4-B4A834E7118A}"/>
              </a:ext>
            </a:extLst>
          </p:cNvPr>
          <p:cNvSpPr>
            <a:spLocks noGrp="1"/>
          </p:cNvSpPr>
          <p:nvPr>
            <p:ph sz="half" idx="1"/>
          </p:nvPr>
        </p:nvSpPr>
        <p:spPr>
          <a:xfrm>
            <a:off x="677334" y="1263944"/>
            <a:ext cx="4184035" cy="3880772"/>
          </a:xfrm>
        </p:spPr>
        <p:txBody>
          <a:bodyPr/>
          <a:lstStyle/>
          <a:p>
            <a:r>
              <a:rPr lang="fr-CA" dirty="0"/>
              <a:t>Modèle de transfert complet</a:t>
            </a:r>
          </a:p>
          <a:p>
            <a:pPr lvl="1"/>
            <a:r>
              <a:rPr lang="fr-CA" dirty="0"/>
              <a:t>Incorporer le gène en entier dans le génome récipient </a:t>
            </a:r>
          </a:p>
          <a:p>
            <a:pPr lvl="1"/>
            <a:r>
              <a:rPr lang="fr-CA" dirty="0"/>
              <a:t>Recombinaison intergénique</a:t>
            </a:r>
          </a:p>
          <a:p>
            <a:pPr lvl="1"/>
            <a:endParaRPr lang="fr-CA" dirty="0"/>
          </a:p>
          <a:p>
            <a:r>
              <a:rPr lang="fr-CA" dirty="0"/>
              <a:t>Modèle de transfert partiel</a:t>
            </a:r>
          </a:p>
          <a:p>
            <a:pPr lvl="1"/>
            <a:r>
              <a:rPr lang="fr-CA" dirty="0"/>
              <a:t>Formation de gènes mosaïques</a:t>
            </a:r>
          </a:p>
          <a:p>
            <a:pPr lvl="1"/>
            <a:r>
              <a:rPr lang="fr-CA" dirty="0"/>
              <a:t>Recombinaison intragénique </a:t>
            </a:r>
          </a:p>
          <a:p>
            <a:pPr lvl="1"/>
            <a:endParaRPr lang="fr-CA" dirty="0"/>
          </a:p>
          <a:p>
            <a:pPr lvl="1"/>
            <a:endParaRPr lang="en-US" dirty="0"/>
          </a:p>
        </p:txBody>
      </p:sp>
      <p:pic>
        <p:nvPicPr>
          <p:cNvPr id="6" name="Content Placeholder 5">
            <a:extLst>
              <a:ext uri="{FF2B5EF4-FFF2-40B4-BE49-F238E27FC236}">
                <a16:creationId xmlns:a16="http://schemas.microsoft.com/office/drawing/2014/main" id="{D82D9103-8EC5-4E58-8AD7-9186154FABF4}"/>
              </a:ext>
            </a:extLst>
          </p:cNvPr>
          <p:cNvPicPr>
            <a:picLocks noGrp="1" noChangeAspect="1"/>
          </p:cNvPicPr>
          <p:nvPr>
            <p:ph sz="half" idx="2"/>
          </p:nvPr>
        </p:nvPicPr>
        <p:blipFill rotWithShape="1">
          <a:blip r:embed="rId2"/>
          <a:srcRect b="16037"/>
          <a:stretch/>
        </p:blipFill>
        <p:spPr>
          <a:xfrm>
            <a:off x="4861369" y="816639"/>
            <a:ext cx="5463361" cy="4891703"/>
          </a:xfrm>
        </p:spPr>
      </p:pic>
      <p:sp>
        <p:nvSpPr>
          <p:cNvPr id="7" name="TextBox 6">
            <a:extLst>
              <a:ext uri="{FF2B5EF4-FFF2-40B4-BE49-F238E27FC236}">
                <a16:creationId xmlns:a16="http://schemas.microsoft.com/office/drawing/2014/main" id="{11C64DE7-FEBB-4A71-8FF9-6D5563598A9E}"/>
              </a:ext>
            </a:extLst>
          </p:cNvPr>
          <p:cNvSpPr txBox="1"/>
          <p:nvPr/>
        </p:nvSpPr>
        <p:spPr>
          <a:xfrm>
            <a:off x="5557421" y="5708342"/>
            <a:ext cx="4767309" cy="1015663"/>
          </a:xfrm>
          <a:prstGeom prst="rect">
            <a:avLst/>
          </a:prstGeom>
          <a:noFill/>
        </p:spPr>
        <p:txBody>
          <a:bodyPr wrap="square" rtlCol="0">
            <a:spAutoFit/>
          </a:bodyPr>
          <a:lstStyle/>
          <a:p>
            <a:r>
              <a:rPr lang="fr-CA" sz="1200" dirty="0"/>
              <a:t>Deux modèles évolutifs assumant un HGT partiel (A) ou complet (B). Dans le premier cas, une partie du gène est incorporée dans le génome récipient et l’arbre est transformé en réseau dirigé, alors que dans le second, le gène donneur est acquis dans son entièreté par le génome receveur et l’arbre d’espèces va être modifié</a:t>
            </a:r>
            <a:endParaRPr lang="en-US" sz="1200" dirty="0"/>
          </a:p>
        </p:txBody>
      </p:sp>
    </p:spTree>
    <p:extLst>
      <p:ext uri="{BB962C8B-B14F-4D97-AF65-F5344CB8AC3E}">
        <p14:creationId xmlns:p14="http://schemas.microsoft.com/office/powerpoint/2010/main" val="128710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EBA5-0401-4721-84A4-DB4C5AFA45E8}"/>
              </a:ext>
            </a:extLst>
          </p:cNvPr>
          <p:cNvSpPr>
            <a:spLocks noGrp="1"/>
          </p:cNvSpPr>
          <p:nvPr>
            <p:ph type="title"/>
          </p:nvPr>
        </p:nvSpPr>
        <p:spPr/>
        <p:txBody>
          <a:bodyPr/>
          <a:lstStyle/>
          <a:p>
            <a:r>
              <a:rPr lang="en-US" dirty="0" err="1"/>
              <a:t>Logiciel</a:t>
            </a:r>
            <a:r>
              <a:rPr lang="en-US" dirty="0"/>
              <a:t> SimPlot</a:t>
            </a:r>
          </a:p>
        </p:txBody>
      </p:sp>
      <p:sp>
        <p:nvSpPr>
          <p:cNvPr id="7" name="Content Placeholder 6">
            <a:extLst>
              <a:ext uri="{FF2B5EF4-FFF2-40B4-BE49-F238E27FC236}">
                <a16:creationId xmlns:a16="http://schemas.microsoft.com/office/drawing/2014/main" id="{99996F77-BA23-4E52-81F6-5DBAD8FA309F}"/>
              </a:ext>
            </a:extLst>
          </p:cNvPr>
          <p:cNvSpPr>
            <a:spLocks noGrp="1"/>
          </p:cNvSpPr>
          <p:nvPr>
            <p:ph sz="half" idx="1"/>
          </p:nvPr>
        </p:nvSpPr>
        <p:spPr/>
        <p:txBody>
          <a:bodyPr/>
          <a:lstStyle/>
          <a:p>
            <a:r>
              <a:rPr lang="fr-CA" dirty="0"/>
              <a:t>Analyse de variation de similarité </a:t>
            </a:r>
          </a:p>
          <a:p>
            <a:pPr lvl="1"/>
            <a:r>
              <a:rPr lang="fr-CA" dirty="0"/>
              <a:t>Fenêtre et pas</a:t>
            </a:r>
          </a:p>
          <a:p>
            <a:pPr lvl="1"/>
            <a:r>
              <a:rPr lang="fr-CA" dirty="0"/>
              <a:t>Modèles des distances</a:t>
            </a:r>
          </a:p>
        </p:txBody>
      </p:sp>
      <p:pic>
        <p:nvPicPr>
          <p:cNvPr id="13" name="Content Placeholder 12">
            <a:extLst>
              <a:ext uri="{FF2B5EF4-FFF2-40B4-BE49-F238E27FC236}">
                <a16:creationId xmlns:a16="http://schemas.microsoft.com/office/drawing/2014/main" id="{9165B463-5892-4925-B284-538650A8CC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9642" y="609600"/>
            <a:ext cx="5968884" cy="5864473"/>
          </a:xfrm>
        </p:spPr>
      </p:pic>
      <p:sp>
        <p:nvSpPr>
          <p:cNvPr id="8" name="TextBox 7">
            <a:extLst>
              <a:ext uri="{FF2B5EF4-FFF2-40B4-BE49-F238E27FC236}">
                <a16:creationId xmlns:a16="http://schemas.microsoft.com/office/drawing/2014/main" id="{947BD17D-C59F-479D-B0B8-2A67731E9EA7}"/>
              </a:ext>
            </a:extLst>
          </p:cNvPr>
          <p:cNvSpPr txBox="1"/>
          <p:nvPr/>
        </p:nvSpPr>
        <p:spPr>
          <a:xfrm>
            <a:off x="280516" y="6457890"/>
            <a:ext cx="11509899" cy="400110"/>
          </a:xfrm>
          <a:prstGeom prst="rect">
            <a:avLst/>
          </a:prstGeom>
          <a:noFill/>
        </p:spPr>
        <p:txBody>
          <a:bodyPr wrap="square">
            <a:spAutoFit/>
          </a:bodyPr>
          <a:lstStyle/>
          <a:p>
            <a:r>
              <a:rPr lang="en-US" sz="1000" dirty="0" err="1">
                <a:solidFill>
                  <a:srgbClr val="333333"/>
                </a:solidFill>
                <a:latin typeface="-apple-system"/>
              </a:rPr>
              <a:t>Lole</a:t>
            </a:r>
            <a:r>
              <a:rPr lang="en-US" sz="1000" dirty="0">
                <a:solidFill>
                  <a:srgbClr val="333333"/>
                </a:solidFill>
                <a:latin typeface="-apple-system"/>
              </a:rPr>
              <a:t> KS, Bollinger RC, Paranjape RS, Gadkari D, Kulkarni SS, Novak NG, Ingersoll R, Sheppard HW, Ray SC. Full-length human immunodeficiency virus type 1 genomes from subtype C-infected </a:t>
            </a:r>
            <a:r>
              <a:rPr lang="en-US" sz="1000" dirty="0" err="1">
                <a:solidFill>
                  <a:srgbClr val="333333"/>
                </a:solidFill>
                <a:latin typeface="-apple-system"/>
              </a:rPr>
              <a:t>seroconverters</a:t>
            </a:r>
            <a:r>
              <a:rPr lang="en-US" sz="1000" dirty="0">
                <a:solidFill>
                  <a:srgbClr val="333333"/>
                </a:solidFill>
                <a:latin typeface="-apple-system"/>
              </a:rPr>
              <a:t> in India, with evidence of </a:t>
            </a:r>
            <a:r>
              <a:rPr lang="en-US" sz="1000" dirty="0" err="1">
                <a:solidFill>
                  <a:srgbClr val="333333"/>
                </a:solidFill>
                <a:latin typeface="-apple-system"/>
              </a:rPr>
              <a:t>intersubtype</a:t>
            </a:r>
            <a:r>
              <a:rPr lang="en-US" sz="1000" dirty="0">
                <a:solidFill>
                  <a:srgbClr val="333333"/>
                </a:solidFill>
                <a:latin typeface="-apple-system"/>
              </a:rPr>
              <a:t> recombination. J </a:t>
            </a:r>
            <a:r>
              <a:rPr lang="en-US" sz="1000" dirty="0" err="1">
                <a:solidFill>
                  <a:srgbClr val="333333"/>
                </a:solidFill>
                <a:latin typeface="-apple-system"/>
              </a:rPr>
              <a:t>Virol</a:t>
            </a:r>
            <a:r>
              <a:rPr lang="en-US" sz="1000" dirty="0">
                <a:solidFill>
                  <a:srgbClr val="333333"/>
                </a:solidFill>
                <a:latin typeface="-apple-system"/>
              </a:rPr>
              <a:t>. 1999 Jan;73(1):152-60.</a:t>
            </a:r>
          </a:p>
        </p:txBody>
      </p:sp>
    </p:spTree>
    <p:extLst>
      <p:ext uri="{BB962C8B-B14F-4D97-AF65-F5344CB8AC3E}">
        <p14:creationId xmlns:p14="http://schemas.microsoft.com/office/powerpoint/2010/main" val="300256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128B62-D678-4EF5-AA62-09ACA8648CB5}"/>
              </a:ext>
            </a:extLst>
          </p:cNvPr>
          <p:cNvSpPr>
            <a:spLocks noGrp="1"/>
          </p:cNvSpPr>
          <p:nvPr>
            <p:ph type="title"/>
          </p:nvPr>
        </p:nvSpPr>
        <p:spPr/>
        <p:txBody>
          <a:bodyPr/>
          <a:lstStyle/>
          <a:p>
            <a:r>
              <a:rPr lang="fr-CA" dirty="0"/>
              <a:t>Analyse de similarité des génomes de </a:t>
            </a:r>
            <a:r>
              <a:rPr lang="fr-CA" dirty="0" err="1"/>
              <a:t>betacoronavirus</a:t>
            </a:r>
            <a:r>
              <a:rPr lang="fr-CA" dirty="0"/>
              <a:t> faite par SimPlot</a:t>
            </a:r>
            <a:endParaRPr lang="en-US" dirty="0"/>
          </a:p>
        </p:txBody>
      </p:sp>
      <p:pic>
        <p:nvPicPr>
          <p:cNvPr id="8" name="Content Placeholder 7">
            <a:extLst>
              <a:ext uri="{FF2B5EF4-FFF2-40B4-BE49-F238E27FC236}">
                <a16:creationId xmlns:a16="http://schemas.microsoft.com/office/drawing/2014/main" id="{AA7AB4B0-2A71-4516-963E-237843D1E729}"/>
              </a:ext>
            </a:extLst>
          </p:cNvPr>
          <p:cNvPicPr>
            <a:picLocks noGrp="1" noChangeAspect="1"/>
          </p:cNvPicPr>
          <p:nvPr>
            <p:ph idx="1"/>
          </p:nvPr>
        </p:nvPicPr>
        <p:blipFill>
          <a:blip r:embed="rId2"/>
          <a:stretch>
            <a:fillRect/>
          </a:stretch>
        </p:blipFill>
        <p:spPr>
          <a:xfrm>
            <a:off x="366616" y="2108977"/>
            <a:ext cx="10178148" cy="4318453"/>
          </a:xfrm>
        </p:spPr>
      </p:pic>
    </p:spTree>
    <p:extLst>
      <p:ext uri="{BB962C8B-B14F-4D97-AF65-F5344CB8AC3E}">
        <p14:creationId xmlns:p14="http://schemas.microsoft.com/office/powerpoint/2010/main" val="287187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Fig. 2">
            <a:extLst>
              <a:ext uri="{FF2B5EF4-FFF2-40B4-BE49-F238E27FC236}">
                <a16:creationId xmlns:a16="http://schemas.microsoft.com/office/drawing/2014/main" id="{6F394D61-D0B8-47FA-AE81-3D74C523B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667"/>
          <a:stretch/>
        </p:blipFill>
        <p:spPr bwMode="auto">
          <a:xfrm>
            <a:off x="1316525" y="1460374"/>
            <a:ext cx="8076049" cy="51076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3602025-E41E-4C02-9A46-2FB5CC7816B3}"/>
              </a:ext>
            </a:extLst>
          </p:cNvPr>
          <p:cNvSpPr>
            <a:spLocks noGrp="1"/>
          </p:cNvSpPr>
          <p:nvPr>
            <p:ph type="title"/>
          </p:nvPr>
        </p:nvSpPr>
        <p:spPr>
          <a:xfrm>
            <a:off x="970298" y="183431"/>
            <a:ext cx="7845230" cy="1751370"/>
          </a:xfrm>
        </p:spPr>
        <p:txBody>
          <a:bodyPr>
            <a:normAutofit/>
          </a:bodyPr>
          <a:lstStyle/>
          <a:p>
            <a:r>
              <a:rPr lang="fr-CA" sz="3200" dirty="0"/>
              <a:t>Analyse de similarité des gènes ORF1ab et S de </a:t>
            </a:r>
            <a:r>
              <a:rPr lang="fr-CA" sz="3200" dirty="0" err="1"/>
              <a:t>betacoronavirus</a:t>
            </a:r>
            <a:r>
              <a:rPr lang="fr-CA" sz="3200" dirty="0"/>
              <a:t> faite par SimPlot</a:t>
            </a:r>
            <a:endParaRPr lang="en-US" sz="3200" dirty="0"/>
          </a:p>
        </p:txBody>
      </p:sp>
    </p:spTree>
    <p:extLst>
      <p:ext uri="{BB962C8B-B14F-4D97-AF65-F5344CB8AC3E}">
        <p14:creationId xmlns:p14="http://schemas.microsoft.com/office/powerpoint/2010/main" val="21003727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942</TotalTime>
  <Words>747</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-apple-system</vt:lpstr>
      <vt:lpstr>Arial</vt:lpstr>
      <vt:lpstr>Calibri</vt:lpstr>
      <vt:lpstr>Trebuchet MS</vt:lpstr>
      <vt:lpstr>Wingdings 3</vt:lpstr>
      <vt:lpstr>Facet</vt:lpstr>
      <vt:lpstr>Analyse de recombinaison et de transferts horizontaux de gènes chez SARS-CoV-2</vt:lpstr>
      <vt:lpstr>Génome de SARS-CoV-2</vt:lpstr>
      <vt:lpstr>Dans la littérature</vt:lpstr>
      <vt:lpstr>Arbre phylogénétique d’espèces de SARS-CoV-2 </vt:lpstr>
      <vt:lpstr>3 hypothèses évolutives</vt:lpstr>
      <vt:lpstr>Recombinaison partielle et complète </vt:lpstr>
      <vt:lpstr>Logiciel SimPlot</vt:lpstr>
      <vt:lpstr>Analyse de similarité des génomes de betacoronavirus faite par SimPlot</vt:lpstr>
      <vt:lpstr>Analyse de similarité des gènes ORF1ab et S de betacoronavirus faite par SimPlot</vt:lpstr>
      <vt:lpstr>Analyse de similarité des gènes ORF3a, M, ORF7a et N de betacoronavirus faite par SimPlot</vt:lpstr>
      <vt:lpstr>Analyse de recombinaison par Φ-test</vt:lpstr>
      <vt:lpstr>Détection de transferts horizontaux de gènes pour le gène S</vt:lpstr>
      <vt:lpstr>Détection des transferts horizontaux de gènes pour le RB domain</vt:lpstr>
      <vt:lpstr>Trois modèles d’évolution des gènes de SARS-CoV-2</vt:lpstr>
      <vt:lpstr>SimPlot++ </vt:lpstr>
      <vt:lpstr>SimPlot ++ </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Klio Seth</dc:creator>
  <cp:lastModifiedBy>Klio Seth</cp:lastModifiedBy>
  <cp:revision>37</cp:revision>
  <dcterms:created xsi:type="dcterms:W3CDTF">2021-03-13T02:17:19Z</dcterms:created>
  <dcterms:modified xsi:type="dcterms:W3CDTF">2022-02-15T23:55:52Z</dcterms:modified>
</cp:coreProperties>
</file>