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2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4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5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7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9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30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31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32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33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34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3" r:id="rId3"/>
  </p:sldMasterIdLst>
  <p:notesMasterIdLst>
    <p:notesMasterId r:id="rId39"/>
  </p:notesMasterIdLst>
  <p:handoutMasterIdLst>
    <p:handoutMasterId r:id="rId40"/>
  </p:handoutMasterIdLst>
  <p:sldIdLst>
    <p:sldId id="275" r:id="rId4"/>
    <p:sldId id="298" r:id="rId5"/>
    <p:sldId id="299" r:id="rId6"/>
    <p:sldId id="300" r:id="rId7"/>
    <p:sldId id="304" r:id="rId8"/>
    <p:sldId id="302" r:id="rId9"/>
    <p:sldId id="305" r:id="rId10"/>
    <p:sldId id="307" r:id="rId11"/>
    <p:sldId id="308" r:id="rId12"/>
    <p:sldId id="311" r:id="rId13"/>
    <p:sldId id="309" r:id="rId14"/>
    <p:sldId id="310" r:id="rId15"/>
    <p:sldId id="312" r:id="rId16"/>
    <p:sldId id="314" r:id="rId17"/>
    <p:sldId id="316" r:id="rId18"/>
    <p:sldId id="317" r:id="rId19"/>
    <p:sldId id="318" r:id="rId20"/>
    <p:sldId id="320" r:id="rId21"/>
    <p:sldId id="321" r:id="rId22"/>
    <p:sldId id="323" r:id="rId23"/>
    <p:sldId id="325" r:id="rId24"/>
    <p:sldId id="327" r:id="rId25"/>
    <p:sldId id="328" r:id="rId26"/>
    <p:sldId id="330" r:id="rId27"/>
    <p:sldId id="331" r:id="rId28"/>
    <p:sldId id="333" r:id="rId29"/>
    <p:sldId id="334" r:id="rId30"/>
    <p:sldId id="335" r:id="rId31"/>
    <p:sldId id="336" r:id="rId32"/>
    <p:sldId id="343" r:id="rId33"/>
    <p:sldId id="337" r:id="rId34"/>
    <p:sldId id="338" r:id="rId35"/>
    <p:sldId id="339" r:id="rId36"/>
    <p:sldId id="341" r:id="rId37"/>
    <p:sldId id="342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8FE"/>
    <a:srgbClr val="0099FF"/>
    <a:srgbClr val="33CCFF"/>
    <a:srgbClr val="3399FF"/>
    <a:srgbClr val="FF33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720" y="7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6B386E09-76B0-5030-76B5-37620AFA7B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1CBD9A7F-A46B-99AB-51C2-BC98943D6E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CCC8662B-1ADB-3687-EBB7-8D0FB6E8A9D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E4FE12BE-EE24-ED78-2A1E-53EE6C67C8E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4F87A4-10ED-4955-A41F-BBC6AADE102A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7961405-C509-DFAD-30F4-8616C8BCF5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947D7B5-8CA8-66A6-D3F7-BE45ADFE91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12D41C2-629C-7272-B179-F9B50FEED8C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0F58981A-9AB5-9548-5450-AA44671271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/>
              <a:t>Click to edit Master text styles</a:t>
            </a:r>
          </a:p>
          <a:p>
            <a:pPr lvl="1"/>
            <a:r>
              <a:rPr lang="en-US" altLang="fr-FR" noProof="0"/>
              <a:t>Second level</a:t>
            </a:r>
          </a:p>
          <a:p>
            <a:pPr lvl="2"/>
            <a:r>
              <a:rPr lang="en-US" altLang="fr-FR" noProof="0"/>
              <a:t>Third level</a:t>
            </a:r>
          </a:p>
          <a:p>
            <a:pPr lvl="3"/>
            <a:r>
              <a:rPr lang="en-US" altLang="fr-FR" noProof="0"/>
              <a:t>Fourth level</a:t>
            </a:r>
          </a:p>
          <a:p>
            <a:pPr lvl="4"/>
            <a:r>
              <a:rPr lang="en-US" altLang="fr-FR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5481857D-3054-9EF1-36F7-56D9DBFE93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7B7D325-67B6-6A54-EA99-E9A1FE33EC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5A4BC7E-DF8E-4FC2-B086-913C3C080E58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762654C-52E5-6A24-16E4-2369DB539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E24091-3513-451D-941B-ADFD48E1F4CB}" type="slidenum">
              <a:rPr lang="en-US" altLang="fr-FR"/>
              <a:pPr/>
              <a:t>1</a:t>
            </a:fld>
            <a:endParaRPr lang="en-US" altLang="fr-F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808BBC0-4EF6-F543-3A51-95EBB3BF7A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8BCCAC7-B99C-E829-0B9A-488DB4D70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5EE4816-0B03-5DBF-B128-446EEAE3AB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AC7D31-E44D-4797-A889-9D6F6952D3E9}" type="slidenum">
              <a:rPr lang="en-US" altLang="fr-FR"/>
              <a:pPr/>
              <a:t>10</a:t>
            </a:fld>
            <a:endParaRPr lang="en-US" altLang="fr-F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3316C6B-CFE2-C386-21C6-820BA8E05C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41E1FEA-9ACA-9977-0AD2-02D9D7D42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6DE4C1C-E16E-58D8-50AF-AB070ACA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C2B852-9BDC-4305-92CF-316E28C577A4}" type="slidenum">
              <a:rPr lang="en-US" altLang="fr-FR"/>
              <a:pPr/>
              <a:t>11</a:t>
            </a:fld>
            <a:endParaRPr lang="en-US" altLang="fr-FR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F2CBB55-D5B2-465E-5224-3574DBD78A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5A5211D-9B6A-B86D-B433-50AD3175A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9DF9EAE-FD6B-0008-D153-10303D222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AF0BE5-8A5E-4098-B60B-A014BF2C0707}" type="slidenum">
              <a:rPr lang="en-US" altLang="fr-FR"/>
              <a:pPr/>
              <a:t>12</a:t>
            </a:fld>
            <a:endParaRPr lang="en-US" altLang="fr-F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E1FFC4E-B88A-E923-34EC-E4C08DE749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DD2F665-E0EA-938B-15E0-4A40C4A8E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671AFAF-47D4-0C38-BFF9-E7F6B04548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9D4646-FAE4-4521-AB62-7630C5221E27}" type="slidenum">
              <a:rPr lang="en-US" altLang="fr-FR"/>
              <a:pPr/>
              <a:t>13</a:t>
            </a:fld>
            <a:endParaRPr lang="en-US" altLang="fr-F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2D850EE-16DE-6B9C-2971-588D9D1126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C4EE535-249F-8B6E-0C64-1D8C0DDC7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1615BDA-D9E9-B089-70D4-6BC3BA4AA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964557-2324-4CE5-8FC3-6CC82CC4C66C}" type="slidenum">
              <a:rPr lang="en-US" altLang="fr-FR"/>
              <a:pPr/>
              <a:t>14</a:t>
            </a:fld>
            <a:endParaRPr lang="en-US" altLang="fr-F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E3BA1FE-7F54-FEB0-E07D-189E7BC349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CD7DA5A-70E2-8853-1609-1AFDEDA15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35F6DDC-79EC-5104-3C8E-36F203B2B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E3BB42-52D9-43B9-9019-4867C35A5945}" type="slidenum">
              <a:rPr lang="en-US" altLang="fr-FR"/>
              <a:pPr/>
              <a:t>15</a:t>
            </a:fld>
            <a:endParaRPr lang="en-US" altLang="fr-FR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7672826-7E26-25F0-8883-C3C8C1E6D9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1546F26-87DB-E8B1-444C-8676463B1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992911B-C05F-85E7-9C16-2A2ACC7F44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AC90A2-7653-48D8-9AA2-3E6827758F21}" type="slidenum">
              <a:rPr lang="en-US" altLang="fr-FR"/>
              <a:pPr/>
              <a:t>16</a:t>
            </a:fld>
            <a:endParaRPr lang="en-US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3A68D0E-FA91-5E11-4714-D08A36931F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E2258D5-9BAA-DCB0-D1B3-D93BB4353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02DFFB8-6364-62B1-B88E-AA6B06D9C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B9946-3E67-4F18-A5D5-BDAF3E2DD627}" type="slidenum">
              <a:rPr lang="en-US" altLang="fr-FR"/>
              <a:pPr/>
              <a:t>17</a:t>
            </a:fld>
            <a:endParaRPr lang="en-US" altLang="fr-F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70F3138-A914-B604-022A-5DE1812047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6609A6E-7641-8D70-F756-1B7227CB4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9AE4948-A6A2-A406-958A-14A6ED2CE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14C71D-344A-4F10-96CC-B117727C7CBC}" type="slidenum">
              <a:rPr lang="en-US" altLang="fr-FR"/>
              <a:pPr/>
              <a:t>18</a:t>
            </a:fld>
            <a:endParaRPr lang="en-US" altLang="fr-F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DCA2543-738E-40C9-8005-842604E7B0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DE225E7-9F43-4EE6-9270-E239C598A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F9D433B8-8315-13F2-F1EE-26A7EF190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6A3C27-21FB-4D6E-B8A4-DA3FC6131104}" type="slidenum">
              <a:rPr lang="en-US" altLang="fr-FR"/>
              <a:pPr/>
              <a:t>19</a:t>
            </a:fld>
            <a:endParaRPr lang="en-US" altLang="fr-F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E155AB0-5A8B-673E-FE14-EC9709ECDF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50F4E3B-5634-08ED-CCB5-35B3D3A68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F7A040C-BFB4-B0E7-567D-9EF6A1CF7C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3890C2-8D82-481C-AD79-AC9580BE4FDC}" type="slidenum">
              <a:rPr lang="en-US" altLang="fr-FR"/>
              <a:pPr/>
              <a:t>2</a:t>
            </a:fld>
            <a:endParaRPr lang="en-US" altLang="fr-F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408F85C-1B67-C6A7-E70B-D8287153BF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05E4362-1BBD-A48E-C4CF-229B7C625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35B65C6B-B828-5FA9-4073-41F0F5EE7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44C10A-1500-44CF-9337-0D21F0387B98}" type="slidenum">
              <a:rPr lang="en-US" altLang="fr-FR"/>
              <a:pPr/>
              <a:t>20</a:t>
            </a:fld>
            <a:endParaRPr lang="en-US" altLang="fr-F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49F7E1A-745D-AFFA-5A1D-6B57B6052C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AAAE3AC-7597-4CBA-97C6-DDEBE6B69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5013231-86A3-4E00-7F28-DA7429FD1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C04561-0508-4450-95C0-A0FA089C81D6}" type="slidenum">
              <a:rPr lang="en-US" altLang="fr-FR"/>
              <a:pPr/>
              <a:t>21</a:t>
            </a:fld>
            <a:endParaRPr lang="en-US" altLang="fr-F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D6E880C-98A1-37CF-59C5-72D92FBD7B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C02AF7E-E7AE-12DC-B2E3-BFD3228A9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4589EA69-B277-4E89-44EA-ADD5E2357D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188E75-96E5-4100-A252-2AC8ABCE002E}" type="slidenum">
              <a:rPr lang="en-US" altLang="fr-FR"/>
              <a:pPr/>
              <a:t>22</a:t>
            </a:fld>
            <a:endParaRPr lang="en-US" altLang="fr-F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C54AB89-A9C4-68C7-F83C-0B85DCB0AF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A92F1DB-BDDA-1FBC-544C-18000CA71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8967EA6-53E3-5636-097F-719654E2AE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0A9687-AC0C-498E-974D-0FB01C6587C1}" type="slidenum">
              <a:rPr lang="en-US" altLang="fr-FR"/>
              <a:pPr/>
              <a:t>23</a:t>
            </a:fld>
            <a:endParaRPr lang="en-US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3733F63-F5A6-46DA-1434-672A221315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9ED4604-4CA9-0FAB-9B55-63DC8E7EF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FD4BDC5-DE04-B139-E1FB-38C8D4E62E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304179-26EB-486A-B492-F806CB723AA9}" type="slidenum">
              <a:rPr lang="en-US" altLang="fr-FR"/>
              <a:pPr/>
              <a:t>24</a:t>
            </a:fld>
            <a:endParaRPr lang="en-US" altLang="fr-F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2F01F09-74B1-7913-9B5B-ECC07916C8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D23D9E6-2853-EF42-D609-7B1678C6D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36703F77-6D88-B25C-6B40-1123411C85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A31447-485C-4731-B5E3-DF188A5BDECD}" type="slidenum">
              <a:rPr lang="en-US" altLang="fr-FR"/>
              <a:pPr/>
              <a:t>25</a:t>
            </a:fld>
            <a:endParaRPr lang="en-US" altLang="fr-F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6AE8E6A3-5A43-8D58-A171-A60653898A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44D8BF8-6A66-A955-2B05-78E792E39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10ED707-8937-A1B9-76B0-E32359611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6F6E8D-CE99-40C8-B7A1-EC487DD12E31}" type="slidenum">
              <a:rPr lang="en-US" altLang="fr-FR"/>
              <a:pPr/>
              <a:t>26</a:t>
            </a:fld>
            <a:endParaRPr lang="en-US" altLang="fr-FR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EBE2E86-5068-561C-A881-31917D4360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C7695DBD-1D91-138D-5E90-22D2B69FD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1F250641-7C85-2B57-514B-85E6BB260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68B73C-CDF4-41F4-8802-9E14A023E0B0}" type="slidenum">
              <a:rPr lang="en-US" altLang="fr-FR"/>
              <a:pPr/>
              <a:t>27</a:t>
            </a:fld>
            <a:endParaRPr lang="en-US" altLang="fr-FR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980BBFF-AA62-8564-8884-2962576AA3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D65F6EB-BFA4-1864-33DC-3A0584A1D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ECD8D4C7-4FFD-92FC-3E80-28E617CF7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062500-B424-4442-A828-D5FFE7992A93}" type="slidenum">
              <a:rPr lang="en-US" altLang="fr-FR"/>
              <a:pPr/>
              <a:t>28</a:t>
            </a:fld>
            <a:endParaRPr lang="en-US" altLang="fr-FR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37779CC2-A330-18B0-40E0-376F9A8522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081CD955-DC4C-D244-D98E-D763B5F9F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6FE17D5-15B7-6782-F474-8ACF579DEF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AB0447-52FB-420E-BCCF-9F243AB4FB85}" type="slidenum">
              <a:rPr lang="en-US" altLang="fr-FR"/>
              <a:pPr/>
              <a:t>29</a:t>
            </a:fld>
            <a:endParaRPr lang="en-US" altLang="fr-FR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3C6358E-084D-699F-6E7D-0D7AB99781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22E5C7F8-BB9E-42B5-3F14-E7A8E956E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9EFB371-A864-CB1C-E22A-07EB92D67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B1B7B1-123B-4A9A-87E9-25125149BCFA}" type="slidenum">
              <a:rPr lang="en-US" altLang="fr-FR"/>
              <a:pPr/>
              <a:t>3</a:t>
            </a:fld>
            <a:endParaRPr lang="en-US" altLang="fr-F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2789A06-4F61-7A28-9A7F-592D84EA58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F93C0AB-DD6A-0BC4-EC48-3754EDC49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B9FAF6E-F7CF-C991-3992-2DA570236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F19276-EA29-45D5-AE93-DD1DACD3A885}" type="slidenum">
              <a:rPr lang="en-US" altLang="fr-FR"/>
              <a:pPr/>
              <a:t>30</a:t>
            </a:fld>
            <a:endParaRPr lang="en-US" altLang="fr-FR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C5F74B5-97BD-7217-B917-37B066B9D3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570FDC71-F5B5-9492-F9DB-293279D72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478E910C-5366-9ACB-C1C9-82973BCFB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DE0973-55A9-4764-8EF3-74A970BD85D0}" type="slidenum">
              <a:rPr lang="en-US" altLang="fr-FR"/>
              <a:pPr/>
              <a:t>31</a:t>
            </a:fld>
            <a:endParaRPr lang="en-US" altLang="fr-FR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323D01B-CC9C-1617-8662-305EC9BD2C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EA35E20-8007-C61D-E6B4-F369923D1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DD0F5194-D612-84E7-1211-F2A083E09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081E4C-AAF9-4153-80E9-9065CB81BD12}" type="slidenum">
              <a:rPr lang="en-US" altLang="fr-FR"/>
              <a:pPr/>
              <a:t>32</a:t>
            </a:fld>
            <a:endParaRPr lang="en-US" altLang="fr-FR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99C9223-E114-5FC8-45FB-DA905FA394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67B4AB4B-9DDF-580A-CD19-BF91DC580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D24DA050-43B8-6F84-4159-BBC8C08E6C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3710E8-2445-4DD8-A823-1A760C1DEC74}" type="slidenum">
              <a:rPr lang="en-US" altLang="fr-FR"/>
              <a:pPr/>
              <a:t>33</a:t>
            </a:fld>
            <a:endParaRPr lang="en-US" altLang="fr-FR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029B9D7-BC02-DD5B-5E1B-5D9BFBBE5F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B2D32CE-489A-C406-0325-703D4FE78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457C2EF6-7C81-2B03-45BF-9E6C49D0D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D39103-E628-4BDB-ACE9-410106C48CE9}" type="slidenum">
              <a:rPr lang="en-US" altLang="fr-FR"/>
              <a:pPr/>
              <a:t>34</a:t>
            </a:fld>
            <a:endParaRPr lang="en-US" altLang="fr-FR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2D8972A4-7E8B-2E03-4E3D-A89BF3123A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C9C2D74-D61A-5555-DCE6-80C3F0590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F0320EF0-37BC-C325-23F7-5972BEB31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A8E72A-B08D-45BC-BF4C-B4F511E479A5}" type="slidenum">
              <a:rPr lang="en-US" altLang="fr-FR"/>
              <a:pPr/>
              <a:t>35</a:t>
            </a:fld>
            <a:endParaRPr lang="en-US" altLang="fr-FR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8CE9A2C-D3E0-81E9-49AE-0A4F7EBB1F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31CAB2C7-444A-1D66-C604-24D16DD68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FA6AEF9-DA27-17AF-0301-3E3DF4357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C8EB05-E6E9-48ED-BECF-8D79639F2B69}" type="slidenum">
              <a:rPr lang="en-US" altLang="fr-FR"/>
              <a:pPr/>
              <a:t>4</a:t>
            </a:fld>
            <a:endParaRPr lang="en-US" altLang="fr-F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B865E81-33CF-7554-951B-732ADF4D8A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A312F5A-6B69-3F9B-8C19-2B02C4A46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80D9D65-B4ED-082C-A678-C8C640D1A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D63B19-963E-4596-8C21-C7EE9B21E6AB}" type="slidenum">
              <a:rPr lang="en-US" altLang="fr-FR"/>
              <a:pPr/>
              <a:t>5</a:t>
            </a:fld>
            <a:endParaRPr lang="en-US" altLang="fr-FR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E05F5B3-260D-858D-6814-0D36AE0F98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DCDE733-F47E-7042-C83E-6D014013A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ABB2C1C-5788-9101-1795-3665C308E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06E658-3E1A-4523-A218-0E160652EEB5}" type="slidenum">
              <a:rPr lang="en-US" altLang="fr-FR"/>
              <a:pPr/>
              <a:t>6</a:t>
            </a:fld>
            <a:endParaRPr lang="en-US" altLang="fr-F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6A6F3A7-F67B-80A5-EAD6-F3530EBF56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A19A435-56AC-C748-702D-4A44CCAAA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7D8019F-0F62-79D4-6DBB-BA03694A9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E4B494-0184-4DB0-A990-5E62208B2A69}" type="slidenum">
              <a:rPr lang="en-US" altLang="fr-FR"/>
              <a:pPr/>
              <a:t>7</a:t>
            </a:fld>
            <a:endParaRPr lang="en-US" altLang="fr-F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7EC04D0-4B74-7427-9E97-3F30831A01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6239E10-9875-3E8D-3B12-BB9EFF50E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4A53564-3060-7731-4A7C-7F69C68A61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4FC3EA-3E95-4D6F-A62D-F1F020B83D69}" type="slidenum">
              <a:rPr lang="en-US" altLang="fr-FR"/>
              <a:pPr/>
              <a:t>8</a:t>
            </a:fld>
            <a:endParaRPr lang="en-US" altLang="fr-F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AAE5326-E4D3-2DBA-0FB4-4FD86F334E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4B2E2DF-8C0C-F63E-93BC-4E2E8FDFA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C95065A-0215-57F1-9077-56C7CBBDCE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E6D65C-BB8C-41C8-ABB4-98C8EA92AEEA}" type="slidenum">
              <a:rPr lang="en-US" altLang="fr-FR"/>
              <a:pPr/>
              <a:t>9</a:t>
            </a:fld>
            <a:endParaRPr lang="en-US" altLang="fr-F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1E97311-5DAE-2880-1604-31408FDE7A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0D93E49-BFCD-7F6E-AD42-030B96938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096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794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8476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02CE4F-46F2-4039-D71C-C95700305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704C4D-834B-E229-3A76-0F96E0F17D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C1CB2-BA61-4269-86F4-781CF3E33512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A1AA9B53-22D7-A0F7-A6E5-3CF5BADB013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218845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699A71-A8A8-F740-53E3-69C3174F3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13844B-DF68-4218-C2B8-0CE7E48828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CB570-C97F-448E-80C1-228B465827CD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6081AA04-8BE6-4B70-5A51-99B82F505E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908405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CE9F1A-3602-0523-0BDE-E80C36755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D23417-4BEC-6E28-95C6-A9A83017FC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C7DE1-2366-42D8-BA07-F9883B387B23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6239FD9D-721D-660F-85F1-5AC5B65965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41718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4417" y="1052513"/>
            <a:ext cx="5384800" cy="53292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417" y="1052513"/>
            <a:ext cx="5384800" cy="53292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05973D-F336-96CB-145D-DF720302C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C5AD25-C80E-BE96-833F-3BBBB624E0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26CB6-A272-4B84-A0F2-5C1E8F37806B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0DB81300-9361-A60C-9221-417D07DD8D4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849621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D28371-0B5C-2455-8F94-3A4615344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4DE063B-FE78-DB9C-9B42-B888E8EB91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D7B74-1AC6-429E-A31E-D8BD9AA38208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7E528F4D-85E9-091C-B519-7DBDCD4C54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297237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21CBAD-EFAB-6F1D-9831-7A2640CD3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BCA524-1C0B-08F8-11F3-01A0D223C7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7F1D8-BC74-4B83-A6AD-F86E46510A0D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24B06F3A-CEDF-4902-044D-A9F1158D5B9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1208755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618B9B-DD6D-77FB-2455-0159E3A78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9FB60DA-249C-7E6E-F633-9922CAFC79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F1BBD-7FA1-4B46-9971-70D6B071CCC8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08B83298-CD72-DC9B-352C-E2C96039ACD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4133834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C427C7-D110-307A-8173-6DEFB14359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DDA5B4-4AC7-A1FE-D52A-69413441C5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DB3BE-7A25-4AB9-BB3E-73C6A1B4F142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A26981EA-3EC6-A09C-B90F-F204C55A88C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57989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4275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50B5A-EA99-76D6-7E46-1FB5F32C6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649E66-F1EF-C01F-A2C4-176A295C5E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A725F-7EDB-49F4-B551-BFA2076FEBB6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68585EE0-8A92-BAEC-501E-EEAC0785E7F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940819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A2217-5370-1E95-F340-79659B05F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15E740-B2B5-CC4D-7C87-6DF8A4D622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D08EA-2F37-4F6E-A708-05F5C2A4015B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06157B7A-2C4A-13D0-4949-691B78ABE4C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4195551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54017" y="115888"/>
            <a:ext cx="2743200" cy="62658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4417" y="115888"/>
            <a:ext cx="8026400" cy="62658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4084F9-0BDA-005A-5A9A-34C3ADDDB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E13882-0190-04F7-DC95-EE99E6DA2E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B1098-94D1-43FA-BB86-01E1A8B3D5C2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A15EA39-707A-64CC-8438-45E67500087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409902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21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21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3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32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03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2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3694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15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81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6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085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058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840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9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97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6380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0DBCF7-2FB7-14BD-9C24-023BEFC8C1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CA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2F8338-7266-DB4D-789C-F488C32B7A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CA" altLang="fr-FR"/>
          </a:p>
        </p:txBody>
      </p:sp>
      <p:sp>
        <p:nvSpPr>
          <p:cNvPr id="1028" name="Rectangle 26">
            <a:extLst>
              <a:ext uri="{FF2B5EF4-FFF2-40B4-BE49-F238E27FC236}">
                <a16:creationId xmlns:a16="http://schemas.microsoft.com/office/drawing/2014/main" id="{A99B6439-9A92-2CD7-E163-69A6C8437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sz="1000" i="1">
                <a:solidFill>
                  <a:schemeClr val="bg2"/>
                </a:solidFill>
              </a:rPr>
              <a:t>Traduit et adapté de l’anglais</a:t>
            </a:r>
          </a:p>
        </p:txBody>
      </p:sp>
      <p:sp>
        <p:nvSpPr>
          <p:cNvPr id="7194" name="Rectangle 26">
            <a:extLst>
              <a:ext uri="{FF2B5EF4-FFF2-40B4-BE49-F238E27FC236}">
                <a16:creationId xmlns:a16="http://schemas.microsoft.com/office/drawing/2014/main" id="{A82EB04F-F9CB-0739-F72A-9565B2809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sz="1200" i="1">
                <a:solidFill>
                  <a:srgbClr val="777777"/>
                </a:solidFill>
                <a:latin typeface="Calibri" panose="020F0502020204030204" pitchFamily="34" charset="0"/>
              </a:rPr>
              <a:t>Mounir Boukadoum</a:t>
            </a:r>
            <a:endParaRPr kumimoji="1" lang="fr-CA" altLang="fr-FR" sz="1200" i="1">
              <a:solidFill>
                <a:srgbClr val="777777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0794B746-DB57-2992-2871-D2A6CBDEC9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1" name="Rectangle 14">
            <a:extLst>
              <a:ext uri="{FF2B5EF4-FFF2-40B4-BE49-F238E27FC236}">
                <a16:creationId xmlns:a16="http://schemas.microsoft.com/office/drawing/2014/main" id="{E804542E-43E2-45D0-07F3-A95AA654E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fr-FR"/>
          </a:p>
        </p:txBody>
      </p:sp>
      <p:sp>
        <p:nvSpPr>
          <p:cNvPr id="2052" name="Rectangle 13">
            <a:extLst>
              <a:ext uri="{FF2B5EF4-FFF2-40B4-BE49-F238E27FC236}">
                <a16:creationId xmlns:a16="http://schemas.microsoft.com/office/drawing/2014/main" id="{2623B189-110B-035E-0FE1-9E40B9406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052513"/>
          </a:xfrm>
          <a:prstGeom prst="rect">
            <a:avLst/>
          </a:prstGeom>
          <a:gradFill rotWithShape="1">
            <a:gsLst>
              <a:gs pos="0">
                <a:srgbClr val="7F7F7F">
                  <a:alpha val="89998"/>
                </a:srgbClr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fr-FR"/>
          </a:p>
        </p:txBody>
      </p:sp>
      <p:sp>
        <p:nvSpPr>
          <p:cNvPr id="2053" name="Rectangle 9">
            <a:extLst>
              <a:ext uri="{FF2B5EF4-FFF2-40B4-BE49-F238E27FC236}">
                <a16:creationId xmlns:a16="http://schemas.microsoft.com/office/drawing/2014/main" id="{E2388BAC-FD13-4E71-CE97-E53044E65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4918" y="115888"/>
            <a:ext cx="10562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fr-FR"/>
              <a:t>Clique para editar o estilo do título</a:t>
            </a:r>
          </a:p>
        </p:txBody>
      </p:sp>
      <p:sp>
        <p:nvSpPr>
          <p:cNvPr id="2054" name="Rectangle 10">
            <a:extLst>
              <a:ext uri="{FF2B5EF4-FFF2-40B4-BE49-F238E27FC236}">
                <a16:creationId xmlns:a16="http://schemas.microsoft.com/office/drawing/2014/main" id="{B309F0D1-7458-A5AE-AB17-A6E158BA7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052513"/>
            <a:ext cx="109728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fr-FR"/>
              <a:t>Clique para editar os estilos de texto do modelo global</a:t>
            </a:r>
          </a:p>
          <a:p>
            <a:pPr lvl="1"/>
            <a:r>
              <a:rPr lang="pt-PT" altLang="fr-FR"/>
              <a:t>Segundo nível</a:t>
            </a:r>
          </a:p>
          <a:p>
            <a:pPr lvl="2"/>
            <a:r>
              <a:rPr lang="pt-PT" altLang="fr-FR"/>
              <a:t>Terceiro nível</a:t>
            </a:r>
          </a:p>
          <a:p>
            <a:pPr lvl="3"/>
            <a:r>
              <a:rPr lang="pt-PT" altLang="fr-FR"/>
              <a:t>Quarto nível</a:t>
            </a:r>
          </a:p>
          <a:p>
            <a:pPr lvl="4"/>
            <a:r>
              <a:rPr lang="pt-PT" altLang="fr-FR"/>
              <a:t>Quinto nível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DBBE264-8370-E271-F408-EFD6F8267B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4167" y="648176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82458E2A-5251-46E0-B592-695FF3A974DC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2056" name="Rectangle 26">
            <a:extLst>
              <a:ext uri="{FF2B5EF4-FFF2-40B4-BE49-F238E27FC236}">
                <a16:creationId xmlns:a16="http://schemas.microsoft.com/office/drawing/2014/main" id="{618F5845-D0C4-4ED7-2288-12C1EDFB5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sz="1000" i="1">
                <a:solidFill>
                  <a:schemeClr val="bg2"/>
                </a:solidFill>
              </a:rPr>
              <a:t>Traduit et adapté de l’anglais</a:t>
            </a:r>
          </a:p>
        </p:txBody>
      </p:sp>
      <p:sp>
        <p:nvSpPr>
          <p:cNvPr id="7197" name="Rectangle 29">
            <a:extLst>
              <a:ext uri="{FF2B5EF4-FFF2-40B4-BE49-F238E27FC236}">
                <a16:creationId xmlns:a16="http://schemas.microsoft.com/office/drawing/2014/main" id="{6DE1A114-FB65-4B83-151E-3416E409A6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4285" y="6343650"/>
            <a:ext cx="374438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12.png"/><Relationship Id="rId4" Type="http://schemas.openxmlformats.org/officeDocument/2006/relationships/tags" Target="../tags/tag42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4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50.xml"/><Relationship Id="rId10" Type="http://schemas.openxmlformats.org/officeDocument/2006/relationships/image" Target="../media/image14.png"/><Relationship Id="rId4" Type="http://schemas.openxmlformats.org/officeDocument/2006/relationships/tags" Target="../tags/tag49.xml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8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6.png"/><Relationship Id="rId4" Type="http://schemas.openxmlformats.org/officeDocument/2006/relationships/tags" Target="../tags/tag54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8.xml"/><Relationship Id="rId5" Type="http://schemas.openxmlformats.org/officeDocument/2006/relationships/tags" Target="../tags/tag61.xml"/><Relationship Id="rId10" Type="http://schemas.openxmlformats.org/officeDocument/2006/relationships/image" Target="../media/image19.png"/><Relationship Id="rId4" Type="http://schemas.openxmlformats.org/officeDocument/2006/relationships/tags" Target="../tags/tag60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2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28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8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8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3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28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28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00.xml"/><Relationship Id="rId7" Type="http://schemas.openxmlformats.org/officeDocument/2006/relationships/image" Target="../media/image31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10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7.pn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36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35.png"/><Relationship Id="rId5" Type="http://schemas.openxmlformats.org/officeDocument/2006/relationships/tags" Target="../tags/tag109.xml"/><Relationship Id="rId10" Type="http://schemas.openxmlformats.org/officeDocument/2006/relationships/image" Target="../media/image34.png"/><Relationship Id="rId4" Type="http://schemas.openxmlformats.org/officeDocument/2006/relationships/tags" Target="../tags/tag108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39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1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40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41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1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44.jpeg"/><Relationship Id="rId5" Type="http://schemas.openxmlformats.org/officeDocument/2006/relationships/tags" Target="../tags/tag130.xml"/><Relationship Id="rId10" Type="http://schemas.openxmlformats.org/officeDocument/2006/relationships/image" Target="../media/image43.png"/><Relationship Id="rId4" Type="http://schemas.openxmlformats.org/officeDocument/2006/relationships/tags" Target="../tags/tag129.xml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34.xml"/><Relationship Id="rId7" Type="http://schemas.openxmlformats.org/officeDocument/2006/relationships/image" Target="../media/image45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1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48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143.xml"/><Relationship Id="rId7" Type="http://schemas.openxmlformats.org/officeDocument/2006/relationships/image" Target="../media/image49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1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51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8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9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0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07406373-3D71-2D98-32FD-5444C038DCB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97100" y="2133600"/>
            <a:ext cx="8229600" cy="172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CA" altLang="fr-FR" sz="3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MIC5111</a:t>
            </a:r>
            <a:br>
              <a:rPr lang="fr-CA" altLang="fr-FR" sz="3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CA" altLang="fr-FR" sz="3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Systèmes embarqués</a:t>
            </a:r>
            <a:br>
              <a:rPr lang="fr-CA" altLang="fr-FR" sz="3600" dirty="0">
                <a:solidFill>
                  <a:srgbClr val="0070C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br>
              <a:rPr lang="fr-CA" altLang="fr-FR" sz="3600" dirty="0">
                <a:solidFill>
                  <a:srgbClr val="0070C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fr-CA" altLang="fr-FR" sz="3600" dirty="0">
                <a:solidFill>
                  <a:srgbClr val="0070C0"/>
                </a:solidFill>
                <a:latin typeface="+mn-lt"/>
                <a:ea typeface="+mn-ea"/>
                <a:cs typeface="Arial" panose="020B0604020202020204" pitchFamily="34" charset="0"/>
              </a:rPr>
              <a:t>Algorithmes</a:t>
            </a:r>
            <a:br>
              <a:rPr lang="fr-CA" altLang="fr-FR" sz="3600" dirty="0">
                <a:solidFill>
                  <a:srgbClr val="0070C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fr-CA" altLang="fr-FR" sz="3600" dirty="0">
                <a:solidFill>
                  <a:srgbClr val="0070C0"/>
                </a:solidFill>
                <a:latin typeface="+mn-lt"/>
                <a:ea typeface="+mn-ea"/>
                <a:cs typeface="Arial" panose="020B0604020202020204" pitchFamily="34" charset="0"/>
              </a:rPr>
              <a:t> de commande par microcontrôleu</a:t>
            </a:r>
            <a:r>
              <a:rPr lang="fr-CA" altLang="fr-FR" sz="4000" dirty="0"/>
              <a:t>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1215ED70-7070-D1BC-5583-E7D1DBE0C9B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628776"/>
            <a:ext cx="921727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800" dirty="0"/>
              <a:t>Commande « oui-non »</a:t>
            </a:r>
            <a:r>
              <a:rPr kumimoji="1" lang="fr-FR" altLang="fr-FR" sz="2400" dirty="0"/>
              <a:t> </a:t>
            </a:r>
            <a:r>
              <a:rPr kumimoji="1" lang="fr-FR" altLang="fr-FR" sz="2400" dirty="0">
                <a:solidFill>
                  <a:schemeClr val="bg1">
                    <a:lumMod val="65000"/>
                  </a:schemeClr>
                </a:solidFill>
              </a:rPr>
              <a:t>(binaire, on-off, bang-bang, etc.)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3F44E05-BE05-C39D-0341-63664FA7006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549275"/>
            <a:ext cx="9371260" cy="7064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Stratégies de commande de processus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C6333C3A-97DA-E430-F80C-75F46257A8E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279651"/>
            <a:ext cx="482441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6">
            <a:extLst>
              <a:ext uri="{FF2B5EF4-FFF2-40B4-BE49-F238E27FC236}">
                <a16:creationId xmlns:a16="http://schemas.microsoft.com/office/drawing/2014/main" id="{47819F84-206B-C34C-D082-A615C442C2F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5440" y="4905376"/>
            <a:ext cx="1008112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2400" dirty="0"/>
              <a:t>La bande d’hystérèse dépend du temps de réponse et de la durée de vie de actionneurs, ainsi que de la précision désirée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2400" dirty="0"/>
              <a:t>Commande inhéremment oscillatoire!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039F319B-00EF-9DB8-A65D-B422DDE6D17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2157414"/>
            <a:ext cx="10081120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667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2400" dirty="0"/>
              <a:t>Exemple d’un thermostat  avec :</a:t>
            </a:r>
          </a:p>
          <a:p>
            <a:pPr lvl="1">
              <a:buClr>
                <a:srgbClr val="0099CC"/>
              </a:buClr>
              <a:buSzPct val="80000"/>
              <a:buFontTx/>
              <a:buNone/>
            </a:pPr>
            <a:r>
              <a:rPr kumimoji="1" lang="fr-FR" altLang="fr-FR" sz="2000" dirty="0"/>
              <a:t>PC = 80</a:t>
            </a:r>
            <a:r>
              <a:rPr kumimoji="1" lang="fr-FR" altLang="fr-FR" sz="2000" baseline="30000" dirty="0"/>
              <a:t>o</a:t>
            </a:r>
            <a:r>
              <a:rPr kumimoji="1" lang="fr-FR" altLang="fr-FR" sz="2000" dirty="0"/>
              <a:t>C </a:t>
            </a:r>
            <a:r>
              <a:rPr kumimoji="1" lang="fr-FR" altLang="fr-FR" sz="2000" dirty="0">
                <a:sym typeface="Symbol" panose="05050102010706020507" pitchFamily="18" charset="2"/>
              </a:rPr>
              <a:t> </a:t>
            </a:r>
            <a:r>
              <a:rPr kumimoji="1" lang="fr-FR" altLang="fr-FR" sz="2000" dirty="0"/>
              <a:t>3</a:t>
            </a:r>
            <a:r>
              <a:rPr kumimoji="1" lang="fr-FR" altLang="fr-FR" sz="2000" baseline="30000" dirty="0"/>
              <a:t>o</a:t>
            </a:r>
            <a:r>
              <a:rPr kumimoji="1" lang="fr-FR" altLang="fr-FR" sz="2000" dirty="0"/>
              <a:t>C, refroidissement linéaire de -1</a:t>
            </a:r>
            <a:r>
              <a:rPr kumimoji="1" lang="fr-FR" altLang="fr-FR" sz="2000" baseline="30000" dirty="0"/>
              <a:t>o</a:t>
            </a:r>
            <a:r>
              <a:rPr kumimoji="1" lang="fr-FR" altLang="fr-FR" sz="2000" dirty="0"/>
              <a:t>c/min et réchauffement linéaire de 4</a:t>
            </a:r>
            <a:r>
              <a:rPr kumimoji="1" lang="fr-FR" altLang="fr-FR" sz="2000" baseline="30000" dirty="0"/>
              <a:t>o</a:t>
            </a:r>
            <a:r>
              <a:rPr kumimoji="1" lang="fr-FR" altLang="fr-FR" sz="2000" dirty="0"/>
              <a:t>c/min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8203638-44EB-8F51-6092-24802529104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7731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FR" altLang="fr-FR" sz="4000" dirty="0">
                <a:solidFill>
                  <a:srgbClr val="0070C0"/>
                </a:solidFill>
              </a:rPr>
              <a:t>Commande oui-non</a:t>
            </a:r>
            <a:endParaRPr lang="fr-CA" altLang="fr-FR" sz="4000" dirty="0">
              <a:solidFill>
                <a:srgbClr val="0070C0"/>
              </a:solidFill>
            </a:endParaRP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FF941E12-7713-6517-C2B1-032B6E1F562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3216276" y="3513138"/>
            <a:ext cx="6170613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7">
            <a:extLst>
              <a:ext uri="{FF2B5EF4-FFF2-40B4-BE49-F238E27FC236}">
                <a16:creationId xmlns:a16="http://schemas.microsoft.com/office/drawing/2014/main" id="{4DEBD493-B17C-575E-C82C-A23C24E1E7D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40013" y="5695950"/>
            <a:ext cx="74168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000"/>
              <a:t>	T= 7.5 min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351B1A-8B59-305F-48C4-F184E34D94F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19514" y="5013325"/>
            <a:ext cx="1152525" cy="28733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9BB077-2AF1-5ADC-BA70-A0766DB2378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562726" y="4076701"/>
            <a:ext cx="384175" cy="93821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AA75B8-A87A-313E-5548-DD2610E2205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951663" y="4068763"/>
            <a:ext cx="1282700" cy="9382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>
            <a:extLst>
              <a:ext uri="{FF2B5EF4-FFF2-40B4-BE49-F238E27FC236}">
                <a16:creationId xmlns:a16="http://schemas.microsoft.com/office/drawing/2014/main" id="{2A5167D0-6571-E79C-BBBC-FC12E32E74D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1920" y="1628800"/>
            <a:ext cx="5472608" cy="291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3275" indent="-334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400" dirty="0">
                <a:latin typeface="Calibri" panose="020F0502020204030204" pitchFamily="34" charset="0"/>
              </a:rPr>
              <a:t>Cas à une variable :</a:t>
            </a:r>
          </a:p>
          <a:p>
            <a:pPr marL="811212" lvl="1" indent="-34290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200" dirty="0">
                <a:latin typeface="Calibri" panose="020F0502020204030204" pitchFamily="34" charset="0"/>
              </a:rPr>
              <a:t>Il faut mettre en œuvre</a:t>
            </a:r>
          </a:p>
          <a:p>
            <a:pPr marL="468312" lvl="1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kumimoji="1" lang="fr-FR" altLang="fr-FR" sz="2400" dirty="0">
                <a:latin typeface="Calibri" panose="020F0502020204030204" pitchFamily="34" charset="0"/>
              </a:rPr>
              <a:t>	</a:t>
            </a:r>
          </a:p>
          <a:p>
            <a:pPr marL="811212" lvl="1" indent="-342900">
              <a:lnSpc>
                <a:spcPct val="1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fr-FR" altLang="fr-FR" sz="2400" dirty="0">
              <a:latin typeface="Calibri" panose="020F0502020204030204" pitchFamily="34" charset="0"/>
            </a:endParaRPr>
          </a:p>
          <a:p>
            <a:pPr marL="811212" lvl="1" indent="-34290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200" dirty="0">
                <a:latin typeface="Calibri" panose="020F0502020204030204" pitchFamily="34" charset="0"/>
              </a:rPr>
              <a:t>Une ligne de port suffit</a:t>
            </a:r>
          </a:p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200" dirty="0">
                <a:latin typeface="Calibri" panose="020F0502020204030204" pitchFamily="34" charset="0"/>
              </a:rPr>
              <a:t>Généralisation à plusieurs variables :</a:t>
            </a:r>
          </a:p>
          <a:p>
            <a:pPr marL="811212" lvl="1" indent="-34290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000" dirty="0">
                <a:latin typeface="Calibri" panose="020F0502020204030204" pitchFamily="34" charset="0"/>
              </a:rPr>
              <a:t>On enchaîne les cas individuels en respectant leurs contraintes de mise à jour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C7848FF-D752-96A1-27A8-C603D9D16D5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365125"/>
            <a:ext cx="10657184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FR" altLang="fr-FR" sz="4000" dirty="0">
                <a:solidFill>
                  <a:srgbClr val="0070C0"/>
                </a:solidFill>
              </a:rPr>
              <a:t>Implémentation en logiciel</a:t>
            </a:r>
            <a:endParaRPr lang="fr-CA" altLang="fr-FR" sz="4000" dirty="0">
              <a:solidFill>
                <a:srgbClr val="0070C0"/>
              </a:solidFill>
            </a:endParaRPr>
          </a:p>
        </p:txBody>
      </p:sp>
      <p:graphicFrame>
        <p:nvGraphicFramePr>
          <p:cNvPr id="27653" name="Object 6">
            <a:extLst>
              <a:ext uri="{FF2B5EF4-FFF2-40B4-BE49-F238E27FC236}">
                <a16:creationId xmlns:a16="http://schemas.microsoft.com/office/drawing/2014/main" id="{BF79B80F-2CA3-59CA-3865-84C152B1138B}"/>
              </a:ext>
            </a:extLst>
          </p:cNvPr>
          <p:cNvGraphicFramePr>
            <a:graphicFrameLocks noGrp="1" noChangeAspect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96273707"/>
              </p:ext>
            </p:extLst>
          </p:nvPr>
        </p:nvGraphicFramePr>
        <p:xfrm>
          <a:off x="2173379" y="2484462"/>
          <a:ext cx="18700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8" imgW="1612900" imgH="482600" progId="Equation.3">
                  <p:embed/>
                </p:oleObj>
              </mc:Choice>
              <mc:Fallback>
                <p:oleObj name="Équation" r:id="rId8" imgW="16129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379" y="2484462"/>
                        <a:ext cx="18700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5">
            <a:extLst>
              <a:ext uri="{FF2B5EF4-FFF2-40B4-BE49-F238E27FC236}">
                <a16:creationId xmlns:a16="http://schemas.microsoft.com/office/drawing/2014/main" id="{5A852475-677B-B682-9742-440288DFE28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2"/>
          <a:stretch>
            <a:fillRect/>
          </a:stretch>
        </p:blipFill>
        <p:spPr bwMode="auto">
          <a:xfrm>
            <a:off x="6600056" y="1418304"/>
            <a:ext cx="2571726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1">
            <a:extLst>
              <a:ext uri="{FF2B5EF4-FFF2-40B4-BE49-F238E27FC236}">
                <a16:creationId xmlns:a16="http://schemas.microsoft.com/office/drawing/2014/main" id="{E989BB1A-03ED-31C1-B095-65C19B1CEFC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99856" y="5439696"/>
            <a:ext cx="1871663" cy="739775"/>
          </a:xfrm>
          <a:prstGeom prst="rect">
            <a:avLst/>
          </a:prstGeom>
          <a:solidFill>
            <a:srgbClr val="FDF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>
              <a:buClr>
                <a:srgbClr val="0099CC"/>
              </a:buClr>
              <a:buSzPct val="80000"/>
              <a:buNone/>
            </a:pPr>
            <a:r>
              <a:rPr kumimoji="1" lang="fr-FR" altLang="fr-FR" sz="1400" dirty="0"/>
              <a:t>Exemple d’organigramme pour 3 variables binaires (sorties de comparateurs)</a:t>
            </a:r>
          </a:p>
        </p:txBody>
      </p:sp>
      <p:sp>
        <p:nvSpPr>
          <p:cNvPr id="27655" name="Rectangle 1">
            <a:extLst>
              <a:ext uri="{FF2B5EF4-FFF2-40B4-BE49-F238E27FC236}">
                <a16:creationId xmlns:a16="http://schemas.microsoft.com/office/drawing/2014/main" id="{C8863536-4F57-049C-F7C0-37A317DED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48" y="6059905"/>
            <a:ext cx="288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>
              <a:buClr>
                <a:srgbClr val="0099CC"/>
              </a:buClr>
              <a:buSzPct val="80000"/>
            </a:pPr>
            <a:r>
              <a:rPr kumimoji="1" lang="fr-FR" altLang="fr-FR" sz="1400" dirty="0">
                <a:latin typeface="Calibri" panose="020F0502020204030204" pitchFamily="34" charset="0"/>
              </a:rPr>
              <a:t>avec la même période de mise à jour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5270D13D-D716-7B7F-455C-915318C4258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981201"/>
            <a:ext cx="842511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Exemple : Réservoir à pétrole</a:t>
            </a:r>
            <a:endParaRPr kumimoji="1" lang="fr-FR" altLang="fr-FR" sz="2000" dirty="0"/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D05F8E7E-2271-6217-5A6B-DF9C9C1DFDA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997200"/>
            <a:ext cx="45608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>
            <a:extLst>
              <a:ext uri="{FF2B5EF4-FFF2-40B4-BE49-F238E27FC236}">
                <a16:creationId xmlns:a16="http://schemas.microsoft.com/office/drawing/2014/main" id="{A64F6C65-536B-36A5-1B54-F055C2EC4AF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4" y="2420939"/>
            <a:ext cx="3748087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3">
            <a:extLst>
              <a:ext uri="{FF2B5EF4-FFF2-40B4-BE49-F238E27FC236}">
                <a16:creationId xmlns:a16="http://schemas.microsoft.com/office/drawing/2014/main" id="{FCCB4B63-C40D-B26A-4629-9A4CC0A7A8F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55440" y="7731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FR" altLang="fr-FR" sz="4000" dirty="0">
                <a:solidFill>
                  <a:srgbClr val="0070C0"/>
                </a:solidFill>
              </a:rPr>
              <a:t>Commande oui-non à plusieurs variables</a:t>
            </a:r>
            <a:endParaRPr lang="fr-CA" altLang="fr-FR" sz="4000" dirty="0">
              <a:solidFill>
                <a:srgbClr val="0070C0"/>
              </a:solidFill>
            </a:endParaRPr>
          </a:p>
        </p:txBody>
      </p:sp>
      <p:sp>
        <p:nvSpPr>
          <p:cNvPr id="29702" name="ZoneTexte 1">
            <a:extLst>
              <a:ext uri="{FF2B5EF4-FFF2-40B4-BE49-F238E27FC236}">
                <a16:creationId xmlns:a16="http://schemas.microsoft.com/office/drawing/2014/main" id="{201C1CAA-A0DF-8D2F-E120-B00803073FE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19351" y="3657600"/>
            <a:ext cx="144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fr-FR" sz="900">
                <a:latin typeface="Arial" panose="020B0604020202020204" pitchFamily="34" charset="0"/>
              </a:rPr>
              <a:t>N</a:t>
            </a:r>
            <a:endParaRPr lang="fr-CA" altLang="fr-FR" sz="900">
              <a:latin typeface="Arial" panose="020B0604020202020204" pitchFamily="34" charset="0"/>
            </a:endParaRPr>
          </a:p>
        </p:txBody>
      </p:sp>
      <p:sp>
        <p:nvSpPr>
          <p:cNvPr id="29703" name="ZoneTexte 6">
            <a:extLst>
              <a:ext uri="{FF2B5EF4-FFF2-40B4-BE49-F238E27FC236}">
                <a16:creationId xmlns:a16="http://schemas.microsoft.com/office/drawing/2014/main" id="{D03F8597-7C3D-2466-D414-93C490A1B09D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19351" y="3887789"/>
            <a:ext cx="1444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fr-FR" sz="900">
                <a:latin typeface="Arial" panose="020B0604020202020204" pitchFamily="34" charset="0"/>
              </a:rPr>
              <a:t>N</a:t>
            </a:r>
            <a:endParaRPr lang="fr-CA" altLang="fr-FR" sz="9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0A2DDA89-5C77-2143-D9D7-B16174FD940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1464" y="1981201"/>
            <a:ext cx="820908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Exemple (suite)</a:t>
            </a:r>
            <a:endParaRPr kumimoji="1" lang="fr-FR" altLang="fr-FR" sz="2000" dirty="0"/>
          </a:p>
        </p:txBody>
      </p:sp>
      <p:pic>
        <p:nvPicPr>
          <p:cNvPr id="31747" name="Picture 6">
            <a:extLst>
              <a:ext uri="{FF2B5EF4-FFF2-40B4-BE49-F238E27FC236}">
                <a16:creationId xmlns:a16="http://schemas.microsoft.com/office/drawing/2014/main" id="{BDD6CADE-3A30-194C-0312-0C11447EF34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9" y="2997201"/>
            <a:ext cx="3125787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oup 10">
            <a:extLst>
              <a:ext uri="{FF2B5EF4-FFF2-40B4-BE49-F238E27FC236}">
                <a16:creationId xmlns:a16="http://schemas.microsoft.com/office/drawing/2014/main" id="{69DB32D7-3F50-99D9-6848-DB201683153E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640014" y="2565400"/>
            <a:ext cx="1800225" cy="1873250"/>
            <a:chOff x="1156" y="1933"/>
            <a:chExt cx="1417" cy="1364"/>
          </a:xfrm>
        </p:grpSpPr>
        <p:pic>
          <p:nvPicPr>
            <p:cNvPr id="31752" name="Picture 5">
              <a:extLst>
                <a:ext uri="{FF2B5EF4-FFF2-40B4-BE49-F238E27FC236}">
                  <a16:creationId xmlns:a16="http://schemas.microsoft.com/office/drawing/2014/main" id="{B7CA8D1A-90D8-8975-486A-65C44FA50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933"/>
              <a:ext cx="1417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Rectangle 7">
              <a:extLst>
                <a:ext uri="{FF2B5EF4-FFF2-40B4-BE49-F238E27FC236}">
                  <a16:creationId xmlns:a16="http://schemas.microsoft.com/office/drawing/2014/main" id="{BE0EB68A-71D0-4C96-D23B-A6C23699B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886"/>
              <a:ext cx="952" cy="18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2" name="Text Box 8">
              <a:extLst>
                <a:ext uri="{FF2B5EF4-FFF2-40B4-BE49-F238E27FC236}">
                  <a16:creationId xmlns:a16="http://schemas.microsoft.com/office/drawing/2014/main" id="{B8C4D705-E1F1-EF48-98E3-F52BD1D2C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341"/>
              <a:ext cx="272" cy="33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fr-FR" sz="1200">
                  <a:latin typeface="Arial" panose="020B0604020202020204" pitchFamily="34" charset="0"/>
                  <a:sym typeface="Symbol" panose="05050102010706020507" pitchFamily="18" charset="2"/>
                </a:rPr>
                <a:t>C</a:t>
              </a:r>
            </a:p>
          </p:txBody>
        </p:sp>
        <p:sp>
          <p:nvSpPr>
            <p:cNvPr id="31754" name="Text Box 9">
              <a:extLst>
                <a:ext uri="{FF2B5EF4-FFF2-40B4-BE49-F238E27FC236}">
                  <a16:creationId xmlns:a16="http://schemas.microsoft.com/office/drawing/2014/main" id="{D5DBE69E-97C6-7E27-7F4B-991B76052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3" y="2069"/>
              <a:ext cx="306" cy="33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Ports </a:t>
              </a:r>
              <a:r>
                <a:rPr lang="en-US" altLang="fr-FR" sz="1200" dirty="0" err="1">
                  <a:latin typeface="Arial" panose="020B0604020202020204" pitchFamily="34" charset="0"/>
                  <a:sym typeface="Symbol" panose="05050102010706020507" pitchFamily="18" charset="2"/>
                </a:rPr>
                <a:t>d’e</a:t>
              </a:r>
              <a:r>
                <a:rPr lang="en-US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/s</a:t>
              </a:r>
            </a:p>
          </p:txBody>
        </p:sp>
      </p:grpSp>
      <p:pic>
        <p:nvPicPr>
          <p:cNvPr id="31749" name="Picture 11">
            <a:extLst>
              <a:ext uri="{FF2B5EF4-FFF2-40B4-BE49-F238E27FC236}">
                <a16:creationId xmlns:a16="http://schemas.microsoft.com/office/drawing/2014/main" id="{98274472-921C-E641-ED7D-AFC18C3A688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2487614"/>
            <a:ext cx="2989263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1">
            <a:extLst>
              <a:ext uri="{FF2B5EF4-FFF2-40B4-BE49-F238E27FC236}">
                <a16:creationId xmlns:a16="http://schemas.microsoft.com/office/drawing/2014/main" id="{751CF338-731B-C69F-0F6F-5C9AAE029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814" y="2708276"/>
            <a:ext cx="2035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fr-FR" altLang="fr-FR" sz="1200"/>
              <a:t>Routine de réponse à l’IRQ</a:t>
            </a:r>
            <a:endParaRPr lang="fr-CA" altLang="fr-FR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678E4A-B7FB-AD40-1A58-327C61AE84C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055440" y="365125"/>
            <a:ext cx="10657184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FR" altLang="fr-FR" sz="4000" dirty="0">
                <a:solidFill>
                  <a:srgbClr val="0070C0"/>
                </a:solidFill>
              </a:rPr>
              <a:t>Implémentation en logiciel</a:t>
            </a:r>
            <a:endParaRPr lang="fr-CA" altLang="fr-FR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>
            <a:extLst>
              <a:ext uri="{FF2B5EF4-FFF2-40B4-BE49-F238E27FC236}">
                <a16:creationId xmlns:a16="http://schemas.microsoft.com/office/drawing/2014/main" id="{9AAC058B-1856-B1B7-9918-613CEFB48A6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1" y="1628776"/>
            <a:ext cx="6192687" cy="41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49238"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fr-FR" altLang="fr-FR" sz="2600" dirty="0"/>
              <a:t>Commande/régulation proportionnelle :</a:t>
            </a:r>
          </a:p>
          <a:p>
            <a:pPr marL="468312" lvl="1" indent="0">
              <a:spcBef>
                <a:spcPct val="20000"/>
              </a:spcBef>
              <a:buClr>
                <a:srgbClr val="0099CC"/>
              </a:buClr>
              <a:buSzPct val="80000"/>
              <a:defRPr/>
            </a:pPr>
            <a:r>
              <a:rPr kumimoji="1" lang="fr-FR" altLang="fr-FR" sz="2000" i="1" dirty="0"/>
              <a:t>	C</a:t>
            </a:r>
            <a:r>
              <a:rPr kumimoji="1" lang="fr-FR" altLang="fr-FR" sz="2000" dirty="0"/>
              <a:t> = K</a:t>
            </a:r>
            <a:r>
              <a:rPr kumimoji="1" lang="fr-FR" altLang="fr-FR" sz="2000" baseline="-25000" dirty="0"/>
              <a:t>p</a:t>
            </a:r>
            <a:r>
              <a:rPr kumimoji="1" lang="fr-FR" altLang="fr-FR" sz="2000" i="1" dirty="0"/>
              <a:t>e</a:t>
            </a:r>
            <a:r>
              <a:rPr kumimoji="1" lang="fr-FR" altLang="fr-FR" sz="2000" i="1" baseline="-25000" dirty="0"/>
              <a:t>p</a:t>
            </a:r>
            <a:r>
              <a:rPr kumimoji="1" lang="fr-FR" altLang="fr-FR" sz="2000" dirty="0"/>
              <a:t>+C</a:t>
            </a:r>
            <a:r>
              <a:rPr kumimoji="1" lang="fr-FR" altLang="fr-FR" sz="2000" baseline="-25000" dirty="0"/>
              <a:t>0</a:t>
            </a:r>
          </a:p>
          <a:p>
            <a:pPr lvl="1">
              <a:lnSpc>
                <a:spcPct val="30000"/>
              </a:lnSpc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fr-FR" altLang="fr-FR" baseline="-25000" dirty="0"/>
          </a:p>
          <a:p>
            <a:pPr lvl="1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fr-FR" altLang="fr-FR" sz="1400" dirty="0">
                <a:latin typeface="Calibri" panose="020F0502020204030204" pitchFamily="34" charset="0"/>
              </a:rPr>
              <a:t>C= sortie du contrôleur </a:t>
            </a:r>
          </a:p>
          <a:p>
            <a:pPr lvl="1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fr-FR" altLang="fr-FR" sz="1400" dirty="0" err="1">
                <a:latin typeface="Calibri" panose="020F0502020204030204" pitchFamily="34" charset="0"/>
              </a:rPr>
              <a:t>K</a:t>
            </a:r>
            <a:r>
              <a:rPr kumimoji="1" lang="fr-FR" altLang="fr-FR" sz="1400" baseline="-25000" dirty="0" err="1">
                <a:latin typeface="Calibri" panose="020F0502020204030204" pitchFamily="34" charset="0"/>
              </a:rPr>
              <a:t>p</a:t>
            </a:r>
            <a:r>
              <a:rPr kumimoji="1" lang="fr-FR" altLang="fr-FR" sz="1400" dirty="0">
                <a:latin typeface="Calibri" panose="020F0502020204030204" pitchFamily="34" charset="0"/>
              </a:rPr>
              <a:t>=Gain proportionnel</a:t>
            </a:r>
          </a:p>
          <a:p>
            <a:pPr lvl="1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fr-FR" altLang="fr-FR" sz="1400" i="1" dirty="0" err="1">
                <a:latin typeface="Calibri" panose="020F0502020204030204" pitchFamily="34" charset="0"/>
              </a:rPr>
              <a:t>e</a:t>
            </a:r>
            <a:r>
              <a:rPr kumimoji="1" lang="fr-FR" altLang="fr-FR" sz="1400" baseline="-25000" dirty="0" err="1">
                <a:latin typeface="Calibri" panose="020F0502020204030204" pitchFamily="34" charset="0"/>
              </a:rPr>
              <a:t>p</a:t>
            </a:r>
            <a:r>
              <a:rPr kumimoji="1" lang="fr-FR" altLang="fr-FR" sz="1400" dirty="0">
                <a:latin typeface="Calibri" panose="020F0502020204030204" pitchFamily="34" charset="0"/>
              </a:rPr>
              <a:t>= différence entre la valeur mesurée et le point de consigne (erreur)</a:t>
            </a:r>
          </a:p>
          <a:p>
            <a:pPr lvl="1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fr-FR" altLang="fr-FR" sz="1400" dirty="0">
                <a:latin typeface="Calibri" panose="020F0502020204030204" pitchFamily="34" charset="0"/>
              </a:rPr>
              <a:t>C</a:t>
            </a:r>
            <a:r>
              <a:rPr kumimoji="1" lang="fr-FR" altLang="fr-FR" sz="1400" baseline="-25000" dirty="0">
                <a:latin typeface="Calibri" panose="020F0502020204030204" pitchFamily="34" charset="0"/>
              </a:rPr>
              <a:t>0</a:t>
            </a:r>
            <a:r>
              <a:rPr kumimoji="1" lang="fr-FR" altLang="fr-FR" sz="1400" dirty="0">
                <a:latin typeface="Calibri" panose="020F0502020204030204" pitchFamily="34" charset="0"/>
              </a:rPr>
              <a:t>=sortie en l’absence d’erreur</a:t>
            </a:r>
          </a:p>
          <a:p>
            <a:pPr lvl="1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fr-FR" altLang="fr-FR" sz="1400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fr-FR" altLang="fr-FR" sz="1600" dirty="0">
                <a:latin typeface="Calibri" panose="020F0502020204030204" pitchFamily="34" charset="0"/>
              </a:rPr>
              <a:t>C, </a:t>
            </a:r>
            <a:r>
              <a:rPr kumimoji="1" lang="fr-FR" altLang="fr-FR" sz="1600" i="1" dirty="0" err="1">
                <a:latin typeface="Calibri" panose="020F0502020204030204" pitchFamily="34" charset="0"/>
              </a:rPr>
              <a:t>e</a:t>
            </a:r>
            <a:r>
              <a:rPr kumimoji="1" lang="fr-FR" altLang="fr-FR" sz="1600" baseline="-25000" dirty="0" err="1">
                <a:latin typeface="Calibri" panose="020F0502020204030204" pitchFamily="34" charset="0"/>
              </a:rPr>
              <a:t>p</a:t>
            </a:r>
            <a:r>
              <a:rPr kumimoji="1" lang="fr-FR" altLang="fr-FR" sz="1600" dirty="0">
                <a:latin typeface="Calibri" panose="020F0502020204030204" pitchFamily="34" charset="0"/>
              </a:rPr>
              <a:t> et C</a:t>
            </a:r>
            <a:r>
              <a:rPr kumimoji="1" lang="fr-FR" altLang="fr-FR" sz="1600" baseline="-25000" dirty="0">
                <a:latin typeface="Calibri" panose="020F0502020204030204" pitchFamily="34" charset="0"/>
              </a:rPr>
              <a:t>0</a:t>
            </a:r>
            <a:r>
              <a:rPr kumimoji="1" lang="fr-FR" altLang="fr-FR" sz="1600" dirty="0">
                <a:latin typeface="Calibri" panose="020F0502020204030204" pitchFamily="34" charset="0"/>
              </a:rPr>
              <a:t> sont normalisés en %</a:t>
            </a:r>
          </a:p>
          <a:p>
            <a:pPr lvl="1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fr-FR" altLang="fr-FR" sz="1400" dirty="0">
              <a:latin typeface="Calibri" panose="020F0502020204030204" pitchFamily="34" charset="0"/>
            </a:endParaRPr>
          </a:p>
          <a:p>
            <a:pPr marL="719138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000" dirty="0">
                <a:latin typeface="Calibri" panose="020F0502020204030204" pitchFamily="34" charset="0"/>
              </a:rPr>
              <a:t>C</a:t>
            </a:r>
            <a:r>
              <a:rPr kumimoji="1" lang="fr-FR" altLang="fr-FR" sz="2000" baseline="-25000" dirty="0">
                <a:latin typeface="Calibri" panose="020F0502020204030204" pitchFamily="34" charset="0"/>
              </a:rPr>
              <a:t>0</a:t>
            </a:r>
            <a:r>
              <a:rPr kumimoji="1" lang="fr-FR" altLang="fr-FR" sz="2000" dirty="0">
                <a:latin typeface="Calibri" panose="020F0502020204030204" pitchFamily="34" charset="0"/>
              </a:rPr>
              <a:t> est choisi tel que, pour </a:t>
            </a:r>
            <a:r>
              <a:rPr kumimoji="1" lang="fr-FR" altLang="fr-FR" sz="2000" i="1" dirty="0" err="1">
                <a:latin typeface="Calibri" panose="020F0502020204030204" pitchFamily="34" charset="0"/>
              </a:rPr>
              <a:t>e</a:t>
            </a:r>
            <a:r>
              <a:rPr kumimoji="1" lang="fr-FR" altLang="fr-FR" sz="2000" baseline="-25000" dirty="0" err="1">
                <a:latin typeface="Calibri" panose="020F0502020204030204" pitchFamily="34" charset="0"/>
              </a:rPr>
              <a:t>p</a:t>
            </a:r>
            <a:r>
              <a:rPr kumimoji="1" lang="fr-FR" altLang="fr-FR" sz="2000" dirty="0">
                <a:latin typeface="Calibri" panose="020F0502020204030204" pitchFamily="34" charset="0"/>
              </a:rPr>
              <a:t>=0,                   </a:t>
            </a:r>
          </a:p>
          <a:p>
            <a:pPr marL="985838" lvl="1" indent="-3429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tabLst>
                <a:tab pos="985838" algn="l"/>
              </a:tabLst>
              <a:defRPr/>
            </a:pPr>
            <a:r>
              <a:rPr kumimoji="1" lang="fr-FR" altLang="fr-FR" sz="1600" dirty="0">
                <a:latin typeface="Calibri" panose="020F0502020204030204" pitchFamily="34" charset="0"/>
              </a:rPr>
              <a:t>C</a:t>
            </a:r>
            <a:r>
              <a:rPr kumimoji="1" lang="fr-FR" altLang="fr-FR" sz="1600" baseline="-25000" dirty="0">
                <a:latin typeface="Calibri" panose="020F0502020204030204" pitchFamily="34" charset="0"/>
              </a:rPr>
              <a:t>0</a:t>
            </a:r>
            <a:r>
              <a:rPr kumimoji="1" lang="fr-FR" altLang="fr-FR" sz="1600" dirty="0">
                <a:latin typeface="Calibri" panose="020F0502020204030204" pitchFamily="34" charset="0"/>
              </a:rPr>
              <a:t> est sensible au vieillissement des pièces ou à une variation de charge permanente!</a:t>
            </a:r>
            <a:endParaRPr kumimoji="1" lang="fr-FR" altLang="fr-FR" sz="1600" baseline="-25000" dirty="0">
              <a:latin typeface="Calibri" panose="020F050202020403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6DEAD25-3E42-2629-4D03-C97196539BC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549275"/>
            <a:ext cx="9371260" cy="7064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Stratégies de commande de processus</a:t>
            </a:r>
          </a:p>
        </p:txBody>
      </p:sp>
      <p:pic>
        <p:nvPicPr>
          <p:cNvPr id="33796" name="Picture 5">
            <a:extLst>
              <a:ext uri="{FF2B5EF4-FFF2-40B4-BE49-F238E27FC236}">
                <a16:creationId xmlns:a16="http://schemas.microsoft.com/office/drawing/2014/main" id="{AD85B85E-129C-A7DC-7B4A-4C5C576A051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45"/>
          <a:stretch>
            <a:fillRect/>
          </a:stretch>
        </p:blipFill>
        <p:spPr bwMode="auto">
          <a:xfrm>
            <a:off x="7752184" y="2060848"/>
            <a:ext cx="31988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7">
            <a:extLst>
              <a:ext uri="{FF2B5EF4-FFF2-40B4-BE49-F238E27FC236}">
                <a16:creationId xmlns:a16="http://schemas.microsoft.com/office/drawing/2014/main" id="{30D423DC-CEA7-EC69-8766-046193F18F8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52185" y="4662760"/>
            <a:ext cx="3311525" cy="739775"/>
          </a:xfrm>
          <a:prstGeom prst="rect">
            <a:avLst/>
          </a:prstGeom>
          <a:solidFill>
            <a:srgbClr val="FDF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>
              <a:buClr>
                <a:srgbClr val="0099CC"/>
              </a:buClr>
              <a:buSzPct val="80000"/>
              <a:buNone/>
            </a:pPr>
            <a:r>
              <a:rPr kumimoji="1" lang="fr-FR" altLang="fr-FR" sz="1400"/>
              <a:t>Plus K</a:t>
            </a:r>
            <a:r>
              <a:rPr kumimoji="1" lang="fr-FR" altLang="fr-FR" sz="1400" baseline="-25000"/>
              <a:t>p</a:t>
            </a:r>
            <a:r>
              <a:rPr kumimoji="1" lang="fr-FR" altLang="fr-FR" sz="1400"/>
              <a:t> est grand, plus la réponse est rapide, mais au détriment de la bande de proportionnalité qui rétrécit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>
            <a:extLst>
              <a:ext uri="{FF2B5EF4-FFF2-40B4-BE49-F238E27FC236}">
                <a16:creationId xmlns:a16="http://schemas.microsoft.com/office/drawing/2014/main" id="{5C9BB41B-4F63-F105-6563-BD8D259792A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844675"/>
            <a:ext cx="6162921" cy="380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246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000" dirty="0">
                <a:latin typeface="Calibri" panose="020F0502020204030204" pitchFamily="34" charset="0"/>
              </a:rPr>
              <a:t>Exemple : Système de régulation de pression avec PC=180 psi </a:t>
            </a:r>
            <a:r>
              <a:rPr kumimoji="1" lang="fr-FR" altLang="fr-FR" sz="2000" dirty="0">
                <a:latin typeface="Calibri" panose="020F0502020204030204" pitchFamily="34" charset="0"/>
                <a:sym typeface="Symbol" panose="05050102010706020507" pitchFamily="18" charset="2"/>
              </a:rPr>
              <a:t> 60 psi</a:t>
            </a:r>
            <a:r>
              <a:rPr kumimoji="1" lang="fr-FR" altLang="fr-FR" sz="2000" dirty="0">
                <a:latin typeface="Calibri" panose="020F0502020204030204" pitchFamily="34" charset="0"/>
              </a:rPr>
              <a:t>, </a:t>
            </a:r>
            <a:r>
              <a:rPr kumimoji="1" lang="fr-FR" altLang="fr-FR" sz="2000" dirty="0" err="1">
                <a:latin typeface="Calibri" panose="020F0502020204030204" pitchFamily="34" charset="0"/>
              </a:rPr>
              <a:t>K</a:t>
            </a:r>
            <a:r>
              <a:rPr kumimoji="1" lang="fr-FR" altLang="fr-FR" sz="2000" baseline="-25000" dirty="0" err="1">
                <a:latin typeface="Calibri" panose="020F0502020204030204" pitchFamily="34" charset="0"/>
              </a:rPr>
              <a:t>p</a:t>
            </a:r>
            <a:r>
              <a:rPr kumimoji="1" lang="fr-FR" altLang="fr-FR" sz="2000" dirty="0">
                <a:latin typeface="Calibri" panose="020F0502020204030204" pitchFamily="34" charset="0"/>
              </a:rPr>
              <a:t>=2.5 et C</a:t>
            </a:r>
            <a:r>
              <a:rPr kumimoji="1" lang="fr-FR" altLang="fr-FR" sz="2000" baseline="-25000" dirty="0">
                <a:latin typeface="Calibri" panose="020F0502020204030204" pitchFamily="34" charset="0"/>
              </a:rPr>
              <a:t>0</a:t>
            </a:r>
            <a:r>
              <a:rPr kumimoji="1" lang="fr-FR" altLang="fr-FR" sz="2000" dirty="0">
                <a:latin typeface="Calibri" panose="020F0502020204030204" pitchFamily="34" charset="0"/>
              </a:rPr>
              <a:t>=65%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000" dirty="0">
                <a:latin typeface="Calibri" panose="020F0502020204030204" pitchFamily="34" charset="0"/>
              </a:rPr>
              <a:t>On a, </a:t>
            </a:r>
            <a:r>
              <a:rPr kumimoji="1" lang="fr-FR" altLang="fr-FR" sz="2000" i="1" dirty="0">
                <a:latin typeface="Calibri" panose="020F0502020204030204" pitchFamily="34" charset="0"/>
              </a:rPr>
              <a:t>en unités de pourcentage</a:t>
            </a:r>
            <a:r>
              <a:rPr kumimoji="1" lang="fr-FR" altLang="fr-FR" sz="2000" dirty="0">
                <a:latin typeface="Calibri" panose="020F0502020204030204" pitchFamily="34" charset="0"/>
              </a:rPr>
              <a:t> :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99CC"/>
              </a:buClr>
              <a:buSzPct val="80000"/>
              <a:defRPr/>
            </a:pPr>
            <a:r>
              <a:rPr kumimoji="1" lang="fr-FR" altLang="fr-FR" dirty="0">
                <a:latin typeface="Calibri" panose="020F0502020204030204" pitchFamily="34" charset="0"/>
              </a:rPr>
              <a:t>	</a:t>
            </a:r>
            <a:r>
              <a:rPr kumimoji="1" lang="fr-FR" altLang="fr-FR" sz="2000" i="1" dirty="0" err="1">
                <a:latin typeface="Calibri" panose="020F0502020204030204" pitchFamily="34" charset="0"/>
              </a:rPr>
              <a:t>e</a:t>
            </a:r>
            <a:r>
              <a:rPr kumimoji="1" lang="fr-FR" altLang="fr-FR" sz="2000" baseline="-25000" dirty="0" err="1">
                <a:latin typeface="Calibri" panose="020F0502020204030204" pitchFamily="34" charset="0"/>
              </a:rPr>
              <a:t>p</a:t>
            </a:r>
            <a:r>
              <a:rPr kumimoji="1" lang="fr-FR" altLang="fr-FR" sz="2000" baseline="-25000" dirty="0">
                <a:latin typeface="Calibri" panose="020F0502020204030204" pitchFamily="34" charset="0"/>
              </a:rPr>
              <a:t> </a:t>
            </a:r>
            <a:r>
              <a:rPr kumimoji="1" lang="fr-FR" altLang="fr-FR" sz="2000" dirty="0">
                <a:latin typeface="Calibri" panose="020F0502020204030204" pitchFamily="34" charset="0"/>
              </a:rPr>
              <a:t>= 100(p-180)/(240-120) = .83(p-180)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99CC"/>
              </a:buClr>
              <a:buSzPct val="80000"/>
              <a:defRPr/>
            </a:pPr>
            <a:r>
              <a:rPr kumimoji="1" lang="fr-FR" altLang="fr-FR" sz="2000" dirty="0">
                <a:latin typeface="Calibri" panose="020F0502020204030204" pitchFamily="34" charset="0"/>
              </a:rPr>
              <a:t>		d’où : c = 2.08*p - 310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fr-FR" altLang="fr-FR" dirty="0">
                <a:latin typeface="Calibri" panose="020F0502020204030204" pitchFamily="34" charset="0"/>
              </a:rPr>
              <a:t>La plage de proportionnalité va de </a:t>
            </a:r>
            <a:r>
              <a:rPr kumimoji="1" lang="fr-FR" altLang="fr-FR" i="1" dirty="0" err="1">
                <a:latin typeface="Calibri" panose="020F0502020204030204" pitchFamily="34" charset="0"/>
              </a:rPr>
              <a:t>e</a:t>
            </a:r>
            <a:r>
              <a:rPr kumimoji="1" lang="fr-FR" altLang="fr-FR" baseline="-25000" dirty="0" err="1">
                <a:latin typeface="Calibri" panose="020F0502020204030204" pitchFamily="34" charset="0"/>
              </a:rPr>
              <a:t>p</a:t>
            </a:r>
            <a:r>
              <a:rPr kumimoji="1" lang="fr-FR" altLang="fr-FR" dirty="0">
                <a:latin typeface="Calibri" panose="020F0502020204030204" pitchFamily="34" charset="0"/>
              </a:rPr>
              <a:t>=-26% à </a:t>
            </a:r>
            <a:r>
              <a:rPr kumimoji="1" lang="fr-FR" altLang="fr-FR" i="1" dirty="0" err="1">
                <a:latin typeface="Calibri" panose="020F0502020204030204" pitchFamily="34" charset="0"/>
              </a:rPr>
              <a:t>e</a:t>
            </a:r>
            <a:r>
              <a:rPr kumimoji="1" lang="fr-FR" altLang="fr-FR" baseline="-25000" dirty="0" err="1">
                <a:latin typeface="Calibri" panose="020F0502020204030204" pitchFamily="34" charset="0"/>
              </a:rPr>
              <a:t>p</a:t>
            </a:r>
            <a:r>
              <a:rPr kumimoji="1" lang="fr-FR" altLang="fr-FR" dirty="0">
                <a:latin typeface="Calibri" panose="020F0502020204030204" pitchFamily="34" charset="0"/>
              </a:rPr>
              <a:t>=14%, soit une largeur de 40%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fr-FR" altLang="fr-FR" sz="2000" dirty="0">
                <a:latin typeface="Calibri" panose="020F0502020204030204" pitchFamily="34" charset="0"/>
              </a:rPr>
              <a:t>Souvent, les valeurs physiques sont des sorties de capteurs, d’où un ajustement éventuel de l’équation du contrôleur pour couvrir l’intervalle 0-100% dans la bande de proportionnalité.</a:t>
            </a:r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24EEBD15-9E1A-86DE-2E19-83E47635432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988840"/>
            <a:ext cx="28082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>
            <a:extLst>
              <a:ext uri="{FF2B5EF4-FFF2-40B4-BE49-F238E27FC236}">
                <a16:creationId xmlns:a16="http://schemas.microsoft.com/office/drawing/2014/main" id="{D3D4979A-257B-D388-4C45-E256CB93854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35864" y="4189413"/>
            <a:ext cx="3600696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1400" dirty="0"/>
              <a:t>Le limites de la bande de proportionnalité sont données par 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1400" dirty="0"/>
              <a:t>0    =2.5*e</a:t>
            </a:r>
            <a:r>
              <a:rPr kumimoji="1" lang="fr-FR" altLang="fr-FR" sz="1400" baseline="-25000" dirty="0"/>
              <a:t>p</a:t>
            </a:r>
            <a:r>
              <a:rPr kumimoji="1" lang="fr-FR" altLang="fr-FR" sz="1400" dirty="0"/>
              <a:t>+65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1400" dirty="0"/>
              <a:t>100=2.5*e</a:t>
            </a:r>
            <a:r>
              <a:rPr kumimoji="1" lang="fr-FR" altLang="fr-FR" sz="1400" baseline="-25000" dirty="0"/>
              <a:t>p</a:t>
            </a:r>
            <a:r>
              <a:rPr kumimoji="1" lang="fr-FR" altLang="fr-FR" sz="1400" dirty="0"/>
              <a:t>+65</a:t>
            </a:r>
          </a:p>
        </p:txBody>
      </p:sp>
      <p:sp>
        <p:nvSpPr>
          <p:cNvPr id="35845" name="Titre 1">
            <a:extLst>
              <a:ext uri="{FF2B5EF4-FFF2-40B4-BE49-F238E27FC236}">
                <a16:creationId xmlns:a16="http://schemas.microsoft.com/office/drawing/2014/main" id="{91CF8B76-2357-9C01-DF2F-344EEC6D02F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55440" y="404664"/>
            <a:ext cx="10298360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altLang="fr-FR" sz="4000" dirty="0" err="1">
                <a:solidFill>
                  <a:srgbClr val="0070C0"/>
                </a:solidFill>
              </a:rPr>
              <a:t>Commande</a:t>
            </a:r>
            <a:r>
              <a:rPr lang="en-CA" altLang="fr-FR" sz="4000" dirty="0">
                <a:solidFill>
                  <a:srgbClr val="0070C0"/>
                </a:solidFill>
              </a:rPr>
              <a:t> </a:t>
            </a:r>
            <a:r>
              <a:rPr lang="en-CA" altLang="fr-FR" sz="4000" dirty="0" err="1">
                <a:solidFill>
                  <a:srgbClr val="0070C0"/>
                </a:solidFill>
              </a:rPr>
              <a:t>proportionnelle</a:t>
            </a:r>
            <a:endParaRPr lang="fr-CA" altLang="fr-FR" sz="4000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3A66831-8155-7F3C-9792-3AD016ABEC69}"/>
              </a:ext>
            </a:extLst>
          </p:cNvPr>
          <p:cNvCxnSpPr/>
          <p:nvPr/>
        </p:nvCxnSpPr>
        <p:spPr>
          <a:xfrm>
            <a:off x="7651029" y="3411241"/>
            <a:ext cx="0" cy="64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80EFA20-F60A-58CD-42A3-2F6C43DD38E8}"/>
              </a:ext>
            </a:extLst>
          </p:cNvPr>
          <p:cNvCxnSpPr/>
          <p:nvPr/>
        </p:nvCxnSpPr>
        <p:spPr>
          <a:xfrm>
            <a:off x="9840192" y="2565103"/>
            <a:ext cx="0" cy="149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E8DC029-275B-63F4-3373-B67320BA84D4}"/>
              </a:ext>
            </a:extLst>
          </p:cNvPr>
          <p:cNvCxnSpPr/>
          <p:nvPr/>
        </p:nvCxnSpPr>
        <p:spPr>
          <a:xfrm>
            <a:off x="7681192" y="4060527"/>
            <a:ext cx="2159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6">
            <a:extLst>
              <a:ext uri="{FF2B5EF4-FFF2-40B4-BE49-F238E27FC236}">
                <a16:creationId xmlns:a16="http://schemas.microsoft.com/office/drawing/2014/main" id="{4A4FCDA3-CA48-0406-6C0E-390722113B76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68530" y="3857328"/>
            <a:ext cx="18002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Clr>
                <a:srgbClr val="0099CC"/>
              </a:buClr>
              <a:buSzPct val="80000"/>
              <a:buNone/>
              <a:defRPr/>
            </a:pPr>
            <a:r>
              <a:rPr kumimoji="1" lang="fr-FR" altLang="fr-FR" sz="1050" dirty="0">
                <a:solidFill>
                  <a:schemeClr val="bg1">
                    <a:lumMod val="50000"/>
                  </a:schemeClr>
                </a:solidFill>
              </a:rPr>
              <a:t>Bande de proportionnalité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7631617F-CE53-8814-09FC-A72F75D49F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92313" y="2205038"/>
            <a:ext cx="7416800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2200" dirty="0"/>
              <a:t>Exemple: échangeur de chaleur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15B5F12-034B-C1D7-1A5B-D3914381554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777875"/>
            <a:ext cx="9617323" cy="7064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Effet d’une variation de charge permanente 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75F93D49-23AA-29CA-F8BE-9351DFB62D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6" y="2924176"/>
            <a:ext cx="33004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>
            <a:extLst>
              <a:ext uri="{FF2B5EF4-FFF2-40B4-BE49-F238E27FC236}">
                <a16:creationId xmlns:a16="http://schemas.microsoft.com/office/drawing/2014/main" id="{B611B766-5752-82C5-954E-35DBF082911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2781301"/>
            <a:ext cx="48323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7">
            <a:extLst>
              <a:ext uri="{FF2B5EF4-FFF2-40B4-BE49-F238E27FC236}">
                <a16:creationId xmlns:a16="http://schemas.microsoft.com/office/drawing/2014/main" id="{AF3C5007-53B1-ED70-9BB1-CA5A50BFFC8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5440" y="1814513"/>
            <a:ext cx="813618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2400"/>
              <a:t>Introduit une erreur résiduelle permanente !</a:t>
            </a:r>
            <a:endParaRPr kumimoji="1" lang="fr-FR" altLang="fr-FR" sz="20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>
            <a:extLst>
              <a:ext uri="{FF2B5EF4-FFF2-40B4-BE49-F238E27FC236}">
                <a16:creationId xmlns:a16="http://schemas.microsoft.com/office/drawing/2014/main" id="{FC4FE366-4E35-349B-7AFB-E7790C5EBAF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2640013" y="1989138"/>
            <a:ext cx="6769100" cy="3897478"/>
          </a:xfrm>
          <a:prstGeom prst="rect">
            <a:avLst/>
          </a:prstGeom>
          <a:blipFill rotWithShape="0">
            <a:blip r:embed="rId8"/>
            <a:stretch>
              <a:fillRect l="-721" t="-781" r="-144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fr-CA">
                <a:noFill/>
              </a:rPr>
              <a:t> </a:t>
            </a:r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99B02DBC-A66C-833A-0643-228266C44B4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6572251" y="1916113"/>
            <a:ext cx="371951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1">
            <a:extLst>
              <a:ext uri="{FF2B5EF4-FFF2-40B4-BE49-F238E27FC236}">
                <a16:creationId xmlns:a16="http://schemas.microsoft.com/office/drawing/2014/main" id="{04A7FC41-A406-557E-FC11-1C168E1E9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3030539"/>
            <a:ext cx="9350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SP - PV</a:t>
            </a:r>
            <a:r>
              <a:rPr lang="fr-CA" altLang="fr-F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942" name="Text Box 7">
            <a:extLst>
              <a:ext uri="{FF2B5EF4-FFF2-40B4-BE49-F238E27FC236}">
                <a16:creationId xmlns:a16="http://schemas.microsoft.com/office/drawing/2014/main" id="{3287C1DF-2B0E-28B3-D6D1-19D7835569B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5551" y="5030789"/>
            <a:ext cx="7561263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</a:pPr>
            <a:r>
              <a:rPr kumimoji="1" lang="fr-FR" altLang="fr-FR" sz="2400"/>
              <a:t>U</a:t>
            </a:r>
            <a:r>
              <a:rPr kumimoji="1" lang="fr-FR" altLang="fr-FR" sz="2000"/>
              <a:t>ne variation de charge permanente mène à l’apparition d’une erreur constante et</a:t>
            </a:r>
            <a:r>
              <a:rPr kumimoji="1" lang="fr-FR" altLang="fr-FR" sz="2000" i="1"/>
              <a:t> incorrigible</a:t>
            </a:r>
            <a:r>
              <a:rPr kumimoji="1" lang="fr-FR" altLang="fr-FR" sz="2000"/>
              <a:t>, à moins de modifier C</a:t>
            </a:r>
            <a:r>
              <a:rPr kumimoji="1" lang="fr-FR" altLang="fr-FR" sz="2000" baseline="-25000"/>
              <a:t>0</a:t>
            </a:r>
            <a:endParaRPr kumimoji="1" lang="fr-FR" altLang="fr-FR" sz="1800" baseline="-25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2E3635-BCDF-5F3B-2050-C26A5B70BF95}"/>
              </a:ext>
            </a:extLst>
          </p:cNvPr>
          <p:cNvSpPr/>
          <p:nvPr/>
        </p:nvSpPr>
        <p:spPr>
          <a:xfrm>
            <a:off x="3287713" y="4221163"/>
            <a:ext cx="1871662" cy="6477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CCC9D6-D9D3-1E87-E9DA-703015F288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5"/>
            <a:ext cx="10515600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Effet d’une variation de charge permanente 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587E9D3-7CBF-7413-38F8-94E0BA11861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424" y="1552439"/>
            <a:ext cx="842511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Détermination de l’erreur résiduelle</a:t>
            </a:r>
            <a:endParaRPr kumimoji="1" lang="fr-FR" altLang="fr-FR" sz="20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F1929EB6-98D1-75F2-EC3D-AB49FB1E48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476250"/>
            <a:ext cx="9237910" cy="7064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FR" altLang="fr-FR" sz="4000" dirty="0">
                <a:solidFill>
                  <a:srgbClr val="0070C0"/>
                </a:solidFill>
              </a:rPr>
              <a:t>Implémentation en logiciel</a:t>
            </a:r>
            <a:endParaRPr lang="fr-CA" altLang="fr-FR" sz="4000" dirty="0">
              <a:solidFill>
                <a:srgbClr val="0070C0"/>
              </a:solidFill>
            </a:endParaRPr>
          </a:p>
        </p:txBody>
      </p:sp>
      <p:pic>
        <p:nvPicPr>
          <p:cNvPr id="41987" name="Picture 5">
            <a:extLst>
              <a:ext uri="{FF2B5EF4-FFF2-40B4-BE49-F238E27FC236}">
                <a16:creationId xmlns:a16="http://schemas.microsoft.com/office/drawing/2014/main" id="{3CDC8C7E-3EF9-5CAA-5E3D-184472C671A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6088064" y="1493839"/>
            <a:ext cx="3830637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>
            <a:extLst>
              <a:ext uri="{FF2B5EF4-FFF2-40B4-BE49-F238E27FC236}">
                <a16:creationId xmlns:a16="http://schemas.microsoft.com/office/drawing/2014/main" id="{D6BCA891-0E26-6392-2223-8F3C677782C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133601"/>
            <a:ext cx="253206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4">
            <a:extLst>
              <a:ext uri="{FF2B5EF4-FFF2-40B4-BE49-F238E27FC236}">
                <a16:creationId xmlns:a16="http://schemas.microsoft.com/office/drawing/2014/main" id="{E4C78BE8-3A47-CACA-8E43-C7227376872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91176" y="5805489"/>
            <a:ext cx="4702175" cy="523875"/>
          </a:xfrm>
          <a:prstGeom prst="rect">
            <a:avLst/>
          </a:prstGeom>
          <a:solidFill>
            <a:srgbClr val="FDF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>
              <a:buClr>
                <a:srgbClr val="0099CC"/>
              </a:buClr>
              <a:buSzPct val="80000"/>
              <a:buNone/>
            </a:pPr>
            <a:r>
              <a:rPr kumimoji="1" lang="fr-FR" altLang="fr-FR" sz="1400"/>
              <a:t>Organigramme d’un programme en assembleur avec ajustement du signe de l’erreur et protection contre les débordements </a:t>
            </a:r>
          </a:p>
        </p:txBody>
      </p:sp>
      <p:sp>
        <p:nvSpPr>
          <p:cNvPr id="41990" name="Rectangle 4">
            <a:extLst>
              <a:ext uri="{FF2B5EF4-FFF2-40B4-BE49-F238E27FC236}">
                <a16:creationId xmlns:a16="http://schemas.microsoft.com/office/drawing/2014/main" id="{95C95F41-DDF5-90EA-4A0D-ED69F40B9CB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03551" y="4648201"/>
            <a:ext cx="3097213" cy="523875"/>
          </a:xfrm>
          <a:prstGeom prst="rect">
            <a:avLst/>
          </a:prstGeom>
          <a:solidFill>
            <a:srgbClr val="FDF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>
              <a:buClr>
                <a:srgbClr val="0099CC"/>
              </a:buClr>
              <a:buSzPct val="80000"/>
              <a:buNone/>
            </a:pPr>
            <a:r>
              <a:rPr kumimoji="1" lang="fr-FR" altLang="fr-FR" sz="1400"/>
              <a:t>Organigramme de l’algorithme de commande proportionnelle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AA5F7525-5E2B-E43C-1DB1-228C97A16BB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147764"/>
            <a:ext cx="10081120" cy="221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3275" indent="-334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600" dirty="0">
                <a:latin typeface="Calibri" panose="020F0502020204030204" pitchFamily="34" charset="0"/>
              </a:rPr>
              <a:t>Processus</a:t>
            </a:r>
            <a:r>
              <a:rPr kumimoji="1" lang="fr-FR" altLang="fr-FR" sz="2400" dirty="0">
                <a:latin typeface="Calibri" panose="020F0502020204030204" pitchFamily="34" charset="0"/>
              </a:rPr>
              <a:t> </a:t>
            </a:r>
            <a:r>
              <a:rPr kumimoji="1" lang="fr-FR" altLang="fr-FR" sz="2000" dirty="0">
                <a:latin typeface="Tahoma" panose="020B0604030504040204" pitchFamily="34" charset="0"/>
              </a:rPr>
              <a:t> </a:t>
            </a:r>
          </a:p>
          <a:p>
            <a:pPr marL="811212" lvl="1" indent="-34290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000" dirty="0">
                <a:latin typeface="Calibri" panose="020F0502020204030204" pitchFamily="34" charset="0"/>
              </a:rPr>
              <a:t>Ensemble d’éléments élémentaires interconnectés pour accomplir une ou des fonctions données</a:t>
            </a:r>
          </a:p>
          <a:p>
            <a:pPr marL="1150937" lvl="2" indent="-3429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fr-FR" altLang="fr-FR" sz="2000" dirty="0">
                <a:latin typeface="Calibri" panose="020F0502020204030204" pitchFamily="34" charset="0"/>
              </a:rPr>
              <a:t>Comprend des variables d’entrée, des variables de sortie, des paramètres de configuration et des relations d’entrées-sorties</a:t>
            </a:r>
          </a:p>
          <a:p>
            <a:pPr marL="811212" lvl="1" indent="-34290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000" dirty="0">
                <a:latin typeface="Calibri" panose="020F0502020204030204" pitchFamily="34" charset="0"/>
              </a:rPr>
              <a:t>Exemple : les vrais biscuits industriels !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D3808B2-F1A8-BFF3-4EC4-31B88ACD9E6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404664"/>
            <a:ext cx="9371260" cy="7064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Définitions de base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4BF4F30-1B0A-ACE7-9C12-DA194358EF3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3333751"/>
            <a:ext cx="4896198" cy="3259562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307A66-B16A-C608-8035-B1341B0DAD7F}"/>
              </a:ext>
            </a:extLst>
          </p:cNvPr>
          <p:cNvSpPr/>
          <p:nvPr/>
        </p:nvSpPr>
        <p:spPr>
          <a:xfrm>
            <a:off x="5519936" y="3333751"/>
            <a:ext cx="3023991" cy="1415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kumimoji="1" lang="fr-FR" altLang="fr-FR" sz="1000" dirty="0">
              <a:latin typeface="Calibri" panose="020F050202020403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kumimoji="1" lang="fr-FR" altLang="fr-FR" sz="1000" dirty="0">
              <a:latin typeface="Calibri" panose="020F050202020403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kumimoji="1" lang="fr-FR" altLang="fr-FR" sz="1200" dirty="0">
                <a:latin typeface="Calibri" panose="020F0502020204030204" pitchFamily="34" charset="0"/>
              </a:rPr>
              <a:t>Variables d’entrée</a:t>
            </a:r>
          </a:p>
          <a:p>
            <a:pPr marL="360363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1" lang="fr-FR" altLang="fr-FR" sz="1200" dirty="0">
                <a:latin typeface="Calibri" panose="020F0502020204030204" pitchFamily="34" charset="0"/>
              </a:rPr>
              <a:t>Quantité de pâte, humidité, capacité du convoyeur, température du four, etc.</a:t>
            </a:r>
          </a:p>
          <a:p>
            <a:pPr indent="-2667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kumimoji="1" lang="fr-FR" altLang="fr-FR" sz="1200" dirty="0">
                <a:latin typeface="Calibri" panose="020F0502020204030204" pitchFamily="34" charset="0"/>
              </a:rPr>
              <a:t>Variables de sortie</a:t>
            </a:r>
          </a:p>
          <a:p>
            <a:pPr lvl="1" indent="-2667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1" lang="fr-FR" altLang="fr-FR" sz="1200" dirty="0">
                <a:latin typeface="Calibri" panose="020F0502020204030204" pitchFamily="34" charset="0"/>
              </a:rPr>
              <a:t>Biscuits/sec, couleur, uniformité </a:t>
            </a:r>
          </a:p>
          <a:p>
            <a:pPr lvl="1" indent="-2667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kumimoji="1" lang="fr-FR" altLang="fr-F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92E7A8E6-5279-D689-0C57-E9F0C32AD00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852614"/>
            <a:ext cx="10081119" cy="246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813" indent="-184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 dirty="0"/>
              <a:t>Contrôle de température entre 100</a:t>
            </a:r>
            <a:r>
              <a:rPr kumimoji="1" lang="fr-FR" altLang="fr-FR" sz="2000" baseline="30000" dirty="0"/>
              <a:t>o</a:t>
            </a:r>
            <a:r>
              <a:rPr kumimoji="1" lang="fr-FR" altLang="fr-FR" sz="2000" dirty="0"/>
              <a:t>C et 150</a:t>
            </a:r>
            <a:r>
              <a:rPr kumimoji="1" lang="fr-FR" altLang="fr-FR" sz="2000" baseline="30000" dirty="0"/>
              <a:t>o</a:t>
            </a:r>
            <a:r>
              <a:rPr kumimoji="1" lang="fr-FR" altLang="fr-FR" sz="2000" dirty="0"/>
              <a:t>C, avec point de consigne à 120</a:t>
            </a:r>
            <a:r>
              <a:rPr kumimoji="1" lang="fr-FR" altLang="fr-FR" sz="2000" baseline="30000" dirty="0"/>
              <a:t>o</a:t>
            </a:r>
            <a:r>
              <a:rPr kumimoji="1" lang="fr-FR" altLang="fr-FR" sz="2000" dirty="0"/>
              <a:t>C et </a:t>
            </a:r>
            <a:r>
              <a:rPr kumimoji="1" lang="fr-FR" altLang="fr-FR" sz="2000" dirty="0" err="1"/>
              <a:t>K</a:t>
            </a:r>
            <a:r>
              <a:rPr kumimoji="1" lang="fr-FR" altLang="fr-FR" sz="2000" baseline="-25000" dirty="0" err="1"/>
              <a:t>p</a:t>
            </a:r>
            <a:r>
              <a:rPr kumimoji="1" lang="fr-FR" altLang="fr-FR" sz="2000" dirty="0"/>
              <a:t>=3.5, en tenant compte des paramètres électriques suivants 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fr-FR" altLang="fr-FR" sz="1800" dirty="0"/>
              <a:t>Les valeurs mesurées donnent 0 à FF à la sortie du CAN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fr-FR" altLang="fr-FR" sz="1800" dirty="0"/>
              <a:t>La commande de 8 bits donne 0 à 10 v à la sortie d’un CNA, avec 6.5 v pour le  point de consigne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fr-FR" altLang="fr-FR" sz="1800" dirty="0"/>
              <a:t>Une alarme est déclenchée si la température excède 145</a:t>
            </a:r>
            <a:r>
              <a:rPr kumimoji="1" lang="fr-FR" altLang="fr-FR" sz="1800" baseline="30000" dirty="0"/>
              <a:t>o</a:t>
            </a:r>
            <a:r>
              <a:rPr kumimoji="1" lang="fr-FR" altLang="fr-FR" sz="1800" dirty="0"/>
              <a:t>C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 i="1" dirty="0"/>
              <a:t>Il faut tenir compte de la plage de variation des registres du microcontrôleur qui ne va pas de 0 à 10, mais de 0 à 2</a:t>
            </a:r>
            <a:r>
              <a:rPr kumimoji="1" lang="fr-FR" altLang="fr-FR" sz="2000" i="1" baseline="30000" dirty="0"/>
              <a:t>8</a:t>
            </a:r>
            <a:r>
              <a:rPr kumimoji="1" lang="fr-FR" altLang="fr-FR" sz="2000" i="1" dirty="0"/>
              <a:t>-1 !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5FF1FBF-2237-73EE-F32D-5732236EC45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765178"/>
            <a:ext cx="10297144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Exemple de commande proportionnelle</a:t>
            </a:r>
          </a:p>
        </p:txBody>
      </p:sp>
      <p:grpSp>
        <p:nvGrpSpPr>
          <p:cNvPr id="44036" name="Group 7">
            <a:extLst>
              <a:ext uri="{FF2B5EF4-FFF2-40B4-BE49-F238E27FC236}">
                <a16:creationId xmlns:a16="http://schemas.microsoft.com/office/drawing/2014/main" id="{68121357-5B64-92A3-C7AD-3D2426B884E9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95800" y="4315469"/>
            <a:ext cx="4321151" cy="1847207"/>
            <a:chOff x="1383" y="2205"/>
            <a:chExt cx="3265" cy="1220"/>
          </a:xfrm>
        </p:grpSpPr>
        <p:pic>
          <p:nvPicPr>
            <p:cNvPr id="44037" name="Picture 8">
              <a:extLst>
                <a:ext uri="{FF2B5EF4-FFF2-40B4-BE49-F238E27FC236}">
                  <a16:creationId xmlns:a16="http://schemas.microsoft.com/office/drawing/2014/main" id="{E5BB391C-C19E-DDA9-60C7-62AE9AC46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205"/>
              <a:ext cx="3265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8" name="Text Box 9">
              <a:extLst>
                <a:ext uri="{FF2B5EF4-FFF2-40B4-BE49-F238E27FC236}">
                  <a16:creationId xmlns:a16="http://schemas.microsoft.com/office/drawing/2014/main" id="{89C1E736-062E-9BAA-A26E-0D4365B2E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867"/>
              <a:ext cx="321" cy="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fr-FR" sz="1200" b="1">
                  <a:latin typeface="Symbol" panose="05050102010706020507" pitchFamily="18" charset="2"/>
                </a:rPr>
                <a:t>m</a:t>
              </a:r>
              <a:r>
                <a:rPr lang="en-CA" altLang="fr-FR" sz="1200" b="1"/>
                <a:t>C</a:t>
              </a:r>
              <a:r>
                <a:rPr lang="en-CA" altLang="fr-FR" sz="1000" b="1"/>
                <a:t> avec CAN</a:t>
              </a:r>
              <a:endParaRPr lang="en-US" altLang="fr-FR" sz="1000" b="1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9F1AE1A6-13B9-BC21-2079-9322E976108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981201"/>
            <a:ext cx="914424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Implémentation en logiciel</a:t>
            </a:r>
            <a:endParaRPr kumimoji="1" lang="fr-FR" altLang="fr-FR" sz="2000" dirty="0"/>
          </a:p>
        </p:txBody>
      </p:sp>
      <p:pic>
        <p:nvPicPr>
          <p:cNvPr id="46083" name="Picture 5">
            <a:extLst>
              <a:ext uri="{FF2B5EF4-FFF2-40B4-BE49-F238E27FC236}">
                <a16:creationId xmlns:a16="http://schemas.microsoft.com/office/drawing/2014/main" id="{6CE9786D-12EA-C9DE-34FC-00DC841529D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636838"/>
            <a:ext cx="27241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Line 6">
            <a:extLst>
              <a:ext uri="{FF2B5EF4-FFF2-40B4-BE49-F238E27FC236}">
                <a16:creationId xmlns:a16="http://schemas.microsoft.com/office/drawing/2014/main" id="{8CDC7016-5879-AA67-2F5B-2365B9E2E46D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4008438" y="5661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6085" name="Text Box 7">
            <a:extLst>
              <a:ext uri="{FF2B5EF4-FFF2-40B4-BE49-F238E27FC236}">
                <a16:creationId xmlns:a16="http://schemas.microsoft.com/office/drawing/2014/main" id="{83965312-A83E-40D1-3B59-5D217E00873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8300" y="5445126"/>
            <a:ext cx="1511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FF"/>
              </a:buClr>
              <a:buFontTx/>
              <a:buChar char="•"/>
            </a:pPr>
            <a:r>
              <a:rPr lang="en-CA" altLang="fr-FR" sz="1600">
                <a:latin typeface="Arial" panose="020B0604020202020204" pitchFamily="34" charset="0"/>
              </a:rPr>
              <a:t>Mise à jour aux 10 s</a:t>
            </a:r>
            <a:endParaRPr lang="en-US" altLang="fr-FR" sz="1600">
              <a:latin typeface="Arial" panose="020B0604020202020204" pitchFamily="34" charset="0"/>
            </a:endParaRPr>
          </a:p>
        </p:txBody>
      </p:sp>
      <p:sp>
        <p:nvSpPr>
          <p:cNvPr id="46086" name="Text Box 8">
            <a:extLst>
              <a:ext uri="{FF2B5EF4-FFF2-40B4-BE49-F238E27FC236}">
                <a16:creationId xmlns:a16="http://schemas.microsoft.com/office/drawing/2014/main" id="{277BE6D7-D982-7AA4-5F3F-2D15347DDA2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56364" y="2593975"/>
            <a:ext cx="388937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/>
              <a:t>Il faut convertir 0-100 % en 0-FF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1800"/>
              <a:t>D’après les données fournies : 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1800"/>
              <a:t>		      c = -3.5*</a:t>
            </a:r>
            <a:r>
              <a:rPr kumimoji="1" lang="fr-FR" altLang="fr-FR" sz="1800" i="1"/>
              <a:t>e</a:t>
            </a:r>
            <a:r>
              <a:rPr kumimoji="1" lang="fr-FR" altLang="fr-FR" sz="1800" baseline="-25000"/>
              <a:t>p</a:t>
            </a:r>
            <a:r>
              <a:rPr kumimoji="1" lang="fr-FR" altLang="fr-FR" sz="1800"/>
              <a:t>+6.5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1800"/>
              <a:t>		avec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1800"/>
              <a:t>       	       e</a:t>
            </a:r>
            <a:r>
              <a:rPr kumimoji="1" lang="fr-FR" altLang="fr-FR" sz="1800" baseline="-25000"/>
              <a:t>p</a:t>
            </a:r>
            <a:r>
              <a:rPr kumimoji="1" lang="fr-FR" altLang="fr-FR" sz="1800"/>
              <a:t>=100(T-120)/(150-100)</a:t>
            </a:r>
            <a:endParaRPr kumimoji="1" lang="fr-FR" altLang="fr-FR" sz="1800" baseline="-25000"/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1800"/>
              <a:t>Il faut ensuite convertir les valeurs de 0 à FF en multipliant c par 2.55</a:t>
            </a:r>
          </a:p>
        </p:txBody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D837CA94-7D87-894B-2F7D-5FB403FE81D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055440" y="7731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Exemple de commande proportionnelle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5">
            <a:extLst>
              <a:ext uri="{FF2B5EF4-FFF2-40B4-BE49-F238E27FC236}">
                <a16:creationId xmlns:a16="http://schemas.microsoft.com/office/drawing/2014/main" id="{E902DAD3-01A4-D3A8-5164-30C133E6158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2781300"/>
            <a:ext cx="2847975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3">
            <a:extLst>
              <a:ext uri="{FF2B5EF4-FFF2-40B4-BE49-F238E27FC236}">
                <a16:creationId xmlns:a16="http://schemas.microsoft.com/office/drawing/2014/main" id="{5C24655F-B510-5189-5B73-E25200C8F2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7731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Exemple de commande proportionnelle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CBCAA04-214A-D9BE-E544-FA091777B66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5440" y="1981201"/>
            <a:ext cx="914424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Implémentation en logiciel (suite)</a:t>
            </a:r>
            <a:endParaRPr kumimoji="1" lang="fr-FR" altLang="fr-FR" sz="20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F2BDD9F9-8E42-FA94-7F42-6F3D0A9D082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593850"/>
            <a:ext cx="9504611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826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Répond à l’historique de l’erreur : si l’erreur est </a:t>
            </a:r>
            <a:r>
              <a:rPr kumimoji="1" lang="fr-FR" altLang="fr-FR" sz="2400" i="1" dirty="0"/>
              <a:t>persistante</a:t>
            </a:r>
            <a:r>
              <a:rPr kumimoji="1" lang="fr-FR" altLang="fr-FR" sz="2400" dirty="0"/>
              <a:t>,      elle est corrigée; sinon, elle est ignorée</a:t>
            </a:r>
          </a:p>
          <a:p>
            <a:pPr>
              <a:lnSpc>
                <a:spcPct val="140000"/>
              </a:lnSpc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000" dirty="0"/>
              <a:t>				</a:t>
            </a:r>
            <a:endParaRPr kumimoji="1" lang="fr-FR" altLang="fr-FR" sz="1800" dirty="0"/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000" dirty="0"/>
              <a:t>	C</a:t>
            </a:r>
            <a:r>
              <a:rPr kumimoji="1" lang="fr-FR" altLang="fr-FR" sz="2000" baseline="-25000" dirty="0"/>
              <a:t>i</a:t>
            </a:r>
            <a:r>
              <a:rPr kumimoji="1" lang="fr-FR" altLang="fr-FR" sz="2000" dirty="0"/>
              <a:t>(t) = K</a:t>
            </a:r>
            <a:r>
              <a:rPr kumimoji="1" lang="fr-FR" altLang="fr-FR" sz="2000" baseline="-25000" dirty="0"/>
              <a:t>i</a:t>
            </a:r>
            <a:r>
              <a:rPr kumimoji="1" lang="fr-FR" altLang="fr-FR" sz="2000" dirty="0"/>
              <a:t>*</a:t>
            </a:r>
            <a:r>
              <a:rPr kumimoji="1" lang="fr-FR" altLang="fr-FR" sz="2000" dirty="0" err="1"/>
              <a:t>A</a:t>
            </a:r>
            <a:r>
              <a:rPr kumimoji="1" lang="fr-FR" altLang="fr-FR" sz="2000" baseline="-25000" dirty="0" err="1"/>
              <a:t>e</a:t>
            </a:r>
            <a:r>
              <a:rPr kumimoji="1" lang="fr-FR" altLang="fr-FR" sz="2000" dirty="0"/>
              <a:t>(t) + C</a:t>
            </a:r>
            <a:r>
              <a:rPr kumimoji="1" lang="fr-FR" altLang="fr-FR" sz="2000" baseline="-25000" dirty="0"/>
              <a:t>i0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kumimoji="1" lang="fr-FR" altLang="fr-FR" sz="2000" dirty="0"/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1400" dirty="0"/>
              <a:t>	C</a:t>
            </a:r>
            <a:r>
              <a:rPr kumimoji="1" lang="fr-FR" altLang="fr-FR" sz="1400" baseline="-25000" dirty="0"/>
              <a:t>i</a:t>
            </a:r>
            <a:r>
              <a:rPr kumimoji="1" lang="fr-FR" altLang="fr-FR" sz="1400" dirty="0"/>
              <a:t>(t) = correction à l’instant t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1400" dirty="0"/>
              <a:t>	</a:t>
            </a:r>
            <a:r>
              <a:rPr kumimoji="1" lang="fr-FR" altLang="fr-FR" sz="1400" dirty="0" err="1"/>
              <a:t>C</a:t>
            </a:r>
            <a:r>
              <a:rPr kumimoji="1" lang="fr-FR" altLang="fr-FR" sz="1400" baseline="-25000" dirty="0" err="1"/>
              <a:t>io</a:t>
            </a:r>
            <a:r>
              <a:rPr kumimoji="1" lang="fr-FR" altLang="fr-FR" sz="1400" dirty="0"/>
              <a:t> = correction à t=0 pour Ai(0)=0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1400" dirty="0"/>
              <a:t>	K</a:t>
            </a:r>
            <a:r>
              <a:rPr kumimoji="1" lang="fr-FR" altLang="fr-FR" sz="1400" baseline="-25000" dirty="0"/>
              <a:t>i</a:t>
            </a:r>
            <a:r>
              <a:rPr kumimoji="1" lang="fr-FR" altLang="fr-FR" sz="1400" dirty="0"/>
              <a:t> = gain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1400" dirty="0"/>
              <a:t>	</a:t>
            </a:r>
            <a:r>
              <a:rPr kumimoji="1" lang="fr-FR" altLang="fr-FR" sz="1400" dirty="0" err="1"/>
              <a:t>A</a:t>
            </a:r>
            <a:r>
              <a:rPr kumimoji="1" lang="fr-FR" altLang="fr-FR" sz="1400" baseline="-25000" dirty="0" err="1"/>
              <a:t>e</a:t>
            </a:r>
            <a:r>
              <a:rPr kumimoji="1" lang="fr-FR" altLang="fr-FR" sz="1400" dirty="0"/>
              <a:t>(t) = intégrale de l’erreur de 0 à t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000" dirty="0"/>
              <a:t>	</a:t>
            </a:r>
          </a:p>
          <a:p>
            <a:pPr lvl="2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kumimoji="1" lang="fr-FR" altLang="fr-FR" sz="2000" dirty="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996229F-03BF-6351-F62D-60B3C537D63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6207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Commande intégrale</a:t>
            </a:r>
          </a:p>
        </p:txBody>
      </p:sp>
      <p:pic>
        <p:nvPicPr>
          <p:cNvPr id="50180" name="Picture 5">
            <a:extLst>
              <a:ext uri="{FF2B5EF4-FFF2-40B4-BE49-F238E27FC236}">
                <a16:creationId xmlns:a16="http://schemas.microsoft.com/office/drawing/2014/main" id="{22832202-1B44-2941-E64A-C8A0E45B0FF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2479675"/>
            <a:ext cx="5040313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>
            <a:extLst>
              <a:ext uri="{FF2B5EF4-FFF2-40B4-BE49-F238E27FC236}">
                <a16:creationId xmlns:a16="http://schemas.microsoft.com/office/drawing/2014/main" id="{499B3B41-FBC0-C746-9329-0E2690D2C61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8445500" y="4822825"/>
            <a:ext cx="181768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1">
            <a:extLst>
              <a:ext uri="{FF2B5EF4-FFF2-40B4-BE49-F238E27FC236}">
                <a16:creationId xmlns:a16="http://schemas.microsoft.com/office/drawing/2014/main" id="{3D7C7B87-BEEC-9F96-B6CF-E3BCC218F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850" y="5432426"/>
            <a:ext cx="3455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fr-FR" altLang="fr-FR" sz="1800">
                <a:latin typeface="Arial" panose="020B0604020202020204" pitchFamily="34" charset="0"/>
              </a:rPr>
              <a:t>Ex. de correction avec K</a:t>
            </a:r>
            <a:r>
              <a:rPr kumimoji="1" lang="fr-FR" altLang="fr-FR" sz="1800" baseline="-25000">
                <a:latin typeface="Arial" panose="020B0604020202020204" pitchFamily="34" charset="0"/>
              </a:rPr>
              <a:t>i</a:t>
            </a:r>
            <a:r>
              <a:rPr kumimoji="1" lang="fr-FR" altLang="fr-FR" sz="1800">
                <a:latin typeface="Arial" panose="020B0604020202020204" pitchFamily="34" charset="0"/>
              </a:rPr>
              <a:t>=2.5 et C</a:t>
            </a:r>
            <a:r>
              <a:rPr kumimoji="1" lang="fr-FR" altLang="fr-FR" sz="1800" baseline="-25000">
                <a:latin typeface="Arial" panose="020B0604020202020204" pitchFamily="34" charset="0"/>
              </a:rPr>
              <a:t>io</a:t>
            </a:r>
            <a:r>
              <a:rPr kumimoji="1" lang="fr-FR" altLang="fr-FR" sz="1800">
                <a:latin typeface="Arial" panose="020B0604020202020204" pitchFamily="34" charset="0"/>
              </a:rPr>
              <a:t>=55%</a:t>
            </a:r>
            <a:endParaRPr lang="fr-CA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FBEF3B20-3726-F503-7C3B-D0E39601720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700214"/>
            <a:ext cx="8928348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492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1088" indent="-184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Implémentation en logiciel</a:t>
            </a:r>
          </a:p>
          <a:p>
            <a:pPr lvl="1"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fr-FR" altLang="fr-FR" sz="2000" dirty="0"/>
              <a:t>Le défi est de calculer la surface de l’erreur</a:t>
            </a:r>
          </a:p>
          <a:p>
            <a:pPr lvl="2"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1800" dirty="0"/>
              <a:t>Approximation par une séquence de rectangles ou de trapèzes</a:t>
            </a:r>
          </a:p>
          <a:p>
            <a:pPr lvl="2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endParaRPr kumimoji="1" lang="fr-FR" altLang="fr-FR" sz="1800" dirty="0"/>
          </a:p>
          <a:p>
            <a:pPr lvl="2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endParaRPr kumimoji="1" lang="fr-FR" altLang="fr-FR" sz="1800" dirty="0"/>
          </a:p>
          <a:p>
            <a:pPr lvl="2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endParaRPr kumimoji="1" lang="fr-FR" altLang="fr-FR" sz="1800" dirty="0"/>
          </a:p>
          <a:p>
            <a:pPr lvl="2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endParaRPr kumimoji="1" lang="fr-FR" altLang="fr-FR" sz="1800" dirty="0"/>
          </a:p>
          <a:p>
            <a:pPr lvl="2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endParaRPr kumimoji="1" lang="fr-FR" altLang="fr-FR" sz="1800" dirty="0"/>
          </a:p>
          <a:p>
            <a:pPr lvl="2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endParaRPr kumimoji="1" lang="fr-FR" altLang="fr-FR" sz="1800" dirty="0"/>
          </a:p>
          <a:p>
            <a:pPr lvl="2"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1800" dirty="0"/>
              <a:t>Plus la période d’échantillonnage est courte, meilleur est le résultat</a:t>
            </a:r>
          </a:p>
          <a:p>
            <a:pPr lvl="3"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fr-FR" altLang="fr-FR" sz="1400" dirty="0"/>
              <a:t>L’approximation par une séquence de rectangles peut s’avérer suffisante (l’intégrale devient est une simple somme) pour T</a:t>
            </a:r>
            <a:r>
              <a:rPr kumimoji="1" lang="fr-FR" altLang="fr-FR" sz="1400" baseline="-25000" dirty="0"/>
              <a:t>e</a:t>
            </a:r>
            <a:r>
              <a:rPr kumimoji="1" lang="fr-FR" altLang="fr-FR" sz="1400" dirty="0"/>
              <a:t> très petit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endParaRPr kumimoji="1" lang="fr-FR" altLang="fr-FR" sz="1200" dirty="0"/>
          </a:p>
        </p:txBody>
      </p:sp>
      <p:pic>
        <p:nvPicPr>
          <p:cNvPr id="52227" name="Picture 5">
            <a:extLst>
              <a:ext uri="{FF2B5EF4-FFF2-40B4-BE49-F238E27FC236}">
                <a16:creationId xmlns:a16="http://schemas.microsoft.com/office/drawing/2014/main" id="{2260DDE3-B369-C0F4-2563-B18473AF288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446463" y="2981326"/>
            <a:ext cx="64262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4" name="Rectangle 6">
            <a:extLst>
              <a:ext uri="{FF2B5EF4-FFF2-40B4-BE49-F238E27FC236}">
                <a16:creationId xmlns:a16="http://schemas.microsoft.com/office/drawing/2014/main" id="{1D1EC7CD-4C95-9376-D9A9-44E0D96AC382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55440" y="620714"/>
            <a:ext cx="937126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CA" altLang="fr-FR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Commande intégrale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6DF5DEBE-607F-3D5C-D4AF-D44A59B15BF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447761"/>
            <a:ext cx="943317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Implémentation en logiciel (suite)</a:t>
            </a:r>
            <a:endParaRPr kumimoji="1" lang="fr-FR" altLang="fr-FR" sz="2000" dirty="0"/>
          </a:p>
        </p:txBody>
      </p:sp>
      <p:pic>
        <p:nvPicPr>
          <p:cNvPr id="54275" name="Picture 5">
            <a:extLst>
              <a:ext uri="{FF2B5EF4-FFF2-40B4-BE49-F238E27FC236}">
                <a16:creationId xmlns:a16="http://schemas.microsoft.com/office/drawing/2014/main" id="{D167FD16-52F0-33F5-F091-D8250247DD3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86" y="1934571"/>
            <a:ext cx="2860075" cy="146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6">
            <a:extLst>
              <a:ext uri="{FF2B5EF4-FFF2-40B4-BE49-F238E27FC236}">
                <a16:creationId xmlns:a16="http://schemas.microsoft.com/office/drawing/2014/main" id="{9B220D18-468A-B8EC-FAD2-FA7410DF1DD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91" y="3459919"/>
            <a:ext cx="24860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8">
            <a:extLst>
              <a:ext uri="{FF2B5EF4-FFF2-40B4-BE49-F238E27FC236}">
                <a16:creationId xmlns:a16="http://schemas.microsoft.com/office/drawing/2014/main" id="{40A0D392-66C6-64A1-CA82-921612ABA61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55440" y="476672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Commande intégrale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FAB68EB6-78FB-9DEE-A6E3-C4D95FD9FF19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207670" y="2348310"/>
            <a:ext cx="1262063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F4432315-F730-9011-89C0-492F341DAC9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276872"/>
            <a:ext cx="37211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5F9E7EBA-9228-96D7-57F6-7AE726C9728C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20332" y="5372496"/>
            <a:ext cx="3384550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1400"/>
              <a:t>Ici aussi, Il faut convertir les valeurs entre 0-100 % à 0-2</a:t>
            </a:r>
            <a:r>
              <a:rPr kumimoji="1" lang="fr-FR" altLang="fr-FR" sz="1400" baseline="30000"/>
              <a:t>n</a:t>
            </a:r>
            <a:r>
              <a:rPr kumimoji="1" lang="fr-FR" altLang="fr-FR" sz="1400"/>
              <a:t>-1 en multipliant c</a:t>
            </a:r>
            <a:r>
              <a:rPr kumimoji="1" lang="fr-FR" altLang="fr-FR" sz="1400" baseline="-25000"/>
              <a:t>i</a:t>
            </a:r>
            <a:r>
              <a:rPr kumimoji="1" lang="fr-FR" altLang="fr-FR" sz="1400"/>
              <a:t> par (2</a:t>
            </a:r>
            <a:r>
              <a:rPr kumimoji="1" lang="fr-FR" altLang="fr-FR" sz="1400" baseline="30000"/>
              <a:t>n</a:t>
            </a:r>
            <a:r>
              <a:rPr kumimoji="1" lang="fr-FR" altLang="fr-FR" sz="1400"/>
              <a:t>-1)/100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0E310F14-24C8-CEA6-2701-E0F645F345B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549275"/>
            <a:ext cx="9371260" cy="7064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Commande intégrale</a:t>
            </a:r>
          </a:p>
        </p:txBody>
      </p:sp>
      <p:pic>
        <p:nvPicPr>
          <p:cNvPr id="58371" name="Picture 6">
            <a:extLst>
              <a:ext uri="{FF2B5EF4-FFF2-40B4-BE49-F238E27FC236}">
                <a16:creationId xmlns:a16="http://schemas.microsoft.com/office/drawing/2014/main" id="{3D61789B-916F-C621-2A67-24FF56A4F47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556792"/>
            <a:ext cx="3413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7">
            <a:extLst>
              <a:ext uri="{FF2B5EF4-FFF2-40B4-BE49-F238E27FC236}">
                <a16:creationId xmlns:a16="http://schemas.microsoft.com/office/drawing/2014/main" id="{32D3AF1D-D9BD-F3D1-AEBE-E6C5591102E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5440" y="1773238"/>
            <a:ext cx="5832723" cy="418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68288" indent="-268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682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813" indent="-184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Exemple d’application : 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 dirty="0"/>
              <a:t>Contrôleur de débit avec K</a:t>
            </a:r>
            <a:r>
              <a:rPr kumimoji="1" lang="fr-FR" altLang="fr-FR" sz="2000" baseline="-25000" dirty="0"/>
              <a:t>i</a:t>
            </a:r>
            <a:r>
              <a:rPr kumimoji="1" lang="fr-FR" altLang="fr-FR" sz="2000" dirty="0"/>
              <a:t>=0.75%, </a:t>
            </a:r>
            <a:r>
              <a:rPr kumimoji="1" lang="fr-FR" altLang="fr-FR" sz="2000" dirty="0">
                <a:latin typeface="Symbol" panose="05050102010706020507" pitchFamily="18" charset="2"/>
              </a:rPr>
              <a:t>D</a:t>
            </a:r>
            <a:r>
              <a:rPr kumimoji="1" lang="fr-FR" altLang="fr-FR" sz="2000" dirty="0"/>
              <a:t>T=5 s et point de consigne à 85</a:t>
            </a:r>
            <a:r>
              <a:rPr kumimoji="1" lang="fr-FR" altLang="fr-FR" sz="2000" baseline="-25000" dirty="0"/>
              <a:t>hex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 dirty="0"/>
              <a:t>La commande de 8 bits correspond à une valve fermée pour 00 et ouverte pour FF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endParaRPr kumimoji="1" lang="fr-FR" altLang="fr-FR" sz="2000" dirty="0"/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 dirty="0"/>
              <a:t>Selon les données fournies 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000" dirty="0"/>
              <a:t>	    C</a:t>
            </a:r>
            <a:r>
              <a:rPr kumimoji="1" lang="fr-FR" altLang="fr-FR" sz="2000" baseline="-25000" dirty="0"/>
              <a:t>i</a:t>
            </a:r>
            <a:r>
              <a:rPr kumimoji="1" lang="fr-FR" altLang="fr-FR" sz="2000" dirty="0"/>
              <a:t>=K</a:t>
            </a:r>
            <a:r>
              <a:rPr kumimoji="1" lang="fr-FR" altLang="fr-FR" sz="2000" baseline="-25000" dirty="0"/>
              <a:t>i</a:t>
            </a:r>
            <a:r>
              <a:rPr kumimoji="1" lang="fr-FR" altLang="fr-FR" sz="2000" dirty="0"/>
              <a:t>*</a:t>
            </a:r>
            <a:r>
              <a:rPr kumimoji="1" lang="fr-FR" altLang="fr-FR" sz="2000" dirty="0">
                <a:latin typeface="Symbol" panose="05050102010706020507" pitchFamily="18" charset="2"/>
              </a:rPr>
              <a:t>D</a:t>
            </a:r>
            <a:r>
              <a:rPr kumimoji="1" lang="fr-FR" altLang="fr-FR" sz="2000" dirty="0"/>
              <a:t>T*SUM = 0.0625*SUM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000" dirty="0"/>
              <a:t>			            = SUM/16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000" dirty="0"/>
              <a:t>	    avec C</a:t>
            </a:r>
            <a:r>
              <a:rPr kumimoji="1" lang="fr-FR" altLang="fr-FR" sz="2000" baseline="-25000" dirty="0"/>
              <a:t>i</a:t>
            </a:r>
            <a:r>
              <a:rPr kumimoji="1" lang="fr-FR" altLang="fr-FR" sz="2000" dirty="0"/>
              <a:t>(0) = 85</a:t>
            </a:r>
            <a:r>
              <a:rPr kumimoji="1" lang="fr-FR" altLang="fr-FR" sz="2000" baseline="-25000" dirty="0"/>
              <a:t>hex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kumimoji="1" lang="fr-FR" altLang="fr-FR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2608ACB0-32FC-6B66-0576-3D6A3F44F67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981201"/>
            <a:ext cx="9612561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Réagit à la vitesse de l’erreur : si l’erreur change vite, elle est corrigée ; sinon, elle est ignorée</a:t>
            </a:r>
            <a:r>
              <a:rPr kumimoji="1" lang="fr-FR" altLang="fr-FR" sz="2800" dirty="0"/>
              <a:t> </a:t>
            </a:r>
            <a:endParaRPr kumimoji="1" lang="fr-FR" altLang="fr-FR" sz="24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C343651-4A2E-604D-465C-6675DA567CA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7731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Commande dérivative</a:t>
            </a:r>
          </a:p>
        </p:txBody>
      </p:sp>
      <p:pic>
        <p:nvPicPr>
          <p:cNvPr id="60420" name="Picture 5">
            <a:extLst>
              <a:ext uri="{FF2B5EF4-FFF2-40B4-BE49-F238E27FC236}">
                <a16:creationId xmlns:a16="http://schemas.microsoft.com/office/drawing/2014/main" id="{4D8ED8B1-90DC-EB79-41ED-230F95F5F5F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3024188"/>
            <a:ext cx="29067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6">
            <a:extLst>
              <a:ext uri="{FF2B5EF4-FFF2-40B4-BE49-F238E27FC236}">
                <a16:creationId xmlns:a16="http://schemas.microsoft.com/office/drawing/2014/main" id="{7C4FFC1D-8148-1D19-B11C-1614E2BCBFD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5440" y="2924176"/>
            <a:ext cx="5977185" cy="23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 defTabSz="268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 defTabSz="2682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682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682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682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682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682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682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682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fr-FR" altLang="fr-FR" sz="1800" dirty="0"/>
              <a:t>          </a:t>
            </a:r>
            <a:r>
              <a:rPr kumimoji="1" lang="fr-FR" altLang="fr-FR" sz="2000" dirty="0"/>
              <a:t>C</a:t>
            </a:r>
            <a:r>
              <a:rPr kumimoji="1" lang="fr-FR" altLang="fr-FR" sz="2000" baseline="-25000" dirty="0"/>
              <a:t>d</a:t>
            </a:r>
            <a:r>
              <a:rPr kumimoji="1" lang="fr-FR" altLang="fr-FR" sz="2000" dirty="0"/>
              <a:t>(t) = </a:t>
            </a:r>
            <a:r>
              <a:rPr kumimoji="1" lang="fr-FR" altLang="fr-FR" sz="2000" dirty="0" err="1"/>
              <a:t>K</a:t>
            </a:r>
            <a:r>
              <a:rPr kumimoji="1" lang="fr-FR" altLang="fr-FR" sz="2000" baseline="-25000" dirty="0" err="1"/>
              <a:t>d</a:t>
            </a:r>
            <a:r>
              <a:rPr kumimoji="1" lang="fr-FR" altLang="fr-FR" sz="2000" dirty="0"/>
              <a:t>*(e(t)-e(t</a:t>
            </a:r>
            <a:r>
              <a:rPr kumimoji="1" lang="fr-FR" altLang="fr-FR" sz="2000" baseline="-25000" dirty="0"/>
              <a:t>0</a:t>
            </a:r>
            <a:r>
              <a:rPr kumimoji="1" lang="fr-FR" altLang="fr-FR" sz="2000" dirty="0"/>
              <a:t>))/(t-t</a:t>
            </a:r>
            <a:r>
              <a:rPr kumimoji="1" lang="fr-FR" altLang="fr-FR" sz="2000" baseline="-25000" dirty="0"/>
              <a:t>0</a:t>
            </a:r>
            <a:r>
              <a:rPr kumimoji="1" lang="fr-FR" altLang="fr-FR" sz="2000" dirty="0"/>
              <a:t>)</a:t>
            </a:r>
          </a:p>
          <a:p>
            <a:pPr eaLnBrk="1" hangingPunct="1">
              <a:lnSpc>
                <a:spcPct val="40000"/>
              </a:lnSpc>
              <a:spcBef>
                <a:spcPct val="0"/>
              </a:spcBef>
              <a:buFontTx/>
              <a:buNone/>
            </a:pPr>
            <a:endParaRPr kumimoji="1" lang="fr-FR" altLang="fr-F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fr-FR" altLang="fr-FR" sz="2400" dirty="0"/>
              <a:t>	</a:t>
            </a:r>
            <a:r>
              <a:rPr kumimoji="1" lang="fr-FR" altLang="fr-FR" sz="1400" dirty="0"/>
              <a:t>C</a:t>
            </a:r>
            <a:r>
              <a:rPr kumimoji="1" lang="fr-FR" altLang="fr-FR" sz="1400" baseline="-25000" dirty="0"/>
              <a:t>d</a:t>
            </a:r>
            <a:r>
              <a:rPr kumimoji="1" lang="fr-FR" altLang="fr-FR" sz="1400" dirty="0"/>
              <a:t>(t) = correction à l’instant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fr-FR" altLang="fr-FR" sz="1400" dirty="0"/>
              <a:t>	</a:t>
            </a:r>
            <a:r>
              <a:rPr kumimoji="1" lang="fr-FR" altLang="fr-FR" sz="1400" dirty="0" err="1"/>
              <a:t>K</a:t>
            </a:r>
            <a:r>
              <a:rPr kumimoji="1" lang="fr-FR" altLang="fr-FR" sz="1400" baseline="-25000" dirty="0" err="1"/>
              <a:t>d</a:t>
            </a:r>
            <a:r>
              <a:rPr kumimoji="1" lang="fr-FR" altLang="fr-FR" sz="1400" dirty="0"/>
              <a:t> = gain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fr-FR" altLang="fr-FR" sz="1400" dirty="0"/>
              <a:t>	e(t</a:t>
            </a:r>
            <a:r>
              <a:rPr kumimoji="1" lang="fr-FR" altLang="fr-FR" sz="1400" baseline="-25000" dirty="0"/>
              <a:t>0</a:t>
            </a:r>
            <a:r>
              <a:rPr kumimoji="1" lang="fr-FR" altLang="fr-FR" sz="1400" dirty="0"/>
              <a:t>) = erreur à t</a:t>
            </a:r>
            <a:r>
              <a:rPr kumimoji="1" lang="fr-FR" altLang="fr-FR" sz="1400" baseline="-25000" dirty="0"/>
              <a:t>0</a:t>
            </a:r>
            <a:r>
              <a:rPr kumimoji="1" lang="fr-FR" altLang="fr-FR" sz="1400" dirty="0"/>
              <a:t> &lt;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fr-FR" altLang="fr-FR" sz="1400" dirty="0"/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Sensible à la  façon de calculer la dérivée de l’erreur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F68F64D3-9329-31D5-873C-A9484D81E37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981200"/>
            <a:ext cx="943317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>
                <a:latin typeface="Tahoma" panose="020B0604030504040204" pitchFamily="34" charset="0"/>
              </a:rPr>
              <a:t>Commande dérivative : implémentation en logiciel</a:t>
            </a:r>
            <a:endParaRPr kumimoji="1" lang="fr-FR" altLang="fr-FR" sz="1800">
              <a:latin typeface="Arial" panose="020B0604020202020204" pitchFamily="34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CF20912-6D64-F59B-6679-CE88E4803E7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7731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Commande dérivative</a:t>
            </a:r>
          </a:p>
        </p:txBody>
      </p:sp>
      <p:pic>
        <p:nvPicPr>
          <p:cNvPr id="62468" name="Picture 5">
            <a:extLst>
              <a:ext uri="{FF2B5EF4-FFF2-40B4-BE49-F238E27FC236}">
                <a16:creationId xmlns:a16="http://schemas.microsoft.com/office/drawing/2014/main" id="{01721850-C255-777B-78B6-98BC069B303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781301"/>
            <a:ext cx="525621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AD8820EF-B0FC-D567-2B6E-1D8113400DD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7731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Commande dérivative</a:t>
            </a:r>
          </a:p>
        </p:txBody>
      </p:sp>
      <p:pic>
        <p:nvPicPr>
          <p:cNvPr id="64515" name="Picture 5">
            <a:extLst>
              <a:ext uri="{FF2B5EF4-FFF2-40B4-BE49-F238E27FC236}">
                <a16:creationId xmlns:a16="http://schemas.microsoft.com/office/drawing/2014/main" id="{82CA12EB-EA33-F382-3E3A-8E828251CF1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7064259" y="1760418"/>
            <a:ext cx="23399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6">
            <a:extLst>
              <a:ext uri="{FF2B5EF4-FFF2-40B4-BE49-F238E27FC236}">
                <a16:creationId xmlns:a16="http://schemas.microsoft.com/office/drawing/2014/main" id="{772B1534-28B2-2A0B-8B40-6C02A69D13E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5440" y="2205039"/>
            <a:ext cx="6048623" cy="31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68288" indent="-268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682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813" indent="-184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Exemple d’application : 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 dirty="0"/>
              <a:t>Contrôleur de vitesse avec </a:t>
            </a:r>
            <a:r>
              <a:rPr kumimoji="1" lang="fr-FR" altLang="fr-FR" sz="2000" dirty="0" err="1"/>
              <a:t>K</a:t>
            </a:r>
            <a:r>
              <a:rPr kumimoji="1" lang="fr-FR" altLang="fr-FR" sz="2000" baseline="-25000" dirty="0" err="1"/>
              <a:t>d</a:t>
            </a:r>
            <a:r>
              <a:rPr kumimoji="1" lang="fr-FR" altLang="fr-FR" sz="2000" dirty="0"/>
              <a:t>= 0.5, </a:t>
            </a:r>
            <a:r>
              <a:rPr kumimoji="1" lang="fr-FR" altLang="fr-FR" sz="2000" dirty="0">
                <a:latin typeface="Symbol" panose="05050102010706020507" pitchFamily="18" charset="2"/>
              </a:rPr>
              <a:t>D</a:t>
            </a:r>
            <a:r>
              <a:rPr kumimoji="1" lang="fr-FR" altLang="fr-FR" sz="2000" dirty="0"/>
              <a:t>T=1/5 s </a:t>
            </a:r>
            <a:endParaRPr kumimoji="1" lang="fr-FR" altLang="fr-FR" sz="2000" baseline="-25000" dirty="0"/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endParaRPr kumimoji="1" lang="fr-FR" altLang="fr-FR" sz="2000" dirty="0"/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 dirty="0"/>
              <a:t>Selon les données fournies 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000" dirty="0"/>
              <a:t>	    </a:t>
            </a:r>
            <a:r>
              <a:rPr kumimoji="1" lang="fr-FR" altLang="fr-FR" sz="2000" dirty="0" err="1"/>
              <a:t>K</a:t>
            </a:r>
            <a:r>
              <a:rPr kumimoji="1" lang="fr-FR" altLang="fr-FR" sz="2000" baseline="-25000" dirty="0" err="1"/>
              <a:t>d</a:t>
            </a:r>
            <a:r>
              <a:rPr kumimoji="1" lang="fr-FR" altLang="fr-FR" sz="2000" dirty="0"/>
              <a:t>/</a:t>
            </a:r>
            <a:r>
              <a:rPr kumimoji="1" lang="fr-FR" altLang="fr-FR" sz="2000" dirty="0">
                <a:latin typeface="Symbol" panose="05050102010706020507" pitchFamily="18" charset="2"/>
              </a:rPr>
              <a:t>D</a:t>
            </a:r>
            <a:r>
              <a:rPr kumimoji="1" lang="fr-FR" altLang="fr-FR" sz="2000" dirty="0"/>
              <a:t>T=1.5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000" dirty="0"/>
              <a:t>		e(t) = (</a:t>
            </a:r>
            <a:r>
              <a:rPr kumimoji="1" lang="fr-FR" altLang="fr-FR" sz="2000" dirty="0" err="1"/>
              <a:t>v</a:t>
            </a:r>
            <a:r>
              <a:rPr kumimoji="1" lang="fr-FR" altLang="fr-FR" sz="2000" baseline="-25000" dirty="0" err="1"/>
              <a:t>m</a:t>
            </a:r>
            <a:r>
              <a:rPr kumimoji="1" lang="fr-FR" altLang="fr-FR" sz="2000" dirty="0"/>
              <a:t>(t)-</a:t>
            </a:r>
            <a:r>
              <a:rPr kumimoji="1" lang="fr-FR" altLang="fr-FR" sz="2000" dirty="0" err="1"/>
              <a:t>v</a:t>
            </a:r>
            <a:r>
              <a:rPr kumimoji="1" lang="fr-FR" altLang="fr-FR" sz="2000" baseline="-25000" dirty="0" err="1"/>
              <a:t>m</a:t>
            </a:r>
            <a:r>
              <a:rPr kumimoji="1" lang="fr-FR" altLang="fr-FR" sz="2000" dirty="0"/>
              <a:t>(t</a:t>
            </a:r>
            <a:r>
              <a:rPr kumimoji="1" lang="fr-FR" altLang="fr-FR" sz="2000" baseline="-25000" dirty="0"/>
              <a:t>0</a:t>
            </a:r>
            <a:r>
              <a:rPr kumimoji="1" lang="fr-FR" altLang="fr-FR" sz="2000" dirty="0"/>
              <a:t>))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000" dirty="0"/>
              <a:t>	    C</a:t>
            </a:r>
            <a:r>
              <a:rPr kumimoji="1" lang="fr-FR" altLang="fr-FR" sz="2000" baseline="-25000" dirty="0"/>
              <a:t>d</a:t>
            </a:r>
            <a:r>
              <a:rPr kumimoji="1" lang="fr-FR" altLang="fr-FR" sz="2000" dirty="0"/>
              <a:t>=1.5*e(t)= e(t)+e(t)/2</a:t>
            </a:r>
            <a:endParaRPr kumimoji="1" lang="fr-FR" altLang="fr-FR" sz="2000" baseline="-25000" dirty="0"/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kumimoji="1" lang="fr-FR" altLang="fr-FR" dirty="0"/>
          </a:p>
        </p:txBody>
      </p:sp>
      <p:sp>
        <p:nvSpPr>
          <p:cNvPr id="64517" name="Text Box 2">
            <a:extLst>
              <a:ext uri="{FF2B5EF4-FFF2-40B4-BE49-F238E27FC236}">
                <a16:creationId xmlns:a16="http://schemas.microsoft.com/office/drawing/2014/main" id="{43ED7984-4053-59B1-A82E-412221BA922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5440" y="5721351"/>
            <a:ext cx="92172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Les impulsions de bruit peuvent fausser les calculs</a:t>
            </a:r>
            <a:endParaRPr kumimoji="1" lang="fr-FR" altLang="fr-FR" sz="20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BFDD84D9-891F-A687-9D8D-FFE62CBD014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484314"/>
            <a:ext cx="10081119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2400" dirty="0"/>
              <a:t>Circuits électroniques (contrôleurs) permettant d’assurer le fonctionnement d’un processus en dedans de limites spécifiées.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A9913A0-76E7-1236-B6FF-B0D7A3909B6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476250"/>
            <a:ext cx="9371260" cy="7064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Système de commande</a:t>
            </a: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7E6B35E8-CCD0-6BC5-DBD4-552ED0F9779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387601"/>
            <a:ext cx="3227388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>
            <a:extLst>
              <a:ext uri="{FF2B5EF4-FFF2-40B4-BE49-F238E27FC236}">
                <a16:creationId xmlns:a16="http://schemas.microsoft.com/office/drawing/2014/main" id="{10BEC1FE-1A56-E70F-C08A-76FB406F258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5441" y="5270501"/>
            <a:ext cx="8785474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3275" indent="-334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400" dirty="0">
                <a:latin typeface="Calibri" panose="020F0502020204030204" pitchFamily="34" charset="0"/>
              </a:rPr>
              <a:t>Deux types de commande</a:t>
            </a: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dirty="0">
                <a:latin typeface="Calibri" panose="020F0502020204030204" pitchFamily="34" charset="0"/>
              </a:rPr>
              <a:t>Boucle ouverte (directe, sans vérification d’effet)</a:t>
            </a: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dirty="0">
                <a:latin typeface="Calibri" panose="020F0502020204030204" pitchFamily="34" charset="0"/>
              </a:rPr>
              <a:t>Boucle fermée (à contre-réaction)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C42929B1-FC1A-0BAE-BA4F-2EC43CA0E96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620838"/>
            <a:ext cx="943317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Effet du bruit</a:t>
            </a:r>
            <a:endParaRPr kumimoji="1" lang="fr-FR" altLang="fr-FR" sz="2000" dirty="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92EC0B0-9D1A-B24D-7150-1226F093E02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4048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Commande Dérivative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3046F9FE-36AA-A66F-679A-3B0195A3C6F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205039"/>
            <a:ext cx="47148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>
            <a:extLst>
              <a:ext uri="{FF2B5EF4-FFF2-40B4-BE49-F238E27FC236}">
                <a16:creationId xmlns:a16="http://schemas.microsoft.com/office/drawing/2014/main" id="{F174F8D2-D109-0FD1-2A76-ADC8E6E1435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3000376" y="4595813"/>
            <a:ext cx="230346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CCF12022009_00000">
            <a:extLst>
              <a:ext uri="{FF2B5EF4-FFF2-40B4-BE49-F238E27FC236}">
                <a16:creationId xmlns:a16="http://schemas.microsoft.com/office/drawing/2014/main" id="{A3C72A0F-9BE3-6C12-CF49-20FF46EA8E1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6" t="68190" r="5209" b="3903"/>
          <a:stretch>
            <a:fillRect/>
          </a:stretch>
        </p:blipFill>
        <p:spPr bwMode="auto">
          <a:xfrm>
            <a:off x="5303839" y="4221164"/>
            <a:ext cx="45370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7">
            <a:extLst>
              <a:ext uri="{FF2B5EF4-FFF2-40B4-BE49-F238E27FC236}">
                <a16:creationId xmlns:a16="http://schemas.microsoft.com/office/drawing/2014/main" id="{B50778FA-6AAB-0340-1240-C953E26A53B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55440" y="3619501"/>
            <a:ext cx="94331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Une dérivée plus robuste : la moyenne centrale à quatre points</a:t>
            </a:r>
            <a:endParaRPr kumimoji="1" lang="fr-FR" altLang="fr-FR" sz="20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4EC13199-6791-32AD-B70F-19FD238BC1C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844676"/>
            <a:ext cx="94331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Combine les commandes proportionnelle et intégrale</a:t>
            </a:r>
            <a:endParaRPr kumimoji="1" lang="fr-FR" altLang="fr-FR" sz="2000" dirty="0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AF559CE-3350-7E55-1755-DECAA22C677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7731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Commande PI</a:t>
            </a:r>
          </a:p>
        </p:txBody>
      </p:sp>
      <p:pic>
        <p:nvPicPr>
          <p:cNvPr id="68612" name="Picture 5">
            <a:extLst>
              <a:ext uri="{FF2B5EF4-FFF2-40B4-BE49-F238E27FC236}">
                <a16:creationId xmlns:a16="http://schemas.microsoft.com/office/drawing/2014/main" id="{3F5E53D5-045E-E0D0-C9E1-A375CFF2B7D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782888" y="2565400"/>
            <a:ext cx="31432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6">
            <a:extLst>
              <a:ext uri="{FF2B5EF4-FFF2-40B4-BE49-F238E27FC236}">
                <a16:creationId xmlns:a16="http://schemas.microsoft.com/office/drawing/2014/main" id="{7B772095-387E-0BC5-F564-7E01A989587C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420938"/>
            <a:ext cx="2824162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>
            <a:extLst>
              <a:ext uri="{FF2B5EF4-FFF2-40B4-BE49-F238E27FC236}">
                <a16:creationId xmlns:a16="http://schemas.microsoft.com/office/drawing/2014/main" id="{72DA7B23-B393-6C73-6647-B708854A15C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7731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Commande PI</a:t>
            </a:r>
          </a:p>
        </p:txBody>
      </p:sp>
      <p:pic>
        <p:nvPicPr>
          <p:cNvPr id="70659" name="Picture 6">
            <a:extLst>
              <a:ext uri="{FF2B5EF4-FFF2-40B4-BE49-F238E27FC236}">
                <a16:creationId xmlns:a16="http://schemas.microsoft.com/office/drawing/2014/main" id="{5A221805-1C1A-6876-0E51-FD567344BF9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872038" y="1628775"/>
            <a:ext cx="3071812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007FAB4F-E57E-F603-5566-5942AA5AADE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981201"/>
            <a:ext cx="5904161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Combine les commandes proportionnelle et dérivative</a:t>
            </a:r>
            <a:endParaRPr kumimoji="1" lang="fr-FR" altLang="fr-FR" sz="2000" dirty="0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168C42F-F097-937A-3535-44EE88F7E4A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7731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Commande PD</a:t>
            </a:r>
          </a:p>
        </p:txBody>
      </p:sp>
      <p:pic>
        <p:nvPicPr>
          <p:cNvPr id="72708" name="Picture 5">
            <a:extLst>
              <a:ext uri="{FF2B5EF4-FFF2-40B4-BE49-F238E27FC236}">
                <a16:creationId xmlns:a16="http://schemas.microsoft.com/office/drawing/2014/main" id="{DF3BB8BF-0746-F8B5-F2EF-A0B99A7409A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908800" y="1698625"/>
            <a:ext cx="365283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7068824A-BA02-D52D-F610-8CC9B309A17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773238"/>
            <a:ext cx="1008112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La « toute garnie »; combine les commandes proportionnelle, intégrale et dérivative</a:t>
            </a:r>
            <a:endParaRPr kumimoji="1" lang="fr-FR" altLang="fr-FR" sz="2000" dirty="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3812D3A-83FD-9BB8-AAAA-6A3563DDA76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7731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Commande PID</a:t>
            </a:r>
          </a:p>
        </p:txBody>
      </p:sp>
      <p:pic>
        <p:nvPicPr>
          <p:cNvPr id="74756" name="Picture 6">
            <a:extLst>
              <a:ext uri="{FF2B5EF4-FFF2-40B4-BE49-F238E27FC236}">
                <a16:creationId xmlns:a16="http://schemas.microsoft.com/office/drawing/2014/main" id="{153FC6C9-9D03-9571-5CFF-2475F4A05ED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614712"/>
            <a:ext cx="2893963" cy="40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7">
            <a:extLst>
              <a:ext uri="{FF2B5EF4-FFF2-40B4-BE49-F238E27FC236}">
                <a16:creationId xmlns:a16="http://schemas.microsoft.com/office/drawing/2014/main" id="{43169C3D-1CB8-1942-1625-7B5FF852D53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958291" y="2860315"/>
            <a:ext cx="4507701" cy="255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>
            <a:extLst>
              <a:ext uri="{FF2B5EF4-FFF2-40B4-BE49-F238E27FC236}">
                <a16:creationId xmlns:a16="http://schemas.microsoft.com/office/drawing/2014/main" id="{52973D0F-19B6-BCE9-BE50-E81E98D93E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7731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Commande PID</a:t>
            </a:r>
          </a:p>
        </p:txBody>
      </p:sp>
      <p:pic>
        <p:nvPicPr>
          <p:cNvPr id="76803" name="Picture 6">
            <a:extLst>
              <a:ext uri="{FF2B5EF4-FFF2-40B4-BE49-F238E27FC236}">
                <a16:creationId xmlns:a16="http://schemas.microsoft.com/office/drawing/2014/main" id="{C3C00E1D-C893-9DEE-A49A-6BC8EF3131B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725989" y="1773239"/>
            <a:ext cx="302577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4">
            <a:extLst>
              <a:ext uri="{FF2B5EF4-FFF2-40B4-BE49-F238E27FC236}">
                <a16:creationId xmlns:a16="http://schemas.microsoft.com/office/drawing/2014/main" id="{9F460B03-C128-BA0B-0A8E-DEF547AEAA4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5164" y="5949950"/>
            <a:ext cx="3673475" cy="306388"/>
          </a:xfrm>
          <a:prstGeom prst="rect">
            <a:avLst/>
          </a:prstGeom>
          <a:solidFill>
            <a:srgbClr val="FDF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>
              <a:buClr>
                <a:srgbClr val="0099CC"/>
              </a:buClr>
              <a:buSzPct val="80000"/>
              <a:buNone/>
            </a:pPr>
            <a:r>
              <a:rPr kumimoji="1" lang="fr-FR" altLang="fr-FR" sz="1400"/>
              <a:t>Organigramme de l’algorithme de commande PID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14B84B52-1638-CF06-DBA6-ECEDD23363F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412875"/>
            <a:ext cx="1008112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2400" dirty="0"/>
              <a:t>Le contrôleur opère sans égard pour l’état des variables du processus ou le résultat effectif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4C2445C-CBCC-1E1A-FB3E-312BF341274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404814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FR" altLang="fr-FR" sz="4000" dirty="0">
                <a:solidFill>
                  <a:srgbClr val="0070C0"/>
                </a:solidFill>
              </a:rPr>
              <a:t>Commande directe </a:t>
            </a:r>
            <a:endParaRPr lang="fr-CA" altLang="fr-FR" sz="4000" dirty="0">
              <a:solidFill>
                <a:srgbClr val="0070C0"/>
              </a:solidFill>
            </a:endParaRP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3C409AC4-95DE-0AFD-6F9E-28C87F516FA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9" y="2276476"/>
            <a:ext cx="3671887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>
            <a:extLst>
              <a:ext uri="{FF2B5EF4-FFF2-40B4-BE49-F238E27FC236}">
                <a16:creationId xmlns:a16="http://schemas.microsoft.com/office/drawing/2014/main" id="{47810EF6-9DBF-3982-6651-5C07A522B6D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66988" y="2994026"/>
            <a:ext cx="8101012" cy="34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12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25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400" dirty="0">
                <a:latin typeface="Calibri" panose="020F0502020204030204" pitchFamily="34" charset="0"/>
              </a:rPr>
              <a:t>Exemples</a:t>
            </a: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400" dirty="0"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§"/>
              <a:defRPr/>
            </a:pPr>
            <a:endParaRPr kumimoji="1" lang="fr-FR" altLang="fr-FR" sz="2400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§"/>
              <a:defRPr/>
            </a:pPr>
            <a:endParaRPr kumimoji="1" lang="fr-FR" altLang="fr-FR" sz="2400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400" dirty="0"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§"/>
              <a:defRPr/>
            </a:pPr>
            <a:endParaRPr kumimoji="1" lang="fr-FR" altLang="fr-FR" sz="2400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§"/>
              <a:defRPr/>
            </a:pPr>
            <a:endParaRPr kumimoji="1" lang="fr-FR" altLang="fr-FR" sz="1400" dirty="0">
              <a:latin typeface="Calibri" panose="020F0502020204030204" pitchFamily="34" charset="0"/>
            </a:endParaRPr>
          </a:p>
          <a:p>
            <a:pPr lvl="1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kumimoji="1" lang="fr-FR" altLang="fr-FR" dirty="0">
                <a:latin typeface="Calibri" panose="020F0502020204030204" pitchFamily="34" charset="0"/>
              </a:rPr>
              <a:t>Dans les  deux cas, on ne vérifie pas la cohérence du résultat</a:t>
            </a:r>
          </a:p>
        </p:txBody>
      </p:sp>
      <p:pic>
        <p:nvPicPr>
          <p:cNvPr id="11270" name="Picture 7">
            <a:extLst>
              <a:ext uri="{FF2B5EF4-FFF2-40B4-BE49-F238E27FC236}">
                <a16:creationId xmlns:a16="http://schemas.microsoft.com/office/drawing/2014/main" id="{C2B2B118-1C74-716B-A431-C0AE64E0DD67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027489"/>
            <a:ext cx="482441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Freeform 10">
            <a:extLst>
              <a:ext uri="{FF2B5EF4-FFF2-40B4-BE49-F238E27FC236}">
                <a16:creationId xmlns:a16="http://schemas.microsoft.com/office/drawing/2014/main" id="{7D448D56-0362-20CE-CA3D-95DD35C0BD70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-654050" y="6164264"/>
            <a:ext cx="23812" cy="15875"/>
          </a:xfrm>
          <a:custGeom>
            <a:avLst/>
            <a:gdLst>
              <a:gd name="T0" fmla="*/ 2147483646 w 15"/>
              <a:gd name="T1" fmla="*/ 2147483646 h 10"/>
              <a:gd name="T2" fmla="*/ 0 w 15"/>
              <a:gd name="T3" fmla="*/ 0 h 10"/>
              <a:gd name="T4" fmla="*/ 2147483646 w 15"/>
              <a:gd name="T5" fmla="*/ 2147483646 h 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" h="10">
                <a:moveTo>
                  <a:pt x="15" y="10"/>
                </a:moveTo>
                <a:cubicBezTo>
                  <a:pt x="10" y="7"/>
                  <a:pt x="0" y="0"/>
                  <a:pt x="0" y="0"/>
                </a:cubicBezTo>
                <a:cubicBezTo>
                  <a:pt x="0" y="0"/>
                  <a:pt x="10" y="7"/>
                  <a:pt x="15" y="1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1272" name="ZoneTexte 1">
            <a:extLst>
              <a:ext uri="{FF2B5EF4-FFF2-40B4-BE49-F238E27FC236}">
                <a16:creationId xmlns:a16="http://schemas.microsoft.com/office/drawing/2014/main" id="{FFF9ABC5-22AB-BCC8-C9A1-466816800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1" y="2384426"/>
            <a:ext cx="1008063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 bIns="18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latin typeface="Arial" panose="020B0604020202020204" pitchFamily="34" charset="0"/>
              </a:rPr>
              <a:t>Contrôleur</a:t>
            </a:r>
            <a:endParaRPr lang="fr-CA" altLang="fr-FR" sz="1200">
              <a:latin typeface="Arial" panose="020B0604020202020204" pitchFamily="34" charset="0"/>
            </a:endParaRPr>
          </a:p>
        </p:txBody>
      </p:sp>
      <p:sp>
        <p:nvSpPr>
          <p:cNvPr id="11273" name="ZoneTexte 8">
            <a:extLst>
              <a:ext uri="{FF2B5EF4-FFF2-40B4-BE49-F238E27FC236}">
                <a16:creationId xmlns:a16="http://schemas.microsoft.com/office/drawing/2014/main" id="{374B88CB-BE6F-FD95-6652-1B9602EF9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2384426"/>
            <a:ext cx="1008062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 bIns="18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latin typeface="Arial" panose="020B0604020202020204" pitchFamily="34" charset="0"/>
              </a:rPr>
              <a:t>Actionneur</a:t>
            </a:r>
            <a:endParaRPr lang="fr-CA" altLang="fr-FR" sz="1200">
              <a:latin typeface="Arial" panose="020B0604020202020204" pitchFamily="34" charset="0"/>
            </a:endParaRPr>
          </a:p>
        </p:txBody>
      </p:sp>
      <p:sp>
        <p:nvSpPr>
          <p:cNvPr id="11274" name="ZoneTexte 9">
            <a:extLst>
              <a:ext uri="{FF2B5EF4-FFF2-40B4-BE49-F238E27FC236}">
                <a16:creationId xmlns:a16="http://schemas.microsoft.com/office/drawing/2014/main" id="{81FDAF57-CAA4-DE82-16F2-EF7BA2FE7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2349501"/>
            <a:ext cx="990600" cy="620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16000" bIns="21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latin typeface="Arial" panose="020B0604020202020204" pitchFamily="34" charset="0"/>
              </a:rPr>
              <a:t>Processus</a:t>
            </a:r>
            <a:endParaRPr lang="fr-CA" altLang="fr-FR" sz="1200">
              <a:latin typeface="Arial" panose="020B0604020202020204" pitchFamily="34" charset="0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5B68EC5-EDE1-9CD0-3C12-604BBFF6F194}"/>
              </a:ext>
            </a:extLst>
          </p:cNvPr>
          <p:cNvCxnSpPr>
            <a:endCxn id="11273" idx="1"/>
          </p:cNvCxnSpPr>
          <p:nvPr/>
        </p:nvCxnSpPr>
        <p:spPr>
          <a:xfrm>
            <a:off x="5757864" y="2659063"/>
            <a:ext cx="193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69FFFA2-6A00-5EA1-AC5C-E1EE0914B604}"/>
              </a:ext>
            </a:extLst>
          </p:cNvPr>
          <p:cNvCxnSpPr>
            <a:stCxn id="11273" idx="3"/>
            <a:endCxn id="11274" idx="1"/>
          </p:cNvCxnSpPr>
          <p:nvPr/>
        </p:nvCxnSpPr>
        <p:spPr>
          <a:xfrm>
            <a:off x="6959601" y="2659063"/>
            <a:ext cx="1444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D9703DB3-4D70-691D-8B2D-1324C330DD3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700213"/>
            <a:ext cx="1008112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2400" dirty="0"/>
              <a:t>Repose sur l’hypothèse que l’environnement décisionnel  du contrôleur varie avec le temps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2400" dirty="0"/>
              <a:t>Le  but est de réduire le plus possible les écarts par rapport aux valeurs désirées (points de consigne)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41562D5-39DC-667F-B9BC-C7F6ECE6364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635000"/>
            <a:ext cx="9371260" cy="7064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FR" altLang="fr-FR" sz="4000" dirty="0">
                <a:solidFill>
                  <a:srgbClr val="0070C0"/>
                </a:solidFill>
              </a:rPr>
              <a:t>commande en boucle fermée</a:t>
            </a:r>
            <a:endParaRPr lang="fr-CA" altLang="fr-FR" sz="4000" dirty="0">
              <a:solidFill>
                <a:srgbClr val="0070C0"/>
              </a:solidFill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F9024DBA-46E4-6015-0F2C-B5B87DF7D3D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3716338"/>
            <a:ext cx="54721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6DAE9ED3-A870-7E44-98DB-46DAAD2598A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313289"/>
            <a:ext cx="1008112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2400" dirty="0"/>
              <a:t>La commande tient compte de l’état courant des variables du processus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A90FEAD-A7E3-9C78-44AD-FC3C2FB2F2D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430643"/>
            <a:ext cx="10081120" cy="7064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FR" altLang="fr-FR" sz="4000" dirty="0">
                <a:solidFill>
                  <a:srgbClr val="0070C0"/>
                </a:solidFill>
              </a:rPr>
              <a:t>Commande en boucle fermée</a:t>
            </a:r>
            <a:endParaRPr lang="fr-CA" altLang="fr-FR" sz="4000" dirty="0">
              <a:solidFill>
                <a:srgbClr val="0070C0"/>
              </a:solidFill>
            </a:endParaRPr>
          </a:p>
        </p:txBody>
      </p:sp>
      <p:pic>
        <p:nvPicPr>
          <p:cNvPr id="15364" name="Picture 5">
            <a:extLst>
              <a:ext uri="{FF2B5EF4-FFF2-40B4-BE49-F238E27FC236}">
                <a16:creationId xmlns:a16="http://schemas.microsoft.com/office/drawing/2014/main" id="{D609D47C-EBDC-3B4F-6911-EDE93AB6F15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773238"/>
            <a:ext cx="40036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6">
            <a:extLst>
              <a:ext uri="{FF2B5EF4-FFF2-40B4-BE49-F238E27FC236}">
                <a16:creationId xmlns:a16="http://schemas.microsoft.com/office/drawing/2014/main" id="{78B8E8DE-5B2B-8173-3CA8-445D25D1C96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40013" y="3116263"/>
            <a:ext cx="18716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2400"/>
              <a:t>Exemple</a:t>
            </a:r>
          </a:p>
        </p:txBody>
      </p:sp>
      <p:pic>
        <p:nvPicPr>
          <p:cNvPr id="15366" name="Picture 7">
            <a:extLst>
              <a:ext uri="{FF2B5EF4-FFF2-40B4-BE49-F238E27FC236}">
                <a16:creationId xmlns:a16="http://schemas.microsoft.com/office/drawing/2014/main" id="{BFB12183-3446-CBF5-7E93-E6AAFE2E89B1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935414" y="3497263"/>
            <a:ext cx="47529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38D86E-C418-09A0-72C0-FBE4524DCCB9}"/>
              </a:ext>
            </a:extLst>
          </p:cNvPr>
          <p:cNvSpPr/>
          <p:nvPr/>
        </p:nvSpPr>
        <p:spPr>
          <a:xfrm>
            <a:off x="6816726" y="2565401"/>
            <a:ext cx="1223963" cy="55086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C5A65-1B19-7FEB-C543-0366EF105967}"/>
              </a:ext>
            </a:extLst>
          </p:cNvPr>
          <p:cNvSpPr/>
          <p:nvPr/>
        </p:nvSpPr>
        <p:spPr>
          <a:xfrm>
            <a:off x="7680325" y="4581525"/>
            <a:ext cx="647700" cy="1511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23B4A-4570-0FB0-7B5C-8B809C51509F}"/>
              </a:ext>
            </a:extLst>
          </p:cNvPr>
          <p:cNvSpPr/>
          <p:nvPr/>
        </p:nvSpPr>
        <p:spPr>
          <a:xfrm>
            <a:off x="4800600" y="1851026"/>
            <a:ext cx="1079500" cy="55086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AB86A-A74C-CA5A-B5A5-DE085591FBC8}"/>
              </a:ext>
            </a:extLst>
          </p:cNvPr>
          <p:cNvSpPr/>
          <p:nvPr/>
        </p:nvSpPr>
        <p:spPr>
          <a:xfrm>
            <a:off x="4295775" y="3808413"/>
            <a:ext cx="1295400" cy="10604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A2625E84-0378-1215-8441-EABDCB251F9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844824"/>
            <a:ext cx="842511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400" dirty="0"/>
              <a:t>Monitorage de données </a:t>
            </a:r>
            <a:r>
              <a:rPr kumimoji="1" lang="fr-FR" altLang="fr-FR" sz="2400" dirty="0">
                <a:solidFill>
                  <a:schemeClr val="bg1">
                    <a:lumMod val="65000"/>
                  </a:schemeClr>
                </a:solidFill>
              </a:rPr>
              <a:t>(data </a:t>
            </a:r>
            <a:r>
              <a:rPr kumimoji="1" lang="en-US" altLang="fr-FR" sz="2400" dirty="0">
                <a:solidFill>
                  <a:schemeClr val="bg1">
                    <a:lumMod val="65000"/>
                  </a:schemeClr>
                </a:solidFill>
              </a:rPr>
              <a:t>logging</a:t>
            </a:r>
            <a:r>
              <a:rPr kumimoji="1" lang="fr-FR" altLang="fr-FR" sz="24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6975F12-653F-604F-453C-8C14EFC57E2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440" y="476251"/>
            <a:ext cx="9504611" cy="1152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Les systèmes embarqués en automatique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5F24606F-B0D6-E99B-E83A-9BC5AA51C30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420888"/>
            <a:ext cx="41402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AA6F8366-612B-7420-EAD4-2B316B0F118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28048" y="4005064"/>
            <a:ext cx="266429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3275" indent="-334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9388" indent="-179388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CA" noProof="0" dirty="0">
                <a:latin typeface="Calibri" panose="020F0502020204030204" pitchFamily="34" charset="0"/>
              </a:rPr>
              <a:t>Le microcontrôleur joue un rôle passif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964BA5-DEFF-1E57-1E7E-23F8266950EB}"/>
              </a:ext>
            </a:extLst>
          </p:cNvPr>
          <p:cNvSpPr/>
          <p:nvPr/>
        </p:nvSpPr>
        <p:spPr>
          <a:xfrm>
            <a:off x="4782468" y="3450812"/>
            <a:ext cx="1295400" cy="180022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B35A5F29-982C-1AFC-4B35-35228005A85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981201"/>
            <a:ext cx="842511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altLang="fr-FR" sz="2400" dirty="0"/>
              <a:t>Supervision</a:t>
            </a:r>
            <a:r>
              <a:rPr kumimoji="1" lang="fr-FR" altLang="fr-FR" sz="24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kumimoji="1" lang="en-US" altLang="fr-FR" sz="2400" dirty="0">
                <a:solidFill>
                  <a:schemeClr val="bg1">
                    <a:lumMod val="65000"/>
                  </a:schemeClr>
                </a:solidFill>
              </a:rPr>
              <a:t>supervisory</a:t>
            </a:r>
            <a:r>
              <a:rPr kumimoji="1" lang="fr-FR" altLang="fr-FR" sz="2400" dirty="0">
                <a:solidFill>
                  <a:schemeClr val="bg1">
                    <a:lumMod val="65000"/>
                  </a:schemeClr>
                </a:solidFill>
              </a:rPr>
              <a:t> control)</a:t>
            </a: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EFADF308-49A6-773E-DB99-20F6D08D90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780928"/>
            <a:ext cx="41497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CE6F997E-87B6-51C7-A840-64ADBED7786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51984" y="4221088"/>
            <a:ext cx="3600450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3275" indent="-334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9388" indent="-179388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CA" noProof="0">
                <a:latin typeface="Calibri" panose="020F0502020204030204" pitchFamily="34" charset="0"/>
              </a:rPr>
              <a:t>Le microcontrôleur joue un </a:t>
            </a:r>
            <a:r>
              <a:rPr kumimoji="1" lang="fr-CA" noProof="0" dirty="0" err="1">
                <a:latin typeface="Calibri" panose="020F0502020204030204" pitchFamily="34" charset="0"/>
              </a:rPr>
              <a:t>role</a:t>
            </a:r>
            <a:r>
              <a:rPr kumimoji="1" lang="fr-CA" noProof="0" dirty="0">
                <a:latin typeface="Calibri" panose="020F0502020204030204" pitchFamily="34" charset="0"/>
              </a:rPr>
              <a:t> semi-actif (réglage du point de consigne)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F8075C35-35BB-F365-593F-AE773429832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55440" y="476251"/>
            <a:ext cx="10081120" cy="1152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Les systèmes embarqués en automatique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6EA6F5-6C5F-5D70-7F63-E72E7EC34C35}"/>
              </a:ext>
            </a:extLst>
          </p:cNvPr>
          <p:cNvSpPr/>
          <p:nvPr/>
        </p:nvSpPr>
        <p:spPr>
          <a:xfrm>
            <a:off x="2999656" y="4004891"/>
            <a:ext cx="2087563" cy="143986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781DBD6C-72D2-9BF0-BAD9-4354F3F03E4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1981201"/>
            <a:ext cx="842511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fr-FR" altLang="fr-FR" sz="2400" dirty="0"/>
              <a:t>Commande numérique</a:t>
            </a:r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9AEF43BB-A5C3-8403-D77D-76F3354450F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80" y="2636912"/>
            <a:ext cx="3619490" cy="23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30F9BAE6-4969-E6FD-200D-74908237001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9977" y="3933056"/>
            <a:ext cx="2736304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3275" indent="-334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9388" indent="-179388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CA" altLang="fr-FR" dirty="0">
                <a:latin typeface="Calibri" panose="020F0502020204030204" pitchFamily="34" charset="0"/>
              </a:rPr>
              <a:t>Le </a:t>
            </a:r>
            <a:r>
              <a:rPr kumimoji="1" lang="en-CA" altLang="fr-FR" dirty="0" err="1">
                <a:latin typeface="Calibri" panose="020F0502020204030204" pitchFamily="34" charset="0"/>
              </a:rPr>
              <a:t>microcontrôleur</a:t>
            </a:r>
            <a:r>
              <a:rPr kumimoji="1" lang="en-CA" altLang="fr-FR" dirty="0">
                <a:latin typeface="Calibri" panose="020F0502020204030204" pitchFamily="34" charset="0"/>
              </a:rPr>
              <a:t> </a:t>
            </a:r>
            <a:r>
              <a:rPr kumimoji="1" lang="en-CA" altLang="fr-FR" dirty="0" err="1">
                <a:latin typeface="Calibri" panose="020F0502020204030204" pitchFamily="34" charset="0"/>
              </a:rPr>
              <a:t>joue</a:t>
            </a:r>
            <a:r>
              <a:rPr kumimoji="1" lang="en-CA" altLang="fr-FR" dirty="0">
                <a:latin typeface="Calibri" panose="020F0502020204030204" pitchFamily="34" charset="0"/>
              </a:rPr>
              <a:t> un </a:t>
            </a:r>
            <a:r>
              <a:rPr kumimoji="1" lang="en-CA" altLang="fr-FR" dirty="0" err="1">
                <a:latin typeface="Calibri" panose="020F0502020204030204" pitchFamily="34" charset="0"/>
              </a:rPr>
              <a:t>rôle</a:t>
            </a:r>
            <a:r>
              <a:rPr kumimoji="1" lang="en-CA" altLang="fr-FR" dirty="0">
                <a:latin typeface="Calibri" panose="020F0502020204030204" pitchFamily="34" charset="0"/>
              </a:rPr>
              <a:t> </a:t>
            </a:r>
            <a:r>
              <a:rPr kumimoji="1" lang="en-CA" altLang="fr-FR" dirty="0" err="1">
                <a:latin typeface="Calibri" panose="020F0502020204030204" pitchFamily="34" charset="0"/>
              </a:rPr>
              <a:t>actif</a:t>
            </a:r>
            <a:endParaRPr kumimoji="1" lang="fr-FR" altLang="fr-FR" dirty="0">
              <a:latin typeface="Calibri" panose="020F0502020204030204" pitchFamily="34" charset="0"/>
            </a:endParaRP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F20A9095-DB54-F3EE-E6D8-E0EDFEFA71D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55440" y="476251"/>
            <a:ext cx="9504611" cy="1152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altLang="fr-FR" sz="4000" dirty="0">
                <a:solidFill>
                  <a:srgbClr val="0070C0"/>
                </a:solidFill>
              </a:rPr>
              <a:t>Les systèmes embarqués en automatique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ersonaliz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</Template>
  <TotalTime>9894</TotalTime>
  <Words>1417</Words>
  <Application>Microsoft Office PowerPoint</Application>
  <PresentationFormat>Grand écran</PresentationFormat>
  <Paragraphs>228</Paragraphs>
  <Slides>35</Slides>
  <Notes>35</Notes>
  <HiddenSlides>6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Calibri</vt:lpstr>
      <vt:lpstr>Verdana</vt:lpstr>
      <vt:lpstr>Wingdings</vt:lpstr>
      <vt:lpstr>Tahoma</vt:lpstr>
      <vt:lpstr>Symbol</vt:lpstr>
      <vt:lpstr>Times New Roman</vt:lpstr>
      <vt:lpstr>Office Theme</vt:lpstr>
      <vt:lpstr>Modelo de apresentação personalizado</vt:lpstr>
      <vt:lpstr>Thème Office 2013 – 2022</vt:lpstr>
      <vt:lpstr>Microsoft Equation 3.0</vt:lpstr>
      <vt:lpstr>MIC5111 Systèmes embarqués  Algorithmes  de commande par microcontrôleur</vt:lpstr>
      <vt:lpstr>Définitions de base</vt:lpstr>
      <vt:lpstr>Système de commande</vt:lpstr>
      <vt:lpstr>Commande directe </vt:lpstr>
      <vt:lpstr>commande en boucle fermée</vt:lpstr>
      <vt:lpstr>Commande en boucle fermée</vt:lpstr>
      <vt:lpstr>Les systèmes embarqués en automatique</vt:lpstr>
      <vt:lpstr>Les systèmes embarqués en automatique</vt:lpstr>
      <vt:lpstr>Les systèmes embarqués en automatique</vt:lpstr>
      <vt:lpstr>Stratégies de commande de processus</vt:lpstr>
      <vt:lpstr>Commande oui-non</vt:lpstr>
      <vt:lpstr>Implémentation en logiciel</vt:lpstr>
      <vt:lpstr>Commande oui-non à plusieurs variables</vt:lpstr>
      <vt:lpstr>Implémentation en logiciel</vt:lpstr>
      <vt:lpstr>Stratégies de commande de processus</vt:lpstr>
      <vt:lpstr>Commande proportionnelle</vt:lpstr>
      <vt:lpstr>Effet d’une variation de charge permanente </vt:lpstr>
      <vt:lpstr>Effet d’une variation de charge permanente </vt:lpstr>
      <vt:lpstr>Implémentation en logiciel</vt:lpstr>
      <vt:lpstr>Exemple de commande proportionnelle</vt:lpstr>
      <vt:lpstr>Exemple de commande proportionnelle</vt:lpstr>
      <vt:lpstr>Exemple de commande proportionnelle</vt:lpstr>
      <vt:lpstr>Commande intégrale</vt:lpstr>
      <vt:lpstr>Présentation PowerPoint</vt:lpstr>
      <vt:lpstr>Commande intégrale</vt:lpstr>
      <vt:lpstr>Commande intégrale</vt:lpstr>
      <vt:lpstr>Commande dérivative</vt:lpstr>
      <vt:lpstr>Commande dérivative</vt:lpstr>
      <vt:lpstr>Commande dérivative</vt:lpstr>
      <vt:lpstr>Commande Dérivative</vt:lpstr>
      <vt:lpstr>Commande PI</vt:lpstr>
      <vt:lpstr>Commande PI</vt:lpstr>
      <vt:lpstr>Commande PD</vt:lpstr>
      <vt:lpstr>Commande PID</vt:lpstr>
      <vt:lpstr>Commande PID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boukadoum_m</dc:creator>
  <cp:lastModifiedBy>Boukadoum, A. Mounir</cp:lastModifiedBy>
  <cp:revision>286</cp:revision>
  <dcterms:created xsi:type="dcterms:W3CDTF">2009-10-15T15:23:42Z</dcterms:created>
  <dcterms:modified xsi:type="dcterms:W3CDTF">2025-11-12T15:51:57Z</dcterms:modified>
</cp:coreProperties>
</file>