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40"/>
  </p:notesMasterIdLst>
  <p:sldIdLst>
    <p:sldId id="344" r:id="rId5"/>
    <p:sldId id="375" r:id="rId6"/>
    <p:sldId id="363" r:id="rId7"/>
    <p:sldId id="274" r:id="rId8"/>
    <p:sldId id="275" r:id="rId9"/>
    <p:sldId id="325" r:id="rId10"/>
    <p:sldId id="299" r:id="rId11"/>
    <p:sldId id="282" r:id="rId12"/>
    <p:sldId id="286" r:id="rId13"/>
    <p:sldId id="362" r:id="rId14"/>
    <p:sldId id="345" r:id="rId15"/>
    <p:sldId id="346" r:id="rId16"/>
    <p:sldId id="359" r:id="rId17"/>
    <p:sldId id="360" r:id="rId18"/>
    <p:sldId id="352" r:id="rId19"/>
    <p:sldId id="366" r:id="rId20"/>
    <p:sldId id="371" r:id="rId21"/>
    <p:sldId id="372" r:id="rId22"/>
    <p:sldId id="369" r:id="rId23"/>
    <p:sldId id="370" r:id="rId24"/>
    <p:sldId id="368" r:id="rId25"/>
    <p:sldId id="364" r:id="rId26"/>
    <p:sldId id="348" r:id="rId27"/>
    <p:sldId id="349" r:id="rId28"/>
    <p:sldId id="361" r:id="rId29"/>
    <p:sldId id="365" r:id="rId30"/>
    <p:sldId id="358" r:id="rId31"/>
    <p:sldId id="378" r:id="rId32"/>
    <p:sldId id="377" r:id="rId33"/>
    <p:sldId id="351" r:id="rId34"/>
    <p:sldId id="350" r:id="rId35"/>
    <p:sldId id="367" r:id="rId36"/>
    <p:sldId id="373" r:id="rId37"/>
    <p:sldId id="374" r:id="rId38"/>
    <p:sldId id="376" r:id="rId39"/>
  </p:sldIdLst>
  <p:sldSz cx="12192000" cy="6858000"/>
  <p:notesSz cx="7315200" cy="96012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CC"/>
    <a:srgbClr val="A0E8FE"/>
    <a:srgbClr val="16B671"/>
    <a:srgbClr val="B517B9"/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29" autoAdjust="0"/>
  </p:normalViewPr>
  <p:slideViewPr>
    <p:cSldViewPr>
      <p:cViewPr varScale="1">
        <p:scale>
          <a:sx n="119" d="100"/>
          <a:sy n="119" d="100"/>
        </p:scale>
        <p:origin x="878" y="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SzTx/>
              <a:buFontTx/>
              <a:buNone/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SzTx/>
              <a:buFontTx/>
              <a:buNone/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SzTx/>
              <a:buFontTx/>
              <a:buNone/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SzTx/>
              <a:buFontTx/>
              <a:buNone/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88B462-2170-4613-955F-BBC21831226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505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CC3B7990-6479-46AE-AEB9-CFB364F6B6A8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2655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EAD302D3-36C3-4626-8243-82D97CC782C2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D8E8E57A-051A-4FD3-906D-78107A978660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162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88A2D38E-A9B7-40BE-83FD-A82646B615C8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545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15FD784C-90FA-471D-B10F-56A9E8FE1B15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064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AE2AA5BA-4D58-4FD8-AFB5-AA636EEAAD43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6184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DD79AF27-DB92-433E-9AA2-0AA83BCB41A5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1286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602A3A49-DB59-4E86-978E-43761AE433F7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5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EF6DFAC0-3F92-416D-82A0-5F7EFC2D3039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3082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fld id="{3A98918C-170C-498E-AA84-F6D31ECD24DA}" type="slidenum">
              <a:rPr kumimoji="0" lang="fr-FR" altLang="fr-FR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kumimoji="0" lang="fr-FR" altLang="fr-FR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784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9167" y="1"/>
            <a:ext cx="2235200" cy="685641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00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CA" altLang="fr-FR" sz="200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82652" y="465139"/>
            <a:ext cx="1390649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fr-FR" altLang="fr-FR" sz="2400">
                <a:solidFill>
                  <a:schemeClr val="tx1"/>
                </a:solidFill>
                <a:latin typeface="Times New Roman" panose="02020603050405020304" pitchFamily="18" charset="0"/>
              </a:rPr>
              <a:t>DEA I&amp;C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25700" y="2362200"/>
            <a:ext cx="69088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CA" altLang="fr-FR" sz="2000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57768" y="5148263"/>
            <a:ext cx="1792817" cy="1325562"/>
            <a:chOff x="358" y="3243"/>
            <a:chExt cx="847" cy="835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3243"/>
              <a:ext cx="80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58" y="3276"/>
              <a:ext cx="76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9CC"/>
                </a:buClr>
                <a:buSzPct val="80000"/>
                <a:buFont typeface="Wingdings" panose="05000000000000000000" pitchFamily="2" charset="2"/>
                <a:defRPr kumimoji="1" sz="20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5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Laboratoire d’Informatique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500" b="1">
                  <a:solidFill>
                    <a:schemeClr val="bg2"/>
                  </a:solidFill>
                  <a:latin typeface="Comic Sans MS" panose="030F0702030302020204" pitchFamily="66" charset="0"/>
                </a:rPr>
                <a:t>et d’Imagerie Industrielle</a:t>
              </a:r>
              <a:endParaRPr lang="fr-FR" altLang="fr-FR" sz="500" b="1">
                <a:solidFill>
                  <a:schemeClr val="bg2"/>
                </a:solidFill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071284" y="463550"/>
            <a:ext cx="8534400" cy="1474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071284" y="3128964"/>
            <a:ext cx="8534400" cy="2420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defRPr b="1">
                <a:solidFill>
                  <a:srgbClr val="FFFFCC"/>
                </a:solidFill>
                <a:latin typeface="Comic Sans MS" pitchFamily="66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1722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117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21573079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39626046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5AE9-DD25-4643-8887-0C93948BC24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86136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8309-6BD0-49CB-A7AD-00F6E72BB73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24916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FDD8-3322-49D4-BADC-B705FE8646B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17559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36DB-927C-4E9D-9F9F-A9295E6858B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7498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0333-29D6-40DA-9C5A-9E131783A2F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5836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E62D-C4C8-41A6-A9E6-B3E75864A15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2784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3B44-D51E-4981-BC95-5DF2BF83786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80529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8BBC-1824-4E04-B898-B4A60AE8D7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36726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1369999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A668C-4AE6-41BE-89E3-06296860B1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45482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1467-73AA-436C-8657-E9EE136382E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43090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0A7AE-CF84-4251-BD98-5AD339C5380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45272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7270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43233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282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6582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2419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6805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623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381100513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341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2059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4788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8761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5458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9755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0390-1CC2-4548-8539-AF1F1986B75A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51094211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7448-2A0F-4F6E-820C-00B0603D103B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34189807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4E63-58EE-47F2-A576-0140440D4F59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6830449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22911963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052513"/>
            <a:ext cx="53848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E11F-E9F4-49A2-BD48-1FE209D95B30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30448446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1DA8-07C7-49B3-ACF5-C84B2FB993CD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40297681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122D-088C-4DDD-974E-718FCC98DF30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0268253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3A8E-30D7-4220-AA0F-DA4F779958E3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8374891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78FF-90E7-45AD-9EBC-F18C09F5E8E1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22948597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83C0-842B-4444-8FBA-525C416DE696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4054433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9C8B-9390-4B13-B746-1994BE90B1AE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5489736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4017" y="115888"/>
            <a:ext cx="2743200" cy="6265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7" y="115888"/>
            <a:ext cx="8026400" cy="6265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CEBB-E2E4-4FBE-BE9C-890D4E1C2C36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  <p:extLst>
      <p:ext uri="{BB962C8B-B14F-4D97-AF65-F5344CB8AC3E}">
        <p14:creationId xmlns:p14="http://schemas.microsoft.com/office/powerpoint/2010/main" val="11720527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26487972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25123033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3617760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21813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</p:spTree>
    <p:extLst>
      <p:ext uri="{BB962C8B-B14F-4D97-AF65-F5344CB8AC3E}">
        <p14:creationId xmlns:p14="http://schemas.microsoft.com/office/powerpoint/2010/main" val="37858938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66FF"/>
            </a:gs>
            <a:gs pos="100000">
              <a:srgbClr val="1C388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 rot="10800000">
            <a:off x="203200" y="228600"/>
            <a:ext cx="1219200" cy="6477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CA" altLang="fr-FR" sz="2000"/>
          </a:p>
        </p:txBody>
      </p:sp>
      <p:sp>
        <p:nvSpPr>
          <p:cNvPr id="1027" name="Rectangle 2"/>
          <p:cNvSpPr>
            <a:spLocks noChangeArrowheads="1"/>
          </p:cNvSpPr>
          <p:nvPr userDrawn="1"/>
        </p:nvSpPr>
        <p:spPr bwMode="auto">
          <a:xfrm>
            <a:off x="914400" y="1066800"/>
            <a:ext cx="6908800" cy="152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endParaRPr lang="en-CA" altLang="fr-FR" sz="20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0800"/>
            <a:ext cx="772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rgbClr val="33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799FF"/>
                    </a:outerShdw>
                  </a:cont>
                  <a:cont type="tree" name="">
                    <a:effect ref="fillLine"/>
                    <a:outerShdw dist="38100" dir="2700000" algn="tl">
                      <a:srgbClr val="1E3D99"/>
                    </a:outerShdw>
                  </a:cont>
                  <a:effect ref="fillLine"/>
                </a:effectDag>
                <a:latin typeface="+mj-lt"/>
              </a:defRPr>
            </a:lvl1pPr>
          </a:lstStyle>
          <a:p>
            <a:pPr>
              <a:defRPr/>
            </a:pPr>
            <a:r>
              <a:rPr lang="fr-FR"/>
              <a:t>Pierre Courtellemont – Master IMA</a:t>
            </a:r>
          </a:p>
        </p:txBody>
      </p:sp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304801" y="304800"/>
          <a:ext cx="9038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818388" imgH="827532" progId="Word.Document.8">
                  <p:embed/>
                </p:oleObj>
              </mc:Choice>
              <mc:Fallback>
                <p:oleObj name="Document" r:id="rId13" imgW="818388" imgH="827532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304800"/>
                        <a:ext cx="9038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75885" y="404813"/>
            <a:ext cx="91207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r>
              <a:rPr lang="fr-FR" sz="2400" b="1">
                <a:solidFill>
                  <a:srgbClr val="3366FF"/>
                </a:solidFill>
                <a:effectDag name="">
                  <a:cont type="tree" name="">
                    <a:effect ref="fillLine"/>
                    <a:outerShdw dist="38100" dir="13500000" algn="br">
                      <a:srgbClr val="7799FF"/>
                    </a:outerShdw>
                  </a:cont>
                  <a:cont type="tree" name="">
                    <a:effect ref="fillLine"/>
                    <a:outerShdw dist="38100" dir="2700000" algn="tl">
                      <a:srgbClr val="1E3D99"/>
                    </a:outerShdw>
                  </a:cont>
                  <a:effect ref="fillLine"/>
                </a:effectDag>
                <a:latin typeface="Comic Sans MS" pitchFamily="66" charset="0"/>
              </a:rPr>
              <a:t>Systèmes Industriels : Acquisition de données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Comic Sans MS" pitchFamily="66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80000"/>
        <a:buFont typeface="Wingdings" panose="05000000000000000000" pitchFamily="2" charset="2"/>
        <a:defRPr kumimoji="1" sz="2800">
          <a:solidFill>
            <a:schemeClr val="bg1"/>
          </a:solidFill>
          <a:latin typeface="+mn-lt"/>
          <a:ea typeface="+mn-ea"/>
          <a:cs typeface="+mn-cs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kumimoji="1" sz="2400">
          <a:solidFill>
            <a:schemeClr val="bg1"/>
          </a:solidFill>
          <a:latin typeface="+mn-lt"/>
        </a:defRPr>
      </a:lvl2pPr>
      <a:lvl3pPr marL="1139825" indent="-1841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kumimoji="1" sz="2400">
          <a:solidFill>
            <a:schemeClr val="bg1"/>
          </a:solidFill>
          <a:latin typeface="+mn-lt"/>
        </a:defRPr>
      </a:lvl3pPr>
      <a:lvl4pPr marL="1616075" indent="-285750" algn="l" rtl="0" eaLnBrk="0" fontAlgn="base" hangingPunct="0">
        <a:spcBef>
          <a:spcPct val="20000"/>
        </a:spcBef>
        <a:spcAft>
          <a:spcPct val="0"/>
        </a:spcAft>
        <a:defRPr kumimoji="1" sz="2000" i="1">
          <a:solidFill>
            <a:schemeClr val="bg1"/>
          </a:solidFill>
          <a:latin typeface="+mn-lt"/>
        </a:defRPr>
      </a:lvl4pPr>
      <a:lvl5pPr marL="24257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bg1"/>
          </a:solidFill>
          <a:latin typeface="+mn-lt"/>
        </a:defRPr>
      </a:lvl5pPr>
      <a:lvl6pPr marL="288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bg1"/>
          </a:solidFill>
          <a:latin typeface="+mn-lt"/>
        </a:defRPr>
      </a:lvl6pPr>
      <a:lvl7pPr marL="3340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bg1"/>
          </a:solidFill>
          <a:latin typeface="+mn-lt"/>
        </a:defRPr>
      </a:lvl7pPr>
      <a:lvl8pPr marL="37973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bg1"/>
          </a:solidFill>
          <a:latin typeface="+mn-lt"/>
        </a:defRPr>
      </a:lvl8pPr>
      <a:lvl9pPr marL="42545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3FB304-AEC6-4365-A5D5-5C8ADFBE02E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CA" altLang="fr-FR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CA" altLang="fr-FR"/>
          </a:p>
        </p:txBody>
      </p:sp>
      <p:sp>
        <p:nvSpPr>
          <p:cNvPr id="3076" name="Rectangle 26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fr-CA" altLang="fr-FR" sz="1000" i="1">
                <a:latin typeface="Arial" panose="020B0604020202020204" pitchFamily="34" charset="0"/>
              </a:rPr>
              <a:t>Traduit et/ou adapté de matériel recueilli sur Internet (dont des notes de </a:t>
            </a:r>
            <a:r>
              <a:rPr lang="fr-FR" altLang="fr-FR" sz="1000" i="1">
                <a:latin typeface="Arial" panose="020B0604020202020204" pitchFamily="34" charset="0"/>
              </a:rPr>
              <a:t>Pierre Courtellemont)</a:t>
            </a:r>
            <a:endParaRPr lang="fr-CA" altLang="fr-FR" sz="1000" i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pt-PT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1"/>
            <a:ext cx="12192000" cy="1052513"/>
          </a:xfrm>
          <a:prstGeom prst="rect">
            <a:avLst/>
          </a:prstGeom>
          <a:gradFill rotWithShape="1">
            <a:gsLst>
              <a:gs pos="0">
                <a:srgbClr val="7F7F7F">
                  <a:alpha val="89998"/>
                </a:srgbClr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pt-PT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115888"/>
            <a:ext cx="10562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 estilo do título</a:t>
            </a:r>
          </a:p>
        </p:txBody>
      </p:sp>
      <p:sp>
        <p:nvSpPr>
          <p:cNvPr id="41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052513"/>
            <a:ext cx="109728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fr-FR"/>
              <a:t>Clique para editar os estilos de texto do modelo global</a:t>
            </a:r>
          </a:p>
          <a:p>
            <a:pPr lvl="1"/>
            <a:r>
              <a:rPr lang="pt-PT" altLang="fr-FR"/>
              <a:t>Segundo nível</a:t>
            </a:r>
          </a:p>
          <a:p>
            <a:pPr lvl="2"/>
            <a:r>
              <a:rPr lang="pt-PT" altLang="fr-FR"/>
              <a:t>Terceiro nível</a:t>
            </a:r>
          </a:p>
          <a:p>
            <a:pPr lvl="3"/>
            <a:r>
              <a:rPr lang="pt-PT" altLang="fr-FR"/>
              <a:t>Quarto nível</a:t>
            </a:r>
          </a:p>
          <a:p>
            <a:pPr lvl="4"/>
            <a:r>
              <a:rPr lang="pt-PT" altLang="fr-FR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4167" y="648176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E8DBD3-A094-4D8E-862D-E606EAC264A8}" type="slidenum">
              <a:rPr lang="pt-PT" altLang="fr-FR"/>
              <a:pPr>
                <a:defRPr/>
              </a:pPr>
              <a:t>‹#›</a:t>
            </a:fld>
            <a:endParaRPr lang="pt-PT" altLang="fr-FR"/>
          </a:p>
        </p:txBody>
      </p:sp>
      <p:sp>
        <p:nvSpPr>
          <p:cNvPr id="4104" name="Rectangle 26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80000"/>
              <a:buFont typeface="Wingdings" panose="05000000000000000000" pitchFamily="2" charset="2"/>
              <a:defRPr kumimoji="1"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fr-CA" altLang="fr-FR" sz="1000" i="1">
                <a:solidFill>
                  <a:schemeClr val="bg2"/>
                </a:solidFill>
                <a:latin typeface="Arial" panose="020B0604020202020204" pitchFamily="34" charset="0"/>
              </a:rPr>
              <a:t>Traduit et adapté de l’anglais</a:t>
            </a:r>
          </a:p>
        </p:txBody>
      </p:sp>
      <p:sp>
        <p:nvSpPr>
          <p:cNvPr id="7197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4285" y="6343650"/>
            <a:ext cx="374438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/>
              <a:t> </a:t>
            </a:r>
            <a:r>
              <a:rPr lang="en-US"/>
              <a:t>Copyright  2009 Texas Instruments </a:t>
            </a:r>
          </a:p>
          <a:p>
            <a:pPr>
              <a:defRPr/>
            </a:pPr>
            <a:r>
              <a:rPr lang="en-US"/>
              <a:t>All Rights Reserved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pt-PT"/>
              <a:t>www.msp430.ubi.pt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2209800" y="1557339"/>
            <a:ext cx="7772400" cy="3743325"/>
          </a:xfrm>
        </p:spPr>
        <p:txBody>
          <a:bodyPr/>
          <a:lstStyle/>
          <a:p>
            <a:pPr eaLnBrk="1" hangingPunct="1"/>
            <a:r>
              <a:rPr lang="fr-CA" altLang="fr-FR" sz="3600" dirty="0"/>
              <a:t>MIC5111 </a:t>
            </a:r>
            <a:br>
              <a:rPr lang="fr-CA" altLang="fr-FR" sz="3600" dirty="0"/>
            </a:br>
            <a:r>
              <a:rPr lang="fr-CA" altLang="fr-FR" sz="3600" dirty="0"/>
              <a:t>Introduction aux systèmes embarqués</a:t>
            </a:r>
            <a:br>
              <a:rPr lang="fr-CA" altLang="fr-FR" sz="3600" dirty="0"/>
            </a:br>
            <a:br>
              <a:rPr lang="fr-CA" altLang="fr-FR" sz="3600" dirty="0"/>
            </a:br>
            <a:br>
              <a:rPr lang="fr-CA" altLang="fr-FR" sz="2800" dirty="0"/>
            </a:br>
            <a:r>
              <a:rPr lang="fr-CA" altLang="fr-FR" sz="3600" b="1" dirty="0"/>
              <a:t>Circuits de conditionnement pour capteurs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55440" y="1412876"/>
            <a:ext cx="9144248" cy="12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1825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lang="fr-FR" altLang="fr-FR" sz="2400" dirty="0"/>
              <a:t>L’information associée à la valeur d’impédance peut être convertie </a:t>
            </a:r>
          </a:p>
          <a:p>
            <a:pPr lvl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altLang="fr-FR" sz="2200" dirty="0"/>
              <a:t>En amplitude de tension par un pont d’impédances,</a:t>
            </a:r>
          </a:p>
          <a:p>
            <a:pPr lvl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altLang="fr-FR" sz="2200" dirty="0"/>
              <a:t>En fréquence du signal généré par un oscillateur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711450" y="3133625"/>
            <a:ext cx="3282950" cy="1800225"/>
            <a:chOff x="748" y="2024"/>
            <a:chExt cx="2068" cy="1134"/>
          </a:xfrm>
        </p:grpSpPr>
        <p:sp>
          <p:nvSpPr>
            <p:cNvPr id="21514" name="Oval 4"/>
            <p:cNvSpPr>
              <a:spLocks noChangeArrowheads="1"/>
            </p:cNvSpPr>
            <p:nvPr/>
          </p:nvSpPr>
          <p:spPr bwMode="auto">
            <a:xfrm>
              <a:off x="1270" y="2558"/>
              <a:ext cx="173" cy="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15" name="Line 5"/>
            <p:cNvSpPr>
              <a:spLocks noChangeShapeType="1"/>
            </p:cNvSpPr>
            <p:nvPr/>
          </p:nvSpPr>
          <p:spPr bwMode="auto">
            <a:xfrm flipV="1">
              <a:off x="1213" y="2524"/>
              <a:ext cx="0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16" name="Text Box 6"/>
            <p:cNvSpPr txBox="1">
              <a:spLocks noChangeArrowheads="1"/>
            </p:cNvSpPr>
            <p:nvPr/>
          </p:nvSpPr>
          <p:spPr bwMode="auto">
            <a:xfrm>
              <a:off x="1040" y="2524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e</a:t>
              </a:r>
              <a:r>
                <a:rPr lang="fr-FR" altLang="fr-FR" sz="1400" baseline="-25000"/>
                <a:t>a</a:t>
              </a:r>
            </a:p>
          </p:txBody>
        </p:sp>
        <p:sp>
          <p:nvSpPr>
            <p:cNvPr id="21517" name="Text Box 7"/>
            <p:cNvSpPr txBox="1">
              <a:spLocks noChangeArrowheads="1"/>
            </p:cNvSpPr>
            <p:nvPr/>
          </p:nvSpPr>
          <p:spPr bwMode="auto">
            <a:xfrm>
              <a:off x="748" y="2202"/>
              <a:ext cx="6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hlink"/>
                  </a:solidFill>
                </a:rPr>
                <a:t>Source </a:t>
              </a:r>
            </a:p>
            <a:p>
              <a:pPr>
                <a:spcBef>
                  <a:spcPct val="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hlink"/>
                  </a:solidFill>
                </a:rPr>
                <a:t>alternative</a:t>
              </a:r>
              <a:endParaRPr lang="fr-FR" altLang="fr-FR" sz="1400" baseline="-25000">
                <a:solidFill>
                  <a:schemeClr val="hlink"/>
                </a:solidFill>
              </a:endParaRPr>
            </a:p>
          </p:txBody>
        </p:sp>
        <p:sp>
          <p:nvSpPr>
            <p:cNvPr id="21518" name="Line 8"/>
            <p:cNvSpPr>
              <a:spLocks noChangeShapeType="1"/>
            </p:cNvSpPr>
            <p:nvPr/>
          </p:nvSpPr>
          <p:spPr bwMode="auto">
            <a:xfrm flipV="1">
              <a:off x="1357" y="2024"/>
              <a:ext cx="0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19" name="Line 9"/>
            <p:cNvSpPr>
              <a:spLocks noChangeShapeType="1"/>
            </p:cNvSpPr>
            <p:nvPr/>
          </p:nvSpPr>
          <p:spPr bwMode="auto">
            <a:xfrm>
              <a:off x="1357" y="2024"/>
              <a:ext cx="9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20" name="Rectangle 10"/>
            <p:cNvSpPr>
              <a:spLocks noChangeArrowheads="1"/>
            </p:cNvSpPr>
            <p:nvPr/>
          </p:nvSpPr>
          <p:spPr bwMode="auto">
            <a:xfrm rot="2550634" flipH="1">
              <a:off x="1990" y="2224"/>
              <a:ext cx="86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21" name="Rectangle 11"/>
            <p:cNvSpPr>
              <a:spLocks noChangeArrowheads="1"/>
            </p:cNvSpPr>
            <p:nvPr/>
          </p:nvSpPr>
          <p:spPr bwMode="auto">
            <a:xfrm rot="-2942850">
              <a:off x="2495" y="2184"/>
              <a:ext cx="111" cy="2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1357" y="2757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>
              <a:off x="1357" y="3158"/>
              <a:ext cx="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24" name="Text Box 14"/>
            <p:cNvSpPr txBox="1">
              <a:spLocks noChangeArrowheads="1"/>
            </p:cNvSpPr>
            <p:nvPr/>
          </p:nvSpPr>
          <p:spPr bwMode="auto">
            <a:xfrm>
              <a:off x="1791" y="2160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Z</a:t>
              </a:r>
              <a:r>
                <a:rPr lang="fr-FR" altLang="fr-FR" sz="1400" baseline="-25000"/>
                <a:t>0</a:t>
              </a:r>
            </a:p>
          </p:txBody>
        </p:sp>
        <p:sp>
          <p:nvSpPr>
            <p:cNvPr id="21525" name="Text Box 15"/>
            <p:cNvSpPr txBox="1">
              <a:spLocks noChangeArrowheads="1"/>
            </p:cNvSpPr>
            <p:nvPr/>
          </p:nvSpPr>
          <p:spPr bwMode="auto">
            <a:xfrm>
              <a:off x="1837" y="2886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Z</a:t>
              </a:r>
              <a:r>
                <a:rPr lang="fr-FR" altLang="fr-FR" sz="1400" baseline="-25000"/>
                <a:t>0</a:t>
              </a:r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 rot="-2927178">
              <a:off x="2011" y="2778"/>
              <a:ext cx="112" cy="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 flipH="1">
              <a:off x="2104" y="2024"/>
              <a:ext cx="17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28" name="Line 18"/>
            <p:cNvSpPr>
              <a:spLocks noChangeShapeType="1"/>
            </p:cNvSpPr>
            <p:nvPr/>
          </p:nvSpPr>
          <p:spPr bwMode="auto">
            <a:xfrm>
              <a:off x="2278" y="2024"/>
              <a:ext cx="172" cy="1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29" name="Line 19"/>
            <p:cNvSpPr>
              <a:spLocks noChangeShapeType="1"/>
            </p:cNvSpPr>
            <p:nvPr/>
          </p:nvSpPr>
          <p:spPr bwMode="auto">
            <a:xfrm flipH="1">
              <a:off x="1789" y="2425"/>
              <a:ext cx="172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0" name="Rectangle 20"/>
            <p:cNvSpPr>
              <a:spLocks noChangeArrowheads="1"/>
            </p:cNvSpPr>
            <p:nvPr/>
          </p:nvSpPr>
          <p:spPr bwMode="auto">
            <a:xfrm rot="2550634" flipH="1">
              <a:off x="2536" y="2724"/>
              <a:ext cx="87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531" name="Text Box 21"/>
            <p:cNvSpPr txBox="1">
              <a:spLocks noChangeArrowheads="1"/>
            </p:cNvSpPr>
            <p:nvPr/>
          </p:nvSpPr>
          <p:spPr bwMode="auto">
            <a:xfrm>
              <a:off x="2608" y="2840"/>
              <a:ext cx="20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hlink"/>
                  </a:solidFill>
                </a:rPr>
                <a:t>Z</a:t>
              </a:r>
              <a:r>
                <a:rPr lang="fr-FR" altLang="fr-FR" sz="1400" baseline="-25000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21532" name="Line 22"/>
            <p:cNvSpPr>
              <a:spLocks noChangeShapeType="1"/>
            </p:cNvSpPr>
            <p:nvPr/>
          </p:nvSpPr>
          <p:spPr bwMode="auto">
            <a:xfrm flipH="1">
              <a:off x="2651" y="2558"/>
              <a:ext cx="145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3" name="Line 23"/>
            <p:cNvSpPr>
              <a:spLocks noChangeShapeType="1"/>
            </p:cNvSpPr>
            <p:nvPr/>
          </p:nvSpPr>
          <p:spPr bwMode="auto">
            <a:xfrm flipH="1">
              <a:off x="2335" y="2924"/>
              <a:ext cx="17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4" name="Line 24"/>
            <p:cNvSpPr>
              <a:spLocks noChangeShapeType="1"/>
            </p:cNvSpPr>
            <p:nvPr/>
          </p:nvSpPr>
          <p:spPr bwMode="auto">
            <a:xfrm>
              <a:off x="2162" y="3024"/>
              <a:ext cx="173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5" name="Line 25"/>
            <p:cNvSpPr>
              <a:spLocks noChangeShapeType="1"/>
            </p:cNvSpPr>
            <p:nvPr/>
          </p:nvSpPr>
          <p:spPr bwMode="auto">
            <a:xfrm>
              <a:off x="2651" y="2425"/>
              <a:ext cx="144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6" name="Line 26"/>
            <p:cNvSpPr>
              <a:spLocks noChangeShapeType="1"/>
            </p:cNvSpPr>
            <p:nvPr/>
          </p:nvSpPr>
          <p:spPr bwMode="auto">
            <a:xfrm flipH="1" flipV="1">
              <a:off x="1789" y="2658"/>
              <a:ext cx="171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37" name="Text Box 27"/>
            <p:cNvSpPr txBox="1">
              <a:spLocks noChangeArrowheads="1"/>
            </p:cNvSpPr>
            <p:nvPr/>
          </p:nvSpPr>
          <p:spPr bwMode="auto">
            <a:xfrm>
              <a:off x="2608" y="2160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Z</a:t>
              </a:r>
              <a:r>
                <a:rPr lang="fr-FR" altLang="fr-FR" sz="1400" baseline="-25000"/>
                <a:t>0</a:t>
              </a:r>
            </a:p>
          </p:txBody>
        </p:sp>
        <p:sp>
          <p:nvSpPr>
            <p:cNvPr id="21538" name="Text Box 28"/>
            <p:cNvSpPr txBox="1">
              <a:spLocks noChangeArrowheads="1"/>
            </p:cNvSpPr>
            <p:nvPr/>
          </p:nvSpPr>
          <p:spPr bwMode="auto">
            <a:xfrm>
              <a:off x="2191" y="254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V</a:t>
              </a:r>
              <a:r>
                <a:rPr lang="fr-FR" altLang="fr-FR" sz="1400" baseline="-25000"/>
                <a:t>m</a:t>
              </a:r>
            </a:p>
          </p:txBody>
        </p:sp>
        <p:sp>
          <p:nvSpPr>
            <p:cNvPr id="21539" name="Freeform 29"/>
            <p:cNvSpPr>
              <a:spLocks/>
            </p:cNvSpPr>
            <p:nvPr/>
          </p:nvSpPr>
          <p:spPr bwMode="auto">
            <a:xfrm>
              <a:off x="1300" y="2624"/>
              <a:ext cx="86" cy="78"/>
            </a:xfrm>
            <a:custGeom>
              <a:avLst/>
              <a:gdLst>
                <a:gd name="T0" fmla="*/ 0 w 136"/>
                <a:gd name="T1" fmla="*/ 1 h 106"/>
                <a:gd name="T2" fmla="*/ 1 w 136"/>
                <a:gd name="T3" fmla="*/ 1 h 106"/>
                <a:gd name="T4" fmla="*/ 1 w 136"/>
                <a:gd name="T5" fmla="*/ 3 h 106"/>
                <a:gd name="T6" fmla="*/ 1 w 136"/>
                <a:gd name="T7" fmla="*/ 1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06"/>
                <a:gd name="T14" fmla="*/ 136 w 13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06">
                  <a:moveTo>
                    <a:pt x="0" y="53"/>
                  </a:moveTo>
                  <a:cubicBezTo>
                    <a:pt x="15" y="26"/>
                    <a:pt x="30" y="0"/>
                    <a:pt x="45" y="7"/>
                  </a:cubicBezTo>
                  <a:cubicBezTo>
                    <a:pt x="60" y="14"/>
                    <a:pt x="76" y="90"/>
                    <a:pt x="91" y="98"/>
                  </a:cubicBezTo>
                  <a:cubicBezTo>
                    <a:pt x="106" y="106"/>
                    <a:pt x="129" y="60"/>
                    <a:pt x="136" y="5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21540" name="Freeform 30"/>
            <p:cNvSpPr>
              <a:spLocks/>
            </p:cNvSpPr>
            <p:nvPr/>
          </p:nvSpPr>
          <p:spPr bwMode="auto">
            <a:xfrm>
              <a:off x="1875" y="2591"/>
              <a:ext cx="805" cy="139"/>
            </a:xfrm>
            <a:custGeom>
              <a:avLst/>
              <a:gdLst>
                <a:gd name="T0" fmla="*/ 0 w 1270"/>
                <a:gd name="T1" fmla="*/ 1 h 190"/>
                <a:gd name="T2" fmla="*/ 4 w 1270"/>
                <a:gd name="T3" fmla="*/ 6 h 190"/>
                <a:gd name="T4" fmla="*/ 8 w 1270"/>
                <a:gd name="T5" fmla="*/ 0 h 190"/>
                <a:gd name="T6" fmla="*/ 0 60000 65536"/>
                <a:gd name="T7" fmla="*/ 0 60000 65536"/>
                <a:gd name="T8" fmla="*/ 0 60000 65536"/>
                <a:gd name="T9" fmla="*/ 0 w 1270"/>
                <a:gd name="T10" fmla="*/ 0 h 190"/>
                <a:gd name="T11" fmla="*/ 1270 w 1270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190">
                  <a:moveTo>
                    <a:pt x="0" y="46"/>
                  </a:moveTo>
                  <a:cubicBezTo>
                    <a:pt x="211" y="118"/>
                    <a:pt x="423" y="190"/>
                    <a:pt x="635" y="182"/>
                  </a:cubicBezTo>
                  <a:cubicBezTo>
                    <a:pt x="847" y="174"/>
                    <a:pt x="1058" y="87"/>
                    <a:pt x="127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</p:grpSp>
      <p:sp>
        <p:nvSpPr>
          <p:cNvPr id="21508" name="Rectangle 3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fr-FR" altLang="fr-FR" sz="4000" dirty="0">
                <a:solidFill>
                  <a:srgbClr val="0070C0"/>
                </a:solidFill>
              </a:rPr>
              <a:t>Conditionneurs pour capteurs réactifs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pic>
        <p:nvPicPr>
          <p:cNvPr id="21509" name="Picture 32" descr="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917725"/>
            <a:ext cx="2147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33"/>
          <p:cNvSpPr txBox="1">
            <a:spLocks noChangeArrowheads="1"/>
          </p:cNvSpPr>
          <p:nvPr/>
        </p:nvSpPr>
        <p:spPr bwMode="auto">
          <a:xfrm>
            <a:off x="7131051" y="5087838"/>
            <a:ext cx="32060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solidFill>
                  <a:schemeClr val="hlink"/>
                </a:solidFill>
              </a:rPr>
              <a:t>Z</a:t>
            </a:r>
            <a:r>
              <a:rPr lang="fr-FR" altLang="fr-FR" sz="1400" baseline="-25000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21511" name="Line 34"/>
          <p:cNvSpPr>
            <a:spLocks noChangeShapeType="1"/>
          </p:cNvSpPr>
          <p:nvPr/>
        </p:nvSpPr>
        <p:spPr bwMode="auto">
          <a:xfrm flipV="1">
            <a:off x="7405689" y="5167213"/>
            <a:ext cx="2889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graphicFrame>
        <p:nvGraphicFramePr>
          <p:cNvPr id="21512" name="Object 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60438"/>
              </p:ext>
            </p:extLst>
          </p:nvPr>
        </p:nvGraphicFramePr>
        <p:xfrm>
          <a:off x="8472489" y="5510113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5510113"/>
                        <a:ext cx="12477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36"/>
          <p:cNvSpPr>
            <a:spLocks noChangeArrowheads="1"/>
          </p:cNvSpPr>
          <p:nvPr/>
        </p:nvSpPr>
        <p:spPr bwMode="auto">
          <a:xfrm>
            <a:off x="2711451" y="5076724"/>
            <a:ext cx="43926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1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/>
              <a:t>	</a:t>
            </a:r>
            <a:r>
              <a:rPr lang="fr-FR" altLang="fr-FR" sz="1600"/>
              <a:t>Mesurer v</a:t>
            </a:r>
            <a:r>
              <a:rPr lang="fr-FR" altLang="fr-FR" sz="1600" baseline="-25000"/>
              <a:t>m</a:t>
            </a:r>
            <a:r>
              <a:rPr lang="fr-FR" altLang="fr-FR" sz="1600"/>
              <a:t> si z</a:t>
            </a:r>
            <a:r>
              <a:rPr lang="fr-FR" altLang="fr-FR" sz="1600" baseline="-25000"/>
              <a:t>0</a:t>
            </a:r>
            <a:r>
              <a:rPr lang="fr-FR" altLang="fr-FR" sz="1600"/>
              <a:t> &lt;&lt; z</a:t>
            </a:r>
            <a:r>
              <a:rPr lang="fr-FR" altLang="fr-FR" sz="1600" baseline="-25000"/>
              <a:t>x </a:t>
            </a:r>
            <a:r>
              <a:rPr lang="fr-FR" altLang="fr-FR" sz="1600"/>
              <a:t>(ex. z</a:t>
            </a:r>
            <a:r>
              <a:rPr lang="fr-FR" altLang="fr-FR" sz="1600" baseline="-25000"/>
              <a:t>x</a:t>
            </a:r>
            <a:r>
              <a:rPr lang="fr-FR" altLang="fr-FR" sz="1600"/>
              <a:t>=</a:t>
            </a:r>
            <a:r>
              <a:rPr lang="fr-FR" altLang="fr-FR" sz="1600" i="1"/>
              <a:t>j</a:t>
            </a:r>
            <a:r>
              <a:rPr lang="fr-FR" altLang="fr-FR" sz="1600"/>
              <a:t>L</a:t>
            </a:r>
            <a:r>
              <a:rPr lang="fr-FR" altLang="fr-FR" sz="1600">
                <a:latin typeface="Symbol" panose="05050102010706020507" pitchFamily="18" charset="2"/>
              </a:rPr>
              <a:t>w</a:t>
            </a:r>
            <a:r>
              <a:rPr lang="fr-FR" altLang="fr-FR" sz="1600"/>
              <a:t>),                      	   I</a:t>
            </a:r>
            <a:r>
              <a:rPr lang="fr-FR" altLang="fr-FR" sz="1600" baseline="-25000"/>
              <a:t>m</a:t>
            </a:r>
            <a:r>
              <a:rPr lang="fr-FR" altLang="fr-FR" sz="1600"/>
              <a:t> si z</a:t>
            </a:r>
            <a:r>
              <a:rPr lang="fr-FR" altLang="fr-FR" sz="1600" baseline="-25000"/>
              <a:t>0 </a:t>
            </a:r>
            <a:r>
              <a:rPr lang="fr-FR" altLang="fr-FR" sz="1600"/>
              <a:t>&gt;&gt; z</a:t>
            </a:r>
            <a:r>
              <a:rPr lang="fr-FR" altLang="fr-FR" sz="1600" baseline="-25000"/>
              <a:t>x </a:t>
            </a:r>
            <a:r>
              <a:rPr lang="fr-FR" altLang="fr-FR" sz="1600"/>
              <a:t>(ex. z</a:t>
            </a:r>
            <a:r>
              <a:rPr lang="fr-FR" altLang="fr-FR" sz="1600" baseline="-25000"/>
              <a:t>x</a:t>
            </a:r>
            <a:r>
              <a:rPr lang="fr-FR" altLang="fr-FR" sz="1600"/>
              <a:t>=1/</a:t>
            </a:r>
            <a:r>
              <a:rPr lang="fr-FR" altLang="fr-FR" sz="1600" i="1"/>
              <a:t>j</a:t>
            </a:r>
            <a:r>
              <a:rPr lang="fr-FR" altLang="fr-FR" sz="1600"/>
              <a:t>C</a:t>
            </a:r>
            <a:r>
              <a:rPr lang="fr-FR" altLang="fr-FR" sz="1600">
                <a:latin typeface="Symbol" panose="05050102010706020507" pitchFamily="18" charset="2"/>
              </a:rPr>
              <a:t>w</a:t>
            </a:r>
            <a:r>
              <a:rPr lang="fr-FR" altLang="fr-FR" sz="1600"/>
              <a:t>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55440" y="260350"/>
            <a:ext cx="10081120" cy="1143000"/>
          </a:xfrm>
        </p:spPr>
        <p:txBody>
          <a:bodyPr/>
          <a:lstStyle/>
          <a:p>
            <a:pPr algn="l" eaLnBrk="1" hangingPunct="1"/>
            <a:r>
              <a:rPr lang="en-US" altLang="fr-FR" sz="4000" dirty="0" err="1">
                <a:solidFill>
                  <a:srgbClr val="0070C0"/>
                </a:solidFill>
              </a:rPr>
              <a:t>Amplificateurs</a:t>
            </a:r>
            <a:r>
              <a:rPr lang="en-US" altLang="fr-FR" sz="4000" dirty="0">
                <a:solidFill>
                  <a:srgbClr val="0070C0"/>
                </a:solidFill>
              </a:rPr>
              <a:t> </a:t>
            </a:r>
            <a:r>
              <a:rPr lang="en-US" altLang="fr-FR" sz="4000" dirty="0" err="1">
                <a:solidFill>
                  <a:srgbClr val="0070C0"/>
                </a:solidFill>
              </a:rPr>
              <a:t>opérationnels</a:t>
            </a:r>
            <a:r>
              <a:rPr lang="en-US" altLang="fr-FR" sz="4000" dirty="0">
                <a:solidFill>
                  <a:srgbClr val="0070C0"/>
                </a:solidFill>
              </a:rPr>
              <a:t> et </a:t>
            </a:r>
            <a:r>
              <a:rPr lang="en-US" altLang="fr-FR" sz="4000" dirty="0" err="1">
                <a:solidFill>
                  <a:srgbClr val="0070C0"/>
                </a:solidFill>
              </a:rPr>
              <a:t>conditionneurs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23555" name="Rectangle 5"/>
          <p:cNvSpPr>
            <a:spLocks noGrp="1"/>
          </p:cNvSpPr>
          <p:nvPr>
            <p:ph type="body" idx="1"/>
          </p:nvPr>
        </p:nvSpPr>
        <p:spPr>
          <a:xfrm>
            <a:off x="1055440" y="1600201"/>
            <a:ext cx="10526960" cy="4525963"/>
          </a:xfrm>
        </p:spPr>
        <p:txBody>
          <a:bodyPr/>
          <a:lstStyle/>
          <a:p>
            <a:pPr eaLnBrk="1" hangingPunct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A" altLang="fr-FR" dirty="0"/>
              <a:t>Servent à :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A" altLang="fr-FR" dirty="0"/>
              <a:t>Appliquer divers traitements du signal</a:t>
            </a:r>
          </a:p>
          <a:p>
            <a:pPr lvl="2" eaLnBrk="1" hangingPunct="1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dirty="0"/>
              <a:t>Amplifier les signaux des capteurs</a:t>
            </a:r>
          </a:p>
          <a:p>
            <a:pPr lvl="2" eaLnBrk="1" hangingPunct="1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dirty="0"/>
              <a:t>Assurer la conversion courant-tension</a:t>
            </a:r>
          </a:p>
          <a:p>
            <a:pPr lvl="2" eaLnBrk="1" hangingPunct="1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dirty="0"/>
              <a:t>Adapter des impédances d’entrée et de sortie</a:t>
            </a:r>
          </a:p>
          <a:p>
            <a:pPr lvl="2" eaLnBrk="1" hangingPunct="1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dirty="0"/>
              <a:t>Réaliser des fonctions de filtrage avec ou sans gain</a:t>
            </a:r>
          </a:p>
          <a:p>
            <a:pPr lvl="2" eaLnBrk="1" hangingPunct="1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dirty="0"/>
              <a:t>Etc.</a:t>
            </a:r>
          </a:p>
          <a:p>
            <a:pPr marL="914400" lvl="2" indent="0" eaLnBrk="1" hangingPunct="1">
              <a:buClr>
                <a:srgbClr val="0070C0"/>
              </a:buClr>
              <a:buSzPct val="75000"/>
              <a:buNone/>
            </a:pPr>
            <a:endParaRPr lang="fr-CA" altLang="fr-FR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fr-CA" altLang="fr-FR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055441" y="339726"/>
            <a:ext cx="9313910" cy="1143000"/>
          </a:xfrm>
        </p:spPr>
        <p:txBody>
          <a:bodyPr/>
          <a:lstStyle/>
          <a:p>
            <a:pPr algn="l" eaLnBrk="1" hangingPunct="1"/>
            <a:r>
              <a:rPr lang="en-US" altLang="fr-FR" sz="4000" dirty="0" err="1">
                <a:solidFill>
                  <a:srgbClr val="0070C0"/>
                </a:solidFill>
              </a:rPr>
              <a:t>Amplificateurs</a:t>
            </a:r>
            <a:r>
              <a:rPr lang="en-US" altLang="fr-FR" sz="4000" dirty="0">
                <a:solidFill>
                  <a:srgbClr val="0070C0"/>
                </a:solidFill>
              </a:rPr>
              <a:t> </a:t>
            </a:r>
            <a:r>
              <a:rPr lang="en-US" altLang="fr-FR" sz="4000" dirty="0" err="1">
                <a:solidFill>
                  <a:srgbClr val="0070C0"/>
                </a:solidFill>
              </a:rPr>
              <a:t>opérationnels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127448" y="1700808"/>
            <a:ext cx="6408415" cy="4464272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Deux entrées, une sortie :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r>
              <a:rPr lang="fr-CA" altLang="fr-FR" sz="2800" dirty="0"/>
              <a:t>		V</a:t>
            </a:r>
            <a:r>
              <a:rPr lang="fr-CA" altLang="fr-FR" sz="2800" baseline="-25000" dirty="0"/>
              <a:t>s</a:t>
            </a:r>
            <a:r>
              <a:rPr lang="fr-CA" altLang="fr-FR" sz="2800" dirty="0"/>
              <a:t>=A(V</a:t>
            </a:r>
            <a:r>
              <a:rPr lang="fr-CA" altLang="fr-FR" sz="2800" baseline="-25000" dirty="0"/>
              <a:t>+</a:t>
            </a:r>
            <a:r>
              <a:rPr lang="fr-CA" altLang="fr-FR" sz="2800" dirty="0"/>
              <a:t>-V</a:t>
            </a:r>
            <a:r>
              <a:rPr lang="fr-CA" altLang="fr-FR" sz="2800" baseline="-25000" dirty="0"/>
              <a:t>-</a:t>
            </a:r>
            <a:r>
              <a:rPr lang="fr-CA" altLang="fr-FR" sz="2800" dirty="0"/>
              <a:t>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Caractéristiques idéales :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Gain en tension infini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i="1" dirty="0" err="1"/>
              <a:t>Z</a:t>
            </a:r>
            <a:r>
              <a:rPr lang="fr-CA" altLang="fr-FR" sz="1800" i="1" baseline="-25000" dirty="0" err="1"/>
              <a:t>e</a:t>
            </a:r>
            <a:r>
              <a:rPr lang="fr-CA" altLang="fr-FR" sz="1800" dirty="0"/>
              <a:t> infini (ne tire pas de courant de la source)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i="1" dirty="0" err="1"/>
              <a:t>Z</a:t>
            </a:r>
            <a:r>
              <a:rPr lang="fr-CA" altLang="fr-FR" sz="1800" i="1" baseline="-25000" dirty="0" err="1"/>
              <a:t>s</a:t>
            </a:r>
            <a:r>
              <a:rPr lang="fr-CA" altLang="fr-FR" sz="1800" dirty="0"/>
              <a:t> nul (générateur de tension idéal)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En réalité :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Gain ~ 10</a:t>
            </a:r>
            <a:r>
              <a:rPr lang="fr-CA" altLang="fr-FR" sz="1800" baseline="30000" dirty="0"/>
              <a:t>4</a:t>
            </a:r>
            <a:r>
              <a:rPr lang="fr-CA" altLang="fr-FR" sz="1800" dirty="0"/>
              <a:t>-10</a:t>
            </a:r>
            <a:r>
              <a:rPr lang="fr-CA" altLang="fr-FR" sz="1800" baseline="30000" dirty="0"/>
              <a:t>7 </a:t>
            </a:r>
            <a:r>
              <a:rPr lang="fr-CA" altLang="fr-FR" sz="1800" dirty="0"/>
              <a:t>à </a:t>
            </a:r>
            <a:r>
              <a:rPr lang="fr-CA" altLang="fr-FR" sz="1800" i="1" dirty="0"/>
              <a:t>f</a:t>
            </a:r>
            <a:r>
              <a:rPr lang="fr-CA" altLang="fr-FR" sz="1800" dirty="0"/>
              <a:t>=0 ;</a:t>
            </a:r>
            <a:r>
              <a:rPr lang="fr-CA" altLang="fr-FR" sz="1800" baseline="30000" dirty="0"/>
              <a:t> </a:t>
            </a:r>
            <a:r>
              <a:rPr lang="fr-CA" altLang="fr-FR" sz="1800" dirty="0"/>
              <a:t>baisse vite avec </a:t>
            </a:r>
            <a:r>
              <a:rPr lang="fr-CA" altLang="fr-FR" sz="1800" i="1" dirty="0"/>
              <a:t>f</a:t>
            </a:r>
            <a:r>
              <a:rPr lang="fr-CA" altLang="fr-FR" sz="1800" dirty="0"/>
              <a:t> après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i="1" dirty="0" err="1"/>
              <a:t>Z</a:t>
            </a:r>
            <a:r>
              <a:rPr lang="fr-CA" altLang="fr-FR" sz="1800" i="1" baseline="-25000" dirty="0" err="1"/>
              <a:t>e</a:t>
            </a:r>
            <a:r>
              <a:rPr lang="fr-CA" altLang="fr-FR" sz="1800" dirty="0"/>
              <a:t> ~ 10 k</a:t>
            </a:r>
            <a:r>
              <a:rPr lang="fr-CA" altLang="fr-FR" sz="1800" b="1" dirty="0">
                <a:latin typeface="Symbol" panose="05050102010706020507" pitchFamily="18" charset="2"/>
              </a:rPr>
              <a:t>W</a:t>
            </a:r>
            <a:r>
              <a:rPr lang="fr-CA" altLang="fr-FR" sz="1800" dirty="0"/>
              <a:t> -100 G</a:t>
            </a:r>
            <a:r>
              <a:rPr lang="fr-CA" altLang="fr-FR" sz="1800" b="1" dirty="0">
                <a:latin typeface="Symbol" panose="05050102010706020507" pitchFamily="18" charset="2"/>
              </a:rPr>
              <a:t>W</a:t>
            </a:r>
            <a:endParaRPr lang="fr-CA" altLang="fr-FR" sz="1800" dirty="0">
              <a:latin typeface="Symbol" panose="05050102010706020507" pitchFamily="18" charset="2"/>
            </a:endParaRP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i="1" dirty="0" err="1"/>
              <a:t>Z</a:t>
            </a:r>
            <a:r>
              <a:rPr lang="fr-CA" altLang="fr-FR" sz="1800" i="1" baseline="-25000" dirty="0" err="1"/>
              <a:t>s</a:t>
            </a:r>
            <a:r>
              <a:rPr lang="fr-CA" altLang="fr-FR" sz="1800" dirty="0"/>
              <a:t> ~ 50-100 </a:t>
            </a:r>
            <a:r>
              <a:rPr lang="fr-CA" altLang="fr-FR" sz="1800" b="1" dirty="0">
                <a:latin typeface="Symbol" panose="05050102010706020507" pitchFamily="18" charset="2"/>
              </a:rPr>
              <a:t>W</a:t>
            </a:r>
            <a:endParaRPr lang="fr-CA" altLang="fr-FR" sz="1800" dirty="0">
              <a:latin typeface="Symbol" panose="05050102010706020507" pitchFamily="18" charset="2"/>
            </a:endParaRP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Et d’autres limitations encore (à venir)</a:t>
            </a:r>
          </a:p>
        </p:txBody>
      </p:sp>
      <p:sp>
        <p:nvSpPr>
          <p:cNvPr id="24580" name="Line 46"/>
          <p:cNvSpPr>
            <a:spLocks noChangeShapeType="1"/>
          </p:cNvSpPr>
          <p:nvPr/>
        </p:nvSpPr>
        <p:spPr bwMode="auto">
          <a:xfrm>
            <a:off x="8185150" y="1700213"/>
            <a:ext cx="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81" name="Line 48"/>
          <p:cNvSpPr>
            <a:spLocks noChangeShapeType="1"/>
          </p:cNvSpPr>
          <p:nvPr/>
        </p:nvSpPr>
        <p:spPr bwMode="auto">
          <a:xfrm>
            <a:off x="8185150" y="1700214"/>
            <a:ext cx="1296988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82" name="Line 49"/>
          <p:cNvSpPr>
            <a:spLocks noChangeShapeType="1"/>
          </p:cNvSpPr>
          <p:nvPr/>
        </p:nvSpPr>
        <p:spPr bwMode="auto">
          <a:xfrm flipH="1">
            <a:off x="8185150" y="2419351"/>
            <a:ext cx="1296988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83" name="Line 50"/>
          <p:cNvSpPr>
            <a:spLocks noChangeShapeType="1"/>
          </p:cNvSpPr>
          <p:nvPr/>
        </p:nvSpPr>
        <p:spPr bwMode="auto">
          <a:xfrm>
            <a:off x="7826376" y="205898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84" name="Line 51"/>
          <p:cNvSpPr>
            <a:spLocks noChangeShapeType="1"/>
          </p:cNvSpPr>
          <p:nvPr/>
        </p:nvSpPr>
        <p:spPr bwMode="auto">
          <a:xfrm>
            <a:off x="7826376" y="285115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85" name="Text Box 52"/>
          <p:cNvSpPr txBox="1">
            <a:spLocks noChangeArrowheads="1"/>
          </p:cNvSpPr>
          <p:nvPr/>
        </p:nvSpPr>
        <p:spPr bwMode="auto">
          <a:xfrm>
            <a:off x="7466013" y="2635250"/>
            <a:ext cx="6477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ahoma" panose="020B0604030504040204" pitchFamily="34" charset="0"/>
              </a:rPr>
              <a:t>V</a:t>
            </a:r>
            <a:r>
              <a:rPr lang="en-CA" altLang="fr-FR" sz="2000" baseline="-25000">
                <a:latin typeface="Tahoma" panose="020B0604030504040204" pitchFamily="34" charset="0"/>
              </a:rPr>
              <a:t>+</a:t>
            </a:r>
            <a:endParaRPr lang="en-US" altLang="fr-FR" sz="2000" baseline="-25000">
              <a:latin typeface="Tahoma" panose="020B0604030504040204" pitchFamily="34" charset="0"/>
            </a:endParaRPr>
          </a:p>
        </p:txBody>
      </p:sp>
      <p:sp>
        <p:nvSpPr>
          <p:cNvPr id="24586" name="Text Box 53"/>
          <p:cNvSpPr txBox="1">
            <a:spLocks noChangeArrowheads="1"/>
          </p:cNvSpPr>
          <p:nvPr/>
        </p:nvSpPr>
        <p:spPr bwMode="auto">
          <a:xfrm>
            <a:off x="8258175" y="1843088"/>
            <a:ext cx="431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4587" name="Text Box 54"/>
          <p:cNvSpPr txBox="1">
            <a:spLocks noChangeArrowheads="1"/>
          </p:cNvSpPr>
          <p:nvPr/>
        </p:nvSpPr>
        <p:spPr bwMode="auto">
          <a:xfrm>
            <a:off x="7537450" y="1843088"/>
            <a:ext cx="6477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ahoma" panose="020B0604030504040204" pitchFamily="34" charset="0"/>
              </a:rPr>
              <a:t>V</a:t>
            </a:r>
            <a:r>
              <a:rPr lang="en-CA" altLang="fr-FR" sz="2000" baseline="-25000">
                <a:latin typeface="Tahoma" panose="020B0604030504040204" pitchFamily="34" charset="0"/>
              </a:rPr>
              <a:t>-</a:t>
            </a:r>
            <a:endParaRPr lang="en-US" altLang="fr-FR" sz="2000" baseline="-25000">
              <a:latin typeface="Tahoma" panose="020B0604030504040204" pitchFamily="34" charset="0"/>
            </a:endParaRPr>
          </a:p>
        </p:txBody>
      </p:sp>
      <p:sp>
        <p:nvSpPr>
          <p:cNvPr id="24588" name="Text Box 55"/>
          <p:cNvSpPr txBox="1">
            <a:spLocks noChangeArrowheads="1"/>
          </p:cNvSpPr>
          <p:nvPr/>
        </p:nvSpPr>
        <p:spPr bwMode="auto">
          <a:xfrm>
            <a:off x="8186738" y="2635250"/>
            <a:ext cx="431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ahoma" panose="020B0604030504040204" pitchFamily="34" charset="0"/>
              </a:rPr>
              <a:t>+</a:t>
            </a:r>
            <a:endParaRPr lang="en-US" altLang="fr-FR" sz="2000" baseline="-25000">
              <a:latin typeface="Tahoma" panose="020B0604030504040204" pitchFamily="34" charset="0"/>
            </a:endParaRPr>
          </a:p>
        </p:txBody>
      </p:sp>
      <p:sp>
        <p:nvSpPr>
          <p:cNvPr id="24589" name="Line 56"/>
          <p:cNvSpPr>
            <a:spLocks noChangeShapeType="1"/>
          </p:cNvSpPr>
          <p:nvPr/>
        </p:nvSpPr>
        <p:spPr bwMode="auto">
          <a:xfrm>
            <a:off x="9482139" y="241935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24590" name="Text Box 57"/>
          <p:cNvSpPr txBox="1">
            <a:spLocks noChangeArrowheads="1"/>
          </p:cNvSpPr>
          <p:nvPr/>
        </p:nvSpPr>
        <p:spPr bwMode="auto">
          <a:xfrm>
            <a:off x="9840913" y="2071688"/>
            <a:ext cx="6477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ahoma" panose="020B0604030504040204" pitchFamily="34" charset="0"/>
              </a:rPr>
              <a:t>V</a:t>
            </a:r>
            <a:r>
              <a:rPr lang="en-CA" altLang="fr-FR" sz="2000" baseline="-25000">
                <a:latin typeface="Tahoma" panose="020B0604030504040204" pitchFamily="34" charset="0"/>
              </a:rPr>
              <a:t>s</a:t>
            </a:r>
            <a:endParaRPr lang="en-US" altLang="fr-FR" sz="2000" baseline="-25000">
              <a:latin typeface="Tahoma" panose="020B0604030504040204" pitchFamily="34" charset="0"/>
            </a:endParaRPr>
          </a:p>
        </p:txBody>
      </p:sp>
      <p:sp>
        <p:nvSpPr>
          <p:cNvPr id="24591" name="Text Box 104"/>
          <p:cNvSpPr txBox="1">
            <a:spLocks noChangeArrowheads="1"/>
          </p:cNvSpPr>
          <p:nvPr/>
        </p:nvSpPr>
        <p:spPr bwMode="auto">
          <a:xfrm>
            <a:off x="8543925" y="2205038"/>
            <a:ext cx="431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en-CA" altLang="fr-FR" sz="2000">
                <a:latin typeface="Tahoma" panose="020B0604030504040204" pitchFamily="34" charset="0"/>
              </a:rPr>
              <a:t>A</a:t>
            </a:r>
            <a:endParaRPr lang="en-US" altLang="fr-FR" sz="2000" baseline="-25000">
              <a:latin typeface="Tahoma" panose="020B0604030504040204" pitchFamily="34" charset="0"/>
            </a:endParaRPr>
          </a:p>
        </p:txBody>
      </p:sp>
      <p:pic>
        <p:nvPicPr>
          <p:cNvPr id="24592" name="Picture 21" descr="NFB-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6" y="3441700"/>
            <a:ext cx="14652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3" descr="https://upload.wikimedia.org/wikipedia/commons/thumb/0/06/OPAMP_Packages.jpg/300px-OPAMP_Pack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778375"/>
            <a:ext cx="1993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847850" y="3090864"/>
            <a:ext cx="38941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8525" indent="-268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kumimoji="0" lang="en-CA" altLang="fr-FR" sz="2000" dirty="0" err="1">
                <a:solidFill>
                  <a:srgbClr val="0070C0"/>
                </a:solidFill>
              </a:rPr>
              <a:t>Amplificateur</a:t>
            </a:r>
            <a:r>
              <a:rPr kumimoji="0" lang="en-CA" altLang="fr-FR" sz="2000" dirty="0">
                <a:solidFill>
                  <a:srgbClr val="0070C0"/>
                </a:solidFill>
              </a:rPr>
              <a:t> </a:t>
            </a:r>
            <a:r>
              <a:rPr kumimoji="0" lang="en-CA" altLang="fr-FR" sz="2000" dirty="0" err="1">
                <a:solidFill>
                  <a:srgbClr val="0070C0"/>
                </a:solidFill>
              </a:rPr>
              <a:t>inverseur</a:t>
            </a:r>
            <a:r>
              <a:rPr kumimoji="0" lang="en-CA" altLang="fr-FR" sz="2000" dirty="0">
                <a:solidFill>
                  <a:srgbClr val="0070C0"/>
                </a:solidFill>
              </a:rPr>
              <a:t> de phase</a:t>
            </a:r>
            <a:endParaRPr kumimoji="0" lang="en-US" altLang="fr-FR" sz="2000" dirty="0">
              <a:solidFill>
                <a:srgbClr val="0070C0"/>
              </a:solidFill>
            </a:endParaRP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  <a:r>
              <a:rPr kumimoji="0" lang="en-US" altLang="fr-FR" sz="2000" dirty="0" err="1"/>
              <a:t>Partant</a:t>
            </a:r>
            <a:r>
              <a:rPr kumimoji="0" lang="en-US" altLang="fr-FR" sz="2000" dirty="0"/>
              <a:t> de :</a:t>
            </a:r>
          </a:p>
          <a:p>
            <a:pPr>
              <a:lnSpc>
                <a:spcPct val="60000"/>
              </a:lnSpc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Pour A </a:t>
            </a:r>
            <a:r>
              <a:rPr kumimoji="0" lang="en-US" altLang="fr-FR" sz="2000" dirty="0" err="1"/>
              <a:t>fini</a:t>
            </a:r>
            <a:r>
              <a:rPr kumimoji="0" lang="en-US" altLang="fr-FR" sz="2000" dirty="0"/>
              <a:t> :  </a:t>
            </a:r>
          </a:p>
          <a:p>
            <a:pPr>
              <a:lnSpc>
                <a:spcPct val="50000"/>
              </a:lnSpc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b="1" dirty="0">
                <a:solidFill>
                  <a:srgbClr val="FF0000"/>
                </a:solidFill>
              </a:rPr>
              <a:t>	</a:t>
            </a:r>
            <a:r>
              <a:rPr kumimoji="0" lang="en-US" altLang="fr-FR" sz="2000" dirty="0">
                <a:solidFill>
                  <a:srgbClr val="0070C0"/>
                </a:solidFill>
              </a:rPr>
              <a:t>Pour A &gt;&gt; 1 :</a:t>
            </a:r>
            <a:r>
              <a:rPr kumimoji="0" lang="en-US" altLang="fr-FR" sz="2000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0"/>
              </a:lnSpc>
              <a:buClr>
                <a:schemeClr val="accent1"/>
              </a:buClr>
              <a:buFontTx/>
              <a:buNone/>
            </a:pPr>
            <a:endParaRPr kumimoji="0" lang="en-US" altLang="fr-FR" sz="2000" dirty="0"/>
          </a:p>
          <a:p>
            <a:pPr lvl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kumimoji="0" lang="en-US" altLang="fr-FR" sz="1800" dirty="0"/>
              <a:t>V</a:t>
            </a:r>
            <a:r>
              <a:rPr kumimoji="0" lang="en-US" altLang="fr-FR" sz="1800" baseline="-25000" dirty="0"/>
              <a:t>1 </a:t>
            </a:r>
            <a:r>
              <a:rPr kumimoji="0" lang="en-US" altLang="fr-FR" sz="1800" dirty="0"/>
              <a:t>~0 </a:t>
            </a:r>
            <a:r>
              <a:rPr kumimoji="0" lang="en-US" altLang="fr-FR" sz="1800" dirty="0">
                <a:solidFill>
                  <a:srgbClr val="969696"/>
                </a:solidFill>
              </a:rPr>
              <a:t>(= -V</a:t>
            </a:r>
            <a:r>
              <a:rPr kumimoji="0" lang="en-US" altLang="fr-FR" sz="1800" baseline="-25000" dirty="0">
                <a:solidFill>
                  <a:srgbClr val="969696"/>
                </a:solidFill>
              </a:rPr>
              <a:t>s </a:t>
            </a:r>
            <a:r>
              <a:rPr kumimoji="0" lang="en-US" altLang="fr-FR" sz="1800" dirty="0">
                <a:solidFill>
                  <a:srgbClr val="969696"/>
                </a:solidFill>
              </a:rPr>
              <a:t>/</a:t>
            </a:r>
            <a:r>
              <a:rPr kumimoji="0" lang="en-US" altLang="fr-FR" sz="1800" baseline="-25000" dirty="0">
                <a:solidFill>
                  <a:srgbClr val="969696"/>
                </a:solidFill>
              </a:rPr>
              <a:t> </a:t>
            </a:r>
            <a:r>
              <a:rPr kumimoji="0" lang="en-US" altLang="fr-FR" sz="1800" dirty="0">
                <a:solidFill>
                  <a:srgbClr val="969696"/>
                </a:solidFill>
              </a:rPr>
              <a:t>A)</a:t>
            </a:r>
          </a:p>
          <a:p>
            <a:pPr lvl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kumimoji="0" lang="en-CA" altLang="fr-FR" sz="1800" dirty="0"/>
              <a:t>V</a:t>
            </a:r>
            <a:r>
              <a:rPr kumimoji="0" lang="en-CA" altLang="fr-FR" sz="1800" baseline="-25000" dirty="0"/>
              <a:t>s</a:t>
            </a:r>
            <a:r>
              <a:rPr kumimoji="0" lang="en-CA" altLang="fr-FR" sz="1800" dirty="0"/>
              <a:t> </a:t>
            </a:r>
            <a:r>
              <a:rPr kumimoji="0" lang="en-CA" altLang="fr-FR" sz="1800" dirty="0" err="1"/>
              <a:t>est</a:t>
            </a:r>
            <a:r>
              <a:rPr kumimoji="0" lang="en-CA" altLang="fr-FR" sz="1800" dirty="0"/>
              <a:t> </a:t>
            </a:r>
            <a:r>
              <a:rPr kumimoji="0" lang="en-CA" altLang="fr-FR" sz="1800" dirty="0" err="1"/>
              <a:t>indépendant</a:t>
            </a:r>
            <a:r>
              <a:rPr kumimoji="0" lang="en-CA" altLang="fr-FR" sz="1800" dirty="0"/>
              <a:t> de A</a:t>
            </a:r>
            <a:endParaRPr kumimoji="0" lang="en-US" altLang="fr-FR" sz="1800" dirty="0"/>
          </a:p>
        </p:txBody>
      </p:sp>
      <p:sp>
        <p:nvSpPr>
          <p:cNvPr id="25602" name="Rectangle 77"/>
          <p:cNvSpPr>
            <a:spLocks noChangeArrowheads="1"/>
          </p:cNvSpPr>
          <p:nvPr/>
        </p:nvSpPr>
        <p:spPr bwMode="auto">
          <a:xfrm>
            <a:off x="3605213" y="4962525"/>
            <a:ext cx="1408112" cy="554038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5603" name="Rectangle 4"/>
          <p:cNvSpPr>
            <a:spLocks/>
          </p:cNvSpPr>
          <p:nvPr/>
        </p:nvSpPr>
        <p:spPr bwMode="auto">
          <a:xfrm>
            <a:off x="1055440" y="274997"/>
            <a:ext cx="9313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fr-FR" sz="4000" dirty="0">
                <a:solidFill>
                  <a:srgbClr val="0070C0"/>
                </a:solidFill>
              </a:rPr>
              <a:t>Montages de base</a:t>
            </a:r>
          </a:p>
        </p:txBody>
      </p:sp>
      <p:sp>
        <p:nvSpPr>
          <p:cNvPr id="25605" name="Text Box 74"/>
          <p:cNvSpPr txBox="1">
            <a:spLocks noChangeArrowheads="1"/>
          </p:cNvSpPr>
          <p:nvPr/>
        </p:nvSpPr>
        <p:spPr bwMode="auto">
          <a:xfrm>
            <a:off x="9047163" y="3500438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R</a:t>
            </a:r>
            <a:r>
              <a:rPr kumimoji="0" lang="en-US" altLang="fr-FR" sz="1600" baseline="-25000"/>
              <a:t>c</a:t>
            </a:r>
            <a:endParaRPr kumimoji="0" lang="en-US" altLang="fr-FR" sz="1600"/>
          </a:p>
        </p:txBody>
      </p:sp>
      <p:grpSp>
        <p:nvGrpSpPr>
          <p:cNvPr id="25606" name="Group 116"/>
          <p:cNvGrpSpPr>
            <a:grpSpLocks/>
          </p:cNvGrpSpPr>
          <p:nvPr/>
        </p:nvGrpSpPr>
        <p:grpSpPr bwMode="auto">
          <a:xfrm>
            <a:off x="7400805" y="1511301"/>
            <a:ext cx="2182813" cy="1479550"/>
            <a:chOff x="4086" y="2401"/>
            <a:chExt cx="1375" cy="932"/>
          </a:xfrm>
        </p:grpSpPr>
        <p:sp>
          <p:nvSpPr>
            <p:cNvPr id="25651" name="Text Box 50"/>
            <p:cNvSpPr txBox="1">
              <a:spLocks noChangeArrowheads="1"/>
            </p:cNvSpPr>
            <p:nvPr/>
          </p:nvSpPr>
          <p:spPr bwMode="auto">
            <a:xfrm>
              <a:off x="4457" y="286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/>
                <a:t>I</a:t>
              </a:r>
              <a:r>
                <a:rPr kumimoji="0" lang="en-US" altLang="fr-FR" sz="1600" i="1" baseline="-25000"/>
                <a:t>e</a:t>
              </a:r>
              <a:endParaRPr kumimoji="0" lang="en-US" altLang="fr-FR" sz="1600" i="1"/>
            </a:p>
          </p:txBody>
        </p:sp>
        <p:grpSp>
          <p:nvGrpSpPr>
            <p:cNvPr id="25652" name="Group 51"/>
            <p:cNvGrpSpPr>
              <a:grpSpLocks/>
            </p:cNvGrpSpPr>
            <p:nvPr/>
          </p:nvGrpSpPr>
          <p:grpSpPr bwMode="auto">
            <a:xfrm>
              <a:off x="4216" y="2778"/>
              <a:ext cx="275" cy="132"/>
              <a:chOff x="2208" y="3408"/>
              <a:chExt cx="2592" cy="288"/>
            </a:xfrm>
          </p:grpSpPr>
          <p:sp>
            <p:nvSpPr>
              <p:cNvPr id="25678" name="Freeform 5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79" name="Freeform 5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53" name="Text Box 54"/>
            <p:cNvSpPr txBox="1">
              <a:spLocks noChangeArrowheads="1"/>
            </p:cNvSpPr>
            <p:nvPr/>
          </p:nvSpPr>
          <p:spPr bwMode="auto">
            <a:xfrm>
              <a:off x="4219" y="2577"/>
              <a:ext cx="2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 dirty="0"/>
                <a:t>R</a:t>
              </a:r>
              <a:r>
                <a:rPr kumimoji="0" lang="en-US" altLang="fr-FR" sz="1600" i="1" baseline="-25000" dirty="0"/>
                <a:t>e</a:t>
              </a:r>
              <a:r>
                <a:rPr kumimoji="0" lang="en-US" altLang="fr-FR" sz="1600" dirty="0"/>
                <a:t> </a:t>
              </a:r>
            </a:p>
          </p:txBody>
        </p:sp>
        <p:grpSp>
          <p:nvGrpSpPr>
            <p:cNvPr id="25654" name="Group 55"/>
            <p:cNvGrpSpPr>
              <a:grpSpLocks/>
            </p:cNvGrpSpPr>
            <p:nvPr/>
          </p:nvGrpSpPr>
          <p:grpSpPr bwMode="auto">
            <a:xfrm>
              <a:off x="4086" y="2842"/>
              <a:ext cx="251" cy="199"/>
              <a:chOff x="480" y="3456"/>
              <a:chExt cx="480" cy="288"/>
            </a:xfrm>
          </p:grpSpPr>
          <p:sp>
            <p:nvSpPr>
              <p:cNvPr id="25674" name="Line 56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75" name="Line 57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76" name="Line 58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77" name="Line 59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55" name="Oval 60"/>
            <p:cNvSpPr>
              <a:spLocks noChangeArrowheads="1"/>
            </p:cNvSpPr>
            <p:nvPr/>
          </p:nvSpPr>
          <p:spPr bwMode="auto">
            <a:xfrm>
              <a:off x="5194" y="2937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56" name="AutoShape 61"/>
            <p:cNvSpPr>
              <a:spLocks noChangeArrowheads="1"/>
            </p:cNvSpPr>
            <p:nvPr/>
          </p:nvSpPr>
          <p:spPr bwMode="auto">
            <a:xfrm rot="5400000">
              <a:off x="4614" y="2791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57" name="Line 62"/>
            <p:cNvSpPr>
              <a:spLocks noChangeShapeType="1"/>
            </p:cNvSpPr>
            <p:nvPr/>
          </p:nvSpPr>
          <p:spPr bwMode="auto">
            <a:xfrm flipH="1">
              <a:off x="4480" y="2846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8" name="Line 63"/>
            <p:cNvSpPr>
              <a:spLocks noChangeShapeType="1"/>
            </p:cNvSpPr>
            <p:nvPr/>
          </p:nvSpPr>
          <p:spPr bwMode="auto">
            <a:xfrm flipH="1">
              <a:off x="4480" y="3111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59" name="Line 64"/>
            <p:cNvSpPr>
              <a:spLocks noChangeShapeType="1"/>
            </p:cNvSpPr>
            <p:nvPr/>
          </p:nvSpPr>
          <p:spPr bwMode="auto">
            <a:xfrm flipH="1">
              <a:off x="5013" y="2979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60" name="Text Box 65"/>
            <p:cNvSpPr txBox="1">
              <a:spLocks noChangeArrowheads="1"/>
            </p:cNvSpPr>
            <p:nvPr/>
          </p:nvSpPr>
          <p:spPr bwMode="auto">
            <a:xfrm>
              <a:off x="4649" y="2750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25661" name="Text Box 66"/>
            <p:cNvSpPr txBox="1">
              <a:spLocks noChangeArrowheads="1"/>
            </p:cNvSpPr>
            <p:nvPr/>
          </p:nvSpPr>
          <p:spPr bwMode="auto">
            <a:xfrm>
              <a:off x="4644" y="295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+</a:t>
              </a:r>
            </a:p>
          </p:txBody>
        </p:sp>
        <p:sp>
          <p:nvSpPr>
            <p:cNvPr id="25662" name="Oval 67"/>
            <p:cNvSpPr>
              <a:spLocks noChangeArrowheads="1"/>
            </p:cNvSpPr>
            <p:nvPr/>
          </p:nvSpPr>
          <p:spPr bwMode="auto">
            <a:xfrm>
              <a:off x="4418" y="3073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63" name="Text Box 68"/>
            <p:cNvSpPr txBox="1">
              <a:spLocks noChangeArrowheads="1"/>
            </p:cNvSpPr>
            <p:nvPr/>
          </p:nvSpPr>
          <p:spPr bwMode="auto">
            <a:xfrm>
              <a:off x="4264" y="3121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25664" name="Text Box 69"/>
            <p:cNvSpPr txBox="1">
              <a:spLocks noChangeArrowheads="1"/>
            </p:cNvSpPr>
            <p:nvPr/>
          </p:nvSpPr>
          <p:spPr bwMode="auto">
            <a:xfrm>
              <a:off x="5238" y="2795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grpSp>
          <p:nvGrpSpPr>
            <p:cNvPr id="25665" name="Group 70"/>
            <p:cNvGrpSpPr>
              <a:grpSpLocks/>
            </p:cNvGrpSpPr>
            <p:nvPr/>
          </p:nvGrpSpPr>
          <p:grpSpPr bwMode="auto">
            <a:xfrm>
              <a:off x="4686" y="2401"/>
              <a:ext cx="275" cy="132"/>
              <a:chOff x="2208" y="3408"/>
              <a:chExt cx="2592" cy="288"/>
            </a:xfrm>
          </p:grpSpPr>
          <p:sp>
            <p:nvSpPr>
              <p:cNvPr id="25672" name="Freeform 7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73" name="Freeform 7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66" name="Freeform 73"/>
            <p:cNvSpPr>
              <a:spLocks/>
            </p:cNvSpPr>
            <p:nvPr/>
          </p:nvSpPr>
          <p:spPr bwMode="auto">
            <a:xfrm>
              <a:off x="4965" y="2467"/>
              <a:ext cx="151" cy="514"/>
            </a:xfrm>
            <a:custGeom>
              <a:avLst/>
              <a:gdLst>
                <a:gd name="T0" fmla="*/ 0 w 288"/>
                <a:gd name="T1" fmla="*/ 0 h 742"/>
                <a:gd name="T2" fmla="*/ 1 w 288"/>
                <a:gd name="T3" fmla="*/ 0 h 742"/>
                <a:gd name="T4" fmla="*/ 1 w 288"/>
                <a:gd name="T5" fmla="*/ 13 h 742"/>
                <a:gd name="T6" fmla="*/ 0 60000 65536"/>
                <a:gd name="T7" fmla="*/ 0 60000 65536"/>
                <a:gd name="T8" fmla="*/ 0 60000 65536"/>
                <a:gd name="T9" fmla="*/ 0 w 288"/>
                <a:gd name="T10" fmla="*/ 0 h 742"/>
                <a:gd name="T11" fmla="*/ 288 w 288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42">
                  <a:moveTo>
                    <a:pt x="0" y="0"/>
                  </a:moveTo>
                  <a:lnTo>
                    <a:pt x="288" y="0"/>
                  </a:lnTo>
                  <a:lnTo>
                    <a:pt x="288" y="74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67" name="Freeform 76"/>
            <p:cNvSpPr>
              <a:spLocks/>
            </p:cNvSpPr>
            <p:nvPr/>
          </p:nvSpPr>
          <p:spPr bwMode="auto">
            <a:xfrm>
              <a:off x="4584" y="2467"/>
              <a:ext cx="101" cy="385"/>
            </a:xfrm>
            <a:custGeom>
              <a:avLst/>
              <a:gdLst>
                <a:gd name="T0" fmla="*/ 1 w 192"/>
                <a:gd name="T1" fmla="*/ 0 h 555"/>
                <a:gd name="T2" fmla="*/ 0 w 192"/>
                <a:gd name="T3" fmla="*/ 0 h 555"/>
                <a:gd name="T4" fmla="*/ 0 w 192"/>
                <a:gd name="T5" fmla="*/ 10 h 555"/>
                <a:gd name="T6" fmla="*/ 0 60000 65536"/>
                <a:gd name="T7" fmla="*/ 0 60000 65536"/>
                <a:gd name="T8" fmla="*/ 0 60000 65536"/>
                <a:gd name="T9" fmla="*/ 0 w 192"/>
                <a:gd name="T10" fmla="*/ 0 h 555"/>
                <a:gd name="T11" fmla="*/ 192 w 192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55">
                  <a:moveTo>
                    <a:pt x="192" y="0"/>
                  </a:moveTo>
                  <a:lnTo>
                    <a:pt x="0" y="0"/>
                  </a:lnTo>
                  <a:lnTo>
                    <a:pt x="0" y="55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68" name="Text Box 77"/>
            <p:cNvSpPr txBox="1">
              <a:spLocks noChangeArrowheads="1"/>
            </p:cNvSpPr>
            <p:nvPr/>
          </p:nvSpPr>
          <p:spPr bwMode="auto">
            <a:xfrm>
              <a:off x="4376" y="2584"/>
              <a:ext cx="2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dirty="0">
                  <a:solidFill>
                    <a:srgbClr val="FF0000"/>
                  </a:solidFill>
                </a:rPr>
                <a:t>V</a:t>
              </a:r>
              <a:r>
                <a:rPr kumimoji="0" lang="en-US" altLang="fr-FR" sz="1600" baseline="-25000" dirty="0">
                  <a:solidFill>
                    <a:srgbClr val="FF0000"/>
                  </a:solidFill>
                </a:rPr>
                <a:t>1</a:t>
              </a:r>
              <a:r>
                <a:rPr kumimoji="0" lang="en-US" altLang="fr-FR" sz="1600" dirty="0"/>
                <a:t> </a:t>
              </a:r>
            </a:p>
          </p:txBody>
        </p:sp>
        <p:sp>
          <p:nvSpPr>
            <p:cNvPr id="25669" name="Line 79"/>
            <p:cNvSpPr>
              <a:spLocks noChangeShapeType="1"/>
            </p:cNvSpPr>
            <p:nvPr/>
          </p:nvSpPr>
          <p:spPr bwMode="auto">
            <a:xfrm>
              <a:off x="4627" y="2531"/>
              <a:ext cx="1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70" name="Text Box 80"/>
            <p:cNvSpPr txBox="1">
              <a:spLocks noChangeArrowheads="1"/>
            </p:cNvSpPr>
            <p:nvPr/>
          </p:nvSpPr>
          <p:spPr bwMode="auto">
            <a:xfrm>
              <a:off x="4599" y="2499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/>
                <a:t>I</a:t>
              </a:r>
              <a:r>
                <a:rPr kumimoji="0" lang="en-US" altLang="fr-FR" sz="1600" i="1" baseline="-25000"/>
                <a:t>c</a:t>
              </a:r>
              <a:endParaRPr kumimoji="0" lang="en-US" altLang="fr-FR" sz="1600" i="1"/>
            </a:p>
          </p:txBody>
        </p:sp>
        <p:sp>
          <p:nvSpPr>
            <p:cNvPr id="25671" name="Line 81"/>
            <p:cNvSpPr>
              <a:spLocks noChangeShapeType="1"/>
            </p:cNvSpPr>
            <p:nvPr/>
          </p:nvSpPr>
          <p:spPr bwMode="auto">
            <a:xfrm>
              <a:off x="4463" y="2894"/>
              <a:ext cx="1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25607" name="Group 115"/>
          <p:cNvGrpSpPr>
            <a:grpSpLocks/>
          </p:cNvGrpSpPr>
          <p:nvPr/>
        </p:nvGrpSpPr>
        <p:grpSpPr bwMode="auto">
          <a:xfrm>
            <a:off x="2349621" y="1267185"/>
            <a:ext cx="2441575" cy="1778000"/>
            <a:chOff x="3923" y="872"/>
            <a:chExt cx="1538" cy="1120"/>
          </a:xfrm>
        </p:grpSpPr>
        <p:sp>
          <p:nvSpPr>
            <p:cNvPr id="25619" name="Text Box 83"/>
            <p:cNvSpPr txBox="1">
              <a:spLocks noChangeArrowheads="1"/>
            </p:cNvSpPr>
            <p:nvPr/>
          </p:nvSpPr>
          <p:spPr bwMode="auto">
            <a:xfrm>
              <a:off x="4457" y="1549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/>
                <a:t>I</a:t>
              </a:r>
              <a:r>
                <a:rPr kumimoji="0" lang="en-US" altLang="fr-FR" sz="1600" i="1" baseline="-25000"/>
                <a:t>e</a:t>
              </a:r>
              <a:endParaRPr kumimoji="0" lang="en-US" altLang="fr-FR" sz="1600" i="1"/>
            </a:p>
          </p:txBody>
        </p:sp>
        <p:grpSp>
          <p:nvGrpSpPr>
            <p:cNvPr id="25620" name="Group 84"/>
            <p:cNvGrpSpPr>
              <a:grpSpLocks/>
            </p:cNvGrpSpPr>
            <p:nvPr/>
          </p:nvGrpSpPr>
          <p:grpSpPr bwMode="auto">
            <a:xfrm>
              <a:off x="4216" y="1465"/>
              <a:ext cx="275" cy="132"/>
              <a:chOff x="2208" y="3408"/>
              <a:chExt cx="2592" cy="288"/>
            </a:xfrm>
          </p:grpSpPr>
          <p:sp>
            <p:nvSpPr>
              <p:cNvPr id="25649" name="Freeform 85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50" name="Freeform 86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21" name="Text Box 87"/>
            <p:cNvSpPr txBox="1">
              <a:spLocks noChangeArrowheads="1"/>
            </p:cNvSpPr>
            <p:nvPr/>
          </p:nvSpPr>
          <p:spPr bwMode="auto">
            <a:xfrm>
              <a:off x="4219" y="1262"/>
              <a:ext cx="2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 dirty="0"/>
                <a:t>R</a:t>
              </a:r>
              <a:r>
                <a:rPr kumimoji="0" lang="en-US" altLang="fr-FR" sz="1600" i="1" baseline="-25000" dirty="0"/>
                <a:t>e</a:t>
              </a:r>
              <a:r>
                <a:rPr kumimoji="0" lang="en-US" altLang="fr-FR" sz="1600" i="1" dirty="0"/>
                <a:t> </a:t>
              </a:r>
            </a:p>
          </p:txBody>
        </p:sp>
        <p:grpSp>
          <p:nvGrpSpPr>
            <p:cNvPr id="25622" name="Group 88"/>
            <p:cNvGrpSpPr>
              <a:grpSpLocks/>
            </p:cNvGrpSpPr>
            <p:nvPr/>
          </p:nvGrpSpPr>
          <p:grpSpPr bwMode="auto">
            <a:xfrm>
              <a:off x="4354" y="1793"/>
              <a:ext cx="251" cy="199"/>
              <a:chOff x="480" y="3456"/>
              <a:chExt cx="480" cy="288"/>
            </a:xfrm>
          </p:grpSpPr>
          <p:sp>
            <p:nvSpPr>
              <p:cNvPr id="25645" name="Line 8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46" name="Line 90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47" name="Line 91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48" name="Line 92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23" name="Oval 93"/>
            <p:cNvSpPr>
              <a:spLocks noChangeArrowheads="1"/>
            </p:cNvSpPr>
            <p:nvPr/>
          </p:nvSpPr>
          <p:spPr bwMode="auto">
            <a:xfrm>
              <a:off x="5194" y="1622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24" name="AutoShape 94"/>
            <p:cNvSpPr>
              <a:spLocks noChangeArrowheads="1"/>
            </p:cNvSpPr>
            <p:nvPr/>
          </p:nvSpPr>
          <p:spPr bwMode="auto">
            <a:xfrm rot="5400000">
              <a:off x="4614" y="1476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25" name="Line 95"/>
            <p:cNvSpPr>
              <a:spLocks noChangeShapeType="1"/>
            </p:cNvSpPr>
            <p:nvPr/>
          </p:nvSpPr>
          <p:spPr bwMode="auto">
            <a:xfrm flipH="1">
              <a:off x="4480" y="1531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26" name="Line 96"/>
            <p:cNvSpPr>
              <a:spLocks noChangeShapeType="1"/>
            </p:cNvSpPr>
            <p:nvPr/>
          </p:nvSpPr>
          <p:spPr bwMode="auto">
            <a:xfrm flipH="1">
              <a:off x="4480" y="1796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27" name="Line 97"/>
            <p:cNvSpPr>
              <a:spLocks noChangeShapeType="1"/>
            </p:cNvSpPr>
            <p:nvPr/>
          </p:nvSpPr>
          <p:spPr bwMode="auto">
            <a:xfrm flipH="1">
              <a:off x="5013" y="1664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28" name="Text Box 98"/>
            <p:cNvSpPr txBox="1">
              <a:spLocks noChangeArrowheads="1"/>
            </p:cNvSpPr>
            <p:nvPr/>
          </p:nvSpPr>
          <p:spPr bwMode="auto">
            <a:xfrm>
              <a:off x="4649" y="1435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25629" name="Text Box 99"/>
            <p:cNvSpPr txBox="1">
              <a:spLocks noChangeArrowheads="1"/>
            </p:cNvSpPr>
            <p:nvPr/>
          </p:nvSpPr>
          <p:spPr bwMode="auto">
            <a:xfrm>
              <a:off x="4644" y="164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+</a:t>
              </a:r>
            </a:p>
          </p:txBody>
        </p:sp>
        <p:sp>
          <p:nvSpPr>
            <p:cNvPr id="25630" name="Oval 100"/>
            <p:cNvSpPr>
              <a:spLocks noChangeArrowheads="1"/>
            </p:cNvSpPr>
            <p:nvPr/>
          </p:nvSpPr>
          <p:spPr bwMode="auto">
            <a:xfrm>
              <a:off x="4147" y="1497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631" name="Text Box 101"/>
            <p:cNvSpPr txBox="1">
              <a:spLocks noChangeArrowheads="1"/>
            </p:cNvSpPr>
            <p:nvPr/>
          </p:nvSpPr>
          <p:spPr bwMode="auto">
            <a:xfrm>
              <a:off x="3923" y="1389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25632" name="Text Box 102"/>
            <p:cNvSpPr txBox="1">
              <a:spLocks noChangeArrowheads="1"/>
            </p:cNvSpPr>
            <p:nvPr/>
          </p:nvSpPr>
          <p:spPr bwMode="auto">
            <a:xfrm>
              <a:off x="5238" y="1480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grpSp>
          <p:nvGrpSpPr>
            <p:cNvPr id="25633" name="Group 103"/>
            <p:cNvGrpSpPr>
              <a:grpSpLocks/>
            </p:cNvGrpSpPr>
            <p:nvPr/>
          </p:nvGrpSpPr>
          <p:grpSpPr bwMode="auto">
            <a:xfrm>
              <a:off x="4686" y="1086"/>
              <a:ext cx="275" cy="132"/>
              <a:chOff x="2208" y="3408"/>
              <a:chExt cx="2592" cy="288"/>
            </a:xfrm>
          </p:grpSpPr>
          <p:sp>
            <p:nvSpPr>
              <p:cNvPr id="25643" name="Freeform 104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5644" name="Freeform 105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5634" name="Freeform 106"/>
            <p:cNvSpPr>
              <a:spLocks/>
            </p:cNvSpPr>
            <p:nvPr/>
          </p:nvSpPr>
          <p:spPr bwMode="auto">
            <a:xfrm>
              <a:off x="4965" y="1152"/>
              <a:ext cx="151" cy="514"/>
            </a:xfrm>
            <a:custGeom>
              <a:avLst/>
              <a:gdLst>
                <a:gd name="T0" fmla="*/ 0 w 288"/>
                <a:gd name="T1" fmla="*/ 0 h 742"/>
                <a:gd name="T2" fmla="*/ 1 w 288"/>
                <a:gd name="T3" fmla="*/ 0 h 742"/>
                <a:gd name="T4" fmla="*/ 1 w 288"/>
                <a:gd name="T5" fmla="*/ 13 h 742"/>
                <a:gd name="T6" fmla="*/ 0 60000 65536"/>
                <a:gd name="T7" fmla="*/ 0 60000 65536"/>
                <a:gd name="T8" fmla="*/ 0 60000 65536"/>
                <a:gd name="T9" fmla="*/ 0 w 288"/>
                <a:gd name="T10" fmla="*/ 0 h 742"/>
                <a:gd name="T11" fmla="*/ 288 w 288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42">
                  <a:moveTo>
                    <a:pt x="0" y="0"/>
                  </a:moveTo>
                  <a:lnTo>
                    <a:pt x="288" y="0"/>
                  </a:lnTo>
                  <a:lnTo>
                    <a:pt x="288" y="74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35" name="Text Box 107"/>
            <p:cNvSpPr txBox="1">
              <a:spLocks noChangeArrowheads="1"/>
            </p:cNvSpPr>
            <p:nvPr/>
          </p:nvSpPr>
          <p:spPr bwMode="auto">
            <a:xfrm>
              <a:off x="4739" y="890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 dirty="0" err="1"/>
                <a:t>R</a:t>
              </a:r>
              <a:r>
                <a:rPr kumimoji="0" lang="en-US" altLang="fr-FR" sz="1600" i="1" baseline="-25000" dirty="0" err="1"/>
                <a:t>c</a:t>
              </a:r>
              <a:endParaRPr kumimoji="0" lang="en-US" altLang="fr-FR" sz="1600" i="1" dirty="0"/>
            </a:p>
          </p:txBody>
        </p:sp>
        <p:sp>
          <p:nvSpPr>
            <p:cNvPr id="25636" name="Text Box 108"/>
            <p:cNvSpPr txBox="1">
              <a:spLocks noChangeArrowheads="1"/>
            </p:cNvSpPr>
            <p:nvPr/>
          </p:nvSpPr>
          <p:spPr bwMode="auto">
            <a:xfrm>
              <a:off x="3940" y="872"/>
              <a:ext cx="58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fr-CA" altLang="fr-FR" sz="1200" dirty="0"/>
                <a:t>Nœud de sommation</a:t>
              </a:r>
            </a:p>
          </p:txBody>
        </p:sp>
        <p:sp>
          <p:nvSpPr>
            <p:cNvPr id="25637" name="Freeform 109"/>
            <p:cNvSpPr>
              <a:spLocks/>
            </p:cNvSpPr>
            <p:nvPr/>
          </p:nvSpPr>
          <p:spPr bwMode="auto">
            <a:xfrm>
              <a:off x="4584" y="1152"/>
              <a:ext cx="101" cy="385"/>
            </a:xfrm>
            <a:custGeom>
              <a:avLst/>
              <a:gdLst>
                <a:gd name="T0" fmla="*/ 1 w 192"/>
                <a:gd name="T1" fmla="*/ 0 h 555"/>
                <a:gd name="T2" fmla="*/ 0 w 192"/>
                <a:gd name="T3" fmla="*/ 0 h 555"/>
                <a:gd name="T4" fmla="*/ 0 w 192"/>
                <a:gd name="T5" fmla="*/ 10 h 555"/>
                <a:gd name="T6" fmla="*/ 0 60000 65536"/>
                <a:gd name="T7" fmla="*/ 0 60000 65536"/>
                <a:gd name="T8" fmla="*/ 0 60000 65536"/>
                <a:gd name="T9" fmla="*/ 0 w 192"/>
                <a:gd name="T10" fmla="*/ 0 h 555"/>
                <a:gd name="T11" fmla="*/ 192 w 192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55">
                  <a:moveTo>
                    <a:pt x="192" y="0"/>
                  </a:moveTo>
                  <a:lnTo>
                    <a:pt x="0" y="0"/>
                  </a:lnTo>
                  <a:lnTo>
                    <a:pt x="0" y="55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38" name="Text Box 110"/>
            <p:cNvSpPr txBox="1">
              <a:spLocks noChangeArrowheads="1"/>
            </p:cNvSpPr>
            <p:nvPr/>
          </p:nvSpPr>
          <p:spPr bwMode="auto">
            <a:xfrm>
              <a:off x="4392" y="967"/>
              <a:ext cx="2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dirty="0">
                  <a:solidFill>
                    <a:srgbClr val="FF0000"/>
                  </a:solidFill>
                </a:rPr>
                <a:t>V</a:t>
              </a:r>
              <a:r>
                <a:rPr kumimoji="0" lang="en-US" altLang="fr-FR" sz="1600" baseline="-25000" dirty="0">
                  <a:solidFill>
                    <a:srgbClr val="FF0000"/>
                  </a:solidFill>
                </a:rPr>
                <a:t>1</a:t>
              </a:r>
              <a:r>
                <a:rPr kumimoji="0" lang="en-US" altLang="fr-FR" sz="1600" dirty="0"/>
                <a:t> </a:t>
              </a:r>
            </a:p>
          </p:txBody>
        </p:sp>
        <p:sp>
          <p:nvSpPr>
            <p:cNvPr id="25639" name="Line 111"/>
            <p:cNvSpPr>
              <a:spLocks noChangeShapeType="1"/>
            </p:cNvSpPr>
            <p:nvPr/>
          </p:nvSpPr>
          <p:spPr bwMode="auto">
            <a:xfrm>
              <a:off x="4483" y="1152"/>
              <a:ext cx="75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0" name="Line 112"/>
            <p:cNvSpPr>
              <a:spLocks noChangeShapeType="1"/>
            </p:cNvSpPr>
            <p:nvPr/>
          </p:nvSpPr>
          <p:spPr bwMode="auto">
            <a:xfrm>
              <a:off x="4627" y="1216"/>
              <a:ext cx="1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5641" name="Text Box 113"/>
            <p:cNvSpPr txBox="1">
              <a:spLocks noChangeArrowheads="1"/>
            </p:cNvSpPr>
            <p:nvPr/>
          </p:nvSpPr>
          <p:spPr bwMode="auto">
            <a:xfrm>
              <a:off x="4599" y="1184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/>
                <a:t>I</a:t>
              </a:r>
              <a:r>
                <a:rPr kumimoji="0" lang="en-US" altLang="fr-FR" sz="1600" i="1" baseline="-25000"/>
                <a:t>c</a:t>
              </a:r>
              <a:endParaRPr kumimoji="0" lang="en-US" altLang="fr-FR" sz="1600" i="1"/>
            </a:p>
          </p:txBody>
        </p:sp>
        <p:sp>
          <p:nvSpPr>
            <p:cNvPr id="25642" name="Line 114"/>
            <p:cNvSpPr>
              <a:spLocks noChangeShapeType="1"/>
            </p:cNvSpPr>
            <p:nvPr/>
          </p:nvSpPr>
          <p:spPr bwMode="auto">
            <a:xfrm>
              <a:off x="4463" y="1579"/>
              <a:ext cx="1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aphicFrame>
        <p:nvGraphicFramePr>
          <p:cNvPr id="25608" name="Object 117"/>
          <p:cNvGraphicFramePr>
            <a:graphicFrameLocks noChangeAspect="1"/>
          </p:cNvGraphicFramePr>
          <p:nvPr/>
        </p:nvGraphicFramePr>
        <p:xfrm>
          <a:off x="3459164" y="3427414"/>
          <a:ext cx="22050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500" imgH="431800" progId="Equation.3">
                  <p:embed/>
                </p:oleObj>
              </mc:Choice>
              <mc:Fallback>
                <p:oleObj name="Equation" r:id="rId2" imgW="1587500" imgH="43180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4" y="3427414"/>
                        <a:ext cx="22050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18"/>
          <p:cNvGraphicFramePr>
            <a:graphicFrameLocks noChangeAspect="1"/>
          </p:cNvGraphicFramePr>
          <p:nvPr/>
        </p:nvGraphicFramePr>
        <p:xfrm>
          <a:off x="3517900" y="4367214"/>
          <a:ext cx="1995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31800" progId="Equation.3">
                  <p:embed/>
                </p:oleObj>
              </mc:Choice>
              <mc:Fallback>
                <p:oleObj name="Equation" r:id="rId4" imgW="1435100" imgH="43180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4367214"/>
                        <a:ext cx="19954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19"/>
          <p:cNvGraphicFramePr>
            <a:graphicFrameLocks noChangeAspect="1"/>
          </p:cNvGraphicFramePr>
          <p:nvPr/>
        </p:nvGraphicFramePr>
        <p:xfrm>
          <a:off x="3721100" y="4943476"/>
          <a:ext cx="1041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8975" imgH="431613" progId="Equation.3">
                  <p:embed/>
                </p:oleObj>
              </mc:Choice>
              <mc:Fallback>
                <p:oleObj name="Equation" r:id="rId6" imgW="748975" imgH="431613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943476"/>
                        <a:ext cx="10414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21"/>
          <p:cNvGraphicFramePr>
            <a:graphicFrameLocks noChangeAspect="1"/>
          </p:cNvGraphicFramePr>
          <p:nvPr/>
        </p:nvGraphicFramePr>
        <p:xfrm>
          <a:off x="3432176" y="4029075"/>
          <a:ext cx="1235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9000" imgH="228600" progId="Equation.3">
                  <p:embed/>
                </p:oleObj>
              </mc:Choice>
              <mc:Fallback>
                <p:oleObj name="Equation" r:id="rId8" imgW="889000" imgH="228600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4029075"/>
                        <a:ext cx="1235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Text Box 122"/>
          <p:cNvSpPr txBox="1">
            <a:spLocks noChangeArrowheads="1"/>
          </p:cNvSpPr>
          <p:nvPr/>
        </p:nvSpPr>
        <p:spPr bwMode="auto">
          <a:xfrm>
            <a:off x="6024563" y="3068639"/>
            <a:ext cx="4464050" cy="31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01700" indent="-263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kumimoji="0" lang="en-CA" altLang="fr-FR" sz="2000" dirty="0" err="1">
                <a:solidFill>
                  <a:srgbClr val="0070C0"/>
                </a:solidFill>
              </a:rPr>
              <a:t>Amplificateur</a:t>
            </a:r>
            <a:r>
              <a:rPr kumimoji="0" lang="en-CA" altLang="fr-FR" sz="2000" dirty="0">
                <a:solidFill>
                  <a:srgbClr val="0070C0"/>
                </a:solidFill>
              </a:rPr>
              <a:t> non-</a:t>
            </a:r>
            <a:r>
              <a:rPr kumimoji="0" lang="en-CA" altLang="fr-FR" sz="2000" dirty="0" err="1">
                <a:solidFill>
                  <a:srgbClr val="0070C0"/>
                </a:solidFill>
              </a:rPr>
              <a:t>inverseur</a:t>
            </a:r>
            <a:r>
              <a:rPr kumimoji="0" lang="en-CA" altLang="fr-FR" sz="2000" dirty="0">
                <a:solidFill>
                  <a:srgbClr val="0070C0"/>
                </a:solidFill>
              </a:rPr>
              <a:t> de phase</a:t>
            </a:r>
            <a:endParaRPr kumimoji="0" lang="en-US" altLang="fr-FR" sz="2000" dirty="0">
              <a:solidFill>
                <a:srgbClr val="0070C0"/>
              </a:solidFill>
            </a:endParaRP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  <a:r>
              <a:rPr kumimoji="0" lang="en-US" altLang="fr-FR" sz="2000" dirty="0" err="1"/>
              <a:t>Partant</a:t>
            </a:r>
            <a:r>
              <a:rPr kumimoji="0" lang="en-US" altLang="fr-FR" sz="2000" dirty="0"/>
              <a:t> de :</a:t>
            </a:r>
          </a:p>
          <a:p>
            <a:pPr>
              <a:lnSpc>
                <a:spcPct val="60000"/>
              </a:lnSpc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Pour A &lt;&lt; 1 :  </a:t>
            </a:r>
          </a:p>
          <a:p>
            <a:pPr>
              <a:lnSpc>
                <a:spcPct val="50000"/>
              </a:lnSpc>
              <a:buClr>
                <a:schemeClr val="accent1"/>
              </a:buClr>
              <a:buFontTx/>
              <a:buNone/>
            </a:pPr>
            <a:r>
              <a:rPr kumimoji="0" lang="en-US" altLang="fr-FR" sz="2000" dirty="0"/>
              <a:t>		</a:t>
            </a:r>
          </a:p>
          <a:p>
            <a:pPr>
              <a:buClr>
                <a:schemeClr val="accent1"/>
              </a:buClr>
              <a:buFontTx/>
              <a:buNone/>
            </a:pPr>
            <a:r>
              <a:rPr kumimoji="0" lang="en-US" altLang="fr-FR" sz="2000" b="1" dirty="0"/>
              <a:t>	</a:t>
            </a:r>
            <a:r>
              <a:rPr kumimoji="0" lang="en-US" altLang="fr-FR" sz="2000" dirty="0">
                <a:solidFill>
                  <a:srgbClr val="0070C0"/>
                </a:solidFill>
              </a:rPr>
              <a:t>Pour A &gt;&gt; 1 :</a:t>
            </a:r>
            <a:r>
              <a:rPr kumimoji="0" lang="en-US" altLang="fr-FR" sz="2000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0"/>
              </a:lnSpc>
              <a:buClr>
                <a:schemeClr val="accent1"/>
              </a:buClr>
              <a:buFontTx/>
              <a:buNone/>
            </a:pPr>
            <a:endParaRPr kumimoji="0" lang="en-US" altLang="fr-FR" sz="2000" dirty="0"/>
          </a:p>
          <a:p>
            <a:pPr lvl="1">
              <a:spcBef>
                <a:spcPts val="9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kumimoji="0" lang="en-US" altLang="fr-FR" sz="1800" dirty="0"/>
              <a:t>V</a:t>
            </a:r>
            <a:r>
              <a:rPr kumimoji="0" lang="en-US" altLang="fr-FR" sz="1800" baseline="-25000" dirty="0"/>
              <a:t>1 </a:t>
            </a:r>
            <a:r>
              <a:rPr kumimoji="0" lang="en-US" altLang="fr-FR" sz="1800" dirty="0"/>
              <a:t>~</a:t>
            </a:r>
            <a:r>
              <a:rPr kumimoji="0" lang="en-US" altLang="fr-FR" sz="1800" dirty="0" err="1"/>
              <a:t>V</a:t>
            </a:r>
            <a:r>
              <a:rPr kumimoji="0" lang="en-US" altLang="fr-FR" sz="1800" baseline="-25000" dirty="0" err="1"/>
              <a:t>e</a:t>
            </a:r>
            <a:r>
              <a:rPr kumimoji="0" lang="en-US" altLang="fr-FR" sz="1800" dirty="0"/>
              <a:t> </a:t>
            </a:r>
            <a:r>
              <a:rPr kumimoji="0" lang="en-US" altLang="fr-FR" sz="1800" dirty="0">
                <a:solidFill>
                  <a:srgbClr val="969696"/>
                </a:solidFill>
              </a:rPr>
              <a:t>(= -V</a:t>
            </a:r>
            <a:r>
              <a:rPr kumimoji="0" lang="en-US" altLang="fr-FR" sz="1800" baseline="-25000" dirty="0">
                <a:solidFill>
                  <a:srgbClr val="969696"/>
                </a:solidFill>
              </a:rPr>
              <a:t>s </a:t>
            </a:r>
            <a:r>
              <a:rPr kumimoji="0" lang="en-US" altLang="fr-FR" sz="1800" dirty="0">
                <a:solidFill>
                  <a:srgbClr val="969696"/>
                </a:solidFill>
              </a:rPr>
              <a:t>/</a:t>
            </a:r>
            <a:r>
              <a:rPr kumimoji="0" lang="en-US" altLang="fr-FR" sz="1800" baseline="-25000" dirty="0">
                <a:solidFill>
                  <a:srgbClr val="969696"/>
                </a:solidFill>
              </a:rPr>
              <a:t> </a:t>
            </a:r>
            <a:r>
              <a:rPr kumimoji="0" lang="en-US" altLang="fr-FR" sz="1800" dirty="0">
                <a:solidFill>
                  <a:srgbClr val="969696"/>
                </a:solidFill>
              </a:rPr>
              <a:t>A)</a:t>
            </a:r>
          </a:p>
          <a:p>
            <a:pPr lvl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kumimoji="0" lang="en-CA" altLang="fr-FR" sz="1800" dirty="0"/>
              <a:t>V</a:t>
            </a:r>
            <a:r>
              <a:rPr kumimoji="0" lang="en-CA" altLang="fr-FR" sz="1800" baseline="-25000" dirty="0"/>
              <a:t>s</a:t>
            </a:r>
            <a:r>
              <a:rPr kumimoji="0" lang="en-CA" altLang="fr-FR" sz="1800" dirty="0"/>
              <a:t> </a:t>
            </a:r>
            <a:r>
              <a:rPr kumimoji="0" lang="en-CA" altLang="fr-FR" sz="1800" dirty="0" err="1"/>
              <a:t>est</a:t>
            </a:r>
            <a:r>
              <a:rPr kumimoji="0" lang="en-CA" altLang="fr-FR" sz="1800" dirty="0"/>
              <a:t> </a:t>
            </a:r>
            <a:r>
              <a:rPr kumimoji="0" lang="en-CA" altLang="fr-FR" sz="1800" dirty="0" err="1"/>
              <a:t>indépendant</a:t>
            </a:r>
            <a:r>
              <a:rPr kumimoji="0" lang="en-CA" altLang="fr-FR" sz="1800" dirty="0"/>
              <a:t> de A</a:t>
            </a:r>
            <a:endParaRPr kumimoji="0" lang="en-US" altLang="fr-FR" sz="1800" dirty="0"/>
          </a:p>
        </p:txBody>
      </p:sp>
      <p:graphicFrame>
        <p:nvGraphicFramePr>
          <p:cNvPr id="25613" name="Object 123"/>
          <p:cNvGraphicFramePr>
            <a:graphicFrameLocks noChangeAspect="1"/>
          </p:cNvGraphicFramePr>
          <p:nvPr/>
        </p:nvGraphicFramePr>
        <p:xfrm>
          <a:off x="7680325" y="3405189"/>
          <a:ext cx="1339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" imgH="431800" progId="Equation.3">
                  <p:embed/>
                </p:oleObj>
              </mc:Choice>
              <mc:Fallback>
                <p:oleObj name="Equation" r:id="rId10" imgW="965200" imgH="4318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405189"/>
                        <a:ext cx="13398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24"/>
          <p:cNvGraphicFramePr>
            <a:graphicFrameLocks noChangeAspect="1"/>
          </p:cNvGraphicFramePr>
          <p:nvPr/>
        </p:nvGraphicFramePr>
        <p:xfrm>
          <a:off x="7932738" y="4344989"/>
          <a:ext cx="18351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227" imgH="431613" progId="Equation.3">
                  <p:embed/>
                </p:oleObj>
              </mc:Choice>
              <mc:Fallback>
                <p:oleObj name="Equation" r:id="rId12" imgW="1320227" imgH="431613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2738" y="4344989"/>
                        <a:ext cx="18351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25"/>
          <p:cNvGraphicFramePr>
            <a:graphicFrameLocks noChangeAspect="1"/>
          </p:cNvGraphicFramePr>
          <p:nvPr/>
        </p:nvGraphicFramePr>
        <p:xfrm>
          <a:off x="7896225" y="4868864"/>
          <a:ext cx="13589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476" imgH="482391" progId="Equation.3">
                  <p:embed/>
                </p:oleObj>
              </mc:Choice>
              <mc:Fallback>
                <p:oleObj name="Equation" r:id="rId14" imgW="977476" imgH="482391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4868864"/>
                        <a:ext cx="13589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26"/>
          <p:cNvGraphicFramePr>
            <a:graphicFrameLocks noChangeAspect="1"/>
          </p:cNvGraphicFramePr>
          <p:nvPr/>
        </p:nvGraphicFramePr>
        <p:xfrm>
          <a:off x="7573964" y="4006850"/>
          <a:ext cx="1304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800" imgH="228600" progId="Equation.3">
                  <p:embed/>
                </p:oleObj>
              </mc:Choice>
              <mc:Fallback>
                <p:oleObj name="Equation" r:id="rId16" imgW="939800" imgH="22860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964" y="4006850"/>
                        <a:ext cx="1304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102225" y="1604964"/>
            <a:ext cx="2046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8525" indent="-2682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1"/>
              </a:buClr>
              <a:buFontTx/>
              <a:buNone/>
              <a:defRPr/>
            </a:pPr>
            <a:r>
              <a:rPr kumimoji="0" lang="en-US" altLang="fr-FR" sz="2000" dirty="0" err="1">
                <a:solidFill>
                  <a:schemeClr val="bg1">
                    <a:lumMod val="75000"/>
                  </a:schemeClr>
                </a:solidFill>
              </a:rPr>
              <a:t>Idéalement</a:t>
            </a:r>
            <a:r>
              <a:rPr kumimoji="0" lang="en-US" altLang="fr-FR" sz="2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kumimoji="0" lang="en-US" altLang="fr-FR" sz="2000" i="1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kumimoji="0" lang="en-US" altLang="fr-FR" sz="2000" i="1" baseline="-25000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kumimoji="0" lang="en-US" altLang="fr-FR" sz="2000" i="1" dirty="0">
                <a:solidFill>
                  <a:schemeClr val="bg1">
                    <a:lumMod val="75000"/>
                  </a:schemeClr>
                </a:solidFill>
              </a:rPr>
              <a:t>=i</a:t>
            </a:r>
            <a:r>
              <a:rPr kumimoji="0" lang="en-US" altLang="fr-FR" sz="2000" i="1" baseline="-25000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>
              <a:buClr>
                <a:schemeClr val="accent1"/>
              </a:buClr>
              <a:buFontTx/>
              <a:buNone/>
              <a:defRPr/>
            </a:pPr>
            <a:r>
              <a:rPr kumimoji="0" lang="en-US" altLang="fr-FR" sz="2000" dirty="0">
                <a:solidFill>
                  <a:schemeClr val="bg1">
                    <a:lumMod val="75000"/>
                  </a:schemeClr>
                </a:solidFill>
              </a:rPr>
              <a:t>et </a:t>
            </a:r>
            <a:r>
              <a:rPr kumimoji="0" lang="en-US" altLang="fr-FR" sz="2000" i="1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kumimoji="0" lang="en-US" altLang="fr-FR" sz="2000" baseline="-25000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kumimoji="0" lang="en-US" altLang="fr-FR" sz="2000" i="1" dirty="0">
                <a:solidFill>
                  <a:schemeClr val="bg1">
                    <a:lumMod val="75000"/>
                  </a:schemeClr>
                </a:solidFill>
              </a:rPr>
              <a:t>=V</a:t>
            </a:r>
            <a:r>
              <a:rPr kumimoji="0" lang="en-US" altLang="fr-FR" sz="2000" i="1" baseline="-25000" dirty="0">
                <a:solidFill>
                  <a:schemeClr val="bg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25618" name="Rectangle 78"/>
          <p:cNvSpPr>
            <a:spLocks noChangeArrowheads="1"/>
          </p:cNvSpPr>
          <p:nvPr/>
        </p:nvSpPr>
        <p:spPr bwMode="auto">
          <a:xfrm>
            <a:off x="7874737" y="4897438"/>
            <a:ext cx="1408112" cy="6413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0" name="Text Box 107"/>
          <p:cNvSpPr txBox="1">
            <a:spLocks noChangeArrowheads="1"/>
          </p:cNvSpPr>
          <p:nvPr/>
        </p:nvSpPr>
        <p:spPr bwMode="auto">
          <a:xfrm>
            <a:off x="8504647" y="1174751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i="1" dirty="0" err="1"/>
              <a:t>R</a:t>
            </a:r>
            <a:r>
              <a:rPr kumimoji="0" lang="en-US" altLang="fr-FR" sz="1600" i="1" baseline="-25000" dirty="0" err="1"/>
              <a:t>c</a:t>
            </a:r>
            <a:endParaRPr kumimoji="0" lang="en-US" altLang="fr-FR" sz="1600" i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12"/>
          <p:cNvSpPr>
            <a:spLocks noGrp="1"/>
          </p:cNvSpPr>
          <p:nvPr>
            <p:ph type="body" idx="1"/>
          </p:nvPr>
        </p:nvSpPr>
        <p:spPr>
          <a:xfrm>
            <a:off x="1105908" y="1152526"/>
            <a:ext cx="5688013" cy="511175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sz="2000" dirty="0">
                <a:solidFill>
                  <a:srgbClr val="0070C0"/>
                </a:solidFill>
              </a:rPr>
              <a:t>Étage tampon </a:t>
            </a:r>
            <a:r>
              <a:rPr lang="fr-CA" sz="2000" dirty="0">
                <a:sym typeface="Symbol" pitchFamily="18" charset="2"/>
              </a:rPr>
              <a:t>(convertisseur d’impédance) </a:t>
            </a:r>
            <a:r>
              <a:rPr lang="fr-CA" sz="2000" dirty="0"/>
              <a:t>: obtenu si </a:t>
            </a:r>
            <a:r>
              <a:rPr lang="fr-CA" sz="2000" i="1" dirty="0" err="1"/>
              <a:t>R</a:t>
            </a:r>
            <a:r>
              <a:rPr lang="fr-CA" sz="2000" i="1" baseline="-25000" dirty="0" err="1"/>
              <a:t>e</a:t>
            </a:r>
            <a:r>
              <a:rPr lang="fr-CA" sz="1600" dirty="0">
                <a:sym typeface="Symbol" panose="05050102010706020507" pitchFamily="18" charset="2"/>
              </a:rPr>
              <a:t></a:t>
            </a:r>
            <a:r>
              <a:rPr lang="fr-CA" sz="2000" dirty="0"/>
              <a:t> </a:t>
            </a:r>
            <a:r>
              <a:rPr lang="fr-CA" sz="2000" dirty="0">
                <a:sym typeface="Symbol" pitchFamily="18" charset="2"/>
              </a:rPr>
              <a:t> et </a:t>
            </a:r>
            <a:r>
              <a:rPr lang="fr-CA" sz="2000" i="1" dirty="0" err="1">
                <a:sym typeface="Symbol" pitchFamily="18" charset="2"/>
              </a:rPr>
              <a:t>R</a:t>
            </a:r>
            <a:r>
              <a:rPr lang="fr-CA" sz="2000" i="1" baseline="-25000" dirty="0" err="1">
                <a:sym typeface="Symbol" pitchFamily="18" charset="2"/>
              </a:rPr>
              <a:t>c</a:t>
            </a:r>
            <a:r>
              <a:rPr lang="fr-CA" sz="2000" dirty="0">
                <a:sym typeface="Symbol" pitchFamily="18" charset="2"/>
              </a:rPr>
              <a:t> est fini dans le montage non-inverseur de phase</a:t>
            </a:r>
          </a:p>
          <a:p>
            <a:pPr marL="627063" lvl="1" indent="-176213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sz="1800" i="1" dirty="0">
                <a:sym typeface="Symbol" pitchFamily="18" charset="2"/>
              </a:rPr>
              <a:t>V</a:t>
            </a:r>
            <a:r>
              <a:rPr lang="fr-CA" sz="1800" i="1" baseline="-25000" dirty="0">
                <a:sym typeface="Symbol" pitchFamily="18" charset="2"/>
              </a:rPr>
              <a:t>s</a:t>
            </a:r>
            <a:r>
              <a:rPr lang="fr-CA" sz="1800" i="1" dirty="0">
                <a:sym typeface="Symbol" pitchFamily="18" charset="2"/>
              </a:rPr>
              <a:t> /V</a:t>
            </a:r>
            <a:r>
              <a:rPr lang="fr-CA" sz="1800" i="1" baseline="-25000" dirty="0">
                <a:sym typeface="Symbol" pitchFamily="18" charset="2"/>
              </a:rPr>
              <a:t>e </a:t>
            </a:r>
            <a:r>
              <a:rPr lang="fr-CA" sz="1800" dirty="0">
                <a:sym typeface="Symbol" pitchFamily="18" charset="2"/>
              </a:rPr>
              <a:t>=1</a:t>
            </a:r>
          </a:p>
          <a:p>
            <a:pPr marL="627063" lvl="1" indent="-176213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sz="1800" i="1" dirty="0" err="1">
                <a:sym typeface="Symbol" pitchFamily="18" charset="2"/>
              </a:rPr>
              <a:t>Z</a:t>
            </a:r>
            <a:r>
              <a:rPr lang="fr-CA" sz="1800" i="1" baseline="-25000" dirty="0" err="1">
                <a:sym typeface="Symbol" pitchFamily="18" charset="2"/>
              </a:rPr>
              <a:t>e</a:t>
            </a:r>
            <a:r>
              <a:rPr lang="fr-CA" sz="1800" dirty="0">
                <a:sym typeface="Symbol" pitchFamily="18" charset="2"/>
              </a:rPr>
              <a:t> &gt;&gt; 1 ; </a:t>
            </a:r>
            <a:r>
              <a:rPr lang="fr-CA" sz="1800" i="1" dirty="0">
                <a:sym typeface="Symbol" pitchFamily="18" charset="2"/>
              </a:rPr>
              <a:t>Z</a:t>
            </a:r>
            <a:r>
              <a:rPr lang="fr-CA" sz="1800" i="1" baseline="-25000" dirty="0">
                <a:sym typeface="Symbol" pitchFamily="18" charset="2"/>
              </a:rPr>
              <a:t>s</a:t>
            </a:r>
            <a:r>
              <a:rPr lang="fr-CA" sz="1800" dirty="0">
                <a:sym typeface="Symbol" pitchFamily="18" charset="2"/>
              </a:rPr>
              <a:t>~50-100</a:t>
            </a:r>
            <a:r>
              <a:rPr lang="fr-CA" sz="1800" dirty="0">
                <a:latin typeface="Symbol" pitchFamily="18" charset="2"/>
                <a:sym typeface="Symbol" pitchFamily="18" charset="2"/>
              </a:rPr>
              <a:t>W</a:t>
            </a:r>
            <a:endParaRPr lang="fr-CA" sz="2000" dirty="0"/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627063" algn="l"/>
              </a:tabLst>
              <a:defRPr/>
            </a:pPr>
            <a:r>
              <a:rPr lang="fr-CA" sz="2000" dirty="0">
                <a:solidFill>
                  <a:srgbClr val="0070C0"/>
                </a:solidFill>
              </a:rPr>
              <a:t>Amplificateur différentiel</a:t>
            </a:r>
            <a:r>
              <a:rPr lang="fr-CA" sz="2000" dirty="0"/>
              <a:t>  </a:t>
            </a:r>
          </a:p>
          <a:p>
            <a:pPr marL="627063" indent="-177800" eaLnBrk="1" hangingPunct="1">
              <a:spcBef>
                <a:spcPct val="100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800" dirty="0"/>
              <a:t>Combinaison des montages inverseur et non-inverseur de phase. Pour </a:t>
            </a:r>
            <a:r>
              <a:rPr lang="fr-CA" sz="1800" i="1" dirty="0"/>
              <a:t>A</a:t>
            </a:r>
            <a:r>
              <a:rPr lang="fr-CA" sz="1800" dirty="0"/>
              <a:t> très grand </a:t>
            </a:r>
            <a:r>
              <a:rPr lang="fr-CA" sz="2000" dirty="0"/>
              <a:t>:</a:t>
            </a:r>
          </a:p>
          <a:p>
            <a:pPr marL="271463" indent="-271463" eaLnBrk="1" hangingPunct="1">
              <a:lnSpc>
                <a:spcPct val="180000"/>
              </a:lnSpc>
              <a:buClr>
                <a:schemeClr val="accent1"/>
              </a:buClr>
              <a:buNone/>
              <a:tabLst>
                <a:tab pos="627063" algn="l"/>
              </a:tabLst>
              <a:defRPr/>
            </a:pPr>
            <a:r>
              <a:rPr lang="fr-CA" sz="2000" dirty="0"/>
              <a:t>		  	</a:t>
            </a:r>
          </a:p>
          <a:p>
            <a:pPr marL="627063" lvl="1" indent="-176213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sz="1800" dirty="0"/>
              <a:t>Un diviseur de tension permet d’égaliser le gain en réduisant celui pour </a:t>
            </a:r>
            <a:r>
              <a:rPr lang="fr-CA" sz="1800" i="1" dirty="0"/>
              <a:t>V</a:t>
            </a:r>
            <a:r>
              <a:rPr lang="fr-CA" sz="1800" i="1" baseline="-25000" dirty="0"/>
              <a:t>e2</a:t>
            </a:r>
            <a:r>
              <a:rPr lang="fr-CA" sz="1800" dirty="0"/>
              <a:t>. On a :</a:t>
            </a:r>
          </a:p>
          <a:p>
            <a:pPr marL="627063" lvl="1" indent="-176213" eaLnBrk="1" hangingPunct="1">
              <a:lnSpc>
                <a:spcPct val="220000"/>
              </a:lnSpc>
              <a:spcBef>
                <a:spcPct val="1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627063" algn="l"/>
              </a:tabLst>
              <a:defRPr/>
            </a:pPr>
            <a:endParaRPr lang="fr-CA" sz="1800" dirty="0"/>
          </a:p>
          <a:p>
            <a:pPr marL="1027113" lvl="2" indent="-176213" eaLnBrk="1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tabLst>
                <a:tab pos="627063" algn="l"/>
              </a:tabLst>
              <a:defRPr/>
            </a:pPr>
            <a:r>
              <a:rPr lang="fr-CA" sz="1600" dirty="0"/>
              <a:t>En pratique, </a:t>
            </a:r>
            <a:r>
              <a:rPr lang="fr-CA" sz="1600" i="1" dirty="0"/>
              <a:t>V</a:t>
            </a:r>
            <a:r>
              <a:rPr lang="fr-CA" sz="1600" i="1" baseline="-25000" dirty="0"/>
              <a:t>e2 </a:t>
            </a:r>
            <a:r>
              <a:rPr lang="fr-CA" sz="1600" i="1" dirty="0"/>
              <a:t>= V</a:t>
            </a:r>
            <a:r>
              <a:rPr lang="fr-CA" sz="1600" i="1" baseline="-25000" dirty="0"/>
              <a:t>e1</a:t>
            </a:r>
            <a:r>
              <a:rPr lang="fr-CA" sz="1600" dirty="0"/>
              <a:t> peut donner </a:t>
            </a:r>
            <a:r>
              <a:rPr lang="fr-CA" sz="1600" i="1" dirty="0"/>
              <a:t>V</a:t>
            </a:r>
            <a:r>
              <a:rPr lang="fr-CA" sz="1600" i="1" baseline="-25000" dirty="0"/>
              <a:t>s</a:t>
            </a:r>
            <a:r>
              <a:rPr lang="fr-CA" sz="1600" dirty="0"/>
              <a:t> </a:t>
            </a:r>
            <a:r>
              <a:rPr lang="fr-CA" sz="1600" dirty="0">
                <a:sym typeface="Symbol"/>
              </a:rPr>
              <a:t> 0</a:t>
            </a:r>
            <a:r>
              <a:rPr lang="fr-CA" sz="1600" dirty="0"/>
              <a:t>                           </a:t>
            </a:r>
            <a:r>
              <a:rPr lang="fr-CA" sz="1400" dirty="0"/>
              <a:t>(erreurs de mode commun et courant de  polarisation)</a:t>
            </a:r>
            <a:endParaRPr lang="en-US" sz="1400" dirty="0"/>
          </a:p>
        </p:txBody>
      </p:sp>
      <p:sp>
        <p:nvSpPr>
          <p:cNvPr id="26634" name="Rectangle 81"/>
          <p:cNvSpPr>
            <a:spLocks noChangeArrowheads="1"/>
          </p:cNvSpPr>
          <p:nvPr/>
        </p:nvSpPr>
        <p:spPr bwMode="auto">
          <a:xfrm>
            <a:off x="1825045" y="2114552"/>
            <a:ext cx="2089150" cy="693737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pSp>
        <p:nvGrpSpPr>
          <p:cNvPr id="26627" name="Group 44"/>
          <p:cNvGrpSpPr>
            <a:grpSpLocks/>
          </p:cNvGrpSpPr>
          <p:nvPr/>
        </p:nvGrpSpPr>
        <p:grpSpPr bwMode="auto">
          <a:xfrm>
            <a:off x="8194676" y="1516064"/>
            <a:ext cx="1900237" cy="1231900"/>
            <a:chOff x="3742" y="1071"/>
            <a:chExt cx="1197" cy="776"/>
          </a:xfrm>
        </p:grpSpPr>
        <p:sp>
          <p:nvSpPr>
            <p:cNvPr id="26697" name="Oval 16"/>
            <p:cNvSpPr>
              <a:spLocks noChangeArrowheads="1"/>
            </p:cNvSpPr>
            <p:nvPr/>
          </p:nvSpPr>
          <p:spPr bwMode="auto">
            <a:xfrm>
              <a:off x="4672" y="1451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98" name="AutoShape 19"/>
            <p:cNvSpPr>
              <a:spLocks noChangeArrowheads="1"/>
            </p:cNvSpPr>
            <p:nvPr/>
          </p:nvSpPr>
          <p:spPr bwMode="auto">
            <a:xfrm rot="5400000">
              <a:off x="4092" y="1305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99" name="Line 20"/>
            <p:cNvSpPr>
              <a:spLocks noChangeShapeType="1"/>
            </p:cNvSpPr>
            <p:nvPr/>
          </p:nvSpPr>
          <p:spPr bwMode="auto">
            <a:xfrm flipH="1" flipV="1">
              <a:off x="4054" y="1355"/>
              <a:ext cx="80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700" name="Line 21"/>
            <p:cNvSpPr>
              <a:spLocks noChangeShapeType="1"/>
            </p:cNvSpPr>
            <p:nvPr/>
          </p:nvSpPr>
          <p:spPr bwMode="auto">
            <a:xfrm flipH="1">
              <a:off x="3958" y="1625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701" name="Line 22"/>
            <p:cNvSpPr>
              <a:spLocks noChangeShapeType="1"/>
            </p:cNvSpPr>
            <p:nvPr/>
          </p:nvSpPr>
          <p:spPr bwMode="auto">
            <a:xfrm flipH="1">
              <a:off x="4491" y="1493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702" name="Text Box 23"/>
            <p:cNvSpPr txBox="1">
              <a:spLocks noChangeArrowheads="1"/>
            </p:cNvSpPr>
            <p:nvPr/>
          </p:nvSpPr>
          <p:spPr bwMode="auto">
            <a:xfrm>
              <a:off x="4127" y="1264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26703" name="Text Box 24"/>
            <p:cNvSpPr txBox="1">
              <a:spLocks noChangeArrowheads="1"/>
            </p:cNvSpPr>
            <p:nvPr/>
          </p:nvSpPr>
          <p:spPr bwMode="auto">
            <a:xfrm>
              <a:off x="4122" y="147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 dirty="0"/>
                <a:t>+</a:t>
              </a:r>
            </a:p>
          </p:txBody>
        </p:sp>
        <p:sp>
          <p:nvSpPr>
            <p:cNvPr id="26704" name="Oval 26"/>
            <p:cNvSpPr>
              <a:spLocks noChangeArrowheads="1"/>
            </p:cNvSpPr>
            <p:nvPr/>
          </p:nvSpPr>
          <p:spPr bwMode="auto">
            <a:xfrm>
              <a:off x="3896" y="1587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705" name="Text Box 27"/>
            <p:cNvSpPr txBox="1">
              <a:spLocks noChangeArrowheads="1"/>
            </p:cNvSpPr>
            <p:nvPr/>
          </p:nvSpPr>
          <p:spPr bwMode="auto">
            <a:xfrm>
              <a:off x="3742" y="1635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26706" name="Text Box 28"/>
            <p:cNvSpPr txBox="1">
              <a:spLocks noChangeArrowheads="1"/>
            </p:cNvSpPr>
            <p:nvPr/>
          </p:nvSpPr>
          <p:spPr bwMode="auto">
            <a:xfrm>
              <a:off x="4716" y="130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sp>
          <p:nvSpPr>
            <p:cNvPr id="26707" name="Freeform 32"/>
            <p:cNvSpPr>
              <a:spLocks/>
            </p:cNvSpPr>
            <p:nvPr/>
          </p:nvSpPr>
          <p:spPr bwMode="auto">
            <a:xfrm>
              <a:off x="4443" y="1071"/>
              <a:ext cx="151" cy="424"/>
            </a:xfrm>
            <a:custGeom>
              <a:avLst/>
              <a:gdLst>
                <a:gd name="T0" fmla="*/ 0 w 288"/>
                <a:gd name="T1" fmla="*/ 0 h 742"/>
                <a:gd name="T2" fmla="*/ 1 w 288"/>
                <a:gd name="T3" fmla="*/ 0 h 742"/>
                <a:gd name="T4" fmla="*/ 1 w 288"/>
                <a:gd name="T5" fmla="*/ 2 h 742"/>
                <a:gd name="T6" fmla="*/ 0 60000 65536"/>
                <a:gd name="T7" fmla="*/ 0 60000 65536"/>
                <a:gd name="T8" fmla="*/ 0 60000 65536"/>
                <a:gd name="T9" fmla="*/ 0 w 288"/>
                <a:gd name="T10" fmla="*/ 0 h 742"/>
                <a:gd name="T11" fmla="*/ 288 w 288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42">
                  <a:moveTo>
                    <a:pt x="0" y="0"/>
                  </a:moveTo>
                  <a:lnTo>
                    <a:pt x="288" y="0"/>
                  </a:lnTo>
                  <a:lnTo>
                    <a:pt x="288" y="74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708" name="Freeform 35"/>
            <p:cNvSpPr>
              <a:spLocks/>
            </p:cNvSpPr>
            <p:nvPr/>
          </p:nvSpPr>
          <p:spPr bwMode="auto">
            <a:xfrm>
              <a:off x="4062" y="1071"/>
              <a:ext cx="391" cy="295"/>
            </a:xfrm>
            <a:custGeom>
              <a:avLst/>
              <a:gdLst>
                <a:gd name="T0" fmla="*/ 391 w 391"/>
                <a:gd name="T1" fmla="*/ 0 h 385"/>
                <a:gd name="T2" fmla="*/ 0 w 391"/>
                <a:gd name="T3" fmla="*/ 0 h 385"/>
                <a:gd name="T4" fmla="*/ 0 w 391"/>
                <a:gd name="T5" fmla="*/ 21 h 385"/>
                <a:gd name="T6" fmla="*/ 0 60000 65536"/>
                <a:gd name="T7" fmla="*/ 0 60000 65536"/>
                <a:gd name="T8" fmla="*/ 0 60000 65536"/>
                <a:gd name="T9" fmla="*/ 0 w 391"/>
                <a:gd name="T10" fmla="*/ 0 h 385"/>
                <a:gd name="T11" fmla="*/ 391 w 391"/>
                <a:gd name="T12" fmla="*/ 385 h 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385">
                  <a:moveTo>
                    <a:pt x="391" y="0"/>
                  </a:moveTo>
                  <a:lnTo>
                    <a:pt x="0" y="0"/>
                  </a:lnTo>
                  <a:lnTo>
                    <a:pt x="0" y="38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26628" name="Rectangle 4"/>
          <p:cNvSpPr>
            <a:spLocks/>
          </p:cNvSpPr>
          <p:nvPr/>
        </p:nvSpPr>
        <p:spPr bwMode="auto">
          <a:xfrm>
            <a:off x="1055440" y="207150"/>
            <a:ext cx="92887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fr-FR" sz="4000" dirty="0">
                <a:solidFill>
                  <a:srgbClr val="0070C0"/>
                </a:solidFill>
              </a:rPr>
              <a:t>Montages de base</a:t>
            </a:r>
            <a:r>
              <a:rPr kumimoji="0" lang="en-US" altLang="fr-FR" sz="4000" dirty="0"/>
              <a:t> </a:t>
            </a:r>
            <a:r>
              <a:rPr kumimoji="0" lang="en-US" altLang="fr-FR" sz="4000" dirty="0">
                <a:solidFill>
                  <a:schemeClr val="bg1">
                    <a:lumMod val="75000"/>
                  </a:schemeClr>
                </a:solidFill>
              </a:rPr>
              <a:t>II</a:t>
            </a:r>
          </a:p>
        </p:txBody>
      </p:sp>
      <p:grpSp>
        <p:nvGrpSpPr>
          <p:cNvPr id="26629" name="Group 113"/>
          <p:cNvGrpSpPr>
            <a:grpSpLocks/>
          </p:cNvGrpSpPr>
          <p:nvPr/>
        </p:nvGrpSpPr>
        <p:grpSpPr bwMode="auto">
          <a:xfrm>
            <a:off x="7464426" y="2928939"/>
            <a:ext cx="2392363" cy="1436687"/>
            <a:chOff x="3742" y="1888"/>
            <a:chExt cx="1507" cy="905"/>
          </a:xfrm>
        </p:grpSpPr>
        <p:grpSp>
          <p:nvGrpSpPr>
            <p:cNvPr id="26675" name="Group 46"/>
            <p:cNvGrpSpPr>
              <a:grpSpLocks/>
            </p:cNvGrpSpPr>
            <p:nvPr/>
          </p:nvGrpSpPr>
          <p:grpSpPr bwMode="auto">
            <a:xfrm>
              <a:off x="4097" y="2154"/>
              <a:ext cx="316" cy="127"/>
              <a:chOff x="2208" y="3408"/>
              <a:chExt cx="2592" cy="288"/>
            </a:xfrm>
          </p:grpSpPr>
          <p:sp>
            <p:nvSpPr>
              <p:cNvPr id="26695" name="Freeform 47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96" name="Freeform 48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76" name="Text Box 49"/>
            <p:cNvSpPr txBox="1">
              <a:spLocks noChangeArrowheads="1"/>
            </p:cNvSpPr>
            <p:nvPr/>
          </p:nvSpPr>
          <p:spPr bwMode="auto">
            <a:xfrm>
              <a:off x="4139" y="1916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</a:t>
              </a:r>
              <a:r>
                <a:rPr kumimoji="0" lang="en-US" altLang="fr-FR" sz="2000" dirty="0"/>
                <a:t> </a:t>
              </a:r>
            </a:p>
          </p:txBody>
        </p:sp>
        <p:sp>
          <p:nvSpPr>
            <p:cNvPr id="26677" name="Oval 50"/>
            <p:cNvSpPr>
              <a:spLocks noChangeArrowheads="1"/>
            </p:cNvSpPr>
            <p:nvPr/>
          </p:nvSpPr>
          <p:spPr bwMode="auto">
            <a:xfrm>
              <a:off x="5191" y="2315"/>
              <a:ext cx="58" cy="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78" name="AutoShape 51"/>
            <p:cNvSpPr>
              <a:spLocks noChangeArrowheads="1"/>
            </p:cNvSpPr>
            <p:nvPr/>
          </p:nvSpPr>
          <p:spPr bwMode="auto">
            <a:xfrm rot="5400000">
              <a:off x="4578" y="2131"/>
              <a:ext cx="450" cy="43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79" name="Line 52"/>
            <p:cNvSpPr>
              <a:spLocks noChangeShapeType="1"/>
            </p:cNvSpPr>
            <p:nvPr/>
          </p:nvSpPr>
          <p:spPr bwMode="auto">
            <a:xfrm flipH="1">
              <a:off x="4385" y="221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80" name="Line 53"/>
            <p:cNvSpPr>
              <a:spLocks noChangeShapeType="1"/>
            </p:cNvSpPr>
            <p:nvPr/>
          </p:nvSpPr>
          <p:spPr bwMode="auto">
            <a:xfrm flipH="1">
              <a:off x="4385" y="2476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81" name="Line 54"/>
            <p:cNvSpPr>
              <a:spLocks noChangeShapeType="1"/>
            </p:cNvSpPr>
            <p:nvPr/>
          </p:nvSpPr>
          <p:spPr bwMode="auto">
            <a:xfrm flipH="1">
              <a:off x="4990" y="2347"/>
              <a:ext cx="2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82" name="Text Box 55"/>
            <p:cNvSpPr txBox="1">
              <a:spLocks noChangeArrowheads="1"/>
            </p:cNvSpPr>
            <p:nvPr/>
          </p:nvSpPr>
          <p:spPr bwMode="auto">
            <a:xfrm>
              <a:off x="4604" y="2069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26683" name="Text Box 56"/>
            <p:cNvSpPr txBox="1">
              <a:spLocks noChangeArrowheads="1"/>
            </p:cNvSpPr>
            <p:nvPr/>
          </p:nvSpPr>
          <p:spPr bwMode="auto">
            <a:xfrm>
              <a:off x="4587" y="2299"/>
              <a:ext cx="1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26684" name="Oval 57"/>
            <p:cNvSpPr>
              <a:spLocks noChangeArrowheads="1"/>
            </p:cNvSpPr>
            <p:nvPr/>
          </p:nvSpPr>
          <p:spPr bwMode="auto">
            <a:xfrm>
              <a:off x="4040" y="2187"/>
              <a:ext cx="57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85" name="Text Box 58"/>
            <p:cNvSpPr txBox="1">
              <a:spLocks noChangeArrowheads="1"/>
            </p:cNvSpPr>
            <p:nvPr/>
          </p:nvSpPr>
          <p:spPr bwMode="auto">
            <a:xfrm>
              <a:off x="3742" y="2028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e1</a:t>
              </a:r>
              <a:r>
                <a:rPr kumimoji="0" lang="en-US" altLang="fr-FR" sz="2000"/>
                <a:t> </a:t>
              </a:r>
            </a:p>
          </p:txBody>
        </p:sp>
        <p:grpSp>
          <p:nvGrpSpPr>
            <p:cNvPr id="26686" name="Group 60"/>
            <p:cNvGrpSpPr>
              <a:grpSpLocks/>
            </p:cNvGrpSpPr>
            <p:nvPr/>
          </p:nvGrpSpPr>
          <p:grpSpPr bwMode="auto">
            <a:xfrm>
              <a:off x="4615" y="1888"/>
              <a:ext cx="317" cy="127"/>
              <a:chOff x="2208" y="3408"/>
              <a:chExt cx="2592" cy="288"/>
            </a:xfrm>
          </p:grpSpPr>
          <p:sp>
            <p:nvSpPr>
              <p:cNvPr id="26693" name="Freeform 6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94" name="Freeform 6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4932" y="1952"/>
              <a:ext cx="173" cy="392"/>
            </a:xfrm>
            <a:custGeom>
              <a:avLst/>
              <a:gdLst>
                <a:gd name="T0" fmla="*/ 0 w 288"/>
                <a:gd name="T1" fmla="*/ 0 h 720"/>
                <a:gd name="T2" fmla="*/ 1 w 288"/>
                <a:gd name="T3" fmla="*/ 0 h 720"/>
                <a:gd name="T4" fmla="*/ 1 w 288"/>
                <a:gd name="T5" fmla="*/ 1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4685" y="1958"/>
              <a:ext cx="2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 err="1"/>
                <a:t>R</a:t>
              </a:r>
              <a:r>
                <a:rPr kumimoji="0" lang="en-US" altLang="fr-FR" sz="1800" i="1" baseline="-25000" dirty="0" err="1"/>
                <a:t>c</a:t>
              </a:r>
              <a:endParaRPr kumimoji="0" lang="en-US" altLang="fr-FR" sz="1800" i="1" dirty="0"/>
            </a:p>
          </p:txBody>
        </p:sp>
        <p:sp>
          <p:nvSpPr>
            <p:cNvPr id="26689" name="Freeform 65"/>
            <p:cNvSpPr>
              <a:spLocks/>
            </p:cNvSpPr>
            <p:nvPr/>
          </p:nvSpPr>
          <p:spPr bwMode="auto">
            <a:xfrm>
              <a:off x="4501" y="1952"/>
              <a:ext cx="114" cy="256"/>
            </a:xfrm>
            <a:custGeom>
              <a:avLst/>
              <a:gdLst>
                <a:gd name="T0" fmla="*/ 1 w 192"/>
                <a:gd name="T1" fmla="*/ 0 h 528"/>
                <a:gd name="T2" fmla="*/ 0 w 192"/>
                <a:gd name="T3" fmla="*/ 0 h 528"/>
                <a:gd name="T4" fmla="*/ 0 w 192"/>
                <a:gd name="T5" fmla="*/ 0 h 528"/>
                <a:gd name="T6" fmla="*/ 0 60000 65536"/>
                <a:gd name="T7" fmla="*/ 0 60000 65536"/>
                <a:gd name="T8" fmla="*/ 0 60000 65536"/>
                <a:gd name="T9" fmla="*/ 0 w 192"/>
                <a:gd name="T10" fmla="*/ 0 h 528"/>
                <a:gd name="T11" fmla="*/ 192 w 19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28">
                  <a:moveTo>
                    <a:pt x="192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auto">
            <a:xfrm>
              <a:off x="4356" y="2572"/>
              <a:ext cx="58" cy="6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91" name="Text Box 67"/>
            <p:cNvSpPr txBox="1">
              <a:spLocks noChangeArrowheads="1"/>
            </p:cNvSpPr>
            <p:nvPr/>
          </p:nvSpPr>
          <p:spPr bwMode="auto">
            <a:xfrm>
              <a:off x="4155" y="2543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e2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>
              <a:off x="4385" y="24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26630" name="Text Box 107"/>
          <p:cNvSpPr txBox="1">
            <a:spLocks noChangeArrowheads="1"/>
          </p:cNvSpPr>
          <p:nvPr/>
        </p:nvSpPr>
        <p:spPr bwMode="auto">
          <a:xfrm>
            <a:off x="6903534" y="5583609"/>
            <a:ext cx="1439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dirty="0"/>
              <a:t>Resistances de compensation</a:t>
            </a:r>
          </a:p>
        </p:txBody>
      </p:sp>
      <p:grpSp>
        <p:nvGrpSpPr>
          <p:cNvPr id="26631" name="Group 114"/>
          <p:cNvGrpSpPr>
            <a:grpSpLocks/>
          </p:cNvGrpSpPr>
          <p:nvPr/>
        </p:nvGrpSpPr>
        <p:grpSpPr bwMode="auto">
          <a:xfrm>
            <a:off x="7608888" y="4406901"/>
            <a:ext cx="2228850" cy="1901825"/>
            <a:chOff x="3787" y="2750"/>
            <a:chExt cx="1404" cy="1198"/>
          </a:xfrm>
        </p:grpSpPr>
        <p:grpSp>
          <p:nvGrpSpPr>
            <p:cNvPr id="26637" name="Group 70"/>
            <p:cNvGrpSpPr>
              <a:grpSpLocks/>
            </p:cNvGrpSpPr>
            <p:nvPr/>
          </p:nvGrpSpPr>
          <p:grpSpPr bwMode="auto">
            <a:xfrm>
              <a:off x="4134" y="3008"/>
              <a:ext cx="290" cy="131"/>
              <a:chOff x="2208" y="3408"/>
              <a:chExt cx="2592" cy="288"/>
            </a:xfrm>
          </p:grpSpPr>
          <p:sp>
            <p:nvSpPr>
              <p:cNvPr id="26673" name="Freeform 7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74" name="Freeform 7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38" name="Text Box 73"/>
            <p:cNvSpPr txBox="1">
              <a:spLocks noChangeArrowheads="1"/>
            </p:cNvSpPr>
            <p:nvPr/>
          </p:nvSpPr>
          <p:spPr bwMode="auto">
            <a:xfrm>
              <a:off x="4150" y="2750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</a:t>
              </a:r>
              <a:endParaRPr kumimoji="0" lang="en-US" altLang="fr-FR" sz="1800" i="1" dirty="0"/>
            </a:p>
          </p:txBody>
        </p:sp>
        <p:sp>
          <p:nvSpPr>
            <p:cNvPr id="26639" name="Oval 74"/>
            <p:cNvSpPr>
              <a:spLocks noChangeArrowheads="1"/>
            </p:cNvSpPr>
            <p:nvPr/>
          </p:nvSpPr>
          <p:spPr bwMode="auto">
            <a:xfrm>
              <a:off x="5138" y="3174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40" name="AutoShape 75"/>
            <p:cNvSpPr>
              <a:spLocks noChangeArrowheads="1"/>
            </p:cNvSpPr>
            <p:nvPr/>
          </p:nvSpPr>
          <p:spPr bwMode="auto">
            <a:xfrm rot="5400000">
              <a:off x="4548" y="3009"/>
              <a:ext cx="466" cy="39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41" name="Line 76"/>
            <p:cNvSpPr>
              <a:spLocks noChangeShapeType="1"/>
            </p:cNvSpPr>
            <p:nvPr/>
          </p:nvSpPr>
          <p:spPr bwMode="auto">
            <a:xfrm flipH="1">
              <a:off x="4398" y="3074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42" name="Line 77"/>
            <p:cNvSpPr>
              <a:spLocks noChangeShapeType="1"/>
            </p:cNvSpPr>
            <p:nvPr/>
          </p:nvSpPr>
          <p:spPr bwMode="auto">
            <a:xfrm flipH="1">
              <a:off x="4398" y="3340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43" name="Line 78"/>
            <p:cNvSpPr>
              <a:spLocks noChangeShapeType="1"/>
            </p:cNvSpPr>
            <p:nvPr/>
          </p:nvSpPr>
          <p:spPr bwMode="auto">
            <a:xfrm flipH="1">
              <a:off x="4953" y="3207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44" name="Text Box 79"/>
            <p:cNvSpPr txBox="1">
              <a:spLocks noChangeArrowheads="1"/>
            </p:cNvSpPr>
            <p:nvPr/>
          </p:nvSpPr>
          <p:spPr bwMode="auto">
            <a:xfrm>
              <a:off x="4604" y="2932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26645" name="Text Box 80"/>
            <p:cNvSpPr txBox="1">
              <a:spLocks noChangeArrowheads="1"/>
            </p:cNvSpPr>
            <p:nvPr/>
          </p:nvSpPr>
          <p:spPr bwMode="auto">
            <a:xfrm>
              <a:off x="4583" y="315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26646" name="Oval 81"/>
            <p:cNvSpPr>
              <a:spLocks noChangeArrowheads="1"/>
            </p:cNvSpPr>
            <p:nvPr/>
          </p:nvSpPr>
          <p:spPr bwMode="auto">
            <a:xfrm>
              <a:off x="4081" y="3041"/>
              <a:ext cx="5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47" name="Text Box 82"/>
            <p:cNvSpPr txBox="1">
              <a:spLocks noChangeArrowheads="1"/>
            </p:cNvSpPr>
            <p:nvPr/>
          </p:nvSpPr>
          <p:spPr bwMode="auto">
            <a:xfrm>
              <a:off x="3787" y="2887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e1</a:t>
              </a:r>
              <a:r>
                <a:rPr kumimoji="0" lang="en-US" altLang="fr-FR" sz="2000"/>
                <a:t> </a:t>
              </a:r>
            </a:p>
          </p:txBody>
        </p:sp>
        <p:grpSp>
          <p:nvGrpSpPr>
            <p:cNvPr id="26648" name="Group 84"/>
            <p:cNvGrpSpPr>
              <a:grpSpLocks/>
            </p:cNvGrpSpPr>
            <p:nvPr/>
          </p:nvGrpSpPr>
          <p:grpSpPr bwMode="auto">
            <a:xfrm>
              <a:off x="4610" y="2775"/>
              <a:ext cx="289" cy="131"/>
              <a:chOff x="2208" y="3408"/>
              <a:chExt cx="2592" cy="288"/>
            </a:xfrm>
          </p:grpSpPr>
          <p:sp>
            <p:nvSpPr>
              <p:cNvPr id="26671" name="Freeform 85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72" name="Freeform 86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49" name="Text Box 87"/>
            <p:cNvSpPr txBox="1">
              <a:spLocks noChangeArrowheads="1"/>
            </p:cNvSpPr>
            <p:nvPr/>
          </p:nvSpPr>
          <p:spPr bwMode="auto">
            <a:xfrm>
              <a:off x="4674" y="2841"/>
              <a:ext cx="2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 err="1"/>
                <a:t>R</a:t>
              </a:r>
              <a:r>
                <a:rPr kumimoji="0" lang="en-US" altLang="fr-FR" sz="1800" i="1" baseline="-25000" dirty="0" err="1"/>
                <a:t>c</a:t>
              </a:r>
              <a:endParaRPr kumimoji="0" lang="en-US" altLang="fr-FR" sz="1800" i="1" dirty="0"/>
            </a:p>
          </p:txBody>
        </p:sp>
        <p:grpSp>
          <p:nvGrpSpPr>
            <p:cNvPr id="26650" name="Group 88"/>
            <p:cNvGrpSpPr>
              <a:grpSpLocks/>
            </p:cNvGrpSpPr>
            <p:nvPr/>
          </p:nvGrpSpPr>
          <p:grpSpPr bwMode="auto">
            <a:xfrm>
              <a:off x="4134" y="3274"/>
              <a:ext cx="290" cy="132"/>
              <a:chOff x="2208" y="3408"/>
              <a:chExt cx="2592" cy="288"/>
            </a:xfrm>
          </p:grpSpPr>
          <p:sp>
            <p:nvSpPr>
              <p:cNvPr id="26669" name="Freeform 89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70" name="Freeform 90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51" name="Text Box 91"/>
            <p:cNvSpPr txBox="1">
              <a:spLocks noChangeArrowheads="1"/>
            </p:cNvSpPr>
            <p:nvPr/>
          </p:nvSpPr>
          <p:spPr bwMode="auto">
            <a:xfrm>
              <a:off x="4194" y="3076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</a:t>
              </a:r>
              <a:endParaRPr kumimoji="0" lang="en-US" altLang="fr-FR" sz="1800" i="1" dirty="0"/>
            </a:p>
          </p:txBody>
        </p:sp>
        <p:sp>
          <p:nvSpPr>
            <p:cNvPr id="26652" name="Oval 92"/>
            <p:cNvSpPr>
              <a:spLocks noChangeArrowheads="1"/>
            </p:cNvSpPr>
            <p:nvPr/>
          </p:nvSpPr>
          <p:spPr bwMode="auto">
            <a:xfrm>
              <a:off x="4081" y="3307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653" name="Text Box 93"/>
            <p:cNvSpPr txBox="1">
              <a:spLocks noChangeArrowheads="1"/>
            </p:cNvSpPr>
            <p:nvPr/>
          </p:nvSpPr>
          <p:spPr bwMode="auto">
            <a:xfrm>
              <a:off x="3787" y="3159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e2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26654" name="Freeform 94"/>
            <p:cNvSpPr>
              <a:spLocks/>
            </p:cNvSpPr>
            <p:nvPr/>
          </p:nvSpPr>
          <p:spPr bwMode="auto">
            <a:xfrm>
              <a:off x="4900" y="2841"/>
              <a:ext cx="159" cy="366"/>
            </a:xfrm>
            <a:custGeom>
              <a:avLst/>
              <a:gdLst>
                <a:gd name="T0" fmla="*/ 0 w 288"/>
                <a:gd name="T1" fmla="*/ 0 h 528"/>
                <a:gd name="T2" fmla="*/ 1 w 288"/>
                <a:gd name="T3" fmla="*/ 0 h 528"/>
                <a:gd name="T4" fmla="*/ 1 w 288"/>
                <a:gd name="T5" fmla="*/ 9 h 528"/>
                <a:gd name="T6" fmla="*/ 0 60000 65536"/>
                <a:gd name="T7" fmla="*/ 0 60000 65536"/>
                <a:gd name="T8" fmla="*/ 0 60000 65536"/>
                <a:gd name="T9" fmla="*/ 0 w 288"/>
                <a:gd name="T10" fmla="*/ 0 h 528"/>
                <a:gd name="T11" fmla="*/ 288 w 2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28">
                  <a:moveTo>
                    <a:pt x="0" y="0"/>
                  </a:moveTo>
                  <a:lnTo>
                    <a:pt x="288" y="0"/>
                  </a:lnTo>
                  <a:lnTo>
                    <a:pt x="288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55" name="Freeform 95"/>
            <p:cNvSpPr>
              <a:spLocks/>
            </p:cNvSpPr>
            <p:nvPr/>
          </p:nvSpPr>
          <p:spPr bwMode="auto">
            <a:xfrm>
              <a:off x="4504" y="2841"/>
              <a:ext cx="106" cy="233"/>
            </a:xfrm>
            <a:custGeom>
              <a:avLst/>
              <a:gdLst>
                <a:gd name="T0" fmla="*/ 1 w 192"/>
                <a:gd name="T1" fmla="*/ 0 h 336"/>
                <a:gd name="T2" fmla="*/ 0 w 192"/>
                <a:gd name="T3" fmla="*/ 0 h 336"/>
                <a:gd name="T4" fmla="*/ 0 w 192"/>
                <a:gd name="T5" fmla="*/ 6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192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26656" name="Group 96"/>
            <p:cNvGrpSpPr>
              <a:grpSpLocks/>
            </p:cNvGrpSpPr>
            <p:nvPr/>
          </p:nvGrpSpPr>
          <p:grpSpPr bwMode="auto">
            <a:xfrm rot="16200000" flipH="1">
              <a:off x="4348" y="3552"/>
              <a:ext cx="314" cy="107"/>
              <a:chOff x="2208" y="3408"/>
              <a:chExt cx="2592" cy="288"/>
            </a:xfrm>
          </p:grpSpPr>
          <p:sp>
            <p:nvSpPr>
              <p:cNvPr id="26667" name="Freeform 97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68" name="Freeform 98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57" name="Line 99"/>
            <p:cNvSpPr>
              <a:spLocks noChangeShapeType="1"/>
            </p:cNvSpPr>
            <p:nvPr/>
          </p:nvSpPr>
          <p:spPr bwMode="auto">
            <a:xfrm rot="5400000" flipH="1" flipV="1">
              <a:off x="4422" y="3476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58" name="Text Box 100"/>
            <p:cNvSpPr txBox="1">
              <a:spLocks noChangeArrowheads="1"/>
            </p:cNvSpPr>
            <p:nvPr/>
          </p:nvSpPr>
          <p:spPr bwMode="auto">
            <a:xfrm>
              <a:off x="4537" y="3521"/>
              <a:ext cx="3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~</a:t>
              </a:r>
              <a:r>
                <a:rPr kumimoji="0" lang="en-US" altLang="fr-FR" sz="1800" i="1" dirty="0" err="1"/>
                <a:t>R</a:t>
              </a:r>
              <a:r>
                <a:rPr kumimoji="0" lang="en-US" altLang="fr-FR" sz="1800" i="1" baseline="-25000" dirty="0" err="1"/>
                <a:t>c</a:t>
              </a:r>
              <a:endParaRPr kumimoji="0" lang="en-US" altLang="fr-FR" sz="1800" i="1" dirty="0"/>
            </a:p>
          </p:txBody>
        </p:sp>
        <p:grpSp>
          <p:nvGrpSpPr>
            <p:cNvPr id="26659" name="Group 101"/>
            <p:cNvGrpSpPr>
              <a:grpSpLocks/>
            </p:cNvGrpSpPr>
            <p:nvPr/>
          </p:nvGrpSpPr>
          <p:grpSpPr bwMode="auto">
            <a:xfrm>
              <a:off x="4372" y="3748"/>
              <a:ext cx="264" cy="200"/>
              <a:chOff x="480" y="3456"/>
              <a:chExt cx="480" cy="288"/>
            </a:xfrm>
          </p:grpSpPr>
          <p:sp>
            <p:nvSpPr>
              <p:cNvPr id="26663" name="Line 102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64" name="Line 103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65" name="Line 104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6666" name="Line 105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6660" name="Line 106"/>
            <p:cNvSpPr>
              <a:spLocks noChangeShapeType="1"/>
            </p:cNvSpPr>
            <p:nvPr/>
          </p:nvSpPr>
          <p:spPr bwMode="auto">
            <a:xfrm flipV="1">
              <a:off x="4513" y="3340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61" name="Line 108"/>
            <p:cNvSpPr>
              <a:spLocks noChangeShapeType="1"/>
            </p:cNvSpPr>
            <p:nvPr/>
          </p:nvSpPr>
          <p:spPr bwMode="auto">
            <a:xfrm flipV="1">
              <a:off x="4150" y="3431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6662" name="Line 109"/>
            <p:cNvSpPr>
              <a:spLocks noChangeShapeType="1"/>
            </p:cNvSpPr>
            <p:nvPr/>
          </p:nvSpPr>
          <p:spPr bwMode="auto">
            <a:xfrm>
              <a:off x="4241" y="3612"/>
              <a:ext cx="13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aphicFrame>
        <p:nvGraphicFramePr>
          <p:cNvPr id="26632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951511"/>
              </p:ext>
            </p:extLst>
          </p:nvPr>
        </p:nvGraphicFramePr>
        <p:xfrm>
          <a:off x="2113970" y="3744913"/>
          <a:ext cx="4032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800" imgH="482600" progId="Equation.3">
                  <p:embed/>
                </p:oleObj>
              </mc:Choice>
              <mc:Fallback>
                <p:oleObj name="Equation" r:id="rId3" imgW="2844800" imgH="48260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970" y="3744913"/>
                        <a:ext cx="4032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22404"/>
              </p:ext>
            </p:extLst>
          </p:nvPr>
        </p:nvGraphicFramePr>
        <p:xfrm>
          <a:off x="2113971" y="4968877"/>
          <a:ext cx="41671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62300" imgH="482600" progId="Equation.3">
                  <p:embed/>
                </p:oleObj>
              </mc:Choice>
              <mc:Fallback>
                <p:oleObj name="Equation" r:id="rId5" imgW="3162300" imgH="482600" progId="Equation.3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971" y="4968877"/>
                        <a:ext cx="41671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82"/>
          <p:cNvSpPr>
            <a:spLocks noChangeArrowheads="1"/>
          </p:cNvSpPr>
          <p:nvPr/>
        </p:nvSpPr>
        <p:spPr bwMode="auto">
          <a:xfrm>
            <a:off x="2101271" y="3713163"/>
            <a:ext cx="4116387" cy="693738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6636" name="Rectangle 83"/>
          <p:cNvSpPr>
            <a:spLocks noChangeArrowheads="1"/>
          </p:cNvSpPr>
          <p:nvPr/>
        </p:nvSpPr>
        <p:spPr bwMode="auto">
          <a:xfrm>
            <a:off x="2045707" y="5008563"/>
            <a:ext cx="4330700" cy="693738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/>
          </p:cNvSpPr>
          <p:nvPr>
            <p:ph type="body" sz="half" idx="1"/>
          </p:nvPr>
        </p:nvSpPr>
        <p:spPr>
          <a:xfrm>
            <a:off x="1049687" y="1442583"/>
            <a:ext cx="4968875" cy="4537075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CA" sz="2200" dirty="0">
                <a:solidFill>
                  <a:srgbClr val="0070C0"/>
                </a:solidFill>
              </a:rPr>
              <a:t>Amplificateur additionneur</a:t>
            </a:r>
            <a:r>
              <a:rPr lang="fr-CA" sz="2200" b="1" dirty="0"/>
              <a:t> </a:t>
            </a:r>
          </a:p>
          <a:p>
            <a:pPr marL="719138" lvl="1" indent="-269875" eaLnBrk="1" hangingPunct="1">
              <a:buClr>
                <a:srgbClr val="C00000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800" dirty="0"/>
              <a:t>Généralisation à plusieurs entrées de l’amplificateur inverseur de polarité. Pour A&gt;&gt;1 et </a:t>
            </a:r>
            <a:r>
              <a:rPr lang="fr-CA" sz="1800" i="1" dirty="0" err="1"/>
              <a:t>R</a:t>
            </a:r>
            <a:r>
              <a:rPr lang="fr-CA" sz="1800" i="1" baseline="-25000" dirty="0" err="1"/>
              <a:t>ei</a:t>
            </a:r>
            <a:r>
              <a:rPr lang="fr-CA" sz="1800" dirty="0"/>
              <a:t> = </a:t>
            </a:r>
            <a:r>
              <a:rPr lang="fr-CA" sz="1800" i="1" dirty="0" err="1"/>
              <a:t>R</a:t>
            </a:r>
            <a:r>
              <a:rPr lang="fr-CA" sz="1800" i="1" baseline="-25000" dirty="0" err="1"/>
              <a:t>e</a:t>
            </a:r>
            <a:r>
              <a:rPr lang="fr-CA" sz="1800" dirty="0"/>
              <a:t> :</a:t>
            </a:r>
          </a:p>
          <a:p>
            <a:pPr lvl="2" eaLnBrk="1" hangingPunct="1">
              <a:buClr>
                <a:schemeClr val="accent1"/>
              </a:buClr>
              <a:buFontTx/>
              <a:buChar char="•"/>
              <a:defRPr/>
            </a:pPr>
            <a:endParaRPr lang="fr-CA" sz="1600" baseline="-25000" dirty="0"/>
          </a:p>
          <a:p>
            <a:pPr lvl="2" eaLnBrk="1" hangingPunct="1">
              <a:lnSpc>
                <a:spcPct val="160000"/>
              </a:lnSpc>
              <a:buClr>
                <a:schemeClr val="accent1"/>
              </a:buClr>
              <a:buFontTx/>
              <a:buChar char="•"/>
              <a:defRPr/>
            </a:pPr>
            <a:endParaRPr lang="fr-CA" sz="1600" baseline="-25000" dirty="0"/>
          </a:p>
          <a:p>
            <a:pPr eaLnBrk="1" hangingPunct="1">
              <a:lnSpc>
                <a:spcPct val="0"/>
              </a:lnSpc>
              <a:buClr>
                <a:schemeClr val="accent1"/>
              </a:buClr>
              <a:buFontTx/>
              <a:buChar char="•"/>
              <a:defRPr/>
            </a:pPr>
            <a:endParaRPr lang="fr-CA" sz="2000" dirty="0"/>
          </a:p>
          <a:p>
            <a:pPr eaLnBrk="1" hangingPunct="1">
              <a:lnSpc>
                <a:spcPct val="10000"/>
              </a:lnSpc>
              <a:buClr>
                <a:schemeClr val="accent1"/>
              </a:buClr>
              <a:buFontTx/>
              <a:buChar char="•"/>
              <a:defRPr/>
            </a:pPr>
            <a:endParaRPr lang="fr-CA" sz="2000" dirty="0"/>
          </a:p>
          <a:p>
            <a:pPr lvl="1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800" dirty="0"/>
              <a:t>L’équivalent non inverseur de polarité existe aussi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fr-CA" sz="2200" dirty="0">
                <a:solidFill>
                  <a:srgbClr val="0070C0"/>
                </a:solidFill>
              </a:rPr>
              <a:t>Amplificateur de </a:t>
            </a:r>
            <a:r>
              <a:rPr lang="fr-CA" sz="2200" dirty="0" err="1">
                <a:solidFill>
                  <a:srgbClr val="0070C0"/>
                </a:solidFill>
              </a:rPr>
              <a:t>trans</a:t>
            </a:r>
            <a:r>
              <a:rPr lang="fr-CA" sz="2200" dirty="0">
                <a:solidFill>
                  <a:srgbClr val="0070C0"/>
                </a:solidFill>
              </a:rPr>
              <a:t>-impédance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800" dirty="0"/>
              <a:t>Convertit un courant en tension avec gain 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800" dirty="0"/>
              <a:t>Pour A&gt;&gt;1 :                                                    	  	                  (gain exprimé en ohms !)</a:t>
            </a:r>
          </a:p>
          <a:p>
            <a:pPr lvl="2" eaLnBrk="1" hangingPunct="1">
              <a:buClr>
                <a:schemeClr val="accent2"/>
              </a:buClr>
              <a:buSzPct val="80000"/>
              <a:buFont typeface="Wingdings" pitchFamily="2" charset="2"/>
              <a:buChar char="§"/>
              <a:defRPr/>
            </a:pPr>
            <a:r>
              <a:rPr lang="fr-CA" sz="1600" dirty="0"/>
              <a:t>Le circuit de base doit souvent être amélioré pour compenser des délais causés par des capacitances parasites</a:t>
            </a:r>
          </a:p>
        </p:txBody>
      </p:sp>
      <p:grpSp>
        <p:nvGrpSpPr>
          <p:cNvPr id="28675" name="Group 100"/>
          <p:cNvGrpSpPr>
            <a:grpSpLocks/>
          </p:cNvGrpSpPr>
          <p:nvPr/>
        </p:nvGrpSpPr>
        <p:grpSpPr bwMode="auto">
          <a:xfrm>
            <a:off x="7104064" y="1844676"/>
            <a:ext cx="3233737" cy="1800225"/>
            <a:chOff x="1655" y="799"/>
            <a:chExt cx="2037" cy="1134"/>
          </a:xfrm>
        </p:grpSpPr>
        <p:grpSp>
          <p:nvGrpSpPr>
            <p:cNvPr id="28707" name="Group 5"/>
            <p:cNvGrpSpPr>
              <a:grpSpLocks/>
            </p:cNvGrpSpPr>
            <p:nvPr/>
          </p:nvGrpSpPr>
          <p:grpSpPr bwMode="auto">
            <a:xfrm>
              <a:off x="2450" y="1738"/>
              <a:ext cx="304" cy="195"/>
              <a:chOff x="480" y="3456"/>
              <a:chExt cx="480" cy="288"/>
            </a:xfrm>
          </p:grpSpPr>
          <p:sp>
            <p:nvSpPr>
              <p:cNvPr id="28749" name="Line 6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50" name="Line 7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51" name="Line 8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52" name="Line 9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708" name="Oval 10"/>
            <p:cNvSpPr>
              <a:spLocks noChangeArrowheads="1"/>
            </p:cNvSpPr>
            <p:nvPr/>
          </p:nvSpPr>
          <p:spPr bwMode="auto">
            <a:xfrm>
              <a:off x="3456" y="1576"/>
              <a:ext cx="61" cy="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09" name="AutoShape 12"/>
            <p:cNvSpPr>
              <a:spLocks noChangeArrowheads="1"/>
            </p:cNvSpPr>
            <p:nvPr/>
          </p:nvSpPr>
          <p:spPr bwMode="auto">
            <a:xfrm rot="5400000">
              <a:off x="2818" y="1379"/>
              <a:ext cx="454" cy="45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10" name="Line 13"/>
            <p:cNvSpPr>
              <a:spLocks noChangeShapeType="1"/>
            </p:cNvSpPr>
            <p:nvPr/>
          </p:nvSpPr>
          <p:spPr bwMode="auto">
            <a:xfrm flipH="1">
              <a:off x="2603" y="1478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11" name="Line 14"/>
            <p:cNvSpPr>
              <a:spLocks noChangeShapeType="1"/>
            </p:cNvSpPr>
            <p:nvPr/>
          </p:nvSpPr>
          <p:spPr bwMode="auto">
            <a:xfrm flipH="1">
              <a:off x="2603" y="1738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12" name="Line 15"/>
            <p:cNvSpPr>
              <a:spLocks noChangeShapeType="1"/>
            </p:cNvSpPr>
            <p:nvPr/>
          </p:nvSpPr>
          <p:spPr bwMode="auto">
            <a:xfrm flipH="1">
              <a:off x="3243" y="1608"/>
              <a:ext cx="2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13" name="Text Box 16"/>
            <p:cNvSpPr txBox="1">
              <a:spLocks noChangeArrowheads="1"/>
            </p:cNvSpPr>
            <p:nvPr/>
          </p:nvSpPr>
          <p:spPr bwMode="auto">
            <a:xfrm>
              <a:off x="2826" y="1355"/>
              <a:ext cx="1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-</a:t>
              </a:r>
            </a:p>
          </p:txBody>
        </p:sp>
        <p:sp>
          <p:nvSpPr>
            <p:cNvPr id="28714" name="Text Box 17"/>
            <p:cNvSpPr txBox="1">
              <a:spLocks noChangeArrowheads="1"/>
            </p:cNvSpPr>
            <p:nvPr/>
          </p:nvSpPr>
          <p:spPr bwMode="auto">
            <a:xfrm>
              <a:off x="2813" y="1589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+</a:t>
              </a:r>
            </a:p>
          </p:txBody>
        </p:sp>
        <p:grpSp>
          <p:nvGrpSpPr>
            <p:cNvPr id="28715" name="Group 19"/>
            <p:cNvGrpSpPr>
              <a:grpSpLocks/>
            </p:cNvGrpSpPr>
            <p:nvPr/>
          </p:nvGrpSpPr>
          <p:grpSpPr bwMode="auto">
            <a:xfrm>
              <a:off x="1980" y="1062"/>
              <a:ext cx="334" cy="129"/>
              <a:chOff x="2208" y="3408"/>
              <a:chExt cx="2592" cy="288"/>
            </a:xfrm>
          </p:grpSpPr>
          <p:sp>
            <p:nvSpPr>
              <p:cNvPr id="28747" name="Freeform 20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48" name="Freeform 21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716" name="Text Box 22"/>
            <p:cNvSpPr txBox="1">
              <a:spLocks noChangeArrowheads="1"/>
            </p:cNvSpPr>
            <p:nvPr/>
          </p:nvSpPr>
          <p:spPr bwMode="auto">
            <a:xfrm>
              <a:off x="1973" y="799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e1</a:t>
              </a:r>
              <a:r>
                <a:rPr kumimoji="0" lang="en-US" altLang="fr-FR" sz="1800" dirty="0"/>
                <a:t> </a:t>
              </a:r>
            </a:p>
          </p:txBody>
        </p:sp>
        <p:sp>
          <p:nvSpPr>
            <p:cNvPr id="28717" name="Oval 23"/>
            <p:cNvSpPr>
              <a:spLocks noChangeArrowheads="1"/>
            </p:cNvSpPr>
            <p:nvPr/>
          </p:nvSpPr>
          <p:spPr bwMode="auto">
            <a:xfrm>
              <a:off x="1920" y="1095"/>
              <a:ext cx="60" cy="6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18" name="Text Box 24"/>
            <p:cNvSpPr txBox="1">
              <a:spLocks noChangeArrowheads="1"/>
            </p:cNvSpPr>
            <p:nvPr/>
          </p:nvSpPr>
          <p:spPr bwMode="auto">
            <a:xfrm>
              <a:off x="1655" y="935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e1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28719" name="Text Box 25"/>
            <p:cNvSpPr txBox="1">
              <a:spLocks noChangeArrowheads="1"/>
            </p:cNvSpPr>
            <p:nvPr/>
          </p:nvSpPr>
          <p:spPr bwMode="auto">
            <a:xfrm>
              <a:off x="3456" y="1398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s</a:t>
              </a:r>
              <a:endParaRPr kumimoji="0" lang="en-US" altLang="fr-FR" sz="1800"/>
            </a:p>
          </p:txBody>
        </p:sp>
        <p:grpSp>
          <p:nvGrpSpPr>
            <p:cNvPr id="28720" name="Group 26"/>
            <p:cNvGrpSpPr>
              <a:grpSpLocks/>
            </p:cNvGrpSpPr>
            <p:nvPr/>
          </p:nvGrpSpPr>
          <p:grpSpPr bwMode="auto">
            <a:xfrm>
              <a:off x="2846" y="1055"/>
              <a:ext cx="334" cy="129"/>
              <a:chOff x="2208" y="3408"/>
              <a:chExt cx="2592" cy="288"/>
            </a:xfrm>
          </p:grpSpPr>
          <p:sp>
            <p:nvSpPr>
              <p:cNvPr id="28745" name="Freeform 27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46" name="Freeform 28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721" name="Freeform 29"/>
            <p:cNvSpPr>
              <a:spLocks/>
            </p:cNvSpPr>
            <p:nvPr/>
          </p:nvSpPr>
          <p:spPr bwMode="auto">
            <a:xfrm>
              <a:off x="3182" y="1120"/>
              <a:ext cx="182" cy="488"/>
            </a:xfrm>
            <a:custGeom>
              <a:avLst/>
              <a:gdLst>
                <a:gd name="T0" fmla="*/ 0 w 288"/>
                <a:gd name="T1" fmla="*/ 0 h 720"/>
                <a:gd name="T2" fmla="*/ 2 w 288"/>
                <a:gd name="T3" fmla="*/ 0 h 720"/>
                <a:gd name="T4" fmla="*/ 2 w 288"/>
                <a:gd name="T5" fmla="*/ 10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22" name="Text Box 30"/>
            <p:cNvSpPr txBox="1">
              <a:spLocks noChangeArrowheads="1"/>
            </p:cNvSpPr>
            <p:nvPr/>
          </p:nvSpPr>
          <p:spPr bwMode="auto">
            <a:xfrm>
              <a:off x="2925" y="799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 err="1"/>
                <a:t>R</a:t>
              </a:r>
              <a:r>
                <a:rPr kumimoji="0" lang="en-US" altLang="fr-FR" sz="1800" i="1" baseline="-25000" dirty="0" err="1"/>
                <a:t>c</a:t>
              </a:r>
              <a:endParaRPr kumimoji="0" lang="en-US" altLang="fr-FR" sz="1800" i="1" dirty="0"/>
            </a:p>
          </p:txBody>
        </p:sp>
        <p:sp>
          <p:nvSpPr>
            <p:cNvPr id="28723" name="Text Box 31"/>
            <p:cNvSpPr txBox="1">
              <a:spLocks noChangeArrowheads="1"/>
            </p:cNvSpPr>
            <p:nvPr/>
          </p:nvSpPr>
          <p:spPr bwMode="auto">
            <a:xfrm>
              <a:off x="2342" y="881"/>
              <a:ext cx="75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kumimoji="0" lang="fr-CA" altLang="fr-FR" sz="1200"/>
                <a:t>Nœud de sommation</a:t>
              </a:r>
            </a:p>
          </p:txBody>
        </p:sp>
        <p:sp>
          <p:nvSpPr>
            <p:cNvPr id="28724" name="Freeform 32"/>
            <p:cNvSpPr>
              <a:spLocks/>
            </p:cNvSpPr>
            <p:nvPr/>
          </p:nvSpPr>
          <p:spPr bwMode="auto">
            <a:xfrm>
              <a:off x="2724" y="1120"/>
              <a:ext cx="122" cy="358"/>
            </a:xfrm>
            <a:custGeom>
              <a:avLst/>
              <a:gdLst>
                <a:gd name="T0" fmla="*/ 1 w 192"/>
                <a:gd name="T1" fmla="*/ 0 h 528"/>
                <a:gd name="T2" fmla="*/ 0 w 192"/>
                <a:gd name="T3" fmla="*/ 0 h 528"/>
                <a:gd name="T4" fmla="*/ 0 w 192"/>
                <a:gd name="T5" fmla="*/ 7 h 528"/>
                <a:gd name="T6" fmla="*/ 0 60000 65536"/>
                <a:gd name="T7" fmla="*/ 0 60000 65536"/>
                <a:gd name="T8" fmla="*/ 0 60000 65536"/>
                <a:gd name="T9" fmla="*/ 0 w 192"/>
                <a:gd name="T10" fmla="*/ 0 h 528"/>
                <a:gd name="T11" fmla="*/ 192 w 19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28">
                  <a:moveTo>
                    <a:pt x="192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25" name="Line 33"/>
            <p:cNvSpPr>
              <a:spLocks noChangeShapeType="1"/>
            </p:cNvSpPr>
            <p:nvPr/>
          </p:nvSpPr>
          <p:spPr bwMode="auto">
            <a:xfrm>
              <a:off x="2592" y="1098"/>
              <a:ext cx="107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26" name="Line 34"/>
            <p:cNvSpPr>
              <a:spLocks noChangeShapeType="1"/>
            </p:cNvSpPr>
            <p:nvPr/>
          </p:nvSpPr>
          <p:spPr bwMode="auto">
            <a:xfrm>
              <a:off x="2789" y="1162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27" name="Text Box 35"/>
            <p:cNvSpPr txBox="1">
              <a:spLocks noChangeArrowheads="1"/>
            </p:cNvSpPr>
            <p:nvPr/>
          </p:nvSpPr>
          <p:spPr bwMode="auto">
            <a:xfrm>
              <a:off x="2789" y="1117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c</a:t>
              </a:r>
              <a:endParaRPr kumimoji="0" lang="en-US" altLang="fr-FR" sz="1800"/>
            </a:p>
          </p:txBody>
        </p:sp>
        <p:sp>
          <p:nvSpPr>
            <p:cNvPr id="28728" name="Line 36"/>
            <p:cNvSpPr>
              <a:spLocks noChangeShapeType="1"/>
            </p:cNvSpPr>
            <p:nvPr/>
          </p:nvSpPr>
          <p:spPr bwMode="auto">
            <a:xfrm>
              <a:off x="2472" y="1525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29" name="Text Box 37"/>
            <p:cNvSpPr txBox="1">
              <a:spLocks noChangeArrowheads="1"/>
            </p:cNvSpPr>
            <p:nvPr/>
          </p:nvSpPr>
          <p:spPr bwMode="auto">
            <a:xfrm>
              <a:off x="2426" y="14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e</a:t>
              </a:r>
              <a:endParaRPr kumimoji="0" lang="en-US" altLang="fr-FR" sz="1800"/>
            </a:p>
          </p:txBody>
        </p:sp>
        <p:grpSp>
          <p:nvGrpSpPr>
            <p:cNvPr id="28730" name="Group 39"/>
            <p:cNvGrpSpPr>
              <a:grpSpLocks/>
            </p:cNvGrpSpPr>
            <p:nvPr/>
          </p:nvGrpSpPr>
          <p:grpSpPr bwMode="auto">
            <a:xfrm>
              <a:off x="1980" y="1354"/>
              <a:ext cx="334" cy="129"/>
              <a:chOff x="2208" y="3408"/>
              <a:chExt cx="2592" cy="288"/>
            </a:xfrm>
          </p:grpSpPr>
          <p:sp>
            <p:nvSpPr>
              <p:cNvPr id="28743" name="Freeform 40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44" name="Freeform 41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731" name="Text Box 42"/>
            <p:cNvSpPr txBox="1">
              <a:spLocks noChangeArrowheads="1"/>
            </p:cNvSpPr>
            <p:nvPr/>
          </p:nvSpPr>
          <p:spPr bwMode="auto">
            <a:xfrm>
              <a:off x="1973" y="1135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e2</a:t>
              </a:r>
              <a:r>
                <a:rPr kumimoji="0" lang="en-US" altLang="fr-FR" sz="1800" i="1" dirty="0"/>
                <a:t> </a:t>
              </a:r>
            </a:p>
          </p:txBody>
        </p:sp>
        <p:sp>
          <p:nvSpPr>
            <p:cNvPr id="28732" name="Oval 43"/>
            <p:cNvSpPr>
              <a:spLocks noChangeArrowheads="1"/>
            </p:cNvSpPr>
            <p:nvPr/>
          </p:nvSpPr>
          <p:spPr bwMode="auto">
            <a:xfrm>
              <a:off x="1920" y="1387"/>
              <a:ext cx="60" cy="6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33" name="Text Box 44"/>
            <p:cNvSpPr txBox="1">
              <a:spLocks noChangeArrowheads="1"/>
            </p:cNvSpPr>
            <p:nvPr/>
          </p:nvSpPr>
          <p:spPr bwMode="auto">
            <a:xfrm>
              <a:off x="1655" y="1253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e2</a:t>
              </a:r>
              <a:r>
                <a:rPr kumimoji="0" lang="en-US" altLang="fr-FR" sz="1800"/>
                <a:t> </a:t>
              </a:r>
            </a:p>
          </p:txBody>
        </p:sp>
        <p:grpSp>
          <p:nvGrpSpPr>
            <p:cNvPr id="28734" name="Group 46"/>
            <p:cNvGrpSpPr>
              <a:grpSpLocks/>
            </p:cNvGrpSpPr>
            <p:nvPr/>
          </p:nvGrpSpPr>
          <p:grpSpPr bwMode="auto">
            <a:xfrm>
              <a:off x="1980" y="1680"/>
              <a:ext cx="334" cy="128"/>
              <a:chOff x="2208" y="3408"/>
              <a:chExt cx="2592" cy="288"/>
            </a:xfrm>
          </p:grpSpPr>
          <p:sp>
            <p:nvSpPr>
              <p:cNvPr id="28741" name="Freeform 47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42" name="Freeform 48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735" name="Text Box 49"/>
            <p:cNvSpPr txBox="1">
              <a:spLocks noChangeArrowheads="1"/>
            </p:cNvSpPr>
            <p:nvPr/>
          </p:nvSpPr>
          <p:spPr bwMode="auto">
            <a:xfrm>
              <a:off x="1941" y="1458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/>
                <a:t>R</a:t>
              </a:r>
              <a:r>
                <a:rPr kumimoji="0" lang="en-US" altLang="fr-FR" sz="1800" i="1" baseline="-25000" dirty="0"/>
                <a:t>e3</a:t>
              </a:r>
              <a:r>
                <a:rPr kumimoji="0" lang="en-US" altLang="fr-FR" sz="1800" dirty="0"/>
                <a:t> </a:t>
              </a:r>
            </a:p>
          </p:txBody>
        </p:sp>
        <p:sp>
          <p:nvSpPr>
            <p:cNvPr id="28736" name="Oval 50"/>
            <p:cNvSpPr>
              <a:spLocks noChangeArrowheads="1"/>
            </p:cNvSpPr>
            <p:nvPr/>
          </p:nvSpPr>
          <p:spPr bwMode="auto">
            <a:xfrm>
              <a:off x="1920" y="1712"/>
              <a:ext cx="60" cy="6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37" name="Text Box 51"/>
            <p:cNvSpPr txBox="1">
              <a:spLocks noChangeArrowheads="1"/>
            </p:cNvSpPr>
            <p:nvPr/>
          </p:nvSpPr>
          <p:spPr bwMode="auto">
            <a:xfrm>
              <a:off x="1655" y="1570"/>
              <a:ext cx="3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e3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28738" name="Line 52"/>
            <p:cNvSpPr>
              <a:spLocks noChangeShapeType="1"/>
            </p:cNvSpPr>
            <p:nvPr/>
          </p:nvSpPr>
          <p:spPr bwMode="auto">
            <a:xfrm flipV="1">
              <a:off x="2316" y="1127"/>
              <a:ext cx="0" cy="6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39" name="Line 53"/>
            <p:cNvSpPr>
              <a:spLocks noChangeShapeType="1"/>
            </p:cNvSpPr>
            <p:nvPr/>
          </p:nvSpPr>
          <p:spPr bwMode="auto">
            <a:xfrm flipH="1">
              <a:off x="2316" y="1484"/>
              <a:ext cx="30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740" name="Text Box 55"/>
            <p:cNvSpPr txBox="1">
              <a:spLocks noChangeArrowheads="1"/>
            </p:cNvSpPr>
            <p:nvPr/>
          </p:nvSpPr>
          <p:spPr bwMode="auto">
            <a:xfrm>
              <a:off x="2472" y="1253"/>
              <a:ext cx="2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dirty="0">
                  <a:solidFill>
                    <a:srgbClr val="FF0000"/>
                  </a:solidFill>
                </a:rPr>
                <a:t>V</a:t>
              </a:r>
              <a:r>
                <a:rPr kumimoji="0" lang="en-US" altLang="fr-FR" sz="1600" baseline="-25000" dirty="0">
                  <a:solidFill>
                    <a:srgbClr val="FF0000"/>
                  </a:solidFill>
                </a:rPr>
                <a:t>1</a:t>
              </a:r>
              <a:endParaRPr kumimoji="0" lang="en-US" altLang="fr-FR" sz="16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676" name="Object 9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4626343"/>
              </p:ext>
            </p:extLst>
          </p:nvPr>
        </p:nvGraphicFramePr>
        <p:xfrm>
          <a:off x="2562573" y="2834821"/>
          <a:ext cx="2160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31613" progId="Equation.3">
                  <p:embed/>
                </p:oleObj>
              </mc:Choice>
              <mc:Fallback>
                <p:oleObj name="Equation" r:id="rId2" imgW="1497950" imgH="431613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573" y="2834821"/>
                        <a:ext cx="2160588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103"/>
          <p:cNvSpPr>
            <a:spLocks/>
          </p:cNvSpPr>
          <p:nvPr/>
        </p:nvSpPr>
        <p:spPr bwMode="auto">
          <a:xfrm>
            <a:off x="1055445" y="291978"/>
            <a:ext cx="92823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fr-FR" sz="4000" dirty="0">
                <a:solidFill>
                  <a:srgbClr val="0070C0"/>
                </a:solidFill>
              </a:rPr>
              <a:t>Montages de base</a:t>
            </a:r>
            <a:r>
              <a:rPr kumimoji="0" lang="en-US" altLang="fr-FR" sz="4000" dirty="0"/>
              <a:t> </a:t>
            </a:r>
            <a:r>
              <a:rPr kumimoji="0" lang="en-US" altLang="fr-FR" sz="4000" dirty="0">
                <a:solidFill>
                  <a:schemeClr val="bg1">
                    <a:lumMod val="75000"/>
                  </a:schemeClr>
                </a:solidFill>
              </a:rPr>
              <a:t>III</a:t>
            </a:r>
          </a:p>
        </p:txBody>
      </p:sp>
      <p:grpSp>
        <p:nvGrpSpPr>
          <p:cNvPr id="28678" name="Group 104"/>
          <p:cNvGrpSpPr>
            <a:grpSpLocks/>
          </p:cNvGrpSpPr>
          <p:nvPr/>
        </p:nvGrpSpPr>
        <p:grpSpPr bwMode="auto">
          <a:xfrm>
            <a:off x="6959601" y="4221164"/>
            <a:ext cx="3332163" cy="1800225"/>
            <a:chOff x="2925" y="1525"/>
            <a:chExt cx="2099" cy="1134"/>
          </a:xfrm>
        </p:grpSpPr>
        <p:grpSp>
          <p:nvGrpSpPr>
            <p:cNvPr id="28682" name="Group 105"/>
            <p:cNvGrpSpPr>
              <a:grpSpLocks/>
            </p:cNvGrpSpPr>
            <p:nvPr/>
          </p:nvGrpSpPr>
          <p:grpSpPr bwMode="auto">
            <a:xfrm>
              <a:off x="3455" y="2453"/>
              <a:ext cx="307" cy="206"/>
              <a:chOff x="480" y="3456"/>
              <a:chExt cx="480" cy="288"/>
            </a:xfrm>
          </p:grpSpPr>
          <p:sp>
            <p:nvSpPr>
              <p:cNvPr id="28703" name="Line 106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04" name="Line 107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05" name="Line 108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06" name="Line 109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683" name="Oval 110"/>
            <p:cNvSpPr>
              <a:spLocks noChangeArrowheads="1"/>
            </p:cNvSpPr>
            <p:nvPr/>
          </p:nvSpPr>
          <p:spPr bwMode="auto">
            <a:xfrm>
              <a:off x="4469" y="2282"/>
              <a:ext cx="61" cy="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684" name="AutoShape 111"/>
            <p:cNvSpPr>
              <a:spLocks noChangeArrowheads="1"/>
            </p:cNvSpPr>
            <p:nvPr/>
          </p:nvSpPr>
          <p:spPr bwMode="auto">
            <a:xfrm rot="5400000">
              <a:off x="3815" y="2085"/>
              <a:ext cx="480" cy="46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685" name="Line 112"/>
            <p:cNvSpPr>
              <a:spLocks noChangeShapeType="1"/>
            </p:cNvSpPr>
            <p:nvPr/>
          </p:nvSpPr>
          <p:spPr bwMode="auto">
            <a:xfrm flipH="1">
              <a:off x="3540" y="2179"/>
              <a:ext cx="2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86" name="Line 113"/>
            <p:cNvSpPr>
              <a:spLocks noChangeShapeType="1"/>
            </p:cNvSpPr>
            <p:nvPr/>
          </p:nvSpPr>
          <p:spPr bwMode="auto">
            <a:xfrm flipH="1">
              <a:off x="3609" y="2453"/>
              <a:ext cx="2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87" name="Line 114"/>
            <p:cNvSpPr>
              <a:spLocks noChangeShapeType="1"/>
            </p:cNvSpPr>
            <p:nvPr/>
          </p:nvSpPr>
          <p:spPr bwMode="auto">
            <a:xfrm flipH="1">
              <a:off x="4254" y="2316"/>
              <a:ext cx="2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88" name="Text Box 115"/>
            <p:cNvSpPr txBox="1">
              <a:spLocks noChangeArrowheads="1"/>
            </p:cNvSpPr>
            <p:nvPr/>
          </p:nvSpPr>
          <p:spPr bwMode="auto">
            <a:xfrm>
              <a:off x="3878" y="2069"/>
              <a:ext cx="1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-</a:t>
              </a:r>
            </a:p>
          </p:txBody>
        </p:sp>
        <p:sp>
          <p:nvSpPr>
            <p:cNvPr id="28689" name="Text Box 116"/>
            <p:cNvSpPr txBox="1">
              <a:spLocks noChangeArrowheads="1"/>
            </p:cNvSpPr>
            <p:nvPr/>
          </p:nvSpPr>
          <p:spPr bwMode="auto">
            <a:xfrm>
              <a:off x="3833" y="229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+</a:t>
              </a:r>
            </a:p>
          </p:txBody>
        </p:sp>
        <p:sp>
          <p:nvSpPr>
            <p:cNvPr id="28690" name="Text Box 117"/>
            <p:cNvSpPr txBox="1">
              <a:spLocks noChangeArrowheads="1"/>
            </p:cNvSpPr>
            <p:nvPr/>
          </p:nvSpPr>
          <p:spPr bwMode="auto">
            <a:xfrm>
              <a:off x="4469" y="2094"/>
              <a:ext cx="5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/>
                <a:t>V</a:t>
              </a:r>
              <a:r>
                <a:rPr kumimoji="0" lang="en-US" altLang="fr-FR" sz="1800" baseline="-25000"/>
                <a:t>s</a:t>
              </a:r>
              <a:r>
                <a:rPr kumimoji="0" lang="en-US" altLang="fr-FR" sz="1800"/>
                <a:t>=-</a:t>
              </a:r>
              <a:r>
                <a:rPr kumimoji="0" lang="en-US" altLang="fr-FR" sz="1800" i="1"/>
                <a:t>R</a:t>
              </a:r>
              <a:r>
                <a:rPr kumimoji="0" lang="en-US" altLang="fr-FR" sz="1800" baseline="-25000"/>
                <a:t>c</a:t>
              </a:r>
              <a:r>
                <a:rPr kumimoji="0" lang="en-US" altLang="fr-FR" sz="1800" i="1"/>
                <a:t>I</a:t>
              </a:r>
              <a:r>
                <a:rPr kumimoji="0" lang="en-US" altLang="fr-FR" sz="1800" baseline="-25000"/>
                <a:t>e</a:t>
              </a:r>
            </a:p>
          </p:txBody>
        </p:sp>
        <p:grpSp>
          <p:nvGrpSpPr>
            <p:cNvPr id="28691" name="Group 118"/>
            <p:cNvGrpSpPr>
              <a:grpSpLocks/>
            </p:cNvGrpSpPr>
            <p:nvPr/>
          </p:nvGrpSpPr>
          <p:grpSpPr bwMode="auto">
            <a:xfrm>
              <a:off x="3854" y="1733"/>
              <a:ext cx="337" cy="135"/>
              <a:chOff x="2208" y="3408"/>
              <a:chExt cx="2592" cy="288"/>
            </a:xfrm>
          </p:grpSpPr>
          <p:sp>
            <p:nvSpPr>
              <p:cNvPr id="28701" name="Freeform 119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8702" name="Freeform 120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28692" name="Freeform 121"/>
            <p:cNvSpPr>
              <a:spLocks/>
            </p:cNvSpPr>
            <p:nvPr/>
          </p:nvSpPr>
          <p:spPr bwMode="auto">
            <a:xfrm>
              <a:off x="4192" y="1801"/>
              <a:ext cx="184" cy="515"/>
            </a:xfrm>
            <a:custGeom>
              <a:avLst/>
              <a:gdLst>
                <a:gd name="T0" fmla="*/ 0 w 288"/>
                <a:gd name="T1" fmla="*/ 0 h 720"/>
                <a:gd name="T2" fmla="*/ 2 w 288"/>
                <a:gd name="T3" fmla="*/ 0 h 720"/>
                <a:gd name="T4" fmla="*/ 2 w 288"/>
                <a:gd name="T5" fmla="*/ 18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93" name="Text Box 122"/>
            <p:cNvSpPr txBox="1">
              <a:spLocks noChangeArrowheads="1"/>
            </p:cNvSpPr>
            <p:nvPr/>
          </p:nvSpPr>
          <p:spPr bwMode="auto">
            <a:xfrm>
              <a:off x="3923" y="1525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i="1" dirty="0" err="1"/>
                <a:t>R</a:t>
              </a:r>
              <a:r>
                <a:rPr kumimoji="0" lang="en-US" altLang="fr-FR" sz="1800" i="1" baseline="-25000" dirty="0" err="1"/>
                <a:t>c</a:t>
              </a:r>
              <a:endParaRPr kumimoji="0" lang="en-US" altLang="fr-FR" sz="1800" i="1" dirty="0"/>
            </a:p>
          </p:txBody>
        </p:sp>
        <p:sp>
          <p:nvSpPr>
            <p:cNvPr id="28694" name="Freeform 123"/>
            <p:cNvSpPr>
              <a:spLocks/>
            </p:cNvSpPr>
            <p:nvPr/>
          </p:nvSpPr>
          <p:spPr bwMode="auto">
            <a:xfrm>
              <a:off x="3731" y="1801"/>
              <a:ext cx="123" cy="378"/>
            </a:xfrm>
            <a:custGeom>
              <a:avLst/>
              <a:gdLst>
                <a:gd name="T0" fmla="*/ 1 w 192"/>
                <a:gd name="T1" fmla="*/ 0 h 528"/>
                <a:gd name="T2" fmla="*/ 0 w 192"/>
                <a:gd name="T3" fmla="*/ 0 h 528"/>
                <a:gd name="T4" fmla="*/ 0 w 192"/>
                <a:gd name="T5" fmla="*/ 14 h 528"/>
                <a:gd name="T6" fmla="*/ 0 60000 65536"/>
                <a:gd name="T7" fmla="*/ 0 60000 65536"/>
                <a:gd name="T8" fmla="*/ 0 60000 65536"/>
                <a:gd name="T9" fmla="*/ 0 w 192"/>
                <a:gd name="T10" fmla="*/ 0 h 528"/>
                <a:gd name="T11" fmla="*/ 192 w 19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28">
                  <a:moveTo>
                    <a:pt x="192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95" name="Line 124"/>
            <p:cNvSpPr>
              <a:spLocks noChangeShapeType="1"/>
            </p:cNvSpPr>
            <p:nvPr/>
          </p:nvSpPr>
          <p:spPr bwMode="auto">
            <a:xfrm>
              <a:off x="3787" y="1842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96" name="Text Box 125"/>
            <p:cNvSpPr txBox="1">
              <a:spLocks noChangeArrowheads="1"/>
            </p:cNvSpPr>
            <p:nvPr/>
          </p:nvSpPr>
          <p:spPr bwMode="auto">
            <a:xfrm>
              <a:off x="3787" y="1842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f</a:t>
              </a:r>
              <a:endParaRPr kumimoji="0" lang="en-US" altLang="fr-FR" sz="1800"/>
            </a:p>
          </p:txBody>
        </p:sp>
        <p:sp>
          <p:nvSpPr>
            <p:cNvPr id="28697" name="Line 126"/>
            <p:cNvSpPr>
              <a:spLocks noChangeShapeType="1"/>
            </p:cNvSpPr>
            <p:nvPr/>
          </p:nvSpPr>
          <p:spPr bwMode="auto">
            <a:xfrm>
              <a:off x="3596" y="2213"/>
              <a:ext cx="1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28698" name="Text Box 127"/>
            <p:cNvSpPr txBox="1">
              <a:spLocks noChangeArrowheads="1"/>
            </p:cNvSpPr>
            <p:nvPr/>
          </p:nvSpPr>
          <p:spPr bwMode="auto">
            <a:xfrm>
              <a:off x="3578" y="2197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e</a:t>
              </a:r>
              <a:endParaRPr kumimoji="0" lang="en-US" altLang="fr-FR" sz="1800"/>
            </a:p>
          </p:txBody>
        </p:sp>
        <p:sp>
          <p:nvSpPr>
            <p:cNvPr id="28699" name="Rectangle 128"/>
            <p:cNvSpPr>
              <a:spLocks noChangeArrowheads="1"/>
            </p:cNvSpPr>
            <p:nvPr/>
          </p:nvSpPr>
          <p:spPr bwMode="auto">
            <a:xfrm>
              <a:off x="2971" y="2007"/>
              <a:ext cx="564" cy="3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700" name="Text Box 129"/>
            <p:cNvSpPr txBox="1">
              <a:spLocks noChangeArrowheads="1"/>
            </p:cNvSpPr>
            <p:nvPr/>
          </p:nvSpPr>
          <p:spPr bwMode="auto">
            <a:xfrm>
              <a:off x="2925" y="2024"/>
              <a:ext cx="6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Source de courant</a:t>
              </a:r>
            </a:p>
          </p:txBody>
        </p:sp>
      </p:grpSp>
      <p:graphicFrame>
        <p:nvGraphicFramePr>
          <p:cNvPr id="28679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33193"/>
              </p:ext>
            </p:extLst>
          </p:nvPr>
        </p:nvGraphicFramePr>
        <p:xfrm>
          <a:off x="3030886" y="4712832"/>
          <a:ext cx="971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28501" progId="Equation.3">
                  <p:embed/>
                </p:oleObj>
              </mc:Choice>
              <mc:Fallback>
                <p:oleObj name="Equation" r:id="rId4" imgW="672808" imgH="228501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6" y="4712832"/>
                        <a:ext cx="971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78"/>
          <p:cNvSpPr>
            <a:spLocks noChangeArrowheads="1"/>
          </p:cNvSpPr>
          <p:nvPr/>
        </p:nvSpPr>
        <p:spPr bwMode="auto">
          <a:xfrm>
            <a:off x="2378423" y="2758621"/>
            <a:ext cx="2560638" cy="693737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8681" name="Rectangle 79"/>
          <p:cNvSpPr>
            <a:spLocks noChangeArrowheads="1"/>
          </p:cNvSpPr>
          <p:nvPr/>
        </p:nvSpPr>
        <p:spPr bwMode="auto">
          <a:xfrm>
            <a:off x="2959448" y="4696957"/>
            <a:ext cx="2768600" cy="692150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070C0"/>
                </a:solidFill>
              </a:rPr>
              <a:t>Généralisations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055440" y="1628776"/>
            <a:ext cx="9721080" cy="4525963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>
                <a:schemeClr val="accent1"/>
              </a:buClr>
              <a:buFontTx/>
              <a:buChar char="•"/>
            </a:pPr>
            <a:r>
              <a:rPr lang="fr-CA" altLang="fr-FR" sz="2800" dirty="0"/>
              <a:t>On obtient de nouvelles fonctions ou des circuits améliorés en :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400" dirty="0"/>
              <a:t>Utilisant plusieurs amplificateurs 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400" dirty="0"/>
              <a:t>Remplaçant </a:t>
            </a:r>
            <a:r>
              <a:rPr lang="fr-CA" altLang="fr-FR" sz="2400" i="1" dirty="0" err="1"/>
              <a:t>R</a:t>
            </a:r>
            <a:r>
              <a:rPr lang="fr-CA" altLang="fr-FR" sz="2400" i="1" baseline="-25000" dirty="0" err="1"/>
              <a:t>c</a:t>
            </a:r>
            <a:r>
              <a:rPr lang="fr-CA" altLang="fr-FR" sz="2400" dirty="0"/>
              <a:t> ou </a:t>
            </a:r>
            <a:r>
              <a:rPr lang="fr-CA" altLang="fr-FR" sz="2400" i="1" dirty="0"/>
              <a:t>R</a:t>
            </a:r>
            <a:r>
              <a:rPr lang="fr-CA" altLang="fr-FR" sz="2400" i="1" baseline="-25000" dirty="0"/>
              <a:t>e</a:t>
            </a:r>
            <a:r>
              <a:rPr lang="fr-CA" altLang="fr-FR" sz="2400" dirty="0"/>
              <a:t> par une impédance, une diode, ou tout autre circuit à deux ports  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Intégrateur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Dérivateur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Amplificateur logarithmique ou exponentiel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Filtres analogiques</a:t>
            </a:r>
          </a:p>
          <a:p>
            <a:pPr lvl="1" eaLnBrk="1" hangingPunct="1">
              <a:spcBef>
                <a:spcPts val="3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400" dirty="0"/>
              <a:t>Modifiant le circuit d’entrée, de sortie ou de contre-réaction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Circuit redresseur de tension</a:t>
            </a:r>
          </a:p>
          <a:p>
            <a:pPr lvl="2" eaLnBrk="1" hangingPunct="1">
              <a:spcBef>
                <a:spcPts val="300"/>
              </a:spcBef>
              <a:buClr>
                <a:srgbClr val="969696"/>
              </a:buClr>
              <a:buSzPct val="80000"/>
              <a:buFontTx/>
              <a:buChar char="•"/>
            </a:pPr>
            <a:r>
              <a:rPr lang="fr-CA" altLang="fr-FR" sz="2000" dirty="0"/>
              <a:t>Amplificateur à gain programmable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070C0"/>
                </a:solidFill>
              </a:rPr>
              <a:t>Amplificateurs</a:t>
            </a:r>
            <a:r>
              <a:rPr lang="en-CA" altLang="fr-FR" sz="4000" dirty="0">
                <a:solidFill>
                  <a:srgbClr val="0070C0"/>
                </a:solidFill>
              </a:rPr>
              <a:t> </a:t>
            </a:r>
            <a:r>
              <a:rPr lang="en-CA" altLang="fr-FR" sz="4000" dirty="0" err="1">
                <a:solidFill>
                  <a:srgbClr val="0070C0"/>
                </a:solidFill>
              </a:rPr>
              <a:t>d’instrumentation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055440" y="1600201"/>
            <a:ext cx="10526960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en-CA" altLang="fr-FR" sz="2400" dirty="0" err="1"/>
              <a:t>Permettent</a:t>
            </a:r>
            <a:r>
              <a:rPr lang="en-CA" altLang="fr-FR" sz="2400" dirty="0"/>
              <a:t> de </a:t>
            </a:r>
            <a:r>
              <a:rPr lang="en-CA" altLang="fr-FR" sz="2400" dirty="0" err="1"/>
              <a:t>réaliser</a:t>
            </a:r>
            <a:r>
              <a:rPr lang="en-CA" altLang="fr-FR" sz="2400" dirty="0"/>
              <a:t> de </a:t>
            </a:r>
            <a:r>
              <a:rPr lang="en-CA" altLang="fr-FR" sz="2400" dirty="0" err="1"/>
              <a:t>meilleurs</a:t>
            </a:r>
            <a:r>
              <a:rPr lang="en-CA" altLang="fr-FR" sz="2400" dirty="0"/>
              <a:t> </a:t>
            </a:r>
            <a:r>
              <a:rPr lang="en-CA" altLang="fr-FR" sz="2400" dirty="0" err="1"/>
              <a:t>amplificateur</a:t>
            </a:r>
            <a:r>
              <a:rPr lang="en-CA" altLang="fr-FR" sz="2400" dirty="0"/>
              <a:t> </a:t>
            </a:r>
            <a:r>
              <a:rPr lang="en-CA" altLang="fr-FR" sz="2400" dirty="0" err="1"/>
              <a:t>différentiels</a:t>
            </a:r>
            <a:endParaRPr lang="en-US" altLang="fr-FR" sz="2400" dirty="0"/>
          </a:p>
        </p:txBody>
      </p:sp>
      <p:pic>
        <p:nvPicPr>
          <p:cNvPr id="30724" name="Picture 4" descr="CCF11052009_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48274" r="3760" b="21727"/>
          <a:stretch>
            <a:fillRect/>
          </a:stretch>
        </p:blipFill>
        <p:spPr bwMode="auto">
          <a:xfrm>
            <a:off x="2135188" y="2268538"/>
            <a:ext cx="7848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055440" y="350812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070C0"/>
                </a:solidFill>
              </a:rPr>
              <a:t>Convertisseurs</a:t>
            </a:r>
            <a:r>
              <a:rPr lang="en-CA" altLang="fr-FR" sz="4000" dirty="0">
                <a:solidFill>
                  <a:srgbClr val="0070C0"/>
                </a:solidFill>
              </a:rPr>
              <a:t> tension-courant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055440" y="1628801"/>
            <a:ext cx="10153127" cy="4525963"/>
          </a:xfrm>
        </p:spPr>
        <p:txBody>
          <a:bodyPr/>
          <a:lstStyle/>
          <a:p>
            <a:pPr eaLnBrk="1" hangingPunct="1"/>
            <a:r>
              <a:rPr lang="en-CA" altLang="fr-FR" sz="2400" dirty="0" err="1"/>
              <a:t>Génèrent</a:t>
            </a:r>
            <a:r>
              <a:rPr lang="en-CA" altLang="fr-FR" sz="2400" dirty="0"/>
              <a:t> un courant </a:t>
            </a:r>
            <a:r>
              <a:rPr lang="en-CA" altLang="fr-FR" sz="2400" dirty="0" err="1"/>
              <a:t>contrôlé</a:t>
            </a:r>
            <a:r>
              <a:rPr lang="en-CA" altLang="fr-FR" sz="2400" dirty="0"/>
              <a:t> par tension et qui ne </a:t>
            </a:r>
            <a:r>
              <a:rPr lang="en-CA" altLang="fr-FR" sz="2400" dirty="0" err="1"/>
              <a:t>dépend</a:t>
            </a:r>
            <a:r>
              <a:rPr lang="en-CA" altLang="fr-FR" sz="2400" dirty="0"/>
              <a:t> pas de la charge pour </a:t>
            </a:r>
            <a:r>
              <a:rPr lang="en-CA" altLang="fr-FR" sz="2400" dirty="0" err="1"/>
              <a:t>R</a:t>
            </a:r>
            <a:r>
              <a:rPr lang="en-CA" altLang="fr-FR" sz="2400" baseline="-25000" dirty="0" err="1"/>
              <a:t>s</a:t>
            </a:r>
            <a:r>
              <a:rPr lang="en-CA" altLang="fr-FR" sz="2400" dirty="0"/>
              <a:t>&gt;&gt;1</a:t>
            </a:r>
            <a:endParaRPr lang="en-US" altLang="fr-FR" sz="2400" dirty="0"/>
          </a:p>
        </p:txBody>
      </p:sp>
      <p:pic>
        <p:nvPicPr>
          <p:cNvPr id="31748" name="Picture 4" descr="image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205038"/>
            <a:ext cx="3762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2495551" y="3141663"/>
            <a:ext cx="3744913" cy="2356722"/>
            <a:chOff x="3606" y="2890"/>
            <a:chExt cx="1859" cy="958"/>
          </a:xfrm>
        </p:grpSpPr>
        <p:pic>
          <p:nvPicPr>
            <p:cNvPr id="31751" name="Picture 6" descr="source_cour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890"/>
              <a:ext cx="1859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7"/>
            <p:cNvSpPr txBox="1">
              <a:spLocks noChangeArrowheads="1"/>
            </p:cNvSpPr>
            <p:nvPr/>
          </p:nvSpPr>
          <p:spPr bwMode="auto">
            <a:xfrm>
              <a:off x="4785" y="3748"/>
              <a:ext cx="49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CA" altLang="fr-FR" sz="1600" b="1">
                  <a:solidFill>
                    <a:schemeClr val="hlink"/>
                  </a:solidFill>
                </a:rPr>
                <a:t>I</a:t>
              </a:r>
              <a:r>
                <a:rPr lang="en-CA" altLang="fr-FR" sz="1600" b="1" baseline="-25000">
                  <a:solidFill>
                    <a:schemeClr val="hlink"/>
                  </a:solidFill>
                </a:rPr>
                <a:t>ref</a:t>
              </a:r>
              <a:r>
                <a:rPr lang="en-CA" altLang="fr-FR" sz="1600" b="1">
                  <a:solidFill>
                    <a:schemeClr val="hlink"/>
                  </a:solidFill>
                </a:rPr>
                <a:t>=V</a:t>
              </a:r>
              <a:r>
                <a:rPr lang="en-CA" altLang="fr-FR" sz="1600" b="1" baseline="-25000">
                  <a:solidFill>
                    <a:schemeClr val="hlink"/>
                  </a:solidFill>
                </a:rPr>
                <a:t>ref</a:t>
              </a:r>
              <a:r>
                <a:rPr lang="en-CA" altLang="fr-FR" sz="1600" b="1">
                  <a:solidFill>
                    <a:schemeClr val="hlink"/>
                  </a:solidFill>
                </a:rPr>
                <a:t>/R</a:t>
              </a:r>
              <a:r>
                <a:rPr lang="en-CA" altLang="fr-FR" sz="1600" b="1" baseline="-25000">
                  <a:solidFill>
                    <a:schemeClr val="hlink"/>
                  </a:solidFill>
                </a:rPr>
                <a:t>1</a:t>
              </a:r>
              <a:endParaRPr lang="en-US" altLang="fr-FR" sz="1600" b="1" baseline="-25000">
                <a:solidFill>
                  <a:schemeClr val="hlink"/>
                </a:solidFill>
              </a:endParaRPr>
            </a:p>
          </p:txBody>
        </p:sp>
      </p:grpSp>
      <p:pic>
        <p:nvPicPr>
          <p:cNvPr id="31750" name="Picture 8" descr="image10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078289"/>
            <a:ext cx="857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032105" y="4704535"/>
                <a:ext cx="3284169" cy="1262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CA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CA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sz="16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CA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CA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CA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fr-CA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fr-CA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CA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A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fr-CA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A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fr-CA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A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5" y="4704535"/>
                <a:ext cx="3284169" cy="1262974"/>
              </a:xfrm>
              <a:prstGeom prst="rect">
                <a:avLst/>
              </a:prstGeom>
              <a:blipFill>
                <a:blip r:embed="rId5"/>
                <a:stretch>
                  <a:fillRect l="-2045" b="-821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>
                <a:solidFill>
                  <a:srgbClr val="0070C0"/>
                </a:solidFill>
              </a:rPr>
              <a:t>Circuits non </a:t>
            </a:r>
            <a:r>
              <a:rPr lang="en-CA" altLang="fr-FR" sz="4000" dirty="0" err="1">
                <a:solidFill>
                  <a:srgbClr val="0070C0"/>
                </a:solidFill>
              </a:rPr>
              <a:t>linéaires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1055440" y="1844676"/>
            <a:ext cx="5173910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400" dirty="0"/>
              <a:t>Redresseur simple alternance</a:t>
            </a:r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fr-CA" altLang="fr-FR" sz="2000" dirty="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fr-CA" altLang="fr-FR" sz="2000" dirty="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fr-CA" altLang="fr-FR" sz="2000" dirty="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fr-CA" altLang="fr-FR" sz="2000" dirty="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000" dirty="0"/>
              <a:t>Ampli logarithmique</a:t>
            </a:r>
          </a:p>
          <a:p>
            <a:pPr eaLnBrk="1" hangingPunct="1"/>
            <a:endParaRPr lang="fr-CA" altLang="fr-FR" sz="2000" dirty="0"/>
          </a:p>
        </p:txBody>
      </p:sp>
      <p:pic>
        <p:nvPicPr>
          <p:cNvPr id="32772" name="Picture 5" descr="image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998664"/>
            <a:ext cx="240188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image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2203450"/>
            <a:ext cx="1908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image3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787775"/>
            <a:ext cx="23780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image10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292600"/>
            <a:ext cx="1871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2927350" y="2419351"/>
          <a:ext cx="16525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457200" progId="Equation.3">
                  <p:embed/>
                </p:oleObj>
              </mc:Choice>
              <mc:Fallback>
                <p:oleObj name="Equation" r:id="rId6" imgW="11938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419351"/>
                        <a:ext cx="16525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070C0"/>
                </a:solidFill>
              </a:rPr>
              <a:t>Objectifs</a:t>
            </a:r>
            <a:r>
              <a:rPr lang="en-CA" altLang="fr-FR" sz="4000" dirty="0">
                <a:solidFill>
                  <a:srgbClr val="0070C0"/>
                </a:solidFill>
              </a:rPr>
              <a:t> </a:t>
            </a:r>
            <a:r>
              <a:rPr lang="en-CA" altLang="fr-FR" sz="4000" dirty="0" err="1">
                <a:solidFill>
                  <a:srgbClr val="0070C0"/>
                </a:solidFill>
              </a:rPr>
              <a:t>d’apprentissage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1055440" y="1773238"/>
            <a:ext cx="9361040" cy="4525962"/>
          </a:xfrm>
        </p:spPr>
        <p:txBody>
          <a:bodyPr/>
          <a:lstStyle/>
          <a:p>
            <a:pPr marL="271463" indent="-271463" eaLnBrk="1" hangingPunct="1">
              <a:spcBef>
                <a:spcPct val="0"/>
              </a:spcBef>
              <a:spcAft>
                <a:spcPct val="1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Décrire les circuits de prétraitement associés aux capteurs</a:t>
            </a:r>
          </a:p>
          <a:p>
            <a:pPr marL="720725" lvl="1" indent="-269875" eaLnBrk="1" hangingPunct="1">
              <a:spcBef>
                <a:spcPct val="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fr-CA" altLang="fr-FR" sz="2400" dirty="0"/>
              <a:t>Rôle, types et utilisations </a:t>
            </a:r>
          </a:p>
          <a:p>
            <a:pPr marL="1152525" lvl="2" indent="-252413" eaLnBrk="1" hangingPunct="1">
              <a:spcBef>
                <a:spcPct val="0"/>
              </a:spcBef>
              <a:buClr>
                <a:schemeClr val="accent1"/>
              </a:buClr>
            </a:pPr>
            <a:r>
              <a:rPr lang="fr-CA" altLang="fr-FR" sz="2000" dirty="0"/>
              <a:t>Conversion d’impédance en tension-courant ou en fréquence</a:t>
            </a:r>
          </a:p>
          <a:p>
            <a:pPr marL="1152525" lvl="2" indent="-252413" eaLnBrk="1" hangingPunct="1">
              <a:spcBef>
                <a:spcPct val="0"/>
              </a:spcBef>
              <a:buClr>
                <a:schemeClr val="accent1"/>
              </a:buClr>
            </a:pPr>
            <a:r>
              <a:rPr lang="fr-CA" altLang="fr-FR" sz="2000" dirty="0"/>
              <a:t>Compensation des câbles de raccordement</a:t>
            </a:r>
          </a:p>
          <a:p>
            <a:pPr marL="720725" lvl="1" indent="-269875" eaLnBrk="1" hangingPunct="1">
              <a:spcBef>
                <a:spcPct val="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fr-CA" altLang="fr-FR" sz="2400" dirty="0"/>
              <a:t>Conditionnement à amplificateurs opérationnels</a:t>
            </a:r>
          </a:p>
          <a:p>
            <a:pPr marL="1152525" lvl="2" indent="-252413" eaLnBrk="1" hangingPunct="1">
              <a:spcBef>
                <a:spcPct val="0"/>
              </a:spcBef>
              <a:buClr>
                <a:schemeClr val="accent1"/>
              </a:buClr>
            </a:pPr>
            <a:r>
              <a:rPr lang="fr-CA" altLang="fr-FR" sz="2000" dirty="0"/>
              <a:t>Circuits linéaires et non-linéaires</a:t>
            </a:r>
          </a:p>
          <a:p>
            <a:pPr marL="1152525" lvl="2" indent="-252413" eaLnBrk="1" hangingPunct="1">
              <a:spcBef>
                <a:spcPct val="0"/>
              </a:spcBef>
              <a:buClr>
                <a:schemeClr val="accent1"/>
              </a:buClr>
            </a:pPr>
            <a:r>
              <a:rPr lang="fr-CA" altLang="fr-FR" sz="2000" dirty="0"/>
              <a:t>Considérations pratiques  </a:t>
            </a:r>
          </a:p>
          <a:p>
            <a:pPr marL="1152525" lvl="2" indent="-252413" eaLnBrk="1" hangingPunct="1">
              <a:lnSpc>
                <a:spcPts val="1000"/>
              </a:lnSpc>
              <a:spcBef>
                <a:spcPct val="0"/>
              </a:spcBef>
            </a:pPr>
            <a:endParaRPr lang="fr-CA" altLang="fr-FR" dirty="0"/>
          </a:p>
          <a:p>
            <a:pPr marL="1152525" lvl="2" indent="-252413" eaLnBrk="1" hangingPunct="1">
              <a:lnSpc>
                <a:spcPts val="1000"/>
              </a:lnSpc>
              <a:spcBef>
                <a:spcPct val="0"/>
              </a:spcBef>
            </a:pPr>
            <a:endParaRPr lang="fr-CA" altLang="fr-FR" dirty="0"/>
          </a:p>
          <a:p>
            <a:pPr marL="271463" indent="-271463" eaLnBrk="1" hangingPunct="1">
              <a:lnSpc>
                <a:spcPct val="80000"/>
              </a:lnSpc>
              <a:spcBef>
                <a:spcPct val="0"/>
              </a:spcBef>
              <a:buClr>
                <a:srgbClr val="5F5F5F"/>
              </a:buClr>
              <a:buFont typeface="Wingdings" panose="05000000000000000000" pitchFamily="2" charset="2"/>
              <a:buChar char="§"/>
            </a:pPr>
            <a:r>
              <a:rPr lang="fr-CA" altLang="fr-FR" sz="2000" dirty="0">
                <a:solidFill>
                  <a:srgbClr val="5F5F5F"/>
                </a:solidFill>
              </a:rPr>
              <a:t>Prérequis essentiel : familiarité avec les circuits électriques et électroniques</a:t>
            </a:r>
            <a:r>
              <a:rPr lang="fr-CA" altLang="fr-FR" dirty="0"/>
              <a:t> 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>
                <a:solidFill>
                  <a:srgbClr val="0070C0"/>
                </a:solidFill>
              </a:rPr>
              <a:t>Circuits non </a:t>
            </a:r>
            <a:r>
              <a:rPr lang="en-CA" altLang="fr-FR" sz="4000" dirty="0" err="1">
                <a:solidFill>
                  <a:srgbClr val="0070C0"/>
                </a:solidFill>
              </a:rPr>
              <a:t>linéaires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981200" y="1495425"/>
            <a:ext cx="3970338" cy="464185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en-CA" altLang="fr-FR" sz="2400"/>
              <a:t>Bascule de Schmidt</a:t>
            </a:r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en-CA" altLang="fr-FR" sz="240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en-CA" altLang="fr-FR" sz="240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en-CA" altLang="fr-FR" sz="240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en-CA" altLang="fr-FR" sz="240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endParaRPr lang="en-CA" altLang="fr-FR" sz="2400"/>
          </a:p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en-CA" altLang="fr-FR" sz="2400"/>
              <a:t>Multivibrateur astable</a:t>
            </a:r>
            <a:endParaRPr lang="en-US" altLang="fr-FR" sz="2400"/>
          </a:p>
        </p:txBody>
      </p:sp>
      <p:pic>
        <p:nvPicPr>
          <p:cNvPr id="33796" name="Picture 4" descr="image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508501"/>
            <a:ext cx="2159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image10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860800"/>
            <a:ext cx="18637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image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292601"/>
            <a:ext cx="352901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image3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700214"/>
            <a:ext cx="23622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image10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916113"/>
            <a:ext cx="2244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image3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2133600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5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fr-CA" altLang="fr-FR" sz="4000" dirty="0">
                <a:solidFill>
                  <a:srgbClr val="0070C0"/>
                </a:solidFill>
              </a:rPr>
              <a:t>Amplificateur à gain numérique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1055440" y="1600201"/>
            <a:ext cx="5256460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000" dirty="0"/>
              <a:t>Réalisé avec un ampli-op et un CNA à sortie en courant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Avec </a:t>
            </a:r>
            <a:r>
              <a:rPr lang="fr-CA" altLang="fr-FR" sz="1800" i="1" dirty="0"/>
              <a:t>R </a:t>
            </a:r>
            <a:r>
              <a:rPr lang="fr-CA" altLang="fr-FR" sz="1800" dirty="0"/>
              <a:t>= </a:t>
            </a:r>
            <a:r>
              <a:rPr lang="fr-CA" altLang="fr-FR" sz="1800" i="1" dirty="0" err="1"/>
              <a:t>R</a:t>
            </a:r>
            <a:r>
              <a:rPr lang="fr-CA" altLang="fr-FR" sz="1800" baseline="-25000" dirty="0" err="1"/>
              <a:t>ref</a:t>
            </a:r>
            <a:r>
              <a:rPr lang="fr-CA" altLang="fr-FR" sz="1800" dirty="0"/>
              <a:t>, On obtient pour les trois montages :</a:t>
            </a:r>
          </a:p>
          <a:p>
            <a:pPr lvl="2" eaLnBrk="1" hangingPunct="1">
              <a:lnSpc>
                <a:spcPct val="22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600" baseline="-25000" dirty="0">
                <a:sym typeface="Symbol" panose="05050102010706020507" pitchFamily="18" charset="2"/>
              </a:rPr>
              <a:t></a:t>
            </a:r>
          </a:p>
          <a:p>
            <a:pPr lvl="2" eaLnBrk="1" hangingPunct="1">
              <a:lnSpc>
                <a:spcPct val="31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600" baseline="-25000" dirty="0">
                <a:sym typeface="Symbol" panose="05050102010706020507" pitchFamily="18" charset="2"/>
              </a:rPr>
              <a:t></a:t>
            </a:r>
          </a:p>
          <a:p>
            <a:pPr lvl="2" eaLnBrk="1" hangingPunct="1">
              <a:lnSpc>
                <a:spcPct val="2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600" baseline="-25000" dirty="0">
                <a:sym typeface="Symbol" panose="05050102010706020507" pitchFamily="18" charset="2"/>
              </a:rPr>
              <a:t></a:t>
            </a:r>
          </a:p>
        </p:txBody>
      </p:sp>
      <p:grpSp>
        <p:nvGrpSpPr>
          <p:cNvPr id="34820" name="Group 255"/>
          <p:cNvGrpSpPr>
            <a:grpSpLocks/>
          </p:cNvGrpSpPr>
          <p:nvPr/>
        </p:nvGrpSpPr>
        <p:grpSpPr bwMode="auto">
          <a:xfrm>
            <a:off x="3792538" y="4149726"/>
            <a:ext cx="2868612" cy="2105025"/>
            <a:chOff x="3243" y="2555"/>
            <a:chExt cx="1807" cy="1326"/>
          </a:xfrm>
        </p:grpSpPr>
        <p:sp>
          <p:nvSpPr>
            <p:cNvPr id="34901" name="Text Box 190"/>
            <p:cNvSpPr txBox="1">
              <a:spLocks noChangeArrowheads="1"/>
            </p:cNvSpPr>
            <p:nvPr/>
          </p:nvSpPr>
          <p:spPr bwMode="auto">
            <a:xfrm>
              <a:off x="3823" y="2967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e</a:t>
              </a:r>
              <a:endParaRPr kumimoji="0" lang="en-US" altLang="fr-FR" sz="1600"/>
            </a:p>
          </p:txBody>
        </p:sp>
        <p:grpSp>
          <p:nvGrpSpPr>
            <p:cNvPr id="34902" name="Group 191"/>
            <p:cNvGrpSpPr>
              <a:grpSpLocks/>
            </p:cNvGrpSpPr>
            <p:nvPr/>
          </p:nvGrpSpPr>
          <p:grpSpPr bwMode="auto">
            <a:xfrm>
              <a:off x="3535" y="2885"/>
              <a:ext cx="275" cy="132"/>
              <a:chOff x="2208" y="3408"/>
              <a:chExt cx="2592" cy="288"/>
            </a:xfrm>
          </p:grpSpPr>
          <p:sp>
            <p:nvSpPr>
              <p:cNvPr id="34953" name="Freeform 19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54" name="Freeform 19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903" name="Text Box 194"/>
            <p:cNvSpPr txBox="1">
              <a:spLocks noChangeArrowheads="1"/>
            </p:cNvSpPr>
            <p:nvPr/>
          </p:nvSpPr>
          <p:spPr bwMode="auto">
            <a:xfrm>
              <a:off x="3540" y="2982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R </a:t>
              </a:r>
            </a:p>
          </p:txBody>
        </p:sp>
        <p:sp>
          <p:nvSpPr>
            <p:cNvPr id="34904" name="Oval 200"/>
            <p:cNvSpPr>
              <a:spLocks noChangeArrowheads="1"/>
            </p:cNvSpPr>
            <p:nvPr/>
          </p:nvSpPr>
          <p:spPr bwMode="auto">
            <a:xfrm>
              <a:off x="4899" y="3203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905" name="AutoShape 201"/>
            <p:cNvSpPr>
              <a:spLocks noChangeArrowheads="1"/>
            </p:cNvSpPr>
            <p:nvPr/>
          </p:nvSpPr>
          <p:spPr bwMode="auto">
            <a:xfrm rot="5400000">
              <a:off x="4083" y="3368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906" name="Line 202"/>
            <p:cNvSpPr>
              <a:spLocks noChangeShapeType="1"/>
            </p:cNvSpPr>
            <p:nvPr/>
          </p:nvSpPr>
          <p:spPr bwMode="auto">
            <a:xfrm flipH="1">
              <a:off x="3800" y="2951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07" name="Line 203"/>
            <p:cNvSpPr>
              <a:spLocks noChangeShapeType="1"/>
            </p:cNvSpPr>
            <p:nvPr/>
          </p:nvSpPr>
          <p:spPr bwMode="auto">
            <a:xfrm flipH="1">
              <a:off x="3949" y="3688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08" name="Line 204"/>
            <p:cNvSpPr>
              <a:spLocks noChangeShapeType="1"/>
            </p:cNvSpPr>
            <p:nvPr/>
          </p:nvSpPr>
          <p:spPr bwMode="auto">
            <a:xfrm flipH="1">
              <a:off x="4482" y="3556"/>
              <a:ext cx="1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09" name="Text Box 205"/>
            <p:cNvSpPr txBox="1">
              <a:spLocks noChangeArrowheads="1"/>
            </p:cNvSpPr>
            <p:nvPr/>
          </p:nvSpPr>
          <p:spPr bwMode="auto">
            <a:xfrm>
              <a:off x="4118" y="3327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34910" name="Text Box 206"/>
            <p:cNvSpPr txBox="1">
              <a:spLocks noChangeArrowheads="1"/>
            </p:cNvSpPr>
            <p:nvPr/>
          </p:nvSpPr>
          <p:spPr bwMode="auto">
            <a:xfrm>
              <a:off x="4113" y="353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+</a:t>
              </a:r>
            </a:p>
          </p:txBody>
        </p:sp>
        <p:sp>
          <p:nvSpPr>
            <p:cNvPr id="34911" name="Oval 207"/>
            <p:cNvSpPr>
              <a:spLocks noChangeArrowheads="1"/>
            </p:cNvSpPr>
            <p:nvPr/>
          </p:nvSpPr>
          <p:spPr bwMode="auto">
            <a:xfrm>
              <a:off x="3467" y="2917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912" name="Text Box 208"/>
            <p:cNvSpPr txBox="1">
              <a:spLocks noChangeArrowheads="1"/>
            </p:cNvSpPr>
            <p:nvPr/>
          </p:nvSpPr>
          <p:spPr bwMode="auto">
            <a:xfrm>
              <a:off x="3243" y="2809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34913" name="Text Box 209"/>
            <p:cNvSpPr txBox="1">
              <a:spLocks noChangeArrowheads="1"/>
            </p:cNvSpPr>
            <p:nvPr/>
          </p:nvSpPr>
          <p:spPr bwMode="auto">
            <a:xfrm>
              <a:off x="4827" y="326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sp>
          <p:nvSpPr>
            <p:cNvPr id="34914" name="Freeform 210"/>
            <p:cNvSpPr>
              <a:spLocks/>
            </p:cNvSpPr>
            <p:nvPr/>
          </p:nvSpPr>
          <p:spPr bwMode="auto">
            <a:xfrm>
              <a:off x="4528" y="2905"/>
              <a:ext cx="57" cy="654"/>
            </a:xfrm>
            <a:custGeom>
              <a:avLst/>
              <a:gdLst>
                <a:gd name="T0" fmla="*/ 0 w 75"/>
                <a:gd name="T1" fmla="*/ 0 h 514"/>
                <a:gd name="T2" fmla="*/ 4 w 75"/>
                <a:gd name="T3" fmla="*/ 0 h 514"/>
                <a:gd name="T4" fmla="*/ 4 w 75"/>
                <a:gd name="T5" fmla="*/ 7274 h 514"/>
                <a:gd name="T6" fmla="*/ 0 60000 65536"/>
                <a:gd name="T7" fmla="*/ 0 60000 65536"/>
                <a:gd name="T8" fmla="*/ 0 60000 65536"/>
                <a:gd name="T9" fmla="*/ 0 w 75"/>
                <a:gd name="T10" fmla="*/ 0 h 514"/>
                <a:gd name="T11" fmla="*/ 75 w 75"/>
                <a:gd name="T12" fmla="*/ 514 h 5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514">
                  <a:moveTo>
                    <a:pt x="0" y="0"/>
                  </a:moveTo>
                  <a:lnTo>
                    <a:pt x="75" y="0"/>
                  </a:lnTo>
                  <a:lnTo>
                    <a:pt x="75" y="51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15" name="Text Box 211"/>
            <p:cNvSpPr txBox="1">
              <a:spLocks noChangeArrowheads="1"/>
            </p:cNvSpPr>
            <p:nvPr/>
          </p:nvSpPr>
          <p:spPr bwMode="auto">
            <a:xfrm>
              <a:off x="4332" y="2795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v</a:t>
              </a:r>
              <a:r>
                <a:rPr kumimoji="0" lang="en-US" altLang="fr-FR" sz="1200" baseline="-25000"/>
                <a:t>ref</a:t>
              </a:r>
            </a:p>
          </p:txBody>
        </p:sp>
        <p:sp>
          <p:nvSpPr>
            <p:cNvPr id="34916" name="Freeform 212"/>
            <p:cNvSpPr>
              <a:spLocks/>
            </p:cNvSpPr>
            <p:nvPr/>
          </p:nvSpPr>
          <p:spPr bwMode="auto">
            <a:xfrm>
              <a:off x="3981" y="2951"/>
              <a:ext cx="182" cy="489"/>
            </a:xfrm>
            <a:custGeom>
              <a:avLst/>
              <a:gdLst>
                <a:gd name="T0" fmla="*/ 106 w 192"/>
                <a:gd name="T1" fmla="*/ 0 h 555"/>
                <a:gd name="T2" fmla="*/ 0 w 192"/>
                <a:gd name="T3" fmla="*/ 0 h 555"/>
                <a:gd name="T4" fmla="*/ 0 w 192"/>
                <a:gd name="T5" fmla="*/ 138 h 555"/>
                <a:gd name="T6" fmla="*/ 0 60000 65536"/>
                <a:gd name="T7" fmla="*/ 0 60000 65536"/>
                <a:gd name="T8" fmla="*/ 0 60000 65536"/>
                <a:gd name="T9" fmla="*/ 0 w 192"/>
                <a:gd name="T10" fmla="*/ 0 h 555"/>
                <a:gd name="T11" fmla="*/ 192 w 192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55">
                  <a:moveTo>
                    <a:pt x="192" y="0"/>
                  </a:moveTo>
                  <a:lnTo>
                    <a:pt x="0" y="0"/>
                  </a:lnTo>
                  <a:lnTo>
                    <a:pt x="0" y="55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17" name="Line 213"/>
            <p:cNvSpPr>
              <a:spLocks noChangeShapeType="1"/>
            </p:cNvSpPr>
            <p:nvPr/>
          </p:nvSpPr>
          <p:spPr bwMode="auto">
            <a:xfrm flipH="1" flipV="1">
              <a:off x="4013" y="2997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18" name="Text Box 214"/>
            <p:cNvSpPr txBox="1">
              <a:spLocks noChangeArrowheads="1"/>
            </p:cNvSpPr>
            <p:nvPr/>
          </p:nvSpPr>
          <p:spPr bwMode="auto">
            <a:xfrm>
              <a:off x="3965" y="2969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c</a:t>
              </a:r>
              <a:endParaRPr kumimoji="0" lang="en-US" altLang="fr-FR" sz="1600"/>
            </a:p>
          </p:txBody>
        </p:sp>
        <p:sp>
          <p:nvSpPr>
            <p:cNvPr id="34919" name="Line 215"/>
            <p:cNvSpPr>
              <a:spLocks noChangeShapeType="1"/>
            </p:cNvSpPr>
            <p:nvPr/>
          </p:nvSpPr>
          <p:spPr bwMode="auto">
            <a:xfrm>
              <a:off x="3825" y="2997"/>
              <a:ext cx="1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20" name="Line 216"/>
            <p:cNvSpPr>
              <a:spLocks noChangeShapeType="1"/>
            </p:cNvSpPr>
            <p:nvPr/>
          </p:nvSpPr>
          <p:spPr bwMode="auto">
            <a:xfrm flipV="1">
              <a:off x="4163" y="2811"/>
              <a:ext cx="91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1" name="Line 217"/>
            <p:cNvSpPr>
              <a:spLocks noChangeShapeType="1"/>
            </p:cNvSpPr>
            <p:nvPr/>
          </p:nvSpPr>
          <p:spPr bwMode="auto">
            <a:xfrm>
              <a:off x="4526" y="2815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2" name="Line 218"/>
            <p:cNvSpPr>
              <a:spLocks noChangeShapeType="1"/>
            </p:cNvSpPr>
            <p:nvPr/>
          </p:nvSpPr>
          <p:spPr bwMode="auto">
            <a:xfrm>
              <a:off x="4163" y="2951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3" name="Line 219"/>
            <p:cNvSpPr>
              <a:spLocks noChangeShapeType="1"/>
            </p:cNvSpPr>
            <p:nvPr/>
          </p:nvSpPr>
          <p:spPr bwMode="auto">
            <a:xfrm>
              <a:off x="4254" y="3087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4" name="Line 220"/>
            <p:cNvSpPr>
              <a:spLocks noChangeShapeType="1"/>
            </p:cNvSpPr>
            <p:nvPr/>
          </p:nvSpPr>
          <p:spPr bwMode="auto">
            <a:xfrm>
              <a:off x="3981" y="3431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grpSp>
          <p:nvGrpSpPr>
            <p:cNvPr id="34925" name="Group 221"/>
            <p:cNvGrpSpPr>
              <a:grpSpLocks/>
            </p:cNvGrpSpPr>
            <p:nvPr/>
          </p:nvGrpSpPr>
          <p:grpSpPr bwMode="auto">
            <a:xfrm>
              <a:off x="4254" y="2555"/>
              <a:ext cx="272" cy="260"/>
              <a:chOff x="4468" y="902"/>
              <a:chExt cx="272" cy="260"/>
            </a:xfrm>
          </p:grpSpPr>
          <p:sp>
            <p:nvSpPr>
              <p:cNvPr id="34950" name="Line 222"/>
              <p:cNvSpPr>
                <a:spLocks noChangeShapeType="1"/>
              </p:cNvSpPr>
              <p:nvPr/>
            </p:nvSpPr>
            <p:spPr bwMode="auto">
              <a:xfrm>
                <a:off x="4468" y="1162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951" name="AutoShape 223"/>
              <p:cNvSpPr>
                <a:spLocks noChangeArrowheads="1"/>
              </p:cNvSpPr>
              <p:nvPr/>
            </p:nvSpPr>
            <p:spPr bwMode="auto">
              <a:xfrm>
                <a:off x="4556" y="1058"/>
                <a:ext cx="91" cy="9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4952" name="Text Box 224"/>
              <p:cNvSpPr txBox="1">
                <a:spLocks noChangeArrowheads="1"/>
              </p:cNvSpPr>
              <p:nvPr/>
            </p:nvSpPr>
            <p:spPr bwMode="auto">
              <a:xfrm>
                <a:off x="4514" y="902"/>
                <a:ext cx="1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fr-FR" sz="1200"/>
                  <a:t>D</a:t>
                </a:r>
                <a:endParaRPr kumimoji="0" lang="en-US" altLang="fr-FR" sz="1200" baseline="-25000"/>
              </a:p>
            </p:txBody>
          </p:sp>
        </p:grpSp>
        <p:sp>
          <p:nvSpPr>
            <p:cNvPr id="34926" name="Oval 225"/>
            <p:cNvSpPr>
              <a:spLocks noChangeArrowheads="1"/>
            </p:cNvSpPr>
            <p:nvPr/>
          </p:nvSpPr>
          <p:spPr bwMode="auto">
            <a:xfrm>
              <a:off x="4168" y="3022"/>
              <a:ext cx="48" cy="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927" name="Line 227"/>
            <p:cNvSpPr>
              <a:spLocks noChangeShapeType="1"/>
            </p:cNvSpPr>
            <p:nvPr/>
          </p:nvSpPr>
          <p:spPr bwMode="auto">
            <a:xfrm flipH="1">
              <a:off x="4125" y="3043"/>
              <a:ext cx="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8" name="Line 228"/>
            <p:cNvSpPr>
              <a:spLocks noChangeShapeType="1"/>
            </p:cNvSpPr>
            <p:nvPr/>
          </p:nvSpPr>
          <p:spPr bwMode="auto">
            <a:xfrm>
              <a:off x="4134" y="3050"/>
              <a:ext cx="0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29" name="Line 229"/>
            <p:cNvSpPr>
              <a:spLocks noChangeShapeType="1"/>
            </p:cNvSpPr>
            <p:nvPr/>
          </p:nvSpPr>
          <p:spPr bwMode="auto">
            <a:xfrm>
              <a:off x="4140" y="3246"/>
              <a:ext cx="4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30" name="Line 230"/>
            <p:cNvSpPr>
              <a:spLocks noChangeShapeType="1"/>
            </p:cNvSpPr>
            <p:nvPr/>
          </p:nvSpPr>
          <p:spPr bwMode="auto">
            <a:xfrm>
              <a:off x="4616" y="3240"/>
              <a:ext cx="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grpSp>
          <p:nvGrpSpPr>
            <p:cNvPr id="34931" name="Group 195"/>
            <p:cNvGrpSpPr>
              <a:grpSpLocks/>
            </p:cNvGrpSpPr>
            <p:nvPr/>
          </p:nvGrpSpPr>
          <p:grpSpPr bwMode="auto">
            <a:xfrm>
              <a:off x="4649" y="3675"/>
              <a:ext cx="251" cy="199"/>
              <a:chOff x="480" y="3456"/>
              <a:chExt cx="480" cy="288"/>
            </a:xfrm>
          </p:grpSpPr>
          <p:sp>
            <p:nvSpPr>
              <p:cNvPr id="34946" name="Line 196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7" name="Line 197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8" name="Line 198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9" name="Line 199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34932" name="Group 231"/>
            <p:cNvGrpSpPr>
              <a:grpSpLocks/>
            </p:cNvGrpSpPr>
            <p:nvPr/>
          </p:nvGrpSpPr>
          <p:grpSpPr bwMode="auto">
            <a:xfrm rot="-5400000">
              <a:off x="4638" y="3502"/>
              <a:ext cx="275" cy="132"/>
              <a:chOff x="2208" y="3408"/>
              <a:chExt cx="2592" cy="288"/>
            </a:xfrm>
          </p:grpSpPr>
          <p:sp>
            <p:nvSpPr>
              <p:cNvPr id="34944" name="Freeform 23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5" name="Freeform 23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933" name="Line 235"/>
            <p:cNvSpPr>
              <a:spLocks noChangeShapeType="1"/>
            </p:cNvSpPr>
            <p:nvPr/>
          </p:nvSpPr>
          <p:spPr bwMode="auto">
            <a:xfrm flipV="1">
              <a:off x="4775" y="3239"/>
              <a:ext cx="0" cy="1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34" name="Text Box 236"/>
            <p:cNvSpPr txBox="1">
              <a:spLocks noChangeArrowheads="1"/>
            </p:cNvSpPr>
            <p:nvPr/>
          </p:nvSpPr>
          <p:spPr bwMode="auto">
            <a:xfrm>
              <a:off x="4830" y="3521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R </a:t>
              </a:r>
            </a:p>
          </p:txBody>
        </p:sp>
        <p:grpSp>
          <p:nvGrpSpPr>
            <p:cNvPr id="34935" name="Group 237"/>
            <p:cNvGrpSpPr>
              <a:grpSpLocks/>
            </p:cNvGrpSpPr>
            <p:nvPr/>
          </p:nvGrpSpPr>
          <p:grpSpPr bwMode="auto">
            <a:xfrm>
              <a:off x="3829" y="3682"/>
              <a:ext cx="251" cy="199"/>
              <a:chOff x="480" y="3456"/>
              <a:chExt cx="480" cy="288"/>
            </a:xfrm>
          </p:grpSpPr>
          <p:sp>
            <p:nvSpPr>
              <p:cNvPr id="34940" name="Line 238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1" name="Line 239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2" name="Line 240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43" name="Line 241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936" name="Text Box 242"/>
            <p:cNvSpPr txBox="1">
              <a:spLocks noChangeArrowheads="1"/>
            </p:cNvSpPr>
            <p:nvPr/>
          </p:nvSpPr>
          <p:spPr bwMode="auto">
            <a:xfrm>
              <a:off x="4286" y="3249"/>
              <a:ext cx="3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s</a:t>
              </a:r>
              <a:r>
                <a:rPr kumimoji="0" lang="en-US" altLang="fr-FR" sz="1600"/>
                <a:t>=I</a:t>
              </a:r>
              <a:r>
                <a:rPr kumimoji="0" lang="en-US" altLang="fr-FR" sz="1600" baseline="-25000"/>
                <a:t>c</a:t>
              </a:r>
              <a:endParaRPr kumimoji="0" lang="en-US" altLang="fr-FR" sz="1600"/>
            </a:p>
          </p:txBody>
        </p:sp>
        <p:sp>
          <p:nvSpPr>
            <p:cNvPr id="34937" name="Line 243"/>
            <p:cNvSpPr>
              <a:spLocks noChangeShapeType="1"/>
            </p:cNvSpPr>
            <p:nvPr/>
          </p:nvSpPr>
          <p:spPr bwMode="auto">
            <a:xfrm>
              <a:off x="4382" y="3192"/>
              <a:ext cx="1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938" name="Line 244"/>
            <p:cNvSpPr>
              <a:spLocks noChangeShapeType="1"/>
            </p:cNvSpPr>
            <p:nvPr/>
          </p:nvSpPr>
          <p:spPr bwMode="auto">
            <a:xfrm>
              <a:off x="4468" y="3294"/>
              <a:ext cx="7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939" name="Text Box 249"/>
            <p:cNvSpPr txBox="1">
              <a:spLocks noChangeArrowheads="1"/>
            </p:cNvSpPr>
            <p:nvPr/>
          </p:nvSpPr>
          <p:spPr bwMode="auto">
            <a:xfrm>
              <a:off x="4195" y="2886"/>
              <a:ext cx="1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CNA</a:t>
              </a:r>
              <a:endParaRPr kumimoji="0" lang="en-US" altLang="fr-FR" sz="1200" baseline="-25000"/>
            </a:p>
          </p:txBody>
        </p:sp>
      </p:grpSp>
      <p:grpSp>
        <p:nvGrpSpPr>
          <p:cNvPr id="34821" name="Group 262"/>
          <p:cNvGrpSpPr>
            <a:grpSpLocks/>
          </p:cNvGrpSpPr>
          <p:nvPr/>
        </p:nvGrpSpPr>
        <p:grpSpPr bwMode="auto">
          <a:xfrm>
            <a:off x="7464426" y="3500439"/>
            <a:ext cx="2678113" cy="1946275"/>
            <a:chOff x="3724" y="2387"/>
            <a:chExt cx="1687" cy="1226"/>
          </a:xfrm>
        </p:grpSpPr>
        <p:sp>
          <p:nvSpPr>
            <p:cNvPr id="34865" name="Text Box 98"/>
            <p:cNvSpPr txBox="1">
              <a:spLocks noChangeArrowheads="1"/>
            </p:cNvSpPr>
            <p:nvPr/>
          </p:nvSpPr>
          <p:spPr bwMode="auto">
            <a:xfrm>
              <a:off x="4238" y="2799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e</a:t>
              </a:r>
              <a:endParaRPr kumimoji="0" lang="en-US" altLang="fr-FR" sz="1600"/>
            </a:p>
          </p:txBody>
        </p:sp>
        <p:grpSp>
          <p:nvGrpSpPr>
            <p:cNvPr id="34866" name="Group 99"/>
            <p:cNvGrpSpPr>
              <a:grpSpLocks/>
            </p:cNvGrpSpPr>
            <p:nvPr/>
          </p:nvGrpSpPr>
          <p:grpSpPr bwMode="auto">
            <a:xfrm>
              <a:off x="4016" y="2717"/>
              <a:ext cx="275" cy="132"/>
              <a:chOff x="2208" y="3408"/>
              <a:chExt cx="2592" cy="288"/>
            </a:xfrm>
          </p:grpSpPr>
          <p:sp>
            <p:nvSpPr>
              <p:cNvPr id="34899" name="Freeform 100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900" name="Freeform 101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867" name="Text Box 102"/>
            <p:cNvSpPr txBox="1">
              <a:spLocks noChangeArrowheads="1"/>
            </p:cNvSpPr>
            <p:nvPr/>
          </p:nvSpPr>
          <p:spPr bwMode="auto">
            <a:xfrm>
              <a:off x="4021" y="2814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R</a:t>
              </a:r>
            </a:p>
          </p:txBody>
        </p:sp>
        <p:grpSp>
          <p:nvGrpSpPr>
            <p:cNvPr id="34868" name="Group 103"/>
            <p:cNvGrpSpPr>
              <a:grpSpLocks/>
            </p:cNvGrpSpPr>
            <p:nvPr/>
          </p:nvGrpSpPr>
          <p:grpSpPr bwMode="auto">
            <a:xfrm>
              <a:off x="4304" y="3414"/>
              <a:ext cx="251" cy="199"/>
              <a:chOff x="480" y="3456"/>
              <a:chExt cx="480" cy="288"/>
            </a:xfrm>
          </p:grpSpPr>
          <p:sp>
            <p:nvSpPr>
              <p:cNvPr id="34895" name="Line 10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96" name="Line 105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97" name="Line 106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98" name="Line 107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869" name="Oval 108"/>
            <p:cNvSpPr>
              <a:spLocks noChangeArrowheads="1"/>
            </p:cNvSpPr>
            <p:nvPr/>
          </p:nvSpPr>
          <p:spPr bwMode="auto">
            <a:xfrm>
              <a:off x="5144" y="3243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70" name="AutoShape 109"/>
            <p:cNvSpPr>
              <a:spLocks noChangeArrowheads="1"/>
            </p:cNvSpPr>
            <p:nvPr/>
          </p:nvSpPr>
          <p:spPr bwMode="auto">
            <a:xfrm rot="5400000">
              <a:off x="4564" y="3097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71" name="Line 110"/>
            <p:cNvSpPr>
              <a:spLocks noChangeShapeType="1"/>
            </p:cNvSpPr>
            <p:nvPr/>
          </p:nvSpPr>
          <p:spPr bwMode="auto">
            <a:xfrm flipH="1">
              <a:off x="4281" y="2783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72" name="Line 111"/>
            <p:cNvSpPr>
              <a:spLocks noChangeShapeType="1"/>
            </p:cNvSpPr>
            <p:nvPr/>
          </p:nvSpPr>
          <p:spPr bwMode="auto">
            <a:xfrm flipH="1">
              <a:off x="4430" y="3417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73" name="Line 112"/>
            <p:cNvSpPr>
              <a:spLocks noChangeShapeType="1"/>
            </p:cNvSpPr>
            <p:nvPr/>
          </p:nvSpPr>
          <p:spPr bwMode="auto">
            <a:xfrm flipH="1">
              <a:off x="4963" y="3285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74" name="Text Box 113"/>
            <p:cNvSpPr txBox="1">
              <a:spLocks noChangeArrowheads="1"/>
            </p:cNvSpPr>
            <p:nvPr/>
          </p:nvSpPr>
          <p:spPr bwMode="auto">
            <a:xfrm>
              <a:off x="4599" y="3056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34875" name="Text Box 114"/>
            <p:cNvSpPr txBox="1">
              <a:spLocks noChangeArrowheads="1"/>
            </p:cNvSpPr>
            <p:nvPr/>
          </p:nvSpPr>
          <p:spPr bwMode="auto">
            <a:xfrm>
              <a:off x="4594" y="326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+</a:t>
              </a:r>
            </a:p>
          </p:txBody>
        </p:sp>
        <p:sp>
          <p:nvSpPr>
            <p:cNvPr id="34876" name="Oval 115"/>
            <p:cNvSpPr>
              <a:spLocks noChangeArrowheads="1"/>
            </p:cNvSpPr>
            <p:nvPr/>
          </p:nvSpPr>
          <p:spPr bwMode="auto">
            <a:xfrm>
              <a:off x="3948" y="2749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77" name="Text Box 116"/>
            <p:cNvSpPr txBox="1">
              <a:spLocks noChangeArrowheads="1"/>
            </p:cNvSpPr>
            <p:nvPr/>
          </p:nvSpPr>
          <p:spPr bwMode="auto">
            <a:xfrm>
              <a:off x="3724" y="2641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34878" name="Text Box 117"/>
            <p:cNvSpPr txBox="1">
              <a:spLocks noChangeArrowheads="1"/>
            </p:cNvSpPr>
            <p:nvPr/>
          </p:nvSpPr>
          <p:spPr bwMode="auto">
            <a:xfrm>
              <a:off x="5188" y="3101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sp>
          <p:nvSpPr>
            <p:cNvPr id="34879" name="Freeform 121"/>
            <p:cNvSpPr>
              <a:spLocks/>
            </p:cNvSpPr>
            <p:nvPr/>
          </p:nvSpPr>
          <p:spPr bwMode="auto">
            <a:xfrm>
              <a:off x="5007" y="2738"/>
              <a:ext cx="59" cy="549"/>
            </a:xfrm>
            <a:custGeom>
              <a:avLst/>
              <a:gdLst>
                <a:gd name="T0" fmla="*/ 0 w 75"/>
                <a:gd name="T1" fmla="*/ 0 h 514"/>
                <a:gd name="T2" fmla="*/ 5 w 75"/>
                <a:gd name="T3" fmla="*/ 0 h 514"/>
                <a:gd name="T4" fmla="*/ 5 w 75"/>
                <a:gd name="T5" fmla="*/ 1062 h 514"/>
                <a:gd name="T6" fmla="*/ 0 60000 65536"/>
                <a:gd name="T7" fmla="*/ 0 60000 65536"/>
                <a:gd name="T8" fmla="*/ 0 60000 65536"/>
                <a:gd name="T9" fmla="*/ 0 w 75"/>
                <a:gd name="T10" fmla="*/ 0 h 514"/>
                <a:gd name="T11" fmla="*/ 75 w 75"/>
                <a:gd name="T12" fmla="*/ 514 h 5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514">
                  <a:moveTo>
                    <a:pt x="0" y="0"/>
                  </a:moveTo>
                  <a:lnTo>
                    <a:pt x="75" y="0"/>
                  </a:lnTo>
                  <a:lnTo>
                    <a:pt x="75" y="51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80" name="Text Box 122"/>
            <p:cNvSpPr txBox="1">
              <a:spLocks noChangeArrowheads="1"/>
            </p:cNvSpPr>
            <p:nvPr/>
          </p:nvSpPr>
          <p:spPr bwMode="auto">
            <a:xfrm>
              <a:off x="4813" y="2622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v</a:t>
              </a:r>
              <a:r>
                <a:rPr kumimoji="0" lang="en-US" altLang="fr-FR" sz="1200" baseline="-25000"/>
                <a:t>ref</a:t>
              </a:r>
            </a:p>
          </p:txBody>
        </p:sp>
        <p:sp>
          <p:nvSpPr>
            <p:cNvPr id="34881" name="Freeform 124"/>
            <p:cNvSpPr>
              <a:spLocks/>
            </p:cNvSpPr>
            <p:nvPr/>
          </p:nvSpPr>
          <p:spPr bwMode="auto">
            <a:xfrm>
              <a:off x="4462" y="2783"/>
              <a:ext cx="182" cy="385"/>
            </a:xfrm>
            <a:custGeom>
              <a:avLst/>
              <a:gdLst>
                <a:gd name="T0" fmla="*/ 106 w 192"/>
                <a:gd name="T1" fmla="*/ 0 h 555"/>
                <a:gd name="T2" fmla="*/ 0 w 192"/>
                <a:gd name="T3" fmla="*/ 0 h 555"/>
                <a:gd name="T4" fmla="*/ 0 w 192"/>
                <a:gd name="T5" fmla="*/ 10 h 555"/>
                <a:gd name="T6" fmla="*/ 0 60000 65536"/>
                <a:gd name="T7" fmla="*/ 0 60000 65536"/>
                <a:gd name="T8" fmla="*/ 0 60000 65536"/>
                <a:gd name="T9" fmla="*/ 0 w 192"/>
                <a:gd name="T10" fmla="*/ 0 h 555"/>
                <a:gd name="T11" fmla="*/ 192 w 192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55">
                  <a:moveTo>
                    <a:pt x="192" y="0"/>
                  </a:moveTo>
                  <a:lnTo>
                    <a:pt x="0" y="0"/>
                  </a:lnTo>
                  <a:lnTo>
                    <a:pt x="0" y="555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82" name="Line 127"/>
            <p:cNvSpPr>
              <a:spLocks noChangeShapeType="1"/>
            </p:cNvSpPr>
            <p:nvPr/>
          </p:nvSpPr>
          <p:spPr bwMode="auto">
            <a:xfrm flipH="1" flipV="1">
              <a:off x="4494" y="2829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83" name="Text Box 128"/>
            <p:cNvSpPr txBox="1">
              <a:spLocks noChangeArrowheads="1"/>
            </p:cNvSpPr>
            <p:nvPr/>
          </p:nvSpPr>
          <p:spPr bwMode="auto">
            <a:xfrm>
              <a:off x="4462" y="2803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c</a:t>
              </a:r>
              <a:endParaRPr kumimoji="0" lang="en-US" altLang="fr-FR" sz="1600"/>
            </a:p>
          </p:txBody>
        </p:sp>
        <p:sp>
          <p:nvSpPr>
            <p:cNvPr id="34884" name="Line 129"/>
            <p:cNvSpPr>
              <a:spLocks noChangeShapeType="1"/>
            </p:cNvSpPr>
            <p:nvPr/>
          </p:nvSpPr>
          <p:spPr bwMode="auto">
            <a:xfrm>
              <a:off x="4306" y="2829"/>
              <a:ext cx="1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85" name="Line 163"/>
            <p:cNvSpPr>
              <a:spLocks noChangeShapeType="1"/>
            </p:cNvSpPr>
            <p:nvPr/>
          </p:nvSpPr>
          <p:spPr bwMode="auto">
            <a:xfrm flipV="1">
              <a:off x="4644" y="2643"/>
              <a:ext cx="91" cy="1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886" name="Line 166"/>
            <p:cNvSpPr>
              <a:spLocks noChangeShapeType="1"/>
            </p:cNvSpPr>
            <p:nvPr/>
          </p:nvSpPr>
          <p:spPr bwMode="auto">
            <a:xfrm>
              <a:off x="5007" y="264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887" name="Line 167"/>
            <p:cNvSpPr>
              <a:spLocks noChangeShapeType="1"/>
            </p:cNvSpPr>
            <p:nvPr/>
          </p:nvSpPr>
          <p:spPr bwMode="auto">
            <a:xfrm>
              <a:off x="4644" y="2783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888" name="Line 169"/>
            <p:cNvSpPr>
              <a:spLocks noChangeShapeType="1"/>
            </p:cNvSpPr>
            <p:nvPr/>
          </p:nvSpPr>
          <p:spPr bwMode="auto">
            <a:xfrm>
              <a:off x="4735" y="2919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889" name="Line 172"/>
            <p:cNvSpPr>
              <a:spLocks noChangeShapeType="1"/>
            </p:cNvSpPr>
            <p:nvPr/>
          </p:nvSpPr>
          <p:spPr bwMode="auto">
            <a:xfrm>
              <a:off x="4462" y="3160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grpSp>
          <p:nvGrpSpPr>
            <p:cNvPr id="34890" name="Group 184"/>
            <p:cNvGrpSpPr>
              <a:grpSpLocks/>
            </p:cNvGrpSpPr>
            <p:nvPr/>
          </p:nvGrpSpPr>
          <p:grpSpPr bwMode="auto">
            <a:xfrm>
              <a:off x="4735" y="2387"/>
              <a:ext cx="272" cy="260"/>
              <a:chOff x="4468" y="902"/>
              <a:chExt cx="272" cy="260"/>
            </a:xfrm>
          </p:grpSpPr>
          <p:sp>
            <p:nvSpPr>
              <p:cNvPr id="34892" name="Line 165"/>
              <p:cNvSpPr>
                <a:spLocks noChangeShapeType="1"/>
              </p:cNvSpPr>
              <p:nvPr/>
            </p:nvSpPr>
            <p:spPr bwMode="auto">
              <a:xfrm>
                <a:off x="4468" y="1162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893" name="AutoShape 182"/>
              <p:cNvSpPr>
                <a:spLocks noChangeArrowheads="1"/>
              </p:cNvSpPr>
              <p:nvPr/>
            </p:nvSpPr>
            <p:spPr bwMode="auto">
              <a:xfrm>
                <a:off x="4556" y="1058"/>
                <a:ext cx="91" cy="9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4894" name="Text Box 183"/>
              <p:cNvSpPr txBox="1">
                <a:spLocks noChangeArrowheads="1"/>
              </p:cNvSpPr>
              <p:nvPr/>
            </p:nvSpPr>
            <p:spPr bwMode="auto">
              <a:xfrm>
                <a:off x="4514" y="902"/>
                <a:ext cx="1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fr-FR" sz="1200"/>
                  <a:t>D</a:t>
                </a:r>
                <a:endParaRPr kumimoji="0" lang="en-US" altLang="fr-FR" sz="1200" baseline="-25000"/>
              </a:p>
            </p:txBody>
          </p:sp>
        </p:grpSp>
        <p:sp>
          <p:nvSpPr>
            <p:cNvPr id="34891" name="Text Box 248"/>
            <p:cNvSpPr txBox="1">
              <a:spLocks noChangeArrowheads="1"/>
            </p:cNvSpPr>
            <p:nvPr/>
          </p:nvSpPr>
          <p:spPr bwMode="auto">
            <a:xfrm>
              <a:off x="4688" y="2724"/>
              <a:ext cx="1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CNA</a:t>
              </a:r>
              <a:endParaRPr kumimoji="0" lang="en-US" altLang="fr-FR" sz="1200" baseline="-25000"/>
            </a:p>
          </p:txBody>
        </p:sp>
      </p:grpSp>
      <p:graphicFrame>
        <p:nvGraphicFramePr>
          <p:cNvPr id="34822" name="Object 251"/>
          <p:cNvGraphicFramePr>
            <a:graphicFrameLocks noGrp="1" noChangeAspect="1"/>
          </p:cNvGraphicFramePr>
          <p:nvPr>
            <p:ph sz="half" idx="2"/>
          </p:nvPr>
        </p:nvGraphicFramePr>
        <p:xfrm>
          <a:off x="6816725" y="4437064"/>
          <a:ext cx="17208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685800" progId="Equation.3">
                  <p:embed/>
                </p:oleObj>
              </mc:Choice>
              <mc:Fallback>
                <p:oleObj name="Equation" r:id="rId2" imgW="1460500" imgH="685800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4437064"/>
                        <a:ext cx="17208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261"/>
          <p:cNvGrpSpPr>
            <a:grpSpLocks/>
          </p:cNvGrpSpPr>
          <p:nvPr/>
        </p:nvGrpSpPr>
        <p:grpSpPr bwMode="auto">
          <a:xfrm>
            <a:off x="7467600" y="1484314"/>
            <a:ext cx="2732088" cy="1749425"/>
            <a:chOff x="3649" y="935"/>
            <a:chExt cx="1721" cy="1102"/>
          </a:xfrm>
        </p:grpSpPr>
        <p:sp>
          <p:nvSpPr>
            <p:cNvPr id="34829" name="Text Box 155"/>
            <p:cNvSpPr txBox="1">
              <a:spLocks noChangeArrowheads="1"/>
            </p:cNvSpPr>
            <p:nvPr/>
          </p:nvSpPr>
          <p:spPr bwMode="auto">
            <a:xfrm>
              <a:off x="4648" y="93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R</a:t>
              </a:r>
            </a:p>
          </p:txBody>
        </p:sp>
        <p:sp>
          <p:nvSpPr>
            <p:cNvPr id="34830" name="Text Box 131"/>
            <p:cNvSpPr txBox="1">
              <a:spLocks noChangeArrowheads="1"/>
            </p:cNvSpPr>
            <p:nvPr/>
          </p:nvSpPr>
          <p:spPr bwMode="auto">
            <a:xfrm>
              <a:off x="4309" y="1570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e</a:t>
              </a:r>
              <a:endParaRPr kumimoji="0" lang="en-US" altLang="fr-FR" sz="1600"/>
            </a:p>
          </p:txBody>
        </p:sp>
        <p:grpSp>
          <p:nvGrpSpPr>
            <p:cNvPr id="34831" name="Group 136"/>
            <p:cNvGrpSpPr>
              <a:grpSpLocks/>
            </p:cNvGrpSpPr>
            <p:nvPr/>
          </p:nvGrpSpPr>
          <p:grpSpPr bwMode="auto">
            <a:xfrm>
              <a:off x="4263" y="1838"/>
              <a:ext cx="251" cy="199"/>
              <a:chOff x="480" y="3456"/>
              <a:chExt cx="480" cy="288"/>
            </a:xfrm>
          </p:grpSpPr>
          <p:sp>
            <p:nvSpPr>
              <p:cNvPr id="34861" name="Line 13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62" name="Line 138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63" name="Line 139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64" name="Line 140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832" name="Oval 141"/>
            <p:cNvSpPr>
              <a:spLocks noChangeArrowheads="1"/>
            </p:cNvSpPr>
            <p:nvPr/>
          </p:nvSpPr>
          <p:spPr bwMode="auto">
            <a:xfrm>
              <a:off x="5103" y="1667"/>
              <a:ext cx="6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3" name="AutoShape 142"/>
            <p:cNvSpPr>
              <a:spLocks noChangeArrowheads="1"/>
            </p:cNvSpPr>
            <p:nvPr/>
          </p:nvSpPr>
          <p:spPr bwMode="auto">
            <a:xfrm rot="5400000">
              <a:off x="4523" y="1521"/>
              <a:ext cx="465" cy="3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34" name="Line 143"/>
            <p:cNvSpPr>
              <a:spLocks noChangeShapeType="1"/>
            </p:cNvSpPr>
            <p:nvPr/>
          </p:nvSpPr>
          <p:spPr bwMode="auto">
            <a:xfrm flipH="1">
              <a:off x="4332" y="1570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35" name="Line 144"/>
            <p:cNvSpPr>
              <a:spLocks noChangeShapeType="1"/>
            </p:cNvSpPr>
            <p:nvPr/>
          </p:nvSpPr>
          <p:spPr bwMode="auto">
            <a:xfrm flipH="1">
              <a:off x="4389" y="1841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36" name="Line 145"/>
            <p:cNvSpPr>
              <a:spLocks noChangeShapeType="1"/>
            </p:cNvSpPr>
            <p:nvPr/>
          </p:nvSpPr>
          <p:spPr bwMode="auto">
            <a:xfrm flipH="1">
              <a:off x="4922" y="1709"/>
              <a:ext cx="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37" name="Text Box 146"/>
            <p:cNvSpPr txBox="1">
              <a:spLocks noChangeArrowheads="1"/>
            </p:cNvSpPr>
            <p:nvPr/>
          </p:nvSpPr>
          <p:spPr bwMode="auto">
            <a:xfrm>
              <a:off x="4558" y="1480"/>
              <a:ext cx="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-</a:t>
              </a:r>
            </a:p>
          </p:txBody>
        </p:sp>
        <p:sp>
          <p:nvSpPr>
            <p:cNvPr id="34838" name="Text Box 147"/>
            <p:cNvSpPr txBox="1">
              <a:spLocks noChangeArrowheads="1"/>
            </p:cNvSpPr>
            <p:nvPr/>
          </p:nvSpPr>
          <p:spPr bwMode="auto">
            <a:xfrm>
              <a:off x="4553" y="16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 b="1"/>
                <a:t>+</a:t>
              </a:r>
            </a:p>
          </p:txBody>
        </p:sp>
        <p:sp>
          <p:nvSpPr>
            <p:cNvPr id="34839" name="Oval 148"/>
            <p:cNvSpPr>
              <a:spLocks noChangeArrowheads="1"/>
            </p:cNvSpPr>
            <p:nvPr/>
          </p:nvSpPr>
          <p:spPr bwMode="auto">
            <a:xfrm>
              <a:off x="3818" y="1487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40" name="Text Box 149"/>
            <p:cNvSpPr txBox="1">
              <a:spLocks noChangeArrowheads="1"/>
            </p:cNvSpPr>
            <p:nvPr/>
          </p:nvSpPr>
          <p:spPr bwMode="auto">
            <a:xfrm>
              <a:off x="3649" y="1284"/>
              <a:ext cx="2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e</a:t>
              </a:r>
              <a:r>
                <a:rPr kumimoji="0" lang="en-US" altLang="fr-FR" sz="1600"/>
                <a:t> </a:t>
              </a:r>
            </a:p>
          </p:txBody>
        </p:sp>
        <p:sp>
          <p:nvSpPr>
            <p:cNvPr id="34841" name="Text Box 150"/>
            <p:cNvSpPr txBox="1">
              <a:spLocks noChangeArrowheads="1"/>
            </p:cNvSpPr>
            <p:nvPr/>
          </p:nvSpPr>
          <p:spPr bwMode="auto">
            <a:xfrm>
              <a:off x="5147" y="1525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V</a:t>
              </a:r>
              <a:r>
                <a:rPr kumimoji="0" lang="en-US" altLang="fr-FR" sz="1600" baseline="-25000"/>
                <a:t>s</a:t>
              </a:r>
              <a:endParaRPr kumimoji="0" lang="en-US" altLang="fr-FR" sz="1600"/>
            </a:p>
          </p:txBody>
        </p:sp>
        <p:grpSp>
          <p:nvGrpSpPr>
            <p:cNvPr id="34842" name="Group 151"/>
            <p:cNvGrpSpPr>
              <a:grpSpLocks/>
            </p:cNvGrpSpPr>
            <p:nvPr/>
          </p:nvGrpSpPr>
          <p:grpSpPr bwMode="auto">
            <a:xfrm>
              <a:off x="4595" y="1131"/>
              <a:ext cx="275" cy="132"/>
              <a:chOff x="2208" y="3408"/>
              <a:chExt cx="2592" cy="288"/>
            </a:xfrm>
          </p:grpSpPr>
          <p:sp>
            <p:nvSpPr>
              <p:cNvPr id="34859" name="Freeform 15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4860" name="Freeform 15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4843" name="Freeform 154"/>
            <p:cNvSpPr>
              <a:spLocks/>
            </p:cNvSpPr>
            <p:nvPr/>
          </p:nvSpPr>
          <p:spPr bwMode="auto">
            <a:xfrm>
              <a:off x="4874" y="1197"/>
              <a:ext cx="151" cy="514"/>
            </a:xfrm>
            <a:custGeom>
              <a:avLst/>
              <a:gdLst>
                <a:gd name="T0" fmla="*/ 0 w 288"/>
                <a:gd name="T1" fmla="*/ 0 h 742"/>
                <a:gd name="T2" fmla="*/ 1 w 288"/>
                <a:gd name="T3" fmla="*/ 0 h 742"/>
                <a:gd name="T4" fmla="*/ 1 w 288"/>
                <a:gd name="T5" fmla="*/ 13 h 742"/>
                <a:gd name="T6" fmla="*/ 0 60000 65536"/>
                <a:gd name="T7" fmla="*/ 0 60000 65536"/>
                <a:gd name="T8" fmla="*/ 0 60000 65536"/>
                <a:gd name="T9" fmla="*/ 0 w 288"/>
                <a:gd name="T10" fmla="*/ 0 h 742"/>
                <a:gd name="T11" fmla="*/ 288 w 288"/>
                <a:gd name="T12" fmla="*/ 742 h 7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42">
                  <a:moveTo>
                    <a:pt x="0" y="0"/>
                  </a:moveTo>
                  <a:lnTo>
                    <a:pt x="288" y="0"/>
                  </a:lnTo>
                  <a:lnTo>
                    <a:pt x="288" y="74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44" name="Freeform 157"/>
            <p:cNvSpPr>
              <a:spLocks/>
            </p:cNvSpPr>
            <p:nvPr/>
          </p:nvSpPr>
          <p:spPr bwMode="auto">
            <a:xfrm>
              <a:off x="4469" y="1197"/>
              <a:ext cx="136" cy="375"/>
            </a:xfrm>
            <a:custGeom>
              <a:avLst/>
              <a:gdLst>
                <a:gd name="T0" fmla="*/ 4 w 192"/>
                <a:gd name="T1" fmla="*/ 0 h 555"/>
                <a:gd name="T2" fmla="*/ 0 w 192"/>
                <a:gd name="T3" fmla="*/ 0 h 555"/>
                <a:gd name="T4" fmla="*/ 0 w 192"/>
                <a:gd name="T5" fmla="*/ 7 h 555"/>
                <a:gd name="T6" fmla="*/ 0 60000 65536"/>
                <a:gd name="T7" fmla="*/ 0 60000 65536"/>
                <a:gd name="T8" fmla="*/ 0 60000 65536"/>
                <a:gd name="T9" fmla="*/ 0 w 192"/>
                <a:gd name="T10" fmla="*/ 0 h 555"/>
                <a:gd name="T11" fmla="*/ 192 w 192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55">
                  <a:moveTo>
                    <a:pt x="192" y="0"/>
                  </a:moveTo>
                  <a:lnTo>
                    <a:pt x="0" y="0"/>
                  </a:lnTo>
                  <a:lnTo>
                    <a:pt x="0" y="555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45" name="Line 160"/>
            <p:cNvSpPr>
              <a:spLocks noChangeShapeType="1"/>
            </p:cNvSpPr>
            <p:nvPr/>
          </p:nvSpPr>
          <p:spPr bwMode="auto">
            <a:xfrm>
              <a:off x="4536" y="1261"/>
              <a:ext cx="1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46" name="Text Box 161"/>
            <p:cNvSpPr txBox="1">
              <a:spLocks noChangeArrowheads="1"/>
            </p:cNvSpPr>
            <p:nvPr/>
          </p:nvSpPr>
          <p:spPr bwMode="auto">
            <a:xfrm>
              <a:off x="4508" y="1229"/>
              <a:ext cx="1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c</a:t>
              </a:r>
              <a:endParaRPr kumimoji="0" lang="en-US" altLang="fr-FR" sz="1600"/>
            </a:p>
          </p:txBody>
        </p:sp>
        <p:sp>
          <p:nvSpPr>
            <p:cNvPr id="34847" name="Line 162"/>
            <p:cNvSpPr>
              <a:spLocks noChangeShapeType="1"/>
            </p:cNvSpPr>
            <p:nvPr/>
          </p:nvSpPr>
          <p:spPr bwMode="auto">
            <a:xfrm>
              <a:off x="4349" y="1615"/>
              <a:ext cx="1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48" name="Text Box 173"/>
            <p:cNvSpPr txBox="1">
              <a:spLocks noChangeArrowheads="1"/>
            </p:cNvSpPr>
            <p:nvPr/>
          </p:nvSpPr>
          <p:spPr bwMode="auto">
            <a:xfrm>
              <a:off x="3937" y="1416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v</a:t>
              </a:r>
              <a:r>
                <a:rPr kumimoji="0" lang="en-US" altLang="fr-FR" sz="1200" baseline="-25000"/>
                <a:t>ref</a:t>
              </a:r>
            </a:p>
          </p:txBody>
        </p:sp>
        <p:grpSp>
          <p:nvGrpSpPr>
            <p:cNvPr id="34849" name="Group 179"/>
            <p:cNvGrpSpPr>
              <a:grpSpLocks/>
            </p:cNvGrpSpPr>
            <p:nvPr/>
          </p:nvGrpSpPr>
          <p:grpSpPr bwMode="auto">
            <a:xfrm flipH="1">
              <a:off x="3978" y="1432"/>
              <a:ext cx="363" cy="276"/>
              <a:chOff x="3165" y="2449"/>
              <a:chExt cx="363" cy="276"/>
            </a:xfrm>
          </p:grpSpPr>
          <p:sp>
            <p:nvSpPr>
              <p:cNvPr id="34854" name="Line 174"/>
              <p:cNvSpPr>
                <a:spLocks noChangeShapeType="1"/>
              </p:cNvSpPr>
              <p:nvPr/>
            </p:nvSpPr>
            <p:spPr bwMode="auto">
              <a:xfrm flipV="1">
                <a:off x="3165" y="2449"/>
                <a:ext cx="91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855" name="Line 175"/>
              <p:cNvSpPr>
                <a:spLocks noChangeShapeType="1"/>
              </p:cNvSpPr>
              <p:nvPr/>
            </p:nvSpPr>
            <p:spPr bwMode="auto">
              <a:xfrm>
                <a:off x="3256" y="245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856" name="Line 176"/>
              <p:cNvSpPr>
                <a:spLocks noChangeShapeType="1"/>
              </p:cNvSpPr>
              <p:nvPr/>
            </p:nvSpPr>
            <p:spPr bwMode="auto">
              <a:xfrm>
                <a:off x="3528" y="2453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857" name="Line 177"/>
              <p:cNvSpPr>
                <a:spLocks noChangeShapeType="1"/>
              </p:cNvSpPr>
              <p:nvPr/>
            </p:nvSpPr>
            <p:spPr bwMode="auto">
              <a:xfrm>
                <a:off x="3165" y="2589"/>
                <a:ext cx="91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  <p:sp>
            <p:nvSpPr>
              <p:cNvPr id="34858" name="Line 178"/>
              <p:cNvSpPr>
                <a:spLocks noChangeShapeType="1"/>
              </p:cNvSpPr>
              <p:nvPr/>
            </p:nvSpPr>
            <p:spPr bwMode="auto">
              <a:xfrm>
                <a:off x="3256" y="2725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fr-CA"/>
              </a:p>
            </p:txBody>
          </p:sp>
        </p:grpSp>
        <p:sp>
          <p:nvSpPr>
            <p:cNvPr id="34850" name="Line 181"/>
            <p:cNvSpPr>
              <a:spLocks noChangeShapeType="1"/>
            </p:cNvSpPr>
            <p:nvPr/>
          </p:nvSpPr>
          <p:spPr bwMode="auto">
            <a:xfrm flipH="1">
              <a:off x="3878" y="1524"/>
              <a:ext cx="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34851" name="AutoShape 187"/>
            <p:cNvSpPr>
              <a:spLocks noChangeArrowheads="1"/>
            </p:cNvSpPr>
            <p:nvPr/>
          </p:nvSpPr>
          <p:spPr bwMode="auto">
            <a:xfrm>
              <a:off x="4073" y="1331"/>
              <a:ext cx="91" cy="91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4852" name="Text Box 188"/>
            <p:cNvSpPr txBox="1">
              <a:spLocks noChangeArrowheads="1"/>
            </p:cNvSpPr>
            <p:nvPr/>
          </p:nvSpPr>
          <p:spPr bwMode="auto">
            <a:xfrm>
              <a:off x="4031" y="1175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D</a:t>
              </a:r>
              <a:endParaRPr kumimoji="0" lang="en-US" altLang="fr-FR" sz="1200" baseline="-25000"/>
            </a:p>
          </p:txBody>
        </p:sp>
        <p:sp>
          <p:nvSpPr>
            <p:cNvPr id="34853" name="Text Box 250"/>
            <p:cNvSpPr txBox="1">
              <a:spLocks noChangeArrowheads="1"/>
            </p:cNvSpPr>
            <p:nvPr/>
          </p:nvSpPr>
          <p:spPr bwMode="auto">
            <a:xfrm>
              <a:off x="4123" y="1504"/>
              <a:ext cx="17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200"/>
                <a:t>CNA</a:t>
              </a:r>
              <a:endParaRPr kumimoji="0" lang="en-US" altLang="fr-FR" sz="1200" baseline="-25000"/>
            </a:p>
          </p:txBody>
        </p:sp>
      </p:grpSp>
      <p:graphicFrame>
        <p:nvGraphicFramePr>
          <p:cNvPr id="34824" name="Object 254"/>
          <p:cNvGraphicFramePr>
            <a:graphicFrameLocks noChangeAspect="1"/>
          </p:cNvGraphicFramePr>
          <p:nvPr/>
        </p:nvGraphicFramePr>
        <p:xfrm>
          <a:off x="6672264" y="2565400"/>
          <a:ext cx="16462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685800" progId="Equation.3">
                  <p:embed/>
                </p:oleObj>
              </mc:Choice>
              <mc:Fallback>
                <p:oleObj name="Equation" r:id="rId4" imgW="1422400" imgH="685800" progId="Equation.3">
                  <p:embed/>
                  <p:pic>
                    <p:nvPicPr>
                      <p:cNvPr id="0" name="Object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2565400"/>
                        <a:ext cx="16462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258"/>
          <p:cNvGraphicFramePr>
            <a:graphicFrameLocks noChangeAspect="1"/>
          </p:cNvGraphicFramePr>
          <p:nvPr/>
        </p:nvGraphicFramePr>
        <p:xfrm>
          <a:off x="2208213" y="5084764"/>
          <a:ext cx="24114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800" imgH="939800" progId="Equation.3">
                  <p:embed/>
                </p:oleObj>
              </mc:Choice>
              <mc:Fallback>
                <p:oleObj name="Equation" r:id="rId6" imgW="2082800" imgH="939800" progId="Equation.3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84764"/>
                        <a:ext cx="24114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2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04977"/>
              </p:ext>
            </p:extLst>
          </p:nvPr>
        </p:nvGraphicFramePr>
        <p:xfrm>
          <a:off x="2351584" y="2924176"/>
          <a:ext cx="10731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3">
                  <p:embed/>
                </p:oleObj>
              </mc:Choice>
              <mc:Fallback>
                <p:oleObj name="Equation" r:id="rId8" imgW="926698" imgH="393529" progId="Equation.3">
                  <p:embed/>
                  <p:pic>
                    <p:nvPicPr>
                      <p:cNvPr id="0" name="Object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2924176"/>
                        <a:ext cx="10731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2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01825"/>
              </p:ext>
            </p:extLst>
          </p:nvPr>
        </p:nvGraphicFramePr>
        <p:xfrm>
          <a:off x="2351584" y="3376614"/>
          <a:ext cx="10731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100" imgH="419100" progId="Equation.3">
                  <p:embed/>
                </p:oleObj>
              </mc:Choice>
              <mc:Fallback>
                <p:oleObj name="Equation" r:id="rId10" imgW="927100" imgH="419100" progId="Equation.3">
                  <p:embed/>
                  <p:pic>
                    <p:nvPicPr>
                      <p:cNvPr id="0" name="Object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3376614"/>
                        <a:ext cx="10731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45273"/>
              </p:ext>
            </p:extLst>
          </p:nvPr>
        </p:nvGraphicFramePr>
        <p:xfrm>
          <a:off x="2372221" y="3879284"/>
          <a:ext cx="838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586" imgH="418918" progId="Equation.3">
                  <p:embed/>
                </p:oleObj>
              </mc:Choice>
              <mc:Fallback>
                <p:oleObj name="Equation" r:id="rId12" imgW="723586" imgH="418918" progId="Equation.3">
                  <p:embed/>
                  <p:pic>
                    <p:nvPicPr>
                      <p:cNvPr id="0" name="Object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221" y="3879284"/>
                        <a:ext cx="8382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4"/>
          <p:cNvSpPr txBox="1">
            <a:spLocks noChangeArrowheads="1"/>
          </p:cNvSpPr>
          <p:nvPr/>
        </p:nvSpPr>
        <p:spPr bwMode="auto">
          <a:xfrm>
            <a:off x="9191625" y="3573463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6 dB/octave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= 10 dB/décade</a:t>
            </a:r>
            <a:endParaRPr kumimoji="0" lang="en-US" altLang="fr-FR" sz="1200" baseline="-25000"/>
          </a:p>
        </p:txBody>
      </p:sp>
      <p:sp>
        <p:nvSpPr>
          <p:cNvPr id="35843" name="Rectangle 4"/>
          <p:cNvSpPr>
            <a:spLocks/>
          </p:cNvSpPr>
          <p:nvPr/>
        </p:nvSpPr>
        <p:spPr bwMode="auto">
          <a:xfrm>
            <a:off x="1055440" y="296865"/>
            <a:ext cx="88759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fr-FR" sz="4000" dirty="0" err="1">
                <a:solidFill>
                  <a:srgbClr val="0070C0"/>
                </a:solidFill>
              </a:rPr>
              <a:t>Dérivateur</a:t>
            </a:r>
            <a:endParaRPr kumimoji="0"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35844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92313" y="1196976"/>
            <a:ext cx="5500688" cy="4513263"/>
          </a:xfrm>
          <a:prstGeom prst="rect">
            <a:avLst/>
          </a:prstGeom>
          <a:blipFill rotWithShape="0">
            <a:blip r:embed="rId2"/>
            <a:stretch>
              <a:fillRect l="-1220" t="-810" r="-887" b="-13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8299450" y="1298575"/>
            <a:ext cx="378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/>
              <a:t>I</a:t>
            </a:r>
            <a:r>
              <a:rPr kumimoji="0" lang="en-US" altLang="fr-FR" sz="2000" baseline="-25000"/>
              <a:t>c</a:t>
            </a:r>
            <a:r>
              <a:rPr kumimoji="0" lang="en-US" altLang="fr-FR" sz="2000"/>
              <a:t> 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8228013" y="2755900"/>
            <a:ext cx="476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8323263" y="2805113"/>
            <a:ext cx="285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>
            <a:off x="8418513" y="2852738"/>
            <a:ext cx="95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8466138" y="2563814"/>
            <a:ext cx="0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50" name="Oval 16"/>
          <p:cNvSpPr>
            <a:spLocks noChangeArrowheads="1"/>
          </p:cNvSpPr>
          <p:nvPr/>
        </p:nvSpPr>
        <p:spPr bwMode="auto">
          <a:xfrm>
            <a:off x="9802813" y="2179638"/>
            <a:ext cx="95250" cy="95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5851" name="AutoShape 17"/>
          <p:cNvSpPr>
            <a:spLocks noChangeArrowheads="1"/>
          </p:cNvSpPr>
          <p:nvPr/>
        </p:nvSpPr>
        <p:spPr bwMode="auto">
          <a:xfrm rot="5400000">
            <a:off x="8822532" y="1869282"/>
            <a:ext cx="673100" cy="715963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5852" name="Line 18"/>
          <p:cNvSpPr>
            <a:spLocks noChangeShapeType="1"/>
          </p:cNvSpPr>
          <p:nvPr/>
        </p:nvSpPr>
        <p:spPr bwMode="auto">
          <a:xfrm flipH="1">
            <a:off x="8429625" y="2041525"/>
            <a:ext cx="368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53" name="Line 19"/>
          <p:cNvSpPr>
            <a:spLocks noChangeShapeType="1"/>
          </p:cNvSpPr>
          <p:nvPr/>
        </p:nvSpPr>
        <p:spPr bwMode="auto">
          <a:xfrm flipH="1">
            <a:off x="8466138" y="2420938"/>
            <a:ext cx="33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54" name="Line 20"/>
          <p:cNvSpPr>
            <a:spLocks noChangeShapeType="1"/>
          </p:cNvSpPr>
          <p:nvPr/>
        </p:nvSpPr>
        <p:spPr bwMode="auto">
          <a:xfrm flipH="1">
            <a:off x="9469439" y="2227263"/>
            <a:ext cx="33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8767763" y="1785938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400" b="1"/>
              <a:t>-</a:t>
            </a:r>
          </a:p>
        </p:txBody>
      </p:sp>
      <p:sp>
        <p:nvSpPr>
          <p:cNvPr id="35856" name="Text Box 22"/>
          <p:cNvSpPr txBox="1">
            <a:spLocks noChangeArrowheads="1"/>
          </p:cNvSpPr>
          <p:nvPr/>
        </p:nvSpPr>
        <p:spPr bwMode="auto">
          <a:xfrm>
            <a:off x="8759825" y="21320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400" b="1"/>
              <a:t>+</a:t>
            </a:r>
          </a:p>
        </p:txBody>
      </p:sp>
      <p:sp>
        <p:nvSpPr>
          <p:cNvPr id="35857" name="Oval 23"/>
          <p:cNvSpPr>
            <a:spLocks noChangeArrowheads="1"/>
          </p:cNvSpPr>
          <p:nvPr/>
        </p:nvSpPr>
        <p:spPr bwMode="auto">
          <a:xfrm>
            <a:off x="7924800" y="1989139"/>
            <a:ext cx="96838" cy="968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5858" name="Text Box 24"/>
          <p:cNvSpPr txBox="1">
            <a:spLocks noChangeArrowheads="1"/>
          </p:cNvSpPr>
          <p:nvPr/>
        </p:nvSpPr>
        <p:spPr bwMode="auto">
          <a:xfrm>
            <a:off x="7464426" y="1700214"/>
            <a:ext cx="46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/>
              <a:t>V</a:t>
            </a:r>
            <a:r>
              <a:rPr kumimoji="0" lang="en-US" altLang="fr-FR" sz="2000" baseline="-25000"/>
              <a:t>e</a:t>
            </a:r>
            <a:r>
              <a:rPr kumimoji="0" lang="en-US" altLang="fr-FR" sz="2000"/>
              <a:t> </a:t>
            </a:r>
          </a:p>
        </p:txBody>
      </p:sp>
      <p:sp>
        <p:nvSpPr>
          <p:cNvPr id="35859" name="Text Box 25"/>
          <p:cNvSpPr txBox="1">
            <a:spLocks noChangeArrowheads="1"/>
          </p:cNvSpPr>
          <p:nvPr/>
        </p:nvSpPr>
        <p:spPr bwMode="auto">
          <a:xfrm>
            <a:off x="9802813" y="1943101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/>
              <a:t>V</a:t>
            </a:r>
            <a:r>
              <a:rPr kumimoji="0" lang="en-US" altLang="fr-FR" sz="2000" baseline="-25000"/>
              <a:t>s</a:t>
            </a:r>
            <a:endParaRPr kumimoji="0" lang="en-US" altLang="fr-FR" sz="2000"/>
          </a:p>
        </p:txBody>
      </p:sp>
      <p:sp>
        <p:nvSpPr>
          <p:cNvPr id="35860" name="Freeform 26"/>
          <p:cNvSpPr>
            <a:spLocks/>
          </p:cNvSpPr>
          <p:nvPr/>
        </p:nvSpPr>
        <p:spPr bwMode="auto">
          <a:xfrm>
            <a:off x="9372600" y="1504951"/>
            <a:ext cx="287338" cy="722313"/>
          </a:xfrm>
          <a:custGeom>
            <a:avLst/>
            <a:gdLst>
              <a:gd name="T0" fmla="*/ 0 w 288"/>
              <a:gd name="T1" fmla="*/ 0 h 720"/>
              <a:gd name="T2" fmla="*/ 2147483646 w 288"/>
              <a:gd name="T3" fmla="*/ 0 h 720"/>
              <a:gd name="T4" fmla="*/ 2147483646 w 288"/>
              <a:gd name="T5" fmla="*/ 2147483646 h 720"/>
              <a:gd name="T6" fmla="*/ 0 60000 65536"/>
              <a:gd name="T7" fmla="*/ 0 60000 65536"/>
              <a:gd name="T8" fmla="*/ 0 60000 65536"/>
              <a:gd name="T9" fmla="*/ 0 w 288"/>
              <a:gd name="T10" fmla="*/ 0 h 720"/>
              <a:gd name="T11" fmla="*/ 288 w 28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20">
                <a:moveTo>
                  <a:pt x="0" y="0"/>
                </a:moveTo>
                <a:lnTo>
                  <a:pt x="288" y="0"/>
                </a:lnTo>
                <a:lnTo>
                  <a:pt x="288" y="72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61" name="Freeform 28"/>
          <p:cNvSpPr>
            <a:spLocks/>
          </p:cNvSpPr>
          <p:nvPr/>
        </p:nvSpPr>
        <p:spPr bwMode="auto">
          <a:xfrm>
            <a:off x="8656639" y="1500189"/>
            <a:ext cx="301625" cy="534987"/>
          </a:xfrm>
          <a:custGeom>
            <a:avLst/>
            <a:gdLst>
              <a:gd name="T0" fmla="*/ 2147483646 w 303"/>
              <a:gd name="T1" fmla="*/ 0 h 532"/>
              <a:gd name="T2" fmla="*/ 0 w 303"/>
              <a:gd name="T3" fmla="*/ 2147483646 h 532"/>
              <a:gd name="T4" fmla="*/ 0 w 303"/>
              <a:gd name="T5" fmla="*/ 2147483646 h 532"/>
              <a:gd name="T6" fmla="*/ 0 60000 65536"/>
              <a:gd name="T7" fmla="*/ 0 60000 65536"/>
              <a:gd name="T8" fmla="*/ 0 60000 65536"/>
              <a:gd name="T9" fmla="*/ 0 w 303"/>
              <a:gd name="T10" fmla="*/ 0 h 532"/>
              <a:gd name="T11" fmla="*/ 303 w 303"/>
              <a:gd name="T12" fmla="*/ 532 h 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3" h="532">
                <a:moveTo>
                  <a:pt x="303" y="0"/>
                </a:moveTo>
                <a:lnTo>
                  <a:pt x="0" y="4"/>
                </a:lnTo>
                <a:lnTo>
                  <a:pt x="0" y="5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8466138" y="241935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35863" name="Group 60"/>
          <p:cNvGrpSpPr>
            <a:grpSpLocks/>
          </p:cNvGrpSpPr>
          <p:nvPr/>
        </p:nvGrpSpPr>
        <p:grpSpPr bwMode="auto">
          <a:xfrm>
            <a:off x="8015289" y="1597025"/>
            <a:ext cx="428625" cy="579438"/>
            <a:chOff x="4674" y="663"/>
            <a:chExt cx="270" cy="365"/>
          </a:xfrm>
        </p:grpSpPr>
        <p:sp>
          <p:nvSpPr>
            <p:cNvPr id="35891" name="Text Box 27"/>
            <p:cNvSpPr txBox="1">
              <a:spLocks noChangeArrowheads="1"/>
            </p:cNvSpPr>
            <p:nvPr/>
          </p:nvSpPr>
          <p:spPr bwMode="auto">
            <a:xfrm>
              <a:off x="4740" y="663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C</a:t>
              </a:r>
            </a:p>
          </p:txBody>
        </p:sp>
        <p:grpSp>
          <p:nvGrpSpPr>
            <p:cNvPr id="35892" name="Group 30"/>
            <p:cNvGrpSpPr>
              <a:grpSpLocks/>
            </p:cNvGrpSpPr>
            <p:nvPr/>
          </p:nvGrpSpPr>
          <p:grpSpPr bwMode="auto">
            <a:xfrm rot="5400000">
              <a:off x="4723" y="808"/>
              <a:ext cx="171" cy="270"/>
              <a:chOff x="4800" y="2880"/>
              <a:chExt cx="192" cy="336"/>
            </a:xfrm>
          </p:grpSpPr>
          <p:sp>
            <p:nvSpPr>
              <p:cNvPr id="35893" name="Line 31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5894" name="Line 32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5895" name="Line 33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5896" name="Line 34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sp>
        <p:nvSpPr>
          <p:cNvPr id="35864" name="Line 35"/>
          <p:cNvSpPr>
            <a:spLocks noChangeShapeType="1"/>
          </p:cNvSpPr>
          <p:nvPr/>
        </p:nvSpPr>
        <p:spPr bwMode="auto">
          <a:xfrm>
            <a:off x="8085139" y="2197100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65" name="Text Box 36"/>
          <p:cNvSpPr txBox="1">
            <a:spLocks noChangeArrowheads="1"/>
          </p:cNvSpPr>
          <p:nvPr/>
        </p:nvSpPr>
        <p:spPr bwMode="auto">
          <a:xfrm>
            <a:off x="8077200" y="2122488"/>
            <a:ext cx="391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/>
              <a:t>I</a:t>
            </a:r>
            <a:r>
              <a:rPr kumimoji="0" lang="en-US" altLang="fr-FR" sz="2000" baseline="-25000"/>
              <a:t>e</a:t>
            </a:r>
            <a:r>
              <a:rPr kumimoji="0" lang="en-US" altLang="fr-FR" sz="2000"/>
              <a:t> </a:t>
            </a:r>
          </a:p>
        </p:txBody>
      </p:sp>
      <p:sp>
        <p:nvSpPr>
          <p:cNvPr id="35866" name="Line 37"/>
          <p:cNvSpPr>
            <a:spLocks noChangeShapeType="1"/>
          </p:cNvSpPr>
          <p:nvPr/>
        </p:nvSpPr>
        <p:spPr bwMode="auto">
          <a:xfrm>
            <a:off x="8583613" y="150495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67" name="Text Box 39"/>
          <p:cNvSpPr txBox="1">
            <a:spLocks noChangeArrowheads="1"/>
          </p:cNvSpPr>
          <p:nvPr/>
        </p:nvSpPr>
        <p:spPr bwMode="auto">
          <a:xfrm>
            <a:off x="7223125" y="3717925"/>
            <a:ext cx="62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log(G)</a:t>
            </a:r>
            <a:endParaRPr kumimoji="0" lang="en-US" altLang="fr-FR" sz="1400" baseline="-25000"/>
          </a:p>
        </p:txBody>
      </p:sp>
      <p:sp>
        <p:nvSpPr>
          <p:cNvPr id="35868" name="Line 40"/>
          <p:cNvSpPr>
            <a:spLocks noChangeShapeType="1"/>
          </p:cNvSpPr>
          <p:nvPr/>
        </p:nvSpPr>
        <p:spPr bwMode="auto">
          <a:xfrm>
            <a:off x="7891463" y="4527550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69" name="Line 41"/>
          <p:cNvSpPr>
            <a:spLocks noChangeShapeType="1"/>
          </p:cNvSpPr>
          <p:nvPr/>
        </p:nvSpPr>
        <p:spPr bwMode="auto">
          <a:xfrm flipV="1">
            <a:off x="7891463" y="3357564"/>
            <a:ext cx="0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70" name="Text Box 42"/>
          <p:cNvSpPr txBox="1">
            <a:spLocks noChangeArrowheads="1"/>
          </p:cNvSpPr>
          <p:nvPr/>
        </p:nvSpPr>
        <p:spPr bwMode="auto">
          <a:xfrm>
            <a:off x="9551989" y="4508500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 </a:t>
            </a:r>
            <a:r>
              <a:rPr kumimoji="0" lang="en-US" altLang="fr-FR" sz="1400" i="1"/>
              <a:t>f </a:t>
            </a:r>
            <a:r>
              <a:rPr kumimoji="0" lang="en-US" altLang="fr-FR" sz="1400"/>
              <a:t>)</a:t>
            </a:r>
          </a:p>
        </p:txBody>
      </p:sp>
      <p:sp>
        <p:nvSpPr>
          <p:cNvPr id="35871" name="Text Box 44"/>
          <p:cNvSpPr txBox="1">
            <a:spLocks noChangeArrowheads="1"/>
          </p:cNvSpPr>
          <p:nvPr/>
        </p:nvSpPr>
        <p:spPr bwMode="auto">
          <a:xfrm>
            <a:off x="7870826" y="2997200"/>
            <a:ext cx="183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b="1"/>
              <a:t>Réponse en amplitude</a:t>
            </a:r>
            <a:endParaRPr kumimoji="0" lang="en-US" altLang="fr-FR" sz="1200"/>
          </a:p>
        </p:txBody>
      </p:sp>
      <p:sp>
        <p:nvSpPr>
          <p:cNvPr id="35872" name="Line 45"/>
          <p:cNvSpPr>
            <a:spLocks noChangeShapeType="1"/>
          </p:cNvSpPr>
          <p:nvPr/>
        </p:nvSpPr>
        <p:spPr bwMode="auto">
          <a:xfrm>
            <a:off x="7891463" y="5110163"/>
            <a:ext cx="22590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73" name="Line 46"/>
          <p:cNvSpPr>
            <a:spLocks noChangeShapeType="1"/>
          </p:cNvSpPr>
          <p:nvPr/>
        </p:nvSpPr>
        <p:spPr bwMode="auto">
          <a:xfrm flipV="1">
            <a:off x="7891463" y="4984751"/>
            <a:ext cx="0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74" name="Text Box 47"/>
          <p:cNvSpPr txBox="1">
            <a:spLocks noChangeArrowheads="1"/>
          </p:cNvSpPr>
          <p:nvPr/>
        </p:nvSpPr>
        <p:spPr bwMode="auto">
          <a:xfrm>
            <a:off x="7510464" y="501332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CA" altLang="fr-FR" sz="1400">
                <a:latin typeface="Symbol" panose="05050102010706020507" pitchFamily="18" charset="2"/>
              </a:rPr>
              <a:t>q</a:t>
            </a:r>
            <a:endParaRPr kumimoji="0" lang="en-US" altLang="fr-FR" sz="1400" baseline="-25000">
              <a:latin typeface="Symbol" panose="05050102010706020507" pitchFamily="18" charset="2"/>
            </a:endParaRPr>
          </a:p>
        </p:txBody>
      </p:sp>
      <p:sp>
        <p:nvSpPr>
          <p:cNvPr id="35875" name="Text Box 48"/>
          <p:cNvSpPr txBox="1">
            <a:spLocks noChangeArrowheads="1"/>
          </p:cNvSpPr>
          <p:nvPr/>
        </p:nvSpPr>
        <p:spPr bwMode="auto">
          <a:xfrm>
            <a:off x="9551989" y="5589588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 </a:t>
            </a:r>
            <a:r>
              <a:rPr kumimoji="0" lang="en-US" altLang="fr-FR" sz="1400" i="1"/>
              <a:t>f </a:t>
            </a:r>
            <a:r>
              <a:rPr kumimoji="0" lang="en-US" altLang="fr-FR" sz="1400"/>
              <a:t>)</a:t>
            </a:r>
          </a:p>
        </p:txBody>
      </p:sp>
      <p:sp>
        <p:nvSpPr>
          <p:cNvPr id="35876" name="Text Box 49"/>
          <p:cNvSpPr txBox="1">
            <a:spLocks noChangeArrowheads="1"/>
          </p:cNvSpPr>
          <p:nvPr/>
        </p:nvSpPr>
        <p:spPr bwMode="auto">
          <a:xfrm>
            <a:off x="7989889" y="4792663"/>
            <a:ext cx="152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b="1"/>
              <a:t>Réponse en phase</a:t>
            </a:r>
            <a:endParaRPr kumimoji="0" lang="en-US" altLang="fr-FR" sz="1200"/>
          </a:p>
        </p:txBody>
      </p:sp>
      <p:sp>
        <p:nvSpPr>
          <p:cNvPr id="35877" name="Line 50"/>
          <p:cNvSpPr>
            <a:spLocks noChangeShapeType="1"/>
          </p:cNvSpPr>
          <p:nvPr/>
        </p:nvSpPr>
        <p:spPr bwMode="auto">
          <a:xfrm>
            <a:off x="7893051" y="5632450"/>
            <a:ext cx="2239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78" name="Text Box 52"/>
          <p:cNvSpPr txBox="1">
            <a:spLocks noChangeArrowheads="1"/>
          </p:cNvSpPr>
          <p:nvPr/>
        </p:nvSpPr>
        <p:spPr bwMode="auto">
          <a:xfrm>
            <a:off x="7951789" y="5138739"/>
            <a:ext cx="790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90 degrés</a:t>
            </a:r>
            <a:endParaRPr kumimoji="0" lang="en-US" altLang="fr-FR" sz="2000"/>
          </a:p>
        </p:txBody>
      </p:sp>
      <p:sp>
        <p:nvSpPr>
          <p:cNvPr id="35879" name="Line 53"/>
          <p:cNvSpPr>
            <a:spLocks noChangeShapeType="1"/>
          </p:cNvSpPr>
          <p:nvPr/>
        </p:nvSpPr>
        <p:spPr bwMode="auto">
          <a:xfrm>
            <a:off x="7893050" y="5634038"/>
            <a:ext cx="2300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80" name="Text Box 55"/>
          <p:cNvSpPr txBox="1">
            <a:spLocks noChangeArrowheads="1"/>
          </p:cNvSpPr>
          <p:nvPr/>
        </p:nvSpPr>
        <p:spPr bwMode="auto">
          <a:xfrm>
            <a:off x="7643814" y="4402138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0</a:t>
            </a:r>
          </a:p>
        </p:txBody>
      </p:sp>
      <p:sp>
        <p:nvSpPr>
          <p:cNvPr id="35881" name="Text Box 56"/>
          <p:cNvSpPr txBox="1">
            <a:spLocks noChangeArrowheads="1"/>
          </p:cNvSpPr>
          <p:nvPr/>
        </p:nvSpPr>
        <p:spPr bwMode="auto">
          <a:xfrm>
            <a:off x="7302501" y="3424238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&gt;60dB</a:t>
            </a:r>
          </a:p>
        </p:txBody>
      </p:sp>
      <p:sp>
        <p:nvSpPr>
          <p:cNvPr id="35882" name="Line 57"/>
          <p:cNvSpPr>
            <a:spLocks noChangeShapeType="1"/>
          </p:cNvSpPr>
          <p:nvPr/>
        </p:nvSpPr>
        <p:spPr bwMode="auto">
          <a:xfrm flipV="1">
            <a:off x="7893050" y="3454400"/>
            <a:ext cx="1346200" cy="1054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5883" name="Line 59"/>
          <p:cNvSpPr>
            <a:spLocks noChangeShapeType="1"/>
          </p:cNvSpPr>
          <p:nvPr/>
        </p:nvSpPr>
        <p:spPr bwMode="auto">
          <a:xfrm flipH="1" flipV="1">
            <a:off x="8904288" y="3789364"/>
            <a:ext cx="31750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35884" name="Group 65"/>
          <p:cNvGrpSpPr>
            <a:grpSpLocks/>
          </p:cNvGrpSpPr>
          <p:nvPr/>
        </p:nvGrpSpPr>
        <p:grpSpPr bwMode="auto">
          <a:xfrm>
            <a:off x="8904289" y="1028700"/>
            <a:ext cx="522287" cy="573088"/>
            <a:chOff x="4059" y="966"/>
            <a:chExt cx="329" cy="361"/>
          </a:xfrm>
        </p:grpSpPr>
        <p:grpSp>
          <p:nvGrpSpPr>
            <p:cNvPr id="35887" name="Group 61"/>
            <p:cNvGrpSpPr>
              <a:grpSpLocks/>
            </p:cNvGrpSpPr>
            <p:nvPr/>
          </p:nvGrpSpPr>
          <p:grpSpPr bwMode="auto">
            <a:xfrm>
              <a:off x="4059" y="1207"/>
              <a:ext cx="329" cy="120"/>
              <a:chOff x="2208" y="3408"/>
              <a:chExt cx="2592" cy="288"/>
            </a:xfrm>
          </p:grpSpPr>
          <p:sp>
            <p:nvSpPr>
              <p:cNvPr id="35889" name="Freeform 6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5890" name="Freeform 6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5888" name="Text Box 64"/>
            <p:cNvSpPr txBox="1">
              <a:spLocks noChangeArrowheads="1"/>
            </p:cNvSpPr>
            <p:nvPr/>
          </p:nvSpPr>
          <p:spPr bwMode="auto">
            <a:xfrm>
              <a:off x="4091" y="966"/>
              <a:ext cx="2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c</a:t>
              </a:r>
              <a:r>
                <a:rPr kumimoji="0" lang="en-US" altLang="fr-FR" sz="2000"/>
                <a:t> </a:t>
              </a:r>
            </a:p>
          </p:txBody>
        </p:sp>
      </p:grpSp>
      <p:graphicFrame>
        <p:nvGraphicFramePr>
          <p:cNvPr id="35885" name="Object 119"/>
          <p:cNvGraphicFramePr>
            <a:graphicFrameLocks noChangeAspect="1"/>
          </p:cNvGraphicFramePr>
          <p:nvPr/>
        </p:nvGraphicFramePr>
        <p:xfrm>
          <a:off x="3913189" y="4810126"/>
          <a:ext cx="10747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774364" imgH="431613" progId="Equation.3">
                  <p:embed/>
                </p:oleObj>
              </mc:Choice>
              <mc:Fallback>
                <p:oleObj name="Équation" r:id="rId3" imgW="774364" imgH="431613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9" y="4810126"/>
                        <a:ext cx="10747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6" name="Object 119"/>
          <p:cNvGraphicFramePr>
            <a:graphicFrameLocks noChangeAspect="1"/>
          </p:cNvGraphicFramePr>
          <p:nvPr/>
        </p:nvGraphicFramePr>
        <p:xfrm>
          <a:off x="5838826" y="4876800"/>
          <a:ext cx="12874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926698" imgH="393529" progId="Equation.3">
                  <p:embed/>
                </p:oleObj>
              </mc:Choice>
              <mc:Fallback>
                <p:oleObj name="Équation" r:id="rId5" imgW="926698" imgH="393529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6" y="4876800"/>
                        <a:ext cx="12874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055442" y="377412"/>
            <a:ext cx="8842621" cy="914400"/>
          </a:xfrm>
        </p:spPr>
        <p:txBody>
          <a:bodyPr/>
          <a:lstStyle/>
          <a:p>
            <a:pPr algn="l" eaLnBrk="1" hangingPunct="1"/>
            <a:r>
              <a:rPr lang="en-US" altLang="fr-FR" dirty="0" err="1">
                <a:solidFill>
                  <a:srgbClr val="0070C0"/>
                </a:solidFill>
              </a:rPr>
              <a:t>Intégrateur</a:t>
            </a:r>
            <a:r>
              <a:rPr lang="en-US" altLang="fr-F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84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022621" y="1449388"/>
            <a:ext cx="5312569" cy="4513262"/>
          </a:xfrm>
          <a:blipFill rotWithShape="0">
            <a:blip r:embed="rId2"/>
            <a:stretch>
              <a:fillRect l="-1263" t="-946"/>
            </a:stretch>
          </a:blipFill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grpSp>
        <p:nvGrpSpPr>
          <p:cNvPr id="36868" name="Group 62"/>
          <p:cNvGrpSpPr>
            <a:grpSpLocks/>
          </p:cNvGrpSpPr>
          <p:nvPr/>
        </p:nvGrpSpPr>
        <p:grpSpPr bwMode="auto">
          <a:xfrm>
            <a:off x="7464425" y="1052514"/>
            <a:ext cx="2732088" cy="1800225"/>
            <a:chOff x="567" y="2750"/>
            <a:chExt cx="1721" cy="1134"/>
          </a:xfrm>
        </p:grpSpPr>
        <p:sp>
          <p:nvSpPr>
            <p:cNvPr id="36891" name="Text Box 38"/>
            <p:cNvSpPr txBox="1">
              <a:spLocks noChangeArrowheads="1"/>
            </p:cNvSpPr>
            <p:nvPr/>
          </p:nvSpPr>
          <p:spPr bwMode="auto">
            <a:xfrm>
              <a:off x="1093" y="2905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c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6892" name="Line 5"/>
            <p:cNvSpPr>
              <a:spLocks noChangeShapeType="1"/>
            </p:cNvSpPr>
            <p:nvPr/>
          </p:nvSpPr>
          <p:spPr bwMode="auto">
            <a:xfrm>
              <a:off x="1048" y="3823"/>
              <a:ext cx="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893" name="Line 6"/>
            <p:cNvSpPr>
              <a:spLocks noChangeShapeType="1"/>
            </p:cNvSpPr>
            <p:nvPr/>
          </p:nvSpPr>
          <p:spPr bwMode="auto">
            <a:xfrm>
              <a:off x="1108" y="3854"/>
              <a:ext cx="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894" name="Line 7"/>
            <p:cNvSpPr>
              <a:spLocks noChangeShapeType="1"/>
            </p:cNvSpPr>
            <p:nvPr/>
          </p:nvSpPr>
          <p:spPr bwMode="auto">
            <a:xfrm>
              <a:off x="1168" y="3884"/>
              <a:ext cx="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895" name="Line 8"/>
            <p:cNvSpPr>
              <a:spLocks noChangeShapeType="1"/>
            </p:cNvSpPr>
            <p:nvPr/>
          </p:nvSpPr>
          <p:spPr bwMode="auto">
            <a:xfrm flipV="1">
              <a:off x="1198" y="3702"/>
              <a:ext cx="0" cy="1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6896" name="Group 10"/>
            <p:cNvGrpSpPr>
              <a:grpSpLocks/>
            </p:cNvGrpSpPr>
            <p:nvPr/>
          </p:nvGrpSpPr>
          <p:grpSpPr bwMode="auto">
            <a:xfrm>
              <a:off x="898" y="3308"/>
              <a:ext cx="329" cy="120"/>
              <a:chOff x="2208" y="3408"/>
              <a:chExt cx="2592" cy="288"/>
            </a:xfrm>
          </p:grpSpPr>
          <p:sp>
            <p:nvSpPr>
              <p:cNvPr id="36920" name="Freeform 1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921" name="Freeform 1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6897" name="Text Box 13"/>
            <p:cNvSpPr txBox="1">
              <a:spLocks noChangeArrowheads="1"/>
            </p:cNvSpPr>
            <p:nvPr/>
          </p:nvSpPr>
          <p:spPr bwMode="auto">
            <a:xfrm>
              <a:off x="930" y="3067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6898" name="Oval 14"/>
            <p:cNvSpPr>
              <a:spLocks noChangeArrowheads="1"/>
            </p:cNvSpPr>
            <p:nvPr/>
          </p:nvSpPr>
          <p:spPr bwMode="auto">
            <a:xfrm>
              <a:off x="2040" y="3460"/>
              <a:ext cx="60" cy="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899" name="AutoShape 16"/>
            <p:cNvSpPr>
              <a:spLocks noChangeArrowheads="1"/>
            </p:cNvSpPr>
            <p:nvPr/>
          </p:nvSpPr>
          <p:spPr bwMode="auto">
            <a:xfrm rot="5400000">
              <a:off x="1423" y="3264"/>
              <a:ext cx="424" cy="45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900" name="Line 17"/>
            <p:cNvSpPr>
              <a:spLocks noChangeShapeType="1"/>
            </p:cNvSpPr>
            <p:nvPr/>
          </p:nvSpPr>
          <p:spPr bwMode="auto">
            <a:xfrm flipH="1">
              <a:off x="1198" y="3369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01" name="Line 18"/>
            <p:cNvSpPr>
              <a:spLocks noChangeShapeType="1"/>
            </p:cNvSpPr>
            <p:nvPr/>
          </p:nvSpPr>
          <p:spPr bwMode="auto">
            <a:xfrm flipH="1">
              <a:off x="1198" y="3612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02" name="Line 19"/>
            <p:cNvSpPr>
              <a:spLocks noChangeShapeType="1"/>
            </p:cNvSpPr>
            <p:nvPr/>
          </p:nvSpPr>
          <p:spPr bwMode="auto">
            <a:xfrm flipH="1">
              <a:off x="1830" y="3490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03" name="Text Box 20"/>
            <p:cNvSpPr txBox="1">
              <a:spLocks noChangeArrowheads="1"/>
            </p:cNvSpPr>
            <p:nvPr/>
          </p:nvSpPr>
          <p:spPr bwMode="auto">
            <a:xfrm>
              <a:off x="1388" y="3212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36904" name="Text Box 21"/>
            <p:cNvSpPr txBox="1">
              <a:spLocks noChangeArrowheads="1"/>
            </p:cNvSpPr>
            <p:nvPr/>
          </p:nvSpPr>
          <p:spPr bwMode="auto">
            <a:xfrm>
              <a:off x="1383" y="343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36905" name="Oval 22"/>
            <p:cNvSpPr>
              <a:spLocks noChangeArrowheads="1"/>
            </p:cNvSpPr>
            <p:nvPr/>
          </p:nvSpPr>
          <p:spPr bwMode="auto">
            <a:xfrm>
              <a:off x="837" y="3338"/>
              <a:ext cx="61" cy="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6906" name="Text Box 23"/>
            <p:cNvSpPr txBox="1">
              <a:spLocks noChangeArrowheads="1"/>
            </p:cNvSpPr>
            <p:nvPr/>
          </p:nvSpPr>
          <p:spPr bwMode="auto">
            <a:xfrm>
              <a:off x="567" y="3158"/>
              <a:ext cx="2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6907" name="Text Box 24"/>
            <p:cNvSpPr txBox="1">
              <a:spLocks noChangeArrowheads="1"/>
            </p:cNvSpPr>
            <p:nvPr/>
          </p:nvSpPr>
          <p:spPr bwMode="auto">
            <a:xfrm>
              <a:off x="2040" y="3311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s</a:t>
              </a:r>
              <a:endParaRPr kumimoji="0" lang="en-US" altLang="fr-FR" sz="2000"/>
            </a:p>
          </p:txBody>
        </p:sp>
        <p:sp>
          <p:nvSpPr>
            <p:cNvPr id="36908" name="Freeform 25"/>
            <p:cNvSpPr>
              <a:spLocks/>
            </p:cNvSpPr>
            <p:nvPr/>
          </p:nvSpPr>
          <p:spPr bwMode="auto">
            <a:xfrm>
              <a:off x="1769" y="3035"/>
              <a:ext cx="181" cy="455"/>
            </a:xfrm>
            <a:custGeom>
              <a:avLst/>
              <a:gdLst>
                <a:gd name="T0" fmla="*/ 0 w 288"/>
                <a:gd name="T1" fmla="*/ 0 h 720"/>
                <a:gd name="T2" fmla="*/ 2 w 288"/>
                <a:gd name="T3" fmla="*/ 0 h 720"/>
                <a:gd name="T4" fmla="*/ 2 w 288"/>
                <a:gd name="T5" fmla="*/ 4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09" name="Text Box 26"/>
            <p:cNvSpPr txBox="1">
              <a:spLocks noChangeArrowheads="1"/>
            </p:cNvSpPr>
            <p:nvPr/>
          </p:nvSpPr>
          <p:spPr bwMode="auto">
            <a:xfrm>
              <a:off x="1565" y="2750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C</a:t>
              </a:r>
            </a:p>
          </p:txBody>
        </p:sp>
        <p:sp>
          <p:nvSpPr>
            <p:cNvPr id="36910" name="Freeform 27"/>
            <p:cNvSpPr>
              <a:spLocks/>
            </p:cNvSpPr>
            <p:nvPr/>
          </p:nvSpPr>
          <p:spPr bwMode="auto">
            <a:xfrm>
              <a:off x="1318" y="3032"/>
              <a:ext cx="190" cy="337"/>
            </a:xfrm>
            <a:custGeom>
              <a:avLst/>
              <a:gdLst>
                <a:gd name="T0" fmla="*/ 2 w 303"/>
                <a:gd name="T1" fmla="*/ 0 h 532"/>
                <a:gd name="T2" fmla="*/ 0 w 303"/>
                <a:gd name="T3" fmla="*/ 1 h 532"/>
                <a:gd name="T4" fmla="*/ 0 w 303"/>
                <a:gd name="T5" fmla="*/ 4 h 532"/>
                <a:gd name="T6" fmla="*/ 0 60000 65536"/>
                <a:gd name="T7" fmla="*/ 0 60000 65536"/>
                <a:gd name="T8" fmla="*/ 0 60000 65536"/>
                <a:gd name="T9" fmla="*/ 0 w 303"/>
                <a:gd name="T10" fmla="*/ 0 h 532"/>
                <a:gd name="T11" fmla="*/ 303 w 303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532">
                  <a:moveTo>
                    <a:pt x="303" y="0"/>
                  </a:moveTo>
                  <a:lnTo>
                    <a:pt x="0" y="4"/>
                  </a:lnTo>
                  <a:lnTo>
                    <a:pt x="0" y="5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11" name="Line 29"/>
            <p:cNvSpPr>
              <a:spLocks noChangeShapeType="1"/>
            </p:cNvSpPr>
            <p:nvPr/>
          </p:nvSpPr>
          <p:spPr bwMode="auto">
            <a:xfrm>
              <a:off x="1198" y="3611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6912" name="Group 30"/>
            <p:cNvGrpSpPr>
              <a:grpSpLocks/>
            </p:cNvGrpSpPr>
            <p:nvPr/>
          </p:nvGrpSpPr>
          <p:grpSpPr bwMode="auto">
            <a:xfrm rot="5400000">
              <a:off x="1548" y="2895"/>
              <a:ext cx="171" cy="270"/>
              <a:chOff x="4800" y="2880"/>
              <a:chExt cx="192" cy="336"/>
            </a:xfrm>
          </p:grpSpPr>
          <p:sp>
            <p:nvSpPr>
              <p:cNvPr id="36916" name="Line 31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917" name="Line 32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918" name="Line 33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6919" name="Line 34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6913" name="Line 35"/>
            <p:cNvSpPr>
              <a:spLocks noChangeShapeType="1"/>
            </p:cNvSpPr>
            <p:nvPr/>
          </p:nvSpPr>
          <p:spPr bwMode="auto">
            <a:xfrm>
              <a:off x="958" y="3471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6914" name="Text Box 36"/>
            <p:cNvSpPr txBox="1">
              <a:spLocks noChangeArrowheads="1"/>
            </p:cNvSpPr>
            <p:nvPr/>
          </p:nvSpPr>
          <p:spPr bwMode="auto">
            <a:xfrm>
              <a:off x="953" y="3424"/>
              <a:ext cx="2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6915" name="Line 37"/>
            <p:cNvSpPr>
              <a:spLocks noChangeShapeType="1"/>
            </p:cNvSpPr>
            <p:nvPr/>
          </p:nvSpPr>
          <p:spPr bwMode="auto">
            <a:xfrm>
              <a:off x="1272" y="3035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36869" name="Text Box 41"/>
          <p:cNvSpPr txBox="1">
            <a:spLocks noChangeArrowheads="1"/>
          </p:cNvSpPr>
          <p:nvPr/>
        </p:nvSpPr>
        <p:spPr bwMode="auto">
          <a:xfrm>
            <a:off x="7248525" y="3717925"/>
            <a:ext cx="62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log(G)</a:t>
            </a:r>
            <a:endParaRPr kumimoji="0" lang="en-US" altLang="fr-FR" sz="1400" baseline="-25000"/>
          </a:p>
        </p:txBody>
      </p:sp>
      <p:sp>
        <p:nvSpPr>
          <p:cNvPr id="36870" name="Line 39"/>
          <p:cNvSpPr>
            <a:spLocks noChangeShapeType="1"/>
          </p:cNvSpPr>
          <p:nvPr/>
        </p:nvSpPr>
        <p:spPr bwMode="auto">
          <a:xfrm>
            <a:off x="7916863" y="4527550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1" name="Line 40"/>
          <p:cNvSpPr>
            <a:spLocks noChangeShapeType="1"/>
          </p:cNvSpPr>
          <p:nvPr/>
        </p:nvSpPr>
        <p:spPr bwMode="auto">
          <a:xfrm flipV="1">
            <a:off x="7916863" y="3357564"/>
            <a:ext cx="0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2" name="Text Box 42"/>
          <p:cNvSpPr txBox="1">
            <a:spLocks noChangeArrowheads="1"/>
          </p:cNvSpPr>
          <p:nvPr/>
        </p:nvSpPr>
        <p:spPr bwMode="auto">
          <a:xfrm>
            <a:off x="9551989" y="4508500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 </a:t>
            </a:r>
            <a:r>
              <a:rPr kumimoji="0" lang="en-US" altLang="fr-FR" sz="1400" i="1"/>
              <a:t>f </a:t>
            </a:r>
            <a:r>
              <a:rPr kumimoji="0" lang="en-US" altLang="fr-FR" sz="1400"/>
              <a:t>)</a:t>
            </a:r>
          </a:p>
        </p:txBody>
      </p:sp>
      <p:sp>
        <p:nvSpPr>
          <p:cNvPr id="36873" name="Text Box 43"/>
          <p:cNvSpPr txBox="1">
            <a:spLocks noChangeArrowheads="1"/>
          </p:cNvSpPr>
          <p:nvPr/>
        </p:nvSpPr>
        <p:spPr bwMode="auto">
          <a:xfrm>
            <a:off x="9509125" y="3986213"/>
            <a:ext cx="1083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CA" altLang="fr-FR" sz="1400" b="1">
                <a:solidFill>
                  <a:srgbClr val="800000"/>
                </a:solidFill>
              </a:rPr>
              <a:t>Gain unité à</a:t>
            </a:r>
            <a:endParaRPr kumimoji="0" lang="en-US" altLang="fr-FR" sz="1400" b="1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b="1" i="1">
                <a:solidFill>
                  <a:srgbClr val="800000"/>
                </a:solidFill>
              </a:rPr>
              <a:t>f</a:t>
            </a:r>
            <a:r>
              <a:rPr kumimoji="0" lang="en-US" altLang="fr-FR" sz="1400" b="1">
                <a:solidFill>
                  <a:srgbClr val="800000"/>
                </a:solidFill>
              </a:rPr>
              <a:t> = 1/2</a:t>
            </a:r>
            <a:r>
              <a:rPr kumimoji="0" lang="en-US" altLang="fr-FR" sz="1400" b="1">
                <a:solidFill>
                  <a:srgbClr val="800000"/>
                </a:solidFill>
                <a:latin typeface="Symbol" panose="05050102010706020507" pitchFamily="18" charset="2"/>
              </a:rPr>
              <a:t>p</a:t>
            </a:r>
            <a:r>
              <a:rPr kumimoji="0" lang="en-US" altLang="fr-FR" sz="1400" b="1">
                <a:solidFill>
                  <a:srgbClr val="800000"/>
                </a:solidFill>
              </a:rPr>
              <a:t>RC</a:t>
            </a:r>
            <a:endParaRPr kumimoji="0" lang="en-US" altLang="fr-FR" sz="1600"/>
          </a:p>
        </p:txBody>
      </p:sp>
      <p:sp>
        <p:nvSpPr>
          <p:cNvPr id="36874" name="Text Box 44"/>
          <p:cNvSpPr txBox="1">
            <a:spLocks noChangeArrowheads="1"/>
          </p:cNvSpPr>
          <p:nvPr/>
        </p:nvSpPr>
        <p:spPr bwMode="auto">
          <a:xfrm>
            <a:off x="7896226" y="2997200"/>
            <a:ext cx="183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b="1"/>
              <a:t>Réponse en amplitude</a:t>
            </a:r>
            <a:endParaRPr kumimoji="0" lang="en-US" altLang="fr-FR" sz="1200"/>
          </a:p>
        </p:txBody>
      </p:sp>
      <p:sp>
        <p:nvSpPr>
          <p:cNvPr id="36875" name="Line 45"/>
          <p:cNvSpPr>
            <a:spLocks noChangeShapeType="1"/>
          </p:cNvSpPr>
          <p:nvPr/>
        </p:nvSpPr>
        <p:spPr bwMode="auto">
          <a:xfrm>
            <a:off x="7916863" y="5110163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6" name="Line 46"/>
          <p:cNvSpPr>
            <a:spLocks noChangeShapeType="1"/>
          </p:cNvSpPr>
          <p:nvPr/>
        </p:nvSpPr>
        <p:spPr bwMode="auto">
          <a:xfrm flipV="1">
            <a:off x="7916863" y="4984751"/>
            <a:ext cx="0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77" name="Text Box 47"/>
          <p:cNvSpPr txBox="1">
            <a:spLocks noChangeArrowheads="1"/>
          </p:cNvSpPr>
          <p:nvPr/>
        </p:nvSpPr>
        <p:spPr bwMode="auto">
          <a:xfrm>
            <a:off x="7535864" y="5013325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CA" altLang="fr-FR" sz="1400">
                <a:latin typeface="Symbol" panose="05050102010706020507" pitchFamily="18" charset="2"/>
              </a:rPr>
              <a:t>q</a:t>
            </a:r>
            <a:endParaRPr kumimoji="0" lang="en-US" altLang="fr-FR" sz="1400" baseline="-25000">
              <a:latin typeface="Symbol" panose="05050102010706020507" pitchFamily="18" charset="2"/>
            </a:endParaRPr>
          </a:p>
        </p:txBody>
      </p:sp>
      <p:sp>
        <p:nvSpPr>
          <p:cNvPr id="36878" name="Text Box 48"/>
          <p:cNvSpPr txBox="1">
            <a:spLocks noChangeArrowheads="1"/>
          </p:cNvSpPr>
          <p:nvPr/>
        </p:nvSpPr>
        <p:spPr bwMode="auto">
          <a:xfrm>
            <a:off x="9551989" y="5084763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log( </a:t>
            </a:r>
            <a:r>
              <a:rPr kumimoji="0" lang="en-US" altLang="fr-FR" sz="1400" i="1"/>
              <a:t>f </a:t>
            </a:r>
            <a:r>
              <a:rPr kumimoji="0" lang="en-US" altLang="fr-FR" sz="1400"/>
              <a:t>)</a:t>
            </a:r>
          </a:p>
        </p:txBody>
      </p:sp>
      <p:sp>
        <p:nvSpPr>
          <p:cNvPr id="36879" name="Text Box 49"/>
          <p:cNvSpPr txBox="1">
            <a:spLocks noChangeArrowheads="1"/>
          </p:cNvSpPr>
          <p:nvPr/>
        </p:nvSpPr>
        <p:spPr bwMode="auto">
          <a:xfrm>
            <a:off x="8015289" y="4792663"/>
            <a:ext cx="152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b="1"/>
              <a:t>Réponse en phase</a:t>
            </a:r>
            <a:endParaRPr kumimoji="0" lang="en-US" altLang="fr-FR" sz="1200"/>
          </a:p>
        </p:txBody>
      </p:sp>
      <p:sp>
        <p:nvSpPr>
          <p:cNvPr id="36880" name="Line 50"/>
          <p:cNvSpPr>
            <a:spLocks noChangeShapeType="1"/>
          </p:cNvSpPr>
          <p:nvPr/>
        </p:nvSpPr>
        <p:spPr bwMode="auto">
          <a:xfrm>
            <a:off x="7918451" y="5632450"/>
            <a:ext cx="2239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81" name="Text Box 51"/>
          <p:cNvSpPr txBox="1">
            <a:spLocks noChangeArrowheads="1"/>
          </p:cNvSpPr>
          <p:nvPr/>
        </p:nvSpPr>
        <p:spPr bwMode="auto">
          <a:xfrm>
            <a:off x="7896226" y="5661025"/>
            <a:ext cx="836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-90 degrés</a:t>
            </a:r>
            <a:endParaRPr kumimoji="0" lang="en-US" altLang="fr-FR" sz="1200" baseline="-25000"/>
          </a:p>
        </p:txBody>
      </p:sp>
      <p:sp>
        <p:nvSpPr>
          <p:cNvPr id="36882" name="Line 53"/>
          <p:cNvSpPr>
            <a:spLocks noChangeShapeType="1"/>
          </p:cNvSpPr>
          <p:nvPr/>
        </p:nvSpPr>
        <p:spPr bwMode="auto">
          <a:xfrm>
            <a:off x="7918450" y="5634038"/>
            <a:ext cx="2300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83" name="Text Box 54"/>
          <p:cNvSpPr txBox="1">
            <a:spLocks noChangeArrowheads="1"/>
          </p:cNvSpPr>
          <p:nvPr/>
        </p:nvSpPr>
        <p:spPr bwMode="auto">
          <a:xfrm>
            <a:off x="8743950" y="3367088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6 dB/octave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200"/>
              <a:t>= 10 dB/décade</a:t>
            </a:r>
            <a:endParaRPr kumimoji="0" lang="en-US" altLang="fr-FR" sz="1200" baseline="-25000"/>
          </a:p>
        </p:txBody>
      </p:sp>
      <p:sp>
        <p:nvSpPr>
          <p:cNvPr id="36884" name="Text Box 55"/>
          <p:cNvSpPr txBox="1">
            <a:spLocks noChangeArrowheads="1"/>
          </p:cNvSpPr>
          <p:nvPr/>
        </p:nvSpPr>
        <p:spPr bwMode="auto">
          <a:xfrm>
            <a:off x="7669214" y="4402138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0</a:t>
            </a:r>
          </a:p>
        </p:txBody>
      </p:sp>
      <p:sp>
        <p:nvSpPr>
          <p:cNvPr id="36885" name="Text Box 56"/>
          <p:cNvSpPr txBox="1">
            <a:spLocks noChangeArrowheads="1"/>
          </p:cNvSpPr>
          <p:nvPr/>
        </p:nvSpPr>
        <p:spPr bwMode="auto">
          <a:xfrm>
            <a:off x="7327901" y="3424238"/>
            <a:ext cx="64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&gt;60dB</a:t>
            </a:r>
          </a:p>
        </p:txBody>
      </p:sp>
      <p:sp>
        <p:nvSpPr>
          <p:cNvPr id="36886" name="Line 57"/>
          <p:cNvSpPr>
            <a:spLocks noChangeShapeType="1"/>
          </p:cNvSpPr>
          <p:nvPr/>
        </p:nvSpPr>
        <p:spPr bwMode="auto">
          <a:xfrm flipH="1" flipV="1">
            <a:off x="7918450" y="3454400"/>
            <a:ext cx="1346200" cy="105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87" name="Line 58"/>
          <p:cNvSpPr>
            <a:spLocks noChangeShapeType="1"/>
          </p:cNvSpPr>
          <p:nvPr/>
        </p:nvSpPr>
        <p:spPr bwMode="auto">
          <a:xfrm flipH="1">
            <a:off x="9274175" y="4267201"/>
            <a:ext cx="2365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6888" name="Line 59"/>
          <p:cNvSpPr>
            <a:spLocks noChangeShapeType="1"/>
          </p:cNvSpPr>
          <p:nvPr/>
        </p:nvSpPr>
        <p:spPr bwMode="auto">
          <a:xfrm flipH="1">
            <a:off x="8389938" y="3570289"/>
            <a:ext cx="354012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graphicFrame>
        <p:nvGraphicFramePr>
          <p:cNvPr id="36889" name="Object 119"/>
          <p:cNvGraphicFramePr>
            <a:graphicFrameLocks noChangeAspect="1"/>
          </p:cNvGraphicFramePr>
          <p:nvPr/>
        </p:nvGraphicFramePr>
        <p:xfrm>
          <a:off x="3927476" y="4729164"/>
          <a:ext cx="1127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812447" imgH="431613" progId="Equation.3">
                  <p:embed/>
                </p:oleObj>
              </mc:Choice>
              <mc:Fallback>
                <p:oleObj name="Équation" r:id="rId3" imgW="812447" imgH="431613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6" y="4729164"/>
                        <a:ext cx="11271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119"/>
          <p:cNvGraphicFramePr>
            <a:graphicFrameLocks noChangeAspect="1"/>
          </p:cNvGraphicFramePr>
          <p:nvPr/>
        </p:nvGraphicFramePr>
        <p:xfrm>
          <a:off x="5607051" y="4729164"/>
          <a:ext cx="14446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5" imgW="1040948" imgH="431613" progId="Equation.3">
                  <p:embed/>
                </p:oleObj>
              </mc:Choice>
              <mc:Fallback>
                <p:oleObj name="Équation" r:id="rId5" imgW="1040948" imgH="431613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1" y="4729164"/>
                        <a:ext cx="14446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063378" y="336552"/>
            <a:ext cx="8926760" cy="1143000"/>
          </a:xfrm>
        </p:spPr>
        <p:txBody>
          <a:bodyPr/>
          <a:lstStyle/>
          <a:p>
            <a:pPr algn="l" eaLnBrk="1" hangingPunct="1"/>
            <a:r>
              <a:rPr lang="fr-CA" altLang="fr-FR" dirty="0">
                <a:solidFill>
                  <a:srgbClr val="0070C0"/>
                </a:solidFill>
              </a:rPr>
              <a:t>Intégrateur à résistance shunt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063378" y="1481139"/>
            <a:ext cx="8507320" cy="1944687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400" dirty="0"/>
              <a:t>La résistance ajoutée en parallèle avec C limite le gain DC</a:t>
            </a:r>
          </a:p>
          <a:p>
            <a:pPr lvl="1"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1800" dirty="0"/>
              <a:t>Les entrées continues ne peuvent plus saturer l’ampli-op, car elles ne  sont plus intégrées (peut être un désavantage en automatique)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7092951" y="4421188"/>
            <a:ext cx="291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7092950" y="2887664"/>
            <a:ext cx="0" cy="153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311900" y="28527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log(G)</a:t>
            </a:r>
            <a:endParaRPr kumimoji="0" lang="en-US" altLang="fr-FR" sz="1600" baseline="-2500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480550" y="4365625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log( </a:t>
            </a:r>
            <a:r>
              <a:rPr kumimoji="0" lang="en-US" altLang="fr-FR" sz="1600" i="1"/>
              <a:t>f </a:t>
            </a:r>
            <a:r>
              <a:rPr kumimoji="0" lang="en-US" altLang="fr-FR" sz="1600"/>
              <a:t>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024938" y="3706814"/>
            <a:ext cx="1427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b="1">
                <a:solidFill>
                  <a:srgbClr val="800000"/>
                </a:solidFill>
              </a:rPr>
              <a:t>Gain unitaire 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b="1" i="1">
                <a:solidFill>
                  <a:srgbClr val="800000"/>
                </a:solidFill>
              </a:rPr>
              <a:t>f</a:t>
            </a:r>
            <a:r>
              <a:rPr kumimoji="0" lang="en-US" altLang="fr-FR" sz="1600" b="1">
                <a:solidFill>
                  <a:srgbClr val="800000"/>
                </a:solidFill>
              </a:rPr>
              <a:t> = 1/2pR</a:t>
            </a:r>
            <a:r>
              <a:rPr kumimoji="0" lang="en-US" altLang="fr-FR" sz="1600" b="1" baseline="-25000">
                <a:solidFill>
                  <a:srgbClr val="800000"/>
                </a:solidFill>
              </a:rPr>
              <a:t>e</a:t>
            </a:r>
            <a:r>
              <a:rPr kumimoji="0" lang="en-US" altLang="fr-FR" sz="1600" b="1">
                <a:solidFill>
                  <a:srgbClr val="800000"/>
                </a:solidFill>
              </a:rPr>
              <a:t>C</a:t>
            </a:r>
            <a:endParaRPr kumimoji="0" lang="en-US" altLang="fr-FR" sz="1800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780339" y="2492375"/>
            <a:ext cx="2078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b="1"/>
              <a:t>Réponse en amplitude</a:t>
            </a:r>
            <a:endParaRPr kumimoji="0" lang="en-US" altLang="fr-FR" sz="140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7092951" y="5184775"/>
            <a:ext cx="291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7092950" y="5021263"/>
            <a:ext cx="0" cy="1077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672263" y="5013325"/>
            <a:ext cx="290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>
                <a:latin typeface="Symbol" panose="05050102010706020507" pitchFamily="18" charset="2"/>
              </a:rPr>
              <a:t>q</a:t>
            </a:r>
            <a:endParaRPr kumimoji="0" lang="en-US" altLang="fr-FR" sz="1600" baseline="-25000">
              <a:latin typeface="Symbol" panose="05050102010706020507" pitchFamily="18" charset="2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409113" y="5157788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log( </a:t>
            </a:r>
            <a:r>
              <a:rPr kumimoji="0" lang="en-US" altLang="fr-FR" sz="1600" i="1"/>
              <a:t>f </a:t>
            </a:r>
            <a:r>
              <a:rPr kumimoji="0" lang="en-US" altLang="fr-FR" sz="1600"/>
              <a:t>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219950" y="4738688"/>
            <a:ext cx="1716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b="1"/>
              <a:t>Réponse en phase</a:t>
            </a:r>
            <a:endParaRPr kumimoji="0" lang="en-US" altLang="fr-FR" sz="140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7094538" y="587057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8389938" y="5595938"/>
            <a:ext cx="103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-90 degrees</a:t>
            </a:r>
            <a:endParaRPr kumimoji="0" lang="en-US" altLang="fr-FR" sz="1400" baseline="-25000"/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8161338" y="2867026"/>
            <a:ext cx="140936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Gain max = R</a:t>
            </a:r>
            <a:r>
              <a:rPr kumimoji="0" lang="en-US" altLang="fr-FR" sz="1400" baseline="-25000"/>
              <a:t>c</a:t>
            </a:r>
            <a:r>
              <a:rPr kumimoji="0" lang="en-US" altLang="fr-FR" sz="1400"/>
              <a:t>/R</a:t>
            </a:r>
            <a:r>
              <a:rPr kumimoji="0" lang="en-US" altLang="fr-FR" sz="1400" baseline="-25000"/>
              <a:t>e</a:t>
            </a:r>
            <a:endParaRPr kumimoji="0" lang="en-US" altLang="fr-FR" sz="1400"/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à </a:t>
            </a:r>
            <a:r>
              <a:rPr kumimoji="0" lang="en-US" altLang="fr-FR" sz="1400" b="1" i="1"/>
              <a:t>f</a:t>
            </a:r>
            <a:r>
              <a:rPr kumimoji="0" lang="en-US" altLang="fr-FR" sz="1400" b="1"/>
              <a:t> &lt; 1/2</a:t>
            </a:r>
            <a:r>
              <a:rPr kumimoji="0" lang="en-US" altLang="fr-FR" sz="1400" b="1">
                <a:latin typeface="Symbol" panose="05050102010706020507" pitchFamily="18" charset="2"/>
              </a:rPr>
              <a:t>p</a:t>
            </a:r>
            <a:r>
              <a:rPr kumimoji="0" lang="en-US" altLang="fr-FR" sz="1400" b="1"/>
              <a:t>R</a:t>
            </a:r>
            <a:r>
              <a:rPr kumimoji="0" lang="en-US" altLang="fr-FR" sz="1400" b="1" baseline="-25000"/>
              <a:t>e</a:t>
            </a:r>
            <a:r>
              <a:rPr kumimoji="0" lang="en-US" altLang="fr-FR" sz="1400" b="1"/>
              <a:t>C</a:t>
            </a:r>
            <a:r>
              <a:rPr kumimoji="0" lang="en-US" altLang="fr-FR" sz="1400" b="1" baseline="-25000"/>
              <a:t> </a:t>
            </a:r>
            <a:endParaRPr kumimoji="0" lang="en-US" altLang="fr-FR" sz="1800"/>
          </a:p>
          <a:p>
            <a:pPr>
              <a:spcBef>
                <a:spcPct val="0"/>
              </a:spcBef>
              <a:buFontTx/>
              <a:buNone/>
            </a:pPr>
            <a:endParaRPr kumimoji="0" lang="en-US" altLang="fr-FR" sz="1400" baseline="-25000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6773864" y="4225925"/>
            <a:ext cx="287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0</a:t>
            </a:r>
          </a:p>
        </p:txBody>
      </p:sp>
      <p:sp>
        <p:nvSpPr>
          <p:cNvPr id="37907" name="Line 20"/>
          <p:cNvSpPr>
            <a:spLocks noChangeShapeType="1"/>
          </p:cNvSpPr>
          <p:nvPr/>
        </p:nvSpPr>
        <p:spPr bwMode="auto">
          <a:xfrm flipH="1" flipV="1">
            <a:off x="7094538" y="3014663"/>
            <a:ext cx="1905000" cy="15732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08" name="Line 21"/>
          <p:cNvSpPr>
            <a:spLocks noChangeShapeType="1"/>
          </p:cNvSpPr>
          <p:nvPr/>
        </p:nvSpPr>
        <p:spPr bwMode="auto">
          <a:xfrm flipH="1">
            <a:off x="8847138" y="4005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 flipH="1">
            <a:off x="7627938" y="3167063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10" name="Line 23"/>
          <p:cNvSpPr>
            <a:spLocks noChangeShapeType="1"/>
          </p:cNvSpPr>
          <p:nvPr/>
        </p:nvSpPr>
        <p:spPr bwMode="auto">
          <a:xfrm>
            <a:off x="7094538" y="354806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11" name="Freeform 24"/>
          <p:cNvSpPr>
            <a:spLocks/>
          </p:cNvSpPr>
          <p:nvPr/>
        </p:nvSpPr>
        <p:spPr bwMode="auto">
          <a:xfrm>
            <a:off x="7094538" y="3548063"/>
            <a:ext cx="1828800" cy="990600"/>
          </a:xfrm>
          <a:custGeom>
            <a:avLst/>
            <a:gdLst>
              <a:gd name="T0" fmla="*/ 0 w 1152"/>
              <a:gd name="T1" fmla="*/ 0 h 624"/>
              <a:gd name="T2" fmla="*/ 2147483646 w 1152"/>
              <a:gd name="T3" fmla="*/ 0 h 624"/>
              <a:gd name="T4" fmla="*/ 2147483646 w 1152"/>
              <a:gd name="T5" fmla="*/ 2147483646 h 624"/>
              <a:gd name="T6" fmla="*/ 2147483646 w 1152"/>
              <a:gd name="T7" fmla="*/ 2147483646 h 624"/>
              <a:gd name="T8" fmla="*/ 2147483646 w 1152"/>
              <a:gd name="T9" fmla="*/ 2147483646 h 624"/>
              <a:gd name="T10" fmla="*/ 2147483646 w 1152"/>
              <a:gd name="T11" fmla="*/ 2147483646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624"/>
              <a:gd name="T20" fmla="*/ 1152 w 1152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624">
                <a:moveTo>
                  <a:pt x="0" y="0"/>
                </a:moveTo>
                <a:lnTo>
                  <a:pt x="288" y="0"/>
                </a:lnTo>
                <a:lnTo>
                  <a:pt x="432" y="48"/>
                </a:lnTo>
                <a:lnTo>
                  <a:pt x="519" y="107"/>
                </a:lnTo>
                <a:lnTo>
                  <a:pt x="624" y="192"/>
                </a:lnTo>
                <a:lnTo>
                  <a:pt x="1152" y="62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37912" name="Freeform 25"/>
          <p:cNvSpPr>
            <a:spLocks/>
          </p:cNvSpPr>
          <p:nvPr/>
        </p:nvSpPr>
        <p:spPr bwMode="auto">
          <a:xfrm>
            <a:off x="7094538" y="5186363"/>
            <a:ext cx="2895600" cy="685800"/>
          </a:xfrm>
          <a:custGeom>
            <a:avLst/>
            <a:gdLst>
              <a:gd name="T0" fmla="*/ 0 w 1824"/>
              <a:gd name="T1" fmla="*/ 0 h 432"/>
              <a:gd name="T2" fmla="*/ 2147483646 w 1824"/>
              <a:gd name="T3" fmla="*/ 0 h 432"/>
              <a:gd name="T4" fmla="*/ 2147483646 w 1824"/>
              <a:gd name="T5" fmla="*/ 2147483646 h 432"/>
              <a:gd name="T6" fmla="*/ 2147483646 w 1824"/>
              <a:gd name="T7" fmla="*/ 2147483646 h 432"/>
              <a:gd name="T8" fmla="*/ 2147483646 w 1824"/>
              <a:gd name="T9" fmla="*/ 2147483646 h 432"/>
              <a:gd name="T10" fmla="*/ 2147483646 w 1824"/>
              <a:gd name="T11" fmla="*/ 2147483646 h 432"/>
              <a:gd name="T12" fmla="*/ 2147483646 w 1824"/>
              <a:gd name="T13" fmla="*/ 2147483646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4"/>
              <a:gd name="T22" fmla="*/ 0 h 432"/>
              <a:gd name="T23" fmla="*/ 1824 w 1824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4" h="432">
                <a:moveTo>
                  <a:pt x="0" y="0"/>
                </a:moveTo>
                <a:lnTo>
                  <a:pt x="240" y="0"/>
                </a:lnTo>
                <a:lnTo>
                  <a:pt x="288" y="48"/>
                </a:lnTo>
                <a:lnTo>
                  <a:pt x="384" y="240"/>
                </a:lnTo>
                <a:lnTo>
                  <a:pt x="480" y="384"/>
                </a:lnTo>
                <a:lnTo>
                  <a:pt x="576" y="432"/>
                </a:lnTo>
                <a:lnTo>
                  <a:pt x="1824" y="43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37913" name="Group 67"/>
          <p:cNvGrpSpPr>
            <a:grpSpLocks/>
          </p:cNvGrpSpPr>
          <p:nvPr/>
        </p:nvGrpSpPr>
        <p:grpSpPr bwMode="auto">
          <a:xfrm>
            <a:off x="2495550" y="2713038"/>
            <a:ext cx="3449638" cy="2874962"/>
            <a:chOff x="240" y="2118"/>
            <a:chExt cx="2173" cy="1811"/>
          </a:xfrm>
        </p:grpSpPr>
        <p:sp>
          <p:nvSpPr>
            <p:cNvPr id="37914" name="Line 27"/>
            <p:cNvSpPr>
              <a:spLocks noChangeShapeType="1"/>
            </p:cNvSpPr>
            <p:nvPr/>
          </p:nvSpPr>
          <p:spPr bwMode="auto">
            <a:xfrm>
              <a:off x="784" y="3849"/>
              <a:ext cx="4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5" name="Line 28"/>
            <p:cNvSpPr>
              <a:spLocks noChangeShapeType="1"/>
            </p:cNvSpPr>
            <p:nvPr/>
          </p:nvSpPr>
          <p:spPr bwMode="auto">
            <a:xfrm>
              <a:off x="868" y="3889"/>
              <a:ext cx="2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6" name="Line 29"/>
            <p:cNvSpPr>
              <a:spLocks noChangeShapeType="1"/>
            </p:cNvSpPr>
            <p:nvPr/>
          </p:nvSpPr>
          <p:spPr bwMode="auto">
            <a:xfrm>
              <a:off x="951" y="3929"/>
              <a:ext cx="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17" name="Line 30"/>
            <p:cNvSpPr>
              <a:spLocks noChangeShapeType="1"/>
            </p:cNvSpPr>
            <p:nvPr/>
          </p:nvSpPr>
          <p:spPr bwMode="auto">
            <a:xfrm flipV="1">
              <a:off x="993" y="3690"/>
              <a:ext cx="0" cy="1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7918" name="Group 32"/>
            <p:cNvGrpSpPr>
              <a:grpSpLocks/>
            </p:cNvGrpSpPr>
            <p:nvPr/>
          </p:nvGrpSpPr>
          <p:grpSpPr bwMode="auto">
            <a:xfrm>
              <a:off x="575" y="3172"/>
              <a:ext cx="458" cy="158"/>
              <a:chOff x="2208" y="3408"/>
              <a:chExt cx="2592" cy="288"/>
            </a:xfrm>
          </p:grpSpPr>
          <p:sp>
            <p:nvSpPr>
              <p:cNvPr id="37949" name="Freeform 33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7950" name="Freeform 34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7919" name="Text Box 35"/>
            <p:cNvSpPr txBox="1">
              <a:spLocks noChangeArrowheads="1"/>
            </p:cNvSpPr>
            <p:nvPr/>
          </p:nvSpPr>
          <p:spPr bwMode="auto">
            <a:xfrm>
              <a:off x="612" y="2931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7920" name="Oval 36"/>
            <p:cNvSpPr>
              <a:spLocks noChangeArrowheads="1"/>
            </p:cNvSpPr>
            <p:nvPr/>
          </p:nvSpPr>
          <p:spPr bwMode="auto">
            <a:xfrm>
              <a:off x="2165" y="3371"/>
              <a:ext cx="84" cy="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21" name="AutoShape 38"/>
            <p:cNvSpPr>
              <a:spLocks noChangeArrowheads="1"/>
            </p:cNvSpPr>
            <p:nvPr/>
          </p:nvSpPr>
          <p:spPr bwMode="auto">
            <a:xfrm rot="5400000">
              <a:off x="1321" y="3097"/>
              <a:ext cx="558" cy="62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22" name="Line 39"/>
            <p:cNvSpPr>
              <a:spLocks noChangeShapeType="1"/>
            </p:cNvSpPr>
            <p:nvPr/>
          </p:nvSpPr>
          <p:spPr bwMode="auto">
            <a:xfrm flipH="1">
              <a:off x="993" y="3252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23" name="Line 40"/>
            <p:cNvSpPr>
              <a:spLocks noChangeShapeType="1"/>
            </p:cNvSpPr>
            <p:nvPr/>
          </p:nvSpPr>
          <p:spPr bwMode="auto">
            <a:xfrm flipH="1">
              <a:off x="993" y="3570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24" name="Line 41"/>
            <p:cNvSpPr>
              <a:spLocks noChangeShapeType="1"/>
            </p:cNvSpPr>
            <p:nvPr/>
          </p:nvSpPr>
          <p:spPr bwMode="auto">
            <a:xfrm flipH="1">
              <a:off x="1872" y="3411"/>
              <a:ext cx="2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25" name="Text Box 42"/>
            <p:cNvSpPr txBox="1">
              <a:spLocks noChangeArrowheads="1"/>
            </p:cNvSpPr>
            <p:nvPr/>
          </p:nvSpPr>
          <p:spPr bwMode="auto">
            <a:xfrm>
              <a:off x="1328" y="3137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37926" name="Text Box 43"/>
            <p:cNvSpPr txBox="1">
              <a:spLocks noChangeArrowheads="1"/>
            </p:cNvSpPr>
            <p:nvPr/>
          </p:nvSpPr>
          <p:spPr bwMode="auto">
            <a:xfrm>
              <a:off x="1292" y="343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37927" name="Oval 44"/>
            <p:cNvSpPr>
              <a:spLocks noChangeArrowheads="1"/>
            </p:cNvSpPr>
            <p:nvPr/>
          </p:nvSpPr>
          <p:spPr bwMode="auto">
            <a:xfrm>
              <a:off x="491" y="3212"/>
              <a:ext cx="84" cy="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28" name="Text Box 45"/>
            <p:cNvSpPr txBox="1">
              <a:spLocks noChangeArrowheads="1"/>
            </p:cNvSpPr>
            <p:nvPr/>
          </p:nvSpPr>
          <p:spPr bwMode="auto">
            <a:xfrm>
              <a:off x="240" y="3016"/>
              <a:ext cx="2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7929" name="Text Box 46"/>
            <p:cNvSpPr txBox="1">
              <a:spLocks noChangeArrowheads="1"/>
            </p:cNvSpPr>
            <p:nvPr/>
          </p:nvSpPr>
          <p:spPr bwMode="auto">
            <a:xfrm>
              <a:off x="2165" y="3175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s</a:t>
              </a:r>
              <a:endParaRPr kumimoji="0" lang="en-US" altLang="fr-FR" sz="2000"/>
            </a:p>
          </p:txBody>
        </p:sp>
        <p:sp>
          <p:nvSpPr>
            <p:cNvPr id="37930" name="Freeform 47"/>
            <p:cNvSpPr>
              <a:spLocks/>
            </p:cNvSpPr>
            <p:nvPr/>
          </p:nvSpPr>
          <p:spPr bwMode="auto">
            <a:xfrm>
              <a:off x="1788" y="2813"/>
              <a:ext cx="251" cy="598"/>
            </a:xfrm>
            <a:custGeom>
              <a:avLst/>
              <a:gdLst>
                <a:gd name="T0" fmla="*/ 0 w 288"/>
                <a:gd name="T1" fmla="*/ 0 h 720"/>
                <a:gd name="T2" fmla="*/ 64 w 288"/>
                <a:gd name="T3" fmla="*/ 0 h 720"/>
                <a:gd name="T4" fmla="*/ 64 w 288"/>
                <a:gd name="T5" fmla="*/ 94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31" name="Text Box 48"/>
            <p:cNvSpPr txBox="1">
              <a:spLocks noChangeArrowheads="1"/>
            </p:cNvSpPr>
            <p:nvPr/>
          </p:nvSpPr>
          <p:spPr bwMode="auto">
            <a:xfrm>
              <a:off x="1610" y="2523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C</a:t>
              </a:r>
            </a:p>
          </p:txBody>
        </p:sp>
        <p:sp>
          <p:nvSpPr>
            <p:cNvPr id="37932" name="Freeform 49"/>
            <p:cNvSpPr>
              <a:spLocks/>
            </p:cNvSpPr>
            <p:nvPr/>
          </p:nvSpPr>
          <p:spPr bwMode="auto">
            <a:xfrm>
              <a:off x="1161" y="2810"/>
              <a:ext cx="264" cy="442"/>
            </a:xfrm>
            <a:custGeom>
              <a:avLst/>
              <a:gdLst>
                <a:gd name="T0" fmla="*/ 66 w 303"/>
                <a:gd name="T1" fmla="*/ 0 h 532"/>
                <a:gd name="T2" fmla="*/ 0 w 303"/>
                <a:gd name="T3" fmla="*/ 2 h 532"/>
                <a:gd name="T4" fmla="*/ 0 w 303"/>
                <a:gd name="T5" fmla="*/ 69 h 532"/>
                <a:gd name="T6" fmla="*/ 0 60000 65536"/>
                <a:gd name="T7" fmla="*/ 0 60000 65536"/>
                <a:gd name="T8" fmla="*/ 0 60000 65536"/>
                <a:gd name="T9" fmla="*/ 0 w 303"/>
                <a:gd name="T10" fmla="*/ 0 h 532"/>
                <a:gd name="T11" fmla="*/ 303 w 303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532">
                  <a:moveTo>
                    <a:pt x="303" y="0"/>
                  </a:moveTo>
                  <a:lnTo>
                    <a:pt x="0" y="4"/>
                  </a:lnTo>
                  <a:lnTo>
                    <a:pt x="0" y="5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33" name="Line 51"/>
            <p:cNvSpPr>
              <a:spLocks noChangeShapeType="1"/>
            </p:cNvSpPr>
            <p:nvPr/>
          </p:nvSpPr>
          <p:spPr bwMode="auto">
            <a:xfrm>
              <a:off x="993" y="3570"/>
              <a:ext cx="0" cy="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37934" name="Group 52"/>
            <p:cNvGrpSpPr>
              <a:grpSpLocks/>
            </p:cNvGrpSpPr>
            <p:nvPr/>
          </p:nvGrpSpPr>
          <p:grpSpPr bwMode="auto">
            <a:xfrm rot="5400000">
              <a:off x="1488" y="2618"/>
              <a:ext cx="224" cy="376"/>
              <a:chOff x="4800" y="2880"/>
              <a:chExt cx="192" cy="336"/>
            </a:xfrm>
          </p:grpSpPr>
          <p:sp>
            <p:nvSpPr>
              <p:cNvPr id="37945" name="Line 53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7946" name="Line 54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7947" name="Line 55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7948" name="Line 56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7935" name="Line 57"/>
            <p:cNvSpPr>
              <a:spLocks noChangeShapeType="1"/>
            </p:cNvSpPr>
            <p:nvPr/>
          </p:nvSpPr>
          <p:spPr bwMode="auto">
            <a:xfrm>
              <a:off x="625" y="3391"/>
              <a:ext cx="2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36" name="Text Box 58"/>
            <p:cNvSpPr txBox="1">
              <a:spLocks noChangeArrowheads="1"/>
            </p:cNvSpPr>
            <p:nvPr/>
          </p:nvSpPr>
          <p:spPr bwMode="auto">
            <a:xfrm>
              <a:off x="657" y="3339"/>
              <a:ext cx="2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e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7937" name="Line 59"/>
            <p:cNvSpPr>
              <a:spLocks noChangeShapeType="1"/>
            </p:cNvSpPr>
            <p:nvPr/>
          </p:nvSpPr>
          <p:spPr bwMode="auto">
            <a:xfrm>
              <a:off x="1119" y="2813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38" name="Text Box 60"/>
            <p:cNvSpPr txBox="1">
              <a:spLocks noChangeArrowheads="1"/>
            </p:cNvSpPr>
            <p:nvPr/>
          </p:nvSpPr>
          <p:spPr bwMode="auto">
            <a:xfrm>
              <a:off x="950" y="2737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f</a:t>
              </a:r>
              <a:r>
                <a:rPr kumimoji="0" lang="en-US" altLang="fr-FR" sz="2000"/>
                <a:t> </a:t>
              </a:r>
            </a:p>
          </p:txBody>
        </p:sp>
        <p:grpSp>
          <p:nvGrpSpPr>
            <p:cNvPr id="37939" name="Group 61"/>
            <p:cNvGrpSpPr>
              <a:grpSpLocks/>
            </p:cNvGrpSpPr>
            <p:nvPr/>
          </p:nvGrpSpPr>
          <p:grpSpPr bwMode="auto">
            <a:xfrm>
              <a:off x="1370" y="2375"/>
              <a:ext cx="458" cy="158"/>
              <a:chOff x="2208" y="3408"/>
              <a:chExt cx="2592" cy="288"/>
            </a:xfrm>
          </p:grpSpPr>
          <p:sp>
            <p:nvSpPr>
              <p:cNvPr id="37943" name="Freeform 6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37944" name="Freeform 6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37940" name="Text Box 64"/>
            <p:cNvSpPr txBox="1">
              <a:spLocks noChangeArrowheads="1"/>
            </p:cNvSpPr>
            <p:nvPr/>
          </p:nvSpPr>
          <p:spPr bwMode="auto">
            <a:xfrm>
              <a:off x="1503" y="2118"/>
              <a:ext cx="2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>
                  <a:solidFill>
                    <a:srgbClr val="FF0000"/>
                  </a:solidFill>
                </a:rPr>
                <a:t>R</a:t>
              </a:r>
              <a:r>
                <a:rPr kumimoji="0" lang="en-US" altLang="fr-FR" sz="2000" baseline="-25000">
                  <a:solidFill>
                    <a:srgbClr val="FF0000"/>
                  </a:solidFill>
                </a:rPr>
                <a:t>c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37941" name="Freeform 65"/>
            <p:cNvSpPr>
              <a:spLocks/>
            </p:cNvSpPr>
            <p:nvPr/>
          </p:nvSpPr>
          <p:spPr bwMode="auto">
            <a:xfrm>
              <a:off x="1161" y="2455"/>
              <a:ext cx="209" cy="358"/>
            </a:xfrm>
            <a:custGeom>
              <a:avLst/>
              <a:gdLst>
                <a:gd name="T0" fmla="*/ 52 w 240"/>
                <a:gd name="T1" fmla="*/ 0 h 432"/>
                <a:gd name="T2" fmla="*/ 0 w 240"/>
                <a:gd name="T3" fmla="*/ 0 h 432"/>
                <a:gd name="T4" fmla="*/ 0 w 240"/>
                <a:gd name="T5" fmla="*/ 55 h 432"/>
                <a:gd name="T6" fmla="*/ 0 60000 65536"/>
                <a:gd name="T7" fmla="*/ 0 60000 65536"/>
                <a:gd name="T8" fmla="*/ 0 60000 65536"/>
                <a:gd name="T9" fmla="*/ 0 w 240"/>
                <a:gd name="T10" fmla="*/ 0 h 432"/>
                <a:gd name="T11" fmla="*/ 240 w 24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32">
                  <a:moveTo>
                    <a:pt x="240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7942" name="Freeform 66"/>
            <p:cNvSpPr>
              <a:spLocks/>
            </p:cNvSpPr>
            <p:nvPr/>
          </p:nvSpPr>
          <p:spPr bwMode="auto">
            <a:xfrm>
              <a:off x="1830" y="2455"/>
              <a:ext cx="209" cy="358"/>
            </a:xfrm>
            <a:custGeom>
              <a:avLst/>
              <a:gdLst>
                <a:gd name="T0" fmla="*/ 0 w 240"/>
                <a:gd name="T1" fmla="*/ 0 h 432"/>
                <a:gd name="T2" fmla="*/ 52 w 240"/>
                <a:gd name="T3" fmla="*/ 0 h 432"/>
                <a:gd name="T4" fmla="*/ 52 w 240"/>
                <a:gd name="T5" fmla="*/ 55 h 432"/>
                <a:gd name="T6" fmla="*/ 0 60000 65536"/>
                <a:gd name="T7" fmla="*/ 0 60000 65536"/>
                <a:gd name="T8" fmla="*/ 0 60000 65536"/>
                <a:gd name="T9" fmla="*/ 0 w 240"/>
                <a:gd name="T10" fmla="*/ 0 h 432"/>
                <a:gd name="T11" fmla="*/ 240 w 24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5440" y="642938"/>
            <a:ext cx="9649072" cy="4525962"/>
          </a:xfrm>
          <a:noFill/>
        </p:spPr>
        <p:txBody>
          <a:bodyPr/>
          <a:lstStyle/>
          <a:p>
            <a:pPr eaLnBrk="1" hangingPunct="1">
              <a:lnSpc>
                <a:spcPct val="60000"/>
              </a:lnSpc>
              <a:buClr>
                <a:schemeClr val="accent1"/>
              </a:buClr>
              <a:buFontTx/>
              <a:buChar char="•"/>
            </a:pPr>
            <a:r>
              <a:rPr lang="fr-FR" altLang="fr-FR" sz="2400" dirty="0">
                <a:solidFill>
                  <a:srgbClr val="0070C0"/>
                </a:solidFill>
              </a:rPr>
              <a:t>Conditionneur de capteur source de tension</a:t>
            </a:r>
          </a:p>
          <a:p>
            <a:pPr marL="865188" lvl="1" indent="-342900" eaLnBrk="1" hangingPunct="1"/>
            <a:r>
              <a:rPr lang="fr-FR" altLang="fr-FR" sz="2000" dirty="0"/>
              <a:t>Amplificateur opérationnel (AO) qui agit en tampon d’impédance tout en offrant une amplification :</a:t>
            </a:r>
          </a:p>
          <a:p>
            <a:pPr marL="522288" lvl="1" indent="0" eaLnBrk="1" hangingPunct="1"/>
            <a:endParaRPr lang="fr-FR" altLang="fr-FR" sz="2000" dirty="0"/>
          </a:p>
          <a:p>
            <a:pPr marL="522288" lvl="1" indent="0" eaLnBrk="1" hangingPunct="1"/>
            <a:endParaRPr lang="fr-FR" altLang="fr-FR" sz="2000" dirty="0"/>
          </a:p>
          <a:p>
            <a:pPr marL="522288" lvl="1" indent="0" eaLnBrk="1" hangingPunct="1"/>
            <a:endParaRPr lang="fr-FR" altLang="fr-FR" sz="2000" dirty="0"/>
          </a:p>
          <a:p>
            <a:pPr marL="522288" lvl="1" indent="0" eaLnBrk="1" hangingPunct="1"/>
            <a:endParaRPr lang="fr-FR" altLang="fr-FR" sz="2000" dirty="0"/>
          </a:p>
          <a:p>
            <a:pPr marL="522288" lvl="1" indent="0" eaLnBrk="1" hangingPunct="1">
              <a:buNone/>
            </a:pPr>
            <a:endParaRPr lang="fr-FR" altLang="fr-FR" sz="2000" dirty="0"/>
          </a:p>
          <a:p>
            <a:pPr eaLnBrk="1" hangingPunct="1">
              <a:buClr>
                <a:schemeClr val="accent1"/>
              </a:buClr>
            </a:pPr>
            <a:r>
              <a:rPr lang="fr-FR" altLang="fr-FR" sz="2400" dirty="0">
                <a:solidFill>
                  <a:srgbClr val="0070C0"/>
                </a:solidFill>
              </a:rPr>
              <a:t>Conditionneur de capteur source de courant</a:t>
            </a:r>
          </a:p>
          <a:p>
            <a:pPr lvl="1" eaLnBrk="1" hangingPunct="1">
              <a:spcBef>
                <a:spcPts val="0"/>
              </a:spcBef>
            </a:pPr>
            <a:r>
              <a:rPr lang="fr-FR" altLang="fr-FR" sz="2400" dirty="0"/>
              <a:t>	</a:t>
            </a:r>
            <a:r>
              <a:rPr lang="fr-FR" altLang="fr-FR" sz="2000" dirty="0"/>
              <a:t>Convertisseur courant-tension à amplificateur opérationnel</a:t>
            </a:r>
            <a:endParaRPr lang="fr-FR" altLang="fr-FR" sz="1800" dirty="0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4237832" y="1354295"/>
            <a:ext cx="3433762" cy="1870075"/>
            <a:chOff x="1338" y="2873"/>
            <a:chExt cx="2163" cy="1071"/>
          </a:xfrm>
        </p:grpSpPr>
        <p:sp>
          <p:nvSpPr>
            <p:cNvPr id="38985" name="Oval 4"/>
            <p:cNvSpPr>
              <a:spLocks noChangeArrowheads="1"/>
            </p:cNvSpPr>
            <p:nvPr/>
          </p:nvSpPr>
          <p:spPr bwMode="auto">
            <a:xfrm>
              <a:off x="2242" y="3758"/>
              <a:ext cx="164" cy="1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600">
                <a:latin typeface="+mn-lt"/>
              </a:endParaRPr>
            </a:p>
          </p:txBody>
        </p:sp>
        <p:sp>
          <p:nvSpPr>
            <p:cNvPr id="38986" name="Line 5"/>
            <p:cNvSpPr>
              <a:spLocks noChangeShapeType="1"/>
            </p:cNvSpPr>
            <p:nvPr/>
          </p:nvSpPr>
          <p:spPr bwMode="auto">
            <a:xfrm flipV="1">
              <a:off x="2433" y="3491"/>
              <a:ext cx="0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87" name="Line 6"/>
            <p:cNvSpPr>
              <a:spLocks noChangeShapeType="1"/>
            </p:cNvSpPr>
            <p:nvPr/>
          </p:nvSpPr>
          <p:spPr bwMode="auto">
            <a:xfrm flipV="1">
              <a:off x="1393" y="3944"/>
              <a:ext cx="2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88" name="Text Box 7"/>
            <p:cNvSpPr txBox="1">
              <a:spLocks noChangeArrowheads="1"/>
            </p:cNvSpPr>
            <p:nvPr/>
          </p:nvSpPr>
          <p:spPr bwMode="auto">
            <a:xfrm>
              <a:off x="2381" y="3657"/>
              <a:ext cx="18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>
                  <a:latin typeface="+mn-lt"/>
                </a:rPr>
                <a:t>E</a:t>
              </a:r>
            </a:p>
          </p:txBody>
        </p:sp>
        <p:sp>
          <p:nvSpPr>
            <p:cNvPr id="38989" name="Rectangle 8"/>
            <p:cNvSpPr>
              <a:spLocks noChangeArrowheads="1"/>
            </p:cNvSpPr>
            <p:nvPr/>
          </p:nvSpPr>
          <p:spPr bwMode="auto">
            <a:xfrm>
              <a:off x="1338" y="3384"/>
              <a:ext cx="109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2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90" name="Line 9"/>
            <p:cNvSpPr>
              <a:spLocks noChangeShapeType="1"/>
            </p:cNvSpPr>
            <p:nvPr/>
          </p:nvSpPr>
          <p:spPr bwMode="auto">
            <a:xfrm flipH="1">
              <a:off x="1393" y="3651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1" name="Line 10"/>
            <p:cNvSpPr>
              <a:spLocks noChangeShapeType="1"/>
            </p:cNvSpPr>
            <p:nvPr/>
          </p:nvSpPr>
          <p:spPr bwMode="auto">
            <a:xfrm flipV="1">
              <a:off x="1393" y="3198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2" name="Rectangle 11"/>
            <p:cNvSpPr>
              <a:spLocks noChangeArrowheads="1"/>
            </p:cNvSpPr>
            <p:nvPr/>
          </p:nvSpPr>
          <p:spPr bwMode="auto">
            <a:xfrm>
              <a:off x="2679" y="2931"/>
              <a:ext cx="302" cy="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2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93" name="Line 12"/>
            <p:cNvSpPr>
              <a:spLocks noChangeShapeType="1"/>
            </p:cNvSpPr>
            <p:nvPr/>
          </p:nvSpPr>
          <p:spPr bwMode="auto">
            <a:xfrm>
              <a:off x="2981" y="2985"/>
              <a:ext cx="2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4" name="Text Box 13"/>
            <p:cNvSpPr txBox="1">
              <a:spLocks noChangeArrowheads="1"/>
            </p:cNvSpPr>
            <p:nvPr/>
          </p:nvSpPr>
          <p:spPr bwMode="auto">
            <a:xfrm>
              <a:off x="2727" y="2873"/>
              <a:ext cx="2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 dirty="0">
                  <a:latin typeface="+mn-lt"/>
                </a:rPr>
                <a:t>R</a:t>
              </a:r>
              <a:r>
                <a:rPr lang="fr-FR" altLang="fr-FR" sz="1600" baseline="-25000" dirty="0">
                  <a:latin typeface="+mn-lt"/>
                </a:rPr>
                <a:t>2</a:t>
              </a:r>
            </a:p>
          </p:txBody>
        </p:sp>
        <p:sp>
          <p:nvSpPr>
            <p:cNvPr id="38995" name="Text Box 14"/>
            <p:cNvSpPr txBox="1">
              <a:spLocks noChangeArrowheads="1"/>
            </p:cNvSpPr>
            <p:nvPr/>
          </p:nvSpPr>
          <p:spPr bwMode="auto">
            <a:xfrm>
              <a:off x="1420" y="3438"/>
              <a:ext cx="23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>
                  <a:latin typeface="+mn-lt"/>
                </a:rPr>
                <a:t>R</a:t>
              </a:r>
              <a:r>
                <a:rPr lang="fr-FR" altLang="fr-FR" sz="1600" baseline="-25000">
                  <a:latin typeface="+mn-lt"/>
                </a:rPr>
                <a:t>1</a:t>
              </a:r>
            </a:p>
          </p:txBody>
        </p:sp>
        <p:sp>
          <p:nvSpPr>
            <p:cNvPr id="38996" name="Line 15"/>
            <p:cNvSpPr>
              <a:spLocks noChangeShapeType="1"/>
            </p:cNvSpPr>
            <p:nvPr/>
          </p:nvSpPr>
          <p:spPr bwMode="auto">
            <a:xfrm>
              <a:off x="2461" y="3091"/>
              <a:ext cx="0" cy="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7" name="Line 16"/>
            <p:cNvSpPr>
              <a:spLocks noChangeShapeType="1"/>
            </p:cNvSpPr>
            <p:nvPr/>
          </p:nvSpPr>
          <p:spPr bwMode="auto">
            <a:xfrm>
              <a:off x="2461" y="3091"/>
              <a:ext cx="383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8" name="Line 17"/>
            <p:cNvSpPr>
              <a:spLocks noChangeShapeType="1"/>
            </p:cNvSpPr>
            <p:nvPr/>
          </p:nvSpPr>
          <p:spPr bwMode="auto">
            <a:xfrm flipV="1">
              <a:off x="2461" y="3251"/>
              <a:ext cx="383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8999" name="Line 18"/>
            <p:cNvSpPr>
              <a:spLocks noChangeShapeType="1"/>
            </p:cNvSpPr>
            <p:nvPr/>
          </p:nvSpPr>
          <p:spPr bwMode="auto">
            <a:xfrm flipH="1">
              <a:off x="2324" y="2985"/>
              <a:ext cx="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0" name="Line 19"/>
            <p:cNvSpPr>
              <a:spLocks noChangeShapeType="1"/>
            </p:cNvSpPr>
            <p:nvPr/>
          </p:nvSpPr>
          <p:spPr bwMode="auto">
            <a:xfrm>
              <a:off x="2324" y="2985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1" name="Line 20"/>
            <p:cNvSpPr>
              <a:spLocks noChangeShapeType="1"/>
            </p:cNvSpPr>
            <p:nvPr/>
          </p:nvSpPr>
          <p:spPr bwMode="auto">
            <a:xfrm>
              <a:off x="2844" y="3251"/>
              <a:ext cx="6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2" name="Line 21"/>
            <p:cNvSpPr>
              <a:spLocks noChangeShapeType="1"/>
            </p:cNvSpPr>
            <p:nvPr/>
          </p:nvSpPr>
          <p:spPr bwMode="auto">
            <a:xfrm>
              <a:off x="3200" y="2985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3" name="Line 22"/>
            <p:cNvSpPr>
              <a:spLocks noChangeShapeType="1"/>
            </p:cNvSpPr>
            <p:nvPr/>
          </p:nvSpPr>
          <p:spPr bwMode="auto">
            <a:xfrm flipH="1">
              <a:off x="2324" y="3384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4" name="Line 23"/>
            <p:cNvSpPr>
              <a:spLocks noChangeShapeType="1"/>
            </p:cNvSpPr>
            <p:nvPr/>
          </p:nvSpPr>
          <p:spPr bwMode="auto">
            <a:xfrm>
              <a:off x="2324" y="3384"/>
              <a:ext cx="0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5" name="Text Box 24"/>
            <p:cNvSpPr txBox="1">
              <a:spLocks noChangeArrowheads="1"/>
            </p:cNvSpPr>
            <p:nvPr/>
          </p:nvSpPr>
          <p:spPr bwMode="auto">
            <a:xfrm>
              <a:off x="2440" y="3104"/>
              <a:ext cx="1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>
                  <a:latin typeface="+mn-lt"/>
                </a:rPr>
                <a:t>-</a:t>
              </a:r>
            </a:p>
          </p:txBody>
        </p:sp>
        <p:sp>
          <p:nvSpPr>
            <p:cNvPr id="39006" name="Line 25"/>
            <p:cNvSpPr>
              <a:spLocks noChangeShapeType="1"/>
            </p:cNvSpPr>
            <p:nvPr/>
          </p:nvSpPr>
          <p:spPr bwMode="auto">
            <a:xfrm flipV="1">
              <a:off x="3446" y="3304"/>
              <a:ext cx="0" cy="6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07" name="Text Box 26"/>
            <p:cNvSpPr txBox="1">
              <a:spLocks noChangeArrowheads="1"/>
            </p:cNvSpPr>
            <p:nvPr/>
          </p:nvSpPr>
          <p:spPr bwMode="auto">
            <a:xfrm>
              <a:off x="2653" y="3566"/>
              <a:ext cx="80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>
                  <a:latin typeface="+mn-lt"/>
                </a:rPr>
                <a:t>V=(1+R</a:t>
              </a:r>
              <a:r>
                <a:rPr lang="fr-FR" altLang="fr-FR" sz="1600" baseline="-25000">
                  <a:latin typeface="+mn-lt"/>
                </a:rPr>
                <a:t>2</a:t>
              </a:r>
              <a:r>
                <a:rPr lang="fr-FR" altLang="fr-FR" sz="1600">
                  <a:latin typeface="+mn-lt"/>
                </a:rPr>
                <a:t>/R</a:t>
              </a:r>
              <a:r>
                <a:rPr lang="fr-FR" altLang="fr-FR" sz="1600" baseline="-25000">
                  <a:latin typeface="+mn-lt"/>
                </a:rPr>
                <a:t>1</a:t>
              </a:r>
              <a:r>
                <a:rPr lang="fr-FR" altLang="fr-FR" sz="1600">
                  <a:latin typeface="+mn-lt"/>
                </a:rPr>
                <a:t>)E</a:t>
              </a:r>
            </a:p>
          </p:txBody>
        </p:sp>
        <p:sp>
          <p:nvSpPr>
            <p:cNvPr id="39008" name="Rectangle 27"/>
            <p:cNvSpPr>
              <a:spLocks noChangeArrowheads="1"/>
            </p:cNvSpPr>
            <p:nvPr/>
          </p:nvSpPr>
          <p:spPr bwMode="auto">
            <a:xfrm>
              <a:off x="2269" y="3518"/>
              <a:ext cx="109" cy="1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2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009" name="Line 28"/>
            <p:cNvSpPr>
              <a:spLocks noChangeShapeType="1"/>
            </p:cNvSpPr>
            <p:nvPr/>
          </p:nvSpPr>
          <p:spPr bwMode="auto">
            <a:xfrm>
              <a:off x="2324" y="3704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10" name="Line 29"/>
            <p:cNvSpPr>
              <a:spLocks noChangeShapeType="1"/>
            </p:cNvSpPr>
            <p:nvPr/>
          </p:nvSpPr>
          <p:spPr bwMode="auto">
            <a:xfrm>
              <a:off x="2324" y="389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11" name="AutoShape 30"/>
            <p:cNvSpPr>
              <a:spLocks/>
            </p:cNvSpPr>
            <p:nvPr/>
          </p:nvSpPr>
          <p:spPr bwMode="auto">
            <a:xfrm>
              <a:off x="2132" y="3491"/>
              <a:ext cx="27" cy="400"/>
            </a:xfrm>
            <a:prstGeom prst="leftBrace">
              <a:avLst>
                <a:gd name="adj1" fmla="val 1234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24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012" name="Text Box 31"/>
            <p:cNvSpPr txBox="1">
              <a:spLocks noChangeArrowheads="1"/>
            </p:cNvSpPr>
            <p:nvPr/>
          </p:nvSpPr>
          <p:spPr bwMode="auto">
            <a:xfrm>
              <a:off x="1776" y="3545"/>
              <a:ext cx="3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050" dirty="0">
                  <a:latin typeface="+mn-lt"/>
                </a:rPr>
                <a:t>Capteur</a:t>
              </a:r>
            </a:p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050" dirty="0">
                  <a:latin typeface="+mn-lt"/>
                </a:rPr>
                <a:t>source</a:t>
              </a:r>
            </a:p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050" dirty="0">
                  <a:latin typeface="+mn-lt"/>
                </a:rPr>
                <a:t>de </a:t>
              </a:r>
              <a:r>
                <a:rPr lang="fr-FR" altLang="fr-FR" sz="1050" dirty="0" err="1">
                  <a:latin typeface="+mn-lt"/>
                </a:rPr>
                <a:t>fém</a:t>
              </a:r>
              <a:endParaRPr lang="fr-FR" altLang="fr-FR" sz="1050" dirty="0">
                <a:latin typeface="+mn-lt"/>
              </a:endParaRPr>
            </a:p>
          </p:txBody>
        </p:sp>
        <p:sp>
          <p:nvSpPr>
            <p:cNvPr id="39013" name="Line 32"/>
            <p:cNvSpPr>
              <a:spLocks noChangeShapeType="1"/>
            </p:cNvSpPr>
            <p:nvPr/>
          </p:nvSpPr>
          <p:spPr bwMode="auto">
            <a:xfrm>
              <a:off x="1393" y="3197"/>
              <a:ext cx="10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2400">
                <a:latin typeface="+mn-lt"/>
              </a:endParaRPr>
            </a:p>
          </p:txBody>
        </p:sp>
        <p:sp>
          <p:nvSpPr>
            <p:cNvPr id="39014" name="Text Box 33"/>
            <p:cNvSpPr txBox="1">
              <a:spLocks noChangeArrowheads="1"/>
            </p:cNvSpPr>
            <p:nvPr/>
          </p:nvSpPr>
          <p:spPr bwMode="auto">
            <a:xfrm>
              <a:off x="2373" y="3249"/>
              <a:ext cx="2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>
                  <a:latin typeface="+mn-lt"/>
                </a:rPr>
                <a:t> +</a:t>
              </a:r>
            </a:p>
          </p:txBody>
        </p:sp>
        <p:sp>
          <p:nvSpPr>
            <p:cNvPr id="103" name="Text Box 13"/>
            <p:cNvSpPr txBox="1">
              <a:spLocks noChangeArrowheads="1"/>
            </p:cNvSpPr>
            <p:nvPr/>
          </p:nvSpPr>
          <p:spPr bwMode="auto">
            <a:xfrm>
              <a:off x="2468" y="3169"/>
              <a:ext cx="2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600" dirty="0">
                  <a:latin typeface="+mn-lt"/>
                </a:rPr>
                <a:t>AO</a:t>
              </a:r>
              <a:endParaRPr lang="fr-FR" altLang="fr-FR" sz="1600" baseline="-25000" dirty="0">
                <a:latin typeface="+mn-lt"/>
              </a:endParaRPr>
            </a:p>
          </p:txBody>
        </p:sp>
      </p:grpSp>
      <p:grpSp>
        <p:nvGrpSpPr>
          <p:cNvPr id="38916" name="Group 34"/>
          <p:cNvGrpSpPr>
            <a:grpSpLocks/>
          </p:cNvGrpSpPr>
          <p:nvPr/>
        </p:nvGrpSpPr>
        <p:grpSpPr bwMode="auto">
          <a:xfrm>
            <a:off x="4156076" y="4295994"/>
            <a:ext cx="3751262" cy="1531937"/>
            <a:chOff x="971" y="2920"/>
            <a:chExt cx="2363" cy="828"/>
          </a:xfrm>
        </p:grpSpPr>
        <p:sp>
          <p:nvSpPr>
            <p:cNvPr id="38917" name="Oval 35"/>
            <p:cNvSpPr>
              <a:spLocks noChangeArrowheads="1"/>
            </p:cNvSpPr>
            <p:nvPr/>
          </p:nvSpPr>
          <p:spPr bwMode="auto">
            <a:xfrm>
              <a:off x="1077" y="3405"/>
              <a:ext cx="154" cy="158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18" name="Oval 36"/>
            <p:cNvSpPr>
              <a:spLocks noChangeArrowheads="1"/>
            </p:cNvSpPr>
            <p:nvPr/>
          </p:nvSpPr>
          <p:spPr bwMode="auto">
            <a:xfrm>
              <a:off x="1077" y="3484"/>
              <a:ext cx="154" cy="158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19" name="Line 37"/>
            <p:cNvSpPr>
              <a:spLocks noChangeShapeType="1"/>
            </p:cNvSpPr>
            <p:nvPr/>
          </p:nvSpPr>
          <p:spPr bwMode="auto">
            <a:xfrm flipV="1">
              <a:off x="1154" y="3195"/>
              <a:ext cx="0" cy="2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0" name="Line 38"/>
            <p:cNvSpPr>
              <a:spLocks noChangeShapeType="1"/>
            </p:cNvSpPr>
            <p:nvPr/>
          </p:nvSpPr>
          <p:spPr bwMode="auto">
            <a:xfrm>
              <a:off x="1154" y="3195"/>
              <a:ext cx="107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1" name="Line 39"/>
            <p:cNvSpPr>
              <a:spLocks noChangeShapeType="1"/>
            </p:cNvSpPr>
            <p:nvPr/>
          </p:nvSpPr>
          <p:spPr bwMode="auto">
            <a:xfrm>
              <a:off x="1154" y="3642"/>
              <a:ext cx="0" cy="10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2" name="Line 40"/>
            <p:cNvSpPr>
              <a:spLocks noChangeShapeType="1"/>
            </p:cNvSpPr>
            <p:nvPr/>
          </p:nvSpPr>
          <p:spPr bwMode="auto">
            <a:xfrm flipV="1">
              <a:off x="1154" y="3747"/>
              <a:ext cx="218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3" name="Text Box 41"/>
            <p:cNvSpPr txBox="1">
              <a:spLocks noChangeArrowheads="1"/>
            </p:cNvSpPr>
            <p:nvPr/>
          </p:nvSpPr>
          <p:spPr bwMode="auto">
            <a:xfrm>
              <a:off x="971" y="3346"/>
              <a:ext cx="14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>
                  <a:latin typeface="+mn-lt"/>
                </a:rPr>
                <a:t>I</a:t>
              </a:r>
            </a:p>
          </p:txBody>
        </p:sp>
        <p:sp>
          <p:nvSpPr>
            <p:cNvPr id="38924" name="Rectangle 42"/>
            <p:cNvSpPr>
              <a:spLocks noChangeArrowheads="1"/>
            </p:cNvSpPr>
            <p:nvPr/>
          </p:nvSpPr>
          <p:spPr bwMode="auto">
            <a:xfrm>
              <a:off x="1410" y="3379"/>
              <a:ext cx="103" cy="26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25" name="Line 43"/>
            <p:cNvSpPr>
              <a:spLocks noChangeShapeType="1"/>
            </p:cNvSpPr>
            <p:nvPr/>
          </p:nvSpPr>
          <p:spPr bwMode="auto">
            <a:xfrm flipH="1">
              <a:off x="1461" y="3642"/>
              <a:ext cx="1" cy="10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6" name="Line 44"/>
            <p:cNvSpPr>
              <a:spLocks noChangeShapeType="1"/>
            </p:cNvSpPr>
            <p:nvPr/>
          </p:nvSpPr>
          <p:spPr bwMode="auto">
            <a:xfrm flipV="1">
              <a:off x="1462" y="3195"/>
              <a:ext cx="0" cy="1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7" name="Rectangle 45"/>
            <p:cNvSpPr>
              <a:spLocks noChangeArrowheads="1"/>
            </p:cNvSpPr>
            <p:nvPr/>
          </p:nvSpPr>
          <p:spPr bwMode="auto">
            <a:xfrm>
              <a:off x="2436" y="2931"/>
              <a:ext cx="282" cy="10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28" name="Line 46"/>
            <p:cNvSpPr>
              <a:spLocks noChangeShapeType="1"/>
            </p:cNvSpPr>
            <p:nvPr/>
          </p:nvSpPr>
          <p:spPr bwMode="auto">
            <a:xfrm>
              <a:off x="2718" y="2984"/>
              <a:ext cx="20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29" name="Text Box 47"/>
            <p:cNvSpPr txBox="1">
              <a:spLocks noChangeArrowheads="1"/>
            </p:cNvSpPr>
            <p:nvPr/>
          </p:nvSpPr>
          <p:spPr bwMode="auto">
            <a:xfrm>
              <a:off x="1479" y="3360"/>
              <a:ext cx="65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>
                  <a:latin typeface="+mn-lt"/>
                </a:rPr>
                <a:t>Z : </a:t>
              </a:r>
            </a:p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 err="1">
                  <a:latin typeface="Arial Narrow" panose="020B0606020202030204" pitchFamily="34" charset="0"/>
                </a:rPr>
                <a:t>R</a:t>
              </a:r>
              <a:r>
                <a:rPr lang="fr-FR" altLang="fr-FR" sz="1400" baseline="-25000" dirty="0" err="1">
                  <a:latin typeface="Arial Narrow" panose="020B0606020202030204" pitchFamily="34" charset="0"/>
                </a:rPr>
                <a:t>s</a:t>
              </a:r>
              <a:r>
                <a:rPr lang="fr-FR" altLang="fr-FR" sz="1400" dirty="0">
                  <a:latin typeface="Arial Narrow" panose="020B0606020202030204" pitchFamily="34" charset="0"/>
                </a:rPr>
                <a:t> et C</a:t>
              </a:r>
              <a:r>
                <a:rPr lang="fr-FR" altLang="fr-FR" sz="1400" baseline="-25000" dirty="0">
                  <a:latin typeface="Arial Narrow" panose="020B0606020202030204" pitchFamily="34" charset="0"/>
                </a:rPr>
                <a:t>s</a:t>
              </a:r>
              <a:r>
                <a:rPr lang="fr-FR" altLang="fr-FR" sz="1400" dirty="0">
                  <a:latin typeface="Arial Narrow" panose="020B0606020202030204" pitchFamily="34" charset="0"/>
                </a:rPr>
                <a:t> en //</a:t>
              </a:r>
            </a:p>
          </p:txBody>
        </p:sp>
        <p:sp>
          <p:nvSpPr>
            <p:cNvPr id="38930" name="Line 48"/>
            <p:cNvSpPr>
              <a:spLocks noChangeShapeType="1"/>
            </p:cNvSpPr>
            <p:nvPr/>
          </p:nvSpPr>
          <p:spPr bwMode="auto">
            <a:xfrm>
              <a:off x="2231" y="3089"/>
              <a:ext cx="0" cy="47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1" name="Line 49"/>
            <p:cNvSpPr>
              <a:spLocks noChangeShapeType="1"/>
            </p:cNvSpPr>
            <p:nvPr/>
          </p:nvSpPr>
          <p:spPr bwMode="auto">
            <a:xfrm>
              <a:off x="2231" y="3089"/>
              <a:ext cx="513" cy="2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2" name="Line 50"/>
            <p:cNvSpPr>
              <a:spLocks noChangeShapeType="1"/>
            </p:cNvSpPr>
            <p:nvPr/>
          </p:nvSpPr>
          <p:spPr bwMode="auto">
            <a:xfrm flipV="1">
              <a:off x="2231" y="3326"/>
              <a:ext cx="513" cy="2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3" name="Line 51"/>
            <p:cNvSpPr>
              <a:spLocks noChangeShapeType="1"/>
            </p:cNvSpPr>
            <p:nvPr/>
          </p:nvSpPr>
          <p:spPr bwMode="auto">
            <a:xfrm flipH="1">
              <a:off x="2103" y="2984"/>
              <a:ext cx="33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4" name="Line 52"/>
            <p:cNvSpPr>
              <a:spLocks noChangeShapeType="1"/>
            </p:cNvSpPr>
            <p:nvPr/>
          </p:nvSpPr>
          <p:spPr bwMode="auto">
            <a:xfrm>
              <a:off x="2103" y="2984"/>
              <a:ext cx="0" cy="2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5" name="Line 53"/>
            <p:cNvSpPr>
              <a:spLocks noChangeShapeType="1"/>
            </p:cNvSpPr>
            <p:nvPr/>
          </p:nvSpPr>
          <p:spPr bwMode="auto">
            <a:xfrm>
              <a:off x="2744" y="3326"/>
              <a:ext cx="59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6" name="Line 54"/>
            <p:cNvSpPr>
              <a:spLocks noChangeShapeType="1"/>
            </p:cNvSpPr>
            <p:nvPr/>
          </p:nvSpPr>
          <p:spPr bwMode="auto">
            <a:xfrm>
              <a:off x="2923" y="2984"/>
              <a:ext cx="0" cy="34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7" name="Line 55"/>
            <p:cNvSpPr>
              <a:spLocks noChangeShapeType="1"/>
            </p:cNvSpPr>
            <p:nvPr/>
          </p:nvSpPr>
          <p:spPr bwMode="auto">
            <a:xfrm flipH="1">
              <a:off x="2103" y="3458"/>
              <a:ext cx="12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8" name="Line 56"/>
            <p:cNvSpPr>
              <a:spLocks noChangeShapeType="1"/>
            </p:cNvSpPr>
            <p:nvPr/>
          </p:nvSpPr>
          <p:spPr bwMode="auto">
            <a:xfrm>
              <a:off x="2103" y="3458"/>
              <a:ext cx="0" cy="2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39" name="Text Box 57"/>
            <p:cNvSpPr txBox="1">
              <a:spLocks noChangeArrowheads="1"/>
            </p:cNvSpPr>
            <p:nvPr/>
          </p:nvSpPr>
          <p:spPr bwMode="auto">
            <a:xfrm>
              <a:off x="2205" y="3103"/>
              <a:ext cx="15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1800"/>
                </a:spcAft>
                <a:buClr>
                  <a:srgbClr val="0099CC"/>
                </a:buClr>
                <a:buSzPct val="80000"/>
                <a:buNone/>
                <a:defRPr/>
              </a:pPr>
              <a:r>
                <a:rPr lang="fr-FR" altLang="fr-FR" sz="1400" dirty="0">
                  <a:latin typeface="+mn-lt"/>
                </a:rPr>
                <a:t>-</a:t>
              </a:r>
            </a:p>
            <a:p>
              <a:pPr>
                <a:spcBef>
                  <a:spcPts val="0"/>
                </a:spcBef>
                <a:spcAft>
                  <a:spcPts val="1800"/>
                </a:spcAft>
                <a:buClr>
                  <a:srgbClr val="0099CC"/>
                </a:buClr>
                <a:buSzPct val="80000"/>
                <a:buNone/>
                <a:defRPr/>
              </a:pPr>
              <a:r>
                <a:rPr lang="fr-FR" altLang="fr-FR" sz="1400" dirty="0">
                  <a:latin typeface="+mn-lt"/>
                </a:rPr>
                <a:t>+</a:t>
              </a:r>
            </a:p>
          </p:txBody>
        </p:sp>
        <p:sp>
          <p:nvSpPr>
            <p:cNvPr id="38940" name="Line 58"/>
            <p:cNvSpPr>
              <a:spLocks noChangeShapeType="1"/>
            </p:cNvSpPr>
            <p:nvPr/>
          </p:nvSpPr>
          <p:spPr bwMode="auto">
            <a:xfrm flipV="1">
              <a:off x="3309" y="3379"/>
              <a:ext cx="0" cy="3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1" name="Oval 59"/>
            <p:cNvSpPr>
              <a:spLocks noChangeArrowheads="1"/>
            </p:cNvSpPr>
            <p:nvPr/>
          </p:nvSpPr>
          <p:spPr bwMode="auto">
            <a:xfrm>
              <a:off x="1077" y="3405"/>
              <a:ext cx="154" cy="158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42" name="Oval 60"/>
            <p:cNvSpPr>
              <a:spLocks noChangeArrowheads="1"/>
            </p:cNvSpPr>
            <p:nvPr/>
          </p:nvSpPr>
          <p:spPr bwMode="auto">
            <a:xfrm>
              <a:off x="1077" y="3484"/>
              <a:ext cx="154" cy="158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43" name="Line 61"/>
            <p:cNvSpPr>
              <a:spLocks noChangeShapeType="1"/>
            </p:cNvSpPr>
            <p:nvPr/>
          </p:nvSpPr>
          <p:spPr bwMode="auto">
            <a:xfrm flipV="1">
              <a:off x="1154" y="3195"/>
              <a:ext cx="0" cy="2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4" name="Line 62"/>
            <p:cNvSpPr>
              <a:spLocks noChangeShapeType="1"/>
            </p:cNvSpPr>
            <p:nvPr/>
          </p:nvSpPr>
          <p:spPr bwMode="auto">
            <a:xfrm>
              <a:off x="1154" y="3195"/>
              <a:ext cx="107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5" name="Line 63"/>
            <p:cNvSpPr>
              <a:spLocks noChangeShapeType="1"/>
            </p:cNvSpPr>
            <p:nvPr/>
          </p:nvSpPr>
          <p:spPr bwMode="auto">
            <a:xfrm>
              <a:off x="1154" y="3642"/>
              <a:ext cx="0" cy="10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6" name="Line 64"/>
            <p:cNvSpPr>
              <a:spLocks noChangeShapeType="1"/>
            </p:cNvSpPr>
            <p:nvPr/>
          </p:nvSpPr>
          <p:spPr bwMode="auto">
            <a:xfrm flipV="1">
              <a:off x="1154" y="3747"/>
              <a:ext cx="218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7" name="Rectangle 65"/>
            <p:cNvSpPr>
              <a:spLocks noChangeArrowheads="1"/>
            </p:cNvSpPr>
            <p:nvPr/>
          </p:nvSpPr>
          <p:spPr bwMode="auto">
            <a:xfrm>
              <a:off x="1410" y="3379"/>
              <a:ext cx="103" cy="26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48" name="Line 66"/>
            <p:cNvSpPr>
              <a:spLocks noChangeShapeType="1"/>
            </p:cNvSpPr>
            <p:nvPr/>
          </p:nvSpPr>
          <p:spPr bwMode="auto">
            <a:xfrm flipH="1">
              <a:off x="1461" y="3642"/>
              <a:ext cx="1" cy="10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49" name="Line 67"/>
            <p:cNvSpPr>
              <a:spLocks noChangeShapeType="1"/>
            </p:cNvSpPr>
            <p:nvPr/>
          </p:nvSpPr>
          <p:spPr bwMode="auto">
            <a:xfrm flipV="1">
              <a:off x="1462" y="3195"/>
              <a:ext cx="0" cy="1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0" name="Rectangle 68"/>
            <p:cNvSpPr>
              <a:spLocks noChangeArrowheads="1"/>
            </p:cNvSpPr>
            <p:nvPr/>
          </p:nvSpPr>
          <p:spPr bwMode="auto">
            <a:xfrm>
              <a:off x="2436" y="2931"/>
              <a:ext cx="282" cy="10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51" name="Line 69"/>
            <p:cNvSpPr>
              <a:spLocks noChangeShapeType="1"/>
            </p:cNvSpPr>
            <p:nvPr/>
          </p:nvSpPr>
          <p:spPr bwMode="auto">
            <a:xfrm>
              <a:off x="2718" y="2984"/>
              <a:ext cx="20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2" name="Text Box 70"/>
            <p:cNvSpPr txBox="1">
              <a:spLocks noChangeArrowheads="1"/>
            </p:cNvSpPr>
            <p:nvPr/>
          </p:nvSpPr>
          <p:spPr bwMode="auto">
            <a:xfrm>
              <a:off x="2494" y="2920"/>
              <a:ext cx="17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>
                  <a:latin typeface="+mn-lt"/>
                </a:rPr>
                <a:t>R</a:t>
              </a:r>
              <a:endParaRPr lang="fr-FR" altLang="fr-FR" sz="1400" baseline="-25000" dirty="0">
                <a:latin typeface="+mn-lt"/>
              </a:endParaRPr>
            </a:p>
          </p:txBody>
        </p:sp>
        <p:sp>
          <p:nvSpPr>
            <p:cNvPr id="38953" name="Line 71"/>
            <p:cNvSpPr>
              <a:spLocks noChangeShapeType="1"/>
            </p:cNvSpPr>
            <p:nvPr/>
          </p:nvSpPr>
          <p:spPr bwMode="auto">
            <a:xfrm>
              <a:off x="2231" y="3089"/>
              <a:ext cx="0" cy="47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4" name="Line 72"/>
            <p:cNvSpPr>
              <a:spLocks noChangeShapeType="1"/>
            </p:cNvSpPr>
            <p:nvPr/>
          </p:nvSpPr>
          <p:spPr bwMode="auto">
            <a:xfrm>
              <a:off x="2231" y="3089"/>
              <a:ext cx="513" cy="2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5" name="Line 73"/>
            <p:cNvSpPr>
              <a:spLocks noChangeShapeType="1"/>
            </p:cNvSpPr>
            <p:nvPr/>
          </p:nvSpPr>
          <p:spPr bwMode="auto">
            <a:xfrm flipV="1">
              <a:off x="2231" y="3326"/>
              <a:ext cx="513" cy="2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6" name="Line 74"/>
            <p:cNvSpPr>
              <a:spLocks noChangeShapeType="1"/>
            </p:cNvSpPr>
            <p:nvPr/>
          </p:nvSpPr>
          <p:spPr bwMode="auto">
            <a:xfrm flipH="1">
              <a:off x="2103" y="2984"/>
              <a:ext cx="33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7" name="Line 75"/>
            <p:cNvSpPr>
              <a:spLocks noChangeShapeType="1"/>
            </p:cNvSpPr>
            <p:nvPr/>
          </p:nvSpPr>
          <p:spPr bwMode="auto">
            <a:xfrm>
              <a:off x="2103" y="2984"/>
              <a:ext cx="0" cy="2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8" name="Line 76"/>
            <p:cNvSpPr>
              <a:spLocks noChangeShapeType="1"/>
            </p:cNvSpPr>
            <p:nvPr/>
          </p:nvSpPr>
          <p:spPr bwMode="auto">
            <a:xfrm>
              <a:off x="2744" y="3326"/>
              <a:ext cx="59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59" name="Line 77"/>
            <p:cNvSpPr>
              <a:spLocks noChangeShapeType="1"/>
            </p:cNvSpPr>
            <p:nvPr/>
          </p:nvSpPr>
          <p:spPr bwMode="auto">
            <a:xfrm>
              <a:off x="2923" y="2984"/>
              <a:ext cx="0" cy="34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0" name="Line 78"/>
            <p:cNvSpPr>
              <a:spLocks noChangeShapeType="1"/>
            </p:cNvSpPr>
            <p:nvPr/>
          </p:nvSpPr>
          <p:spPr bwMode="auto">
            <a:xfrm flipH="1">
              <a:off x="2103" y="3458"/>
              <a:ext cx="12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1" name="Line 79"/>
            <p:cNvSpPr>
              <a:spLocks noChangeShapeType="1"/>
            </p:cNvSpPr>
            <p:nvPr/>
          </p:nvSpPr>
          <p:spPr bwMode="auto">
            <a:xfrm>
              <a:off x="2103" y="3458"/>
              <a:ext cx="0" cy="2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2" name="Line 80"/>
            <p:cNvSpPr>
              <a:spLocks noChangeShapeType="1"/>
            </p:cNvSpPr>
            <p:nvPr/>
          </p:nvSpPr>
          <p:spPr bwMode="auto">
            <a:xfrm flipV="1">
              <a:off x="3309" y="3379"/>
              <a:ext cx="0" cy="3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3" name="Oval 81"/>
            <p:cNvSpPr>
              <a:spLocks noChangeArrowheads="1"/>
            </p:cNvSpPr>
            <p:nvPr/>
          </p:nvSpPr>
          <p:spPr bwMode="auto">
            <a:xfrm>
              <a:off x="1077" y="3406"/>
              <a:ext cx="154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64" name="Oval 82"/>
            <p:cNvSpPr>
              <a:spLocks noChangeArrowheads="1"/>
            </p:cNvSpPr>
            <p:nvPr/>
          </p:nvSpPr>
          <p:spPr bwMode="auto">
            <a:xfrm>
              <a:off x="1077" y="3485"/>
              <a:ext cx="154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US" altLang="fr-FR" sz="1400">
                <a:latin typeface="+mn-lt"/>
              </a:endParaRPr>
            </a:p>
          </p:txBody>
        </p:sp>
        <p:sp>
          <p:nvSpPr>
            <p:cNvPr id="38965" name="Line 83"/>
            <p:cNvSpPr>
              <a:spLocks noChangeShapeType="1"/>
            </p:cNvSpPr>
            <p:nvPr/>
          </p:nvSpPr>
          <p:spPr bwMode="auto">
            <a:xfrm flipV="1">
              <a:off x="1154" y="3195"/>
              <a:ext cx="0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6" name="Line 84"/>
            <p:cNvSpPr>
              <a:spLocks noChangeShapeType="1"/>
            </p:cNvSpPr>
            <p:nvPr/>
          </p:nvSpPr>
          <p:spPr bwMode="auto">
            <a:xfrm>
              <a:off x="1154" y="3195"/>
              <a:ext cx="10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7" name="Line 85"/>
            <p:cNvSpPr>
              <a:spLocks noChangeShapeType="1"/>
            </p:cNvSpPr>
            <p:nvPr/>
          </p:nvSpPr>
          <p:spPr bwMode="auto">
            <a:xfrm>
              <a:off x="1154" y="3643"/>
              <a:ext cx="0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8" name="Line 86"/>
            <p:cNvSpPr>
              <a:spLocks noChangeShapeType="1"/>
            </p:cNvSpPr>
            <p:nvPr/>
          </p:nvSpPr>
          <p:spPr bwMode="auto">
            <a:xfrm flipV="1">
              <a:off x="1154" y="3748"/>
              <a:ext cx="2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69" name="Rectangle 87"/>
            <p:cNvSpPr>
              <a:spLocks noChangeArrowheads="1"/>
            </p:cNvSpPr>
            <p:nvPr/>
          </p:nvSpPr>
          <p:spPr bwMode="auto">
            <a:xfrm>
              <a:off x="1410" y="3379"/>
              <a:ext cx="103" cy="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70" name="Line 88"/>
            <p:cNvSpPr>
              <a:spLocks noChangeShapeType="1"/>
            </p:cNvSpPr>
            <p:nvPr/>
          </p:nvSpPr>
          <p:spPr bwMode="auto">
            <a:xfrm flipH="1">
              <a:off x="1461" y="3643"/>
              <a:ext cx="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1" name="Line 89"/>
            <p:cNvSpPr>
              <a:spLocks noChangeShapeType="1"/>
            </p:cNvSpPr>
            <p:nvPr/>
          </p:nvSpPr>
          <p:spPr bwMode="auto">
            <a:xfrm flipV="1">
              <a:off x="1462" y="3195"/>
              <a:ext cx="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2" name="Rectangle 90"/>
            <p:cNvSpPr>
              <a:spLocks noChangeArrowheads="1"/>
            </p:cNvSpPr>
            <p:nvPr/>
          </p:nvSpPr>
          <p:spPr bwMode="auto">
            <a:xfrm>
              <a:off x="2436" y="2932"/>
              <a:ext cx="282" cy="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lang="en-CA" altLang="fr-FR" sz="36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973" name="Line 91"/>
            <p:cNvSpPr>
              <a:spLocks noChangeShapeType="1"/>
            </p:cNvSpPr>
            <p:nvPr/>
          </p:nvSpPr>
          <p:spPr bwMode="auto">
            <a:xfrm>
              <a:off x="2718" y="2984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4" name="Line 92"/>
            <p:cNvSpPr>
              <a:spLocks noChangeShapeType="1"/>
            </p:cNvSpPr>
            <p:nvPr/>
          </p:nvSpPr>
          <p:spPr bwMode="auto">
            <a:xfrm>
              <a:off x="2229" y="3089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5" name="Line 93"/>
            <p:cNvSpPr>
              <a:spLocks noChangeShapeType="1"/>
            </p:cNvSpPr>
            <p:nvPr/>
          </p:nvSpPr>
          <p:spPr bwMode="auto">
            <a:xfrm>
              <a:off x="2231" y="3090"/>
              <a:ext cx="513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6" name="Line 94"/>
            <p:cNvSpPr>
              <a:spLocks noChangeShapeType="1"/>
            </p:cNvSpPr>
            <p:nvPr/>
          </p:nvSpPr>
          <p:spPr bwMode="auto">
            <a:xfrm flipV="1">
              <a:off x="2231" y="3327"/>
              <a:ext cx="513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7" name="Line 95"/>
            <p:cNvSpPr>
              <a:spLocks noChangeShapeType="1"/>
            </p:cNvSpPr>
            <p:nvPr/>
          </p:nvSpPr>
          <p:spPr bwMode="auto">
            <a:xfrm flipH="1">
              <a:off x="2103" y="2984"/>
              <a:ext cx="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8" name="Line 96"/>
            <p:cNvSpPr>
              <a:spLocks noChangeShapeType="1"/>
            </p:cNvSpPr>
            <p:nvPr/>
          </p:nvSpPr>
          <p:spPr bwMode="auto">
            <a:xfrm>
              <a:off x="2103" y="2984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79" name="Line 97"/>
            <p:cNvSpPr>
              <a:spLocks noChangeShapeType="1"/>
            </p:cNvSpPr>
            <p:nvPr/>
          </p:nvSpPr>
          <p:spPr bwMode="auto">
            <a:xfrm>
              <a:off x="2744" y="3327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80" name="Line 98"/>
            <p:cNvSpPr>
              <a:spLocks noChangeShapeType="1"/>
            </p:cNvSpPr>
            <p:nvPr/>
          </p:nvSpPr>
          <p:spPr bwMode="auto">
            <a:xfrm>
              <a:off x="2923" y="2984"/>
              <a:ext cx="0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81" name="Line 99"/>
            <p:cNvSpPr>
              <a:spLocks noChangeShapeType="1"/>
            </p:cNvSpPr>
            <p:nvPr/>
          </p:nvSpPr>
          <p:spPr bwMode="auto">
            <a:xfrm flipH="1">
              <a:off x="2103" y="3458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82" name="Line 100"/>
            <p:cNvSpPr>
              <a:spLocks noChangeShapeType="1"/>
            </p:cNvSpPr>
            <p:nvPr/>
          </p:nvSpPr>
          <p:spPr bwMode="auto">
            <a:xfrm>
              <a:off x="2103" y="3458"/>
              <a:ext cx="0" cy="2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83" name="Line 101"/>
            <p:cNvSpPr>
              <a:spLocks noChangeShapeType="1"/>
            </p:cNvSpPr>
            <p:nvPr/>
          </p:nvSpPr>
          <p:spPr bwMode="auto">
            <a:xfrm flipV="1">
              <a:off x="3309" y="33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fr-CA" sz="3600">
                <a:latin typeface="+mn-lt"/>
              </a:endParaRPr>
            </a:p>
          </p:txBody>
        </p:sp>
        <p:sp>
          <p:nvSpPr>
            <p:cNvPr id="38984" name="Text Box 102"/>
            <p:cNvSpPr txBox="1">
              <a:spLocks noChangeArrowheads="1"/>
            </p:cNvSpPr>
            <p:nvPr/>
          </p:nvSpPr>
          <p:spPr bwMode="auto">
            <a:xfrm>
              <a:off x="2550" y="3430"/>
              <a:ext cx="73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>
                  <a:latin typeface="+mn-lt"/>
                </a:rPr>
                <a:t>V=-RI </a:t>
              </a:r>
            </a:p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>
                  <a:latin typeface="Arial Narrow" panose="020B0606020202030204" pitchFamily="34" charset="0"/>
                </a:rPr>
                <a:t>en CC si Z &gt;&gt;1</a:t>
              </a:r>
            </a:p>
          </p:txBody>
        </p:sp>
        <p:sp>
          <p:nvSpPr>
            <p:cNvPr id="104" name="Text Box 70"/>
            <p:cNvSpPr txBox="1">
              <a:spLocks noChangeArrowheads="1"/>
            </p:cNvSpPr>
            <p:nvPr/>
          </p:nvSpPr>
          <p:spPr bwMode="auto">
            <a:xfrm>
              <a:off x="2309" y="3252"/>
              <a:ext cx="25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  <a:defRPr/>
              </a:pPr>
              <a:r>
                <a:rPr lang="fr-FR" altLang="fr-FR" sz="1400" dirty="0">
                  <a:latin typeface="+mn-lt"/>
                </a:rPr>
                <a:t>AO</a:t>
              </a:r>
              <a:endParaRPr lang="fr-FR" altLang="fr-FR" sz="1400" baseline="-25000" dirty="0"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1055440" y="350498"/>
            <a:ext cx="8926760" cy="990600"/>
          </a:xfrm>
        </p:spPr>
        <p:txBody>
          <a:bodyPr/>
          <a:lstStyle/>
          <a:p>
            <a:pPr algn="l" eaLnBrk="1" hangingPunct="1"/>
            <a:r>
              <a:rPr lang="en-US" altLang="fr-FR" sz="4000" dirty="0" err="1">
                <a:solidFill>
                  <a:srgbClr val="0070C0"/>
                </a:solidFill>
              </a:rPr>
              <a:t>Amplificateur</a:t>
            </a:r>
            <a:r>
              <a:rPr lang="en-US" altLang="fr-FR" sz="4000" dirty="0">
                <a:solidFill>
                  <a:srgbClr val="0070C0"/>
                </a:solidFill>
              </a:rPr>
              <a:t> de photodiode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055440" y="1365250"/>
            <a:ext cx="9126785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fr-CA" altLang="fr-FR" sz="2000" dirty="0"/>
              <a:t>La capacitance de la photodiode fait diverger le gain à haute fréquence.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Amplification du bruit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Oscillation  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</a:pPr>
            <a:r>
              <a:rPr lang="fr-CA" altLang="fr-FR" sz="2000" dirty="0"/>
              <a:t>Solution: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C en parallèle avec </a:t>
            </a:r>
            <a:r>
              <a:rPr lang="fr-CA" altLang="fr-FR" sz="1800" dirty="0" err="1"/>
              <a:t>R</a:t>
            </a:r>
            <a:r>
              <a:rPr lang="fr-CA" altLang="fr-FR" sz="1800" baseline="-25000" dirty="0" err="1"/>
              <a:t>c</a:t>
            </a:r>
            <a:endParaRPr lang="fr-CA" altLang="fr-FR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F2DBD4-B485-D47A-41BA-F606C51D3996}"/>
              </a:ext>
            </a:extLst>
          </p:cNvPr>
          <p:cNvGrpSpPr/>
          <p:nvPr/>
        </p:nvGrpSpPr>
        <p:grpSpPr>
          <a:xfrm>
            <a:off x="6573838" y="1988839"/>
            <a:ext cx="3705225" cy="4311949"/>
            <a:chOff x="6311900" y="1700213"/>
            <a:chExt cx="3967163" cy="4600576"/>
          </a:xfrm>
        </p:grpSpPr>
        <p:grpSp>
          <p:nvGrpSpPr>
            <p:cNvPr id="40964" name="Group 5"/>
            <p:cNvGrpSpPr>
              <a:grpSpLocks/>
            </p:cNvGrpSpPr>
            <p:nvPr/>
          </p:nvGrpSpPr>
          <p:grpSpPr bwMode="auto">
            <a:xfrm rot="-5400000">
              <a:off x="7556501" y="3194051"/>
              <a:ext cx="409575" cy="876300"/>
              <a:chOff x="4368" y="2448"/>
              <a:chExt cx="288" cy="624"/>
            </a:xfrm>
          </p:grpSpPr>
          <p:sp>
            <p:nvSpPr>
              <p:cNvPr id="41053" name="AutoShape 6"/>
              <p:cNvSpPr>
                <a:spLocks noChangeArrowheads="1"/>
              </p:cNvSpPr>
              <p:nvPr/>
            </p:nvSpPr>
            <p:spPr bwMode="auto">
              <a:xfrm>
                <a:off x="4368" y="2640"/>
                <a:ext cx="288" cy="240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54" name="Line 7"/>
              <p:cNvSpPr>
                <a:spLocks noChangeShapeType="1"/>
              </p:cNvSpPr>
              <p:nvPr/>
            </p:nvSpPr>
            <p:spPr bwMode="auto">
              <a:xfrm>
                <a:off x="4368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55" name="Line 8"/>
              <p:cNvSpPr>
                <a:spLocks noChangeShapeType="1"/>
              </p:cNvSpPr>
              <p:nvPr/>
            </p:nvSpPr>
            <p:spPr bwMode="auto">
              <a:xfrm flipV="1">
                <a:off x="4512" y="244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56" name="Line 9"/>
              <p:cNvSpPr>
                <a:spLocks noChangeShapeType="1"/>
              </p:cNvSpPr>
              <p:nvPr/>
            </p:nvSpPr>
            <p:spPr bwMode="auto">
              <a:xfrm flipV="1">
                <a:off x="4512" y="288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965" name="Group 11"/>
            <p:cNvGrpSpPr>
              <a:grpSpLocks/>
            </p:cNvGrpSpPr>
            <p:nvPr/>
          </p:nvGrpSpPr>
          <p:grpSpPr bwMode="auto">
            <a:xfrm>
              <a:off x="7821614" y="4178301"/>
              <a:ext cx="674687" cy="409575"/>
              <a:chOff x="480" y="3456"/>
              <a:chExt cx="480" cy="288"/>
            </a:xfrm>
          </p:grpSpPr>
          <p:sp>
            <p:nvSpPr>
              <p:cNvPr id="41049" name="Line 12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50" name="Line 13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51" name="Line 14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52" name="Line 15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66" name="Oval 16"/>
            <p:cNvSpPr>
              <a:spLocks noChangeArrowheads="1"/>
            </p:cNvSpPr>
            <p:nvPr/>
          </p:nvSpPr>
          <p:spPr bwMode="auto">
            <a:xfrm>
              <a:off x="10047289" y="3836989"/>
              <a:ext cx="134937" cy="1365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40967" name="Group 17"/>
            <p:cNvGrpSpPr>
              <a:grpSpLocks/>
            </p:cNvGrpSpPr>
            <p:nvPr/>
          </p:nvGrpSpPr>
          <p:grpSpPr bwMode="auto">
            <a:xfrm>
              <a:off x="8158164" y="3427414"/>
              <a:ext cx="1889125" cy="1012825"/>
              <a:chOff x="4032" y="1392"/>
              <a:chExt cx="1344" cy="712"/>
            </a:xfrm>
          </p:grpSpPr>
          <p:sp>
            <p:nvSpPr>
              <p:cNvPr id="41043" name="AutoShape 18"/>
              <p:cNvSpPr>
                <a:spLocks noChangeArrowheads="1"/>
              </p:cNvSpPr>
              <p:nvPr/>
            </p:nvSpPr>
            <p:spPr bwMode="auto">
              <a:xfrm rot="5400000">
                <a:off x="4392" y="1368"/>
                <a:ext cx="672" cy="720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41044" name="Line 19"/>
              <p:cNvSpPr>
                <a:spLocks noChangeShapeType="1"/>
              </p:cNvSpPr>
              <p:nvPr/>
            </p:nvSpPr>
            <p:spPr bwMode="auto">
              <a:xfrm flipH="1">
                <a:off x="4032" y="1536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45" name="Line 20"/>
              <p:cNvSpPr>
                <a:spLocks noChangeShapeType="1"/>
              </p:cNvSpPr>
              <p:nvPr/>
            </p:nvSpPr>
            <p:spPr bwMode="auto">
              <a:xfrm flipH="1">
                <a:off x="4032" y="1920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46" name="Line 21"/>
              <p:cNvSpPr>
                <a:spLocks noChangeShapeType="1"/>
              </p:cNvSpPr>
              <p:nvPr/>
            </p:nvSpPr>
            <p:spPr bwMode="auto">
              <a:xfrm flipH="1">
                <a:off x="5040" y="1728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47" name="Text Box 22"/>
              <p:cNvSpPr txBox="1">
                <a:spLocks noChangeArrowheads="1"/>
              </p:cNvSpPr>
              <p:nvPr/>
            </p:nvSpPr>
            <p:spPr bwMode="auto">
              <a:xfrm>
                <a:off x="4416" y="1398"/>
                <a:ext cx="199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fr-FR" sz="2400" b="1"/>
                  <a:t>-</a:t>
                </a:r>
              </a:p>
            </p:txBody>
          </p:sp>
          <p:sp>
            <p:nvSpPr>
              <p:cNvPr id="41048" name="Text Box 23"/>
              <p:cNvSpPr txBox="1">
                <a:spLocks noChangeArrowheads="1"/>
              </p:cNvSpPr>
              <p:nvPr/>
            </p:nvSpPr>
            <p:spPr bwMode="auto">
              <a:xfrm>
                <a:off x="4369" y="1782"/>
                <a:ext cx="23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fr-FR" sz="2400" b="1"/>
                  <a:t>+</a:t>
                </a:r>
              </a:p>
            </p:txBody>
          </p:sp>
        </p:grpSp>
        <p:sp>
          <p:nvSpPr>
            <p:cNvPr id="40968" name="Text Box 24"/>
            <p:cNvSpPr txBox="1">
              <a:spLocks noChangeArrowheads="1"/>
            </p:cNvSpPr>
            <p:nvPr/>
          </p:nvSpPr>
          <p:spPr bwMode="auto">
            <a:xfrm>
              <a:off x="9885363" y="3467101"/>
              <a:ext cx="3937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s</a:t>
              </a:r>
              <a:endParaRPr kumimoji="0" lang="en-US" altLang="fr-FR" sz="2000"/>
            </a:p>
          </p:txBody>
        </p:sp>
        <p:grpSp>
          <p:nvGrpSpPr>
            <p:cNvPr id="40969" name="Group 25"/>
            <p:cNvGrpSpPr>
              <a:grpSpLocks/>
            </p:cNvGrpSpPr>
            <p:nvPr/>
          </p:nvGrpSpPr>
          <p:grpSpPr bwMode="auto">
            <a:xfrm>
              <a:off x="8697914" y="2746376"/>
              <a:ext cx="739775" cy="269875"/>
              <a:chOff x="2208" y="3408"/>
              <a:chExt cx="2592" cy="288"/>
            </a:xfrm>
          </p:grpSpPr>
          <p:sp>
            <p:nvSpPr>
              <p:cNvPr id="41041" name="Freeform 26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42" name="Freeform 27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70" name="Freeform 28"/>
            <p:cNvSpPr>
              <a:spLocks/>
            </p:cNvSpPr>
            <p:nvPr/>
          </p:nvSpPr>
          <p:spPr bwMode="auto">
            <a:xfrm>
              <a:off x="9439276" y="2881314"/>
              <a:ext cx="404813" cy="1023937"/>
            </a:xfrm>
            <a:custGeom>
              <a:avLst/>
              <a:gdLst>
                <a:gd name="T0" fmla="*/ 0 w 288"/>
                <a:gd name="T1" fmla="*/ 0 h 720"/>
                <a:gd name="T2" fmla="*/ 2147483646 w 288"/>
                <a:gd name="T3" fmla="*/ 0 h 720"/>
                <a:gd name="T4" fmla="*/ 2147483646 w 288"/>
                <a:gd name="T5" fmla="*/ 2147483646 h 720"/>
                <a:gd name="T6" fmla="*/ 0 60000 65536"/>
                <a:gd name="T7" fmla="*/ 0 60000 65536"/>
                <a:gd name="T8" fmla="*/ 0 60000 65536"/>
                <a:gd name="T9" fmla="*/ 0 w 288"/>
                <a:gd name="T10" fmla="*/ 0 h 720"/>
                <a:gd name="T11" fmla="*/ 288 w 28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720">
                  <a:moveTo>
                    <a:pt x="0" y="0"/>
                  </a:moveTo>
                  <a:lnTo>
                    <a:pt x="288" y="0"/>
                  </a:lnTo>
                  <a:lnTo>
                    <a:pt x="288" y="72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71" name="Text Box 29"/>
            <p:cNvSpPr txBox="1">
              <a:spLocks noChangeArrowheads="1"/>
            </p:cNvSpPr>
            <p:nvPr/>
          </p:nvSpPr>
          <p:spPr bwMode="auto">
            <a:xfrm>
              <a:off x="8832850" y="2409825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c</a:t>
              </a:r>
              <a:endParaRPr kumimoji="0" lang="en-US" altLang="fr-FR" sz="2000"/>
            </a:p>
          </p:txBody>
        </p:sp>
        <p:sp>
          <p:nvSpPr>
            <p:cNvPr id="40972" name="Freeform 30"/>
            <p:cNvSpPr>
              <a:spLocks/>
            </p:cNvSpPr>
            <p:nvPr/>
          </p:nvSpPr>
          <p:spPr bwMode="auto">
            <a:xfrm>
              <a:off x="8428039" y="2881314"/>
              <a:ext cx="269875" cy="750887"/>
            </a:xfrm>
            <a:custGeom>
              <a:avLst/>
              <a:gdLst>
                <a:gd name="T0" fmla="*/ 2147483646 w 192"/>
                <a:gd name="T1" fmla="*/ 0 h 528"/>
                <a:gd name="T2" fmla="*/ 0 w 192"/>
                <a:gd name="T3" fmla="*/ 0 h 528"/>
                <a:gd name="T4" fmla="*/ 0 w 192"/>
                <a:gd name="T5" fmla="*/ 2147483646 h 528"/>
                <a:gd name="T6" fmla="*/ 0 60000 65536"/>
                <a:gd name="T7" fmla="*/ 0 60000 65536"/>
                <a:gd name="T8" fmla="*/ 0 60000 65536"/>
                <a:gd name="T9" fmla="*/ 0 w 192"/>
                <a:gd name="T10" fmla="*/ 0 h 528"/>
                <a:gd name="T11" fmla="*/ 192 w 192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28">
                  <a:moveTo>
                    <a:pt x="192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73" name="Line 31"/>
            <p:cNvSpPr>
              <a:spLocks noChangeShapeType="1"/>
            </p:cNvSpPr>
            <p:nvPr/>
          </p:nvSpPr>
          <p:spPr bwMode="auto">
            <a:xfrm>
              <a:off x="8496300" y="3017838"/>
              <a:ext cx="0" cy="341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74" name="Text Box 32"/>
            <p:cNvSpPr txBox="1">
              <a:spLocks noChangeArrowheads="1"/>
            </p:cNvSpPr>
            <p:nvPr/>
          </p:nvSpPr>
          <p:spPr bwMode="auto">
            <a:xfrm>
              <a:off x="8496300" y="3024188"/>
              <a:ext cx="320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c</a:t>
              </a:r>
              <a:endParaRPr kumimoji="0" lang="en-US" altLang="fr-FR" sz="2000"/>
            </a:p>
          </p:txBody>
        </p:sp>
        <p:sp>
          <p:nvSpPr>
            <p:cNvPr id="40975" name="Line 33"/>
            <p:cNvSpPr>
              <a:spLocks noChangeShapeType="1"/>
            </p:cNvSpPr>
            <p:nvPr/>
          </p:nvSpPr>
          <p:spPr bwMode="auto">
            <a:xfrm>
              <a:off x="8132763" y="3700463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76" name="Text Box 34"/>
            <p:cNvSpPr txBox="1">
              <a:spLocks noChangeArrowheads="1"/>
            </p:cNvSpPr>
            <p:nvPr/>
          </p:nvSpPr>
          <p:spPr bwMode="auto">
            <a:xfrm>
              <a:off x="8091488" y="3638550"/>
              <a:ext cx="4283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I</a:t>
              </a:r>
              <a:r>
                <a:rPr kumimoji="0" lang="en-US" altLang="fr-FR" sz="2000" baseline="-25000"/>
                <a:t>pd</a:t>
              </a:r>
              <a:endParaRPr kumimoji="0" lang="en-US" altLang="fr-FR" sz="2000"/>
            </a:p>
          </p:txBody>
        </p:sp>
        <p:sp>
          <p:nvSpPr>
            <p:cNvPr id="40977" name="Oval 35"/>
            <p:cNvSpPr>
              <a:spLocks noChangeArrowheads="1"/>
            </p:cNvSpPr>
            <p:nvPr/>
          </p:nvSpPr>
          <p:spPr bwMode="auto">
            <a:xfrm>
              <a:off x="7188200" y="3563939"/>
              <a:ext cx="134938" cy="1365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0978" name="Text Box 36"/>
            <p:cNvSpPr txBox="1">
              <a:spLocks noChangeArrowheads="1"/>
            </p:cNvSpPr>
            <p:nvPr/>
          </p:nvSpPr>
          <p:spPr bwMode="auto">
            <a:xfrm>
              <a:off x="6816725" y="3141664"/>
              <a:ext cx="541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pol</a:t>
              </a:r>
              <a:endParaRPr kumimoji="0" lang="en-US" altLang="fr-FR" sz="2000"/>
            </a:p>
          </p:txBody>
        </p:sp>
        <p:grpSp>
          <p:nvGrpSpPr>
            <p:cNvPr id="40979" name="Group 37"/>
            <p:cNvGrpSpPr>
              <a:grpSpLocks/>
            </p:cNvGrpSpPr>
            <p:nvPr/>
          </p:nvGrpSpPr>
          <p:grpSpPr bwMode="auto">
            <a:xfrm rot="3484333">
              <a:off x="6859588" y="2765426"/>
              <a:ext cx="1228725" cy="165100"/>
              <a:chOff x="48" y="1589"/>
              <a:chExt cx="3504" cy="478"/>
            </a:xfrm>
          </p:grpSpPr>
          <p:sp>
            <p:nvSpPr>
              <p:cNvPr id="41033" name="Freeform 38"/>
              <p:cNvSpPr>
                <a:spLocks/>
              </p:cNvSpPr>
              <p:nvPr/>
            </p:nvSpPr>
            <p:spPr bwMode="auto">
              <a:xfrm>
                <a:off x="592" y="1589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4" name="Freeform 39"/>
              <p:cNvSpPr>
                <a:spLocks/>
              </p:cNvSpPr>
              <p:nvPr/>
            </p:nvSpPr>
            <p:spPr bwMode="auto">
              <a:xfrm flipV="1">
                <a:off x="923" y="1823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5" name="Freeform 40"/>
              <p:cNvSpPr>
                <a:spLocks/>
              </p:cNvSpPr>
              <p:nvPr/>
            </p:nvSpPr>
            <p:spPr bwMode="auto">
              <a:xfrm>
                <a:off x="1253" y="1590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6" name="Freeform 41"/>
              <p:cNvSpPr>
                <a:spLocks/>
              </p:cNvSpPr>
              <p:nvPr/>
            </p:nvSpPr>
            <p:spPr bwMode="auto">
              <a:xfrm flipV="1">
                <a:off x="1584" y="1824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7" name="Freeform 42"/>
              <p:cNvSpPr>
                <a:spLocks/>
              </p:cNvSpPr>
              <p:nvPr/>
            </p:nvSpPr>
            <p:spPr bwMode="auto">
              <a:xfrm>
                <a:off x="1925" y="1590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8" name="Freeform 43"/>
              <p:cNvSpPr>
                <a:spLocks/>
              </p:cNvSpPr>
              <p:nvPr/>
            </p:nvSpPr>
            <p:spPr bwMode="auto">
              <a:xfrm flipV="1">
                <a:off x="2256" y="1824"/>
                <a:ext cx="332" cy="243"/>
              </a:xfrm>
              <a:custGeom>
                <a:avLst/>
                <a:gdLst>
                  <a:gd name="T0" fmla="*/ 0 w 332"/>
                  <a:gd name="T1" fmla="*/ 235 h 243"/>
                  <a:gd name="T2" fmla="*/ 57 w 332"/>
                  <a:gd name="T3" fmla="*/ 105 h 243"/>
                  <a:gd name="T4" fmla="*/ 178 w 332"/>
                  <a:gd name="T5" fmla="*/ 0 h 243"/>
                  <a:gd name="T6" fmla="*/ 276 w 332"/>
                  <a:gd name="T7" fmla="*/ 105 h 243"/>
                  <a:gd name="T8" fmla="*/ 332 w 332"/>
                  <a:gd name="T9" fmla="*/ 243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3"/>
                  <a:gd name="T17" fmla="*/ 332 w 33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3">
                    <a:moveTo>
                      <a:pt x="0" y="235"/>
                    </a:moveTo>
                    <a:lnTo>
                      <a:pt x="57" y="105"/>
                    </a:lnTo>
                    <a:lnTo>
                      <a:pt x="178" y="0"/>
                    </a:lnTo>
                    <a:lnTo>
                      <a:pt x="276" y="105"/>
                    </a:lnTo>
                    <a:lnTo>
                      <a:pt x="332" y="243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9" name="Line 44"/>
              <p:cNvSpPr>
                <a:spLocks noChangeShapeType="1"/>
              </p:cNvSpPr>
              <p:nvPr/>
            </p:nvSpPr>
            <p:spPr bwMode="auto">
              <a:xfrm flipH="1">
                <a:off x="48" y="182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40" name="Line 4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80" name="Text Box 46"/>
            <p:cNvSpPr txBox="1">
              <a:spLocks noChangeArrowheads="1"/>
            </p:cNvSpPr>
            <p:nvPr/>
          </p:nvSpPr>
          <p:spPr bwMode="auto">
            <a:xfrm>
              <a:off x="6527800" y="2636838"/>
              <a:ext cx="8191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lumière</a:t>
              </a:r>
            </a:p>
          </p:txBody>
        </p:sp>
        <p:sp>
          <p:nvSpPr>
            <p:cNvPr id="40981" name="Text Box 48"/>
            <p:cNvSpPr txBox="1">
              <a:spLocks noChangeArrowheads="1"/>
            </p:cNvSpPr>
            <p:nvPr/>
          </p:nvSpPr>
          <p:spPr bwMode="auto">
            <a:xfrm>
              <a:off x="6378576" y="5719764"/>
              <a:ext cx="11017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Circuit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équivalent</a:t>
              </a:r>
              <a:r>
                <a:rPr kumimoji="0" lang="en-US" altLang="fr-FR" sz="1600" b="1"/>
                <a:t> </a:t>
              </a:r>
            </a:p>
          </p:txBody>
        </p:sp>
        <p:grpSp>
          <p:nvGrpSpPr>
            <p:cNvPr id="40982" name="Group 49"/>
            <p:cNvGrpSpPr>
              <a:grpSpLocks/>
            </p:cNvGrpSpPr>
            <p:nvPr/>
          </p:nvGrpSpPr>
          <p:grpSpPr bwMode="auto">
            <a:xfrm>
              <a:off x="6523039" y="4968875"/>
              <a:ext cx="352425" cy="573088"/>
              <a:chOff x="2448" y="3168"/>
              <a:chExt cx="480" cy="768"/>
            </a:xfrm>
          </p:grpSpPr>
          <p:sp>
            <p:nvSpPr>
              <p:cNvPr id="41027" name="Oval 50"/>
              <p:cNvSpPr>
                <a:spLocks noChangeArrowheads="1"/>
              </p:cNvSpPr>
              <p:nvPr/>
            </p:nvSpPr>
            <p:spPr bwMode="auto">
              <a:xfrm>
                <a:off x="2448" y="3312"/>
                <a:ext cx="480" cy="4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grpSp>
            <p:nvGrpSpPr>
              <p:cNvPr id="41028" name="Group 51"/>
              <p:cNvGrpSpPr>
                <a:grpSpLocks/>
              </p:cNvGrpSpPr>
              <p:nvPr/>
            </p:nvGrpSpPr>
            <p:grpSpPr bwMode="auto">
              <a:xfrm>
                <a:off x="2544" y="3456"/>
                <a:ext cx="288" cy="192"/>
                <a:chOff x="2544" y="3408"/>
                <a:chExt cx="576" cy="288"/>
              </a:xfrm>
            </p:grpSpPr>
            <p:sp>
              <p:nvSpPr>
                <p:cNvPr id="41031" name="Freeform 52"/>
                <p:cNvSpPr>
                  <a:spLocks/>
                </p:cNvSpPr>
                <p:nvPr/>
              </p:nvSpPr>
              <p:spPr bwMode="auto">
                <a:xfrm>
                  <a:off x="2544" y="3408"/>
                  <a:ext cx="288" cy="144"/>
                </a:xfrm>
                <a:custGeom>
                  <a:avLst/>
                  <a:gdLst>
                    <a:gd name="T0" fmla="*/ 0 w 288"/>
                    <a:gd name="T1" fmla="*/ 144 h 144"/>
                    <a:gd name="T2" fmla="*/ 48 w 288"/>
                    <a:gd name="T3" fmla="*/ 48 h 144"/>
                    <a:gd name="T4" fmla="*/ 144 w 288"/>
                    <a:gd name="T5" fmla="*/ 0 h 144"/>
                    <a:gd name="T6" fmla="*/ 240 w 288"/>
                    <a:gd name="T7" fmla="*/ 48 h 144"/>
                    <a:gd name="T8" fmla="*/ 288 w 288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144"/>
                    <a:gd name="T17" fmla="*/ 288 w 28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144">
                      <a:moveTo>
                        <a:pt x="0" y="144"/>
                      </a:moveTo>
                      <a:lnTo>
                        <a:pt x="48" y="48"/>
                      </a:lnTo>
                      <a:lnTo>
                        <a:pt x="144" y="0"/>
                      </a:lnTo>
                      <a:lnTo>
                        <a:pt x="240" y="48"/>
                      </a:lnTo>
                      <a:lnTo>
                        <a:pt x="288" y="144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  <p:sp>
              <p:nvSpPr>
                <p:cNvPr id="41032" name="Freeform 53"/>
                <p:cNvSpPr>
                  <a:spLocks/>
                </p:cNvSpPr>
                <p:nvPr/>
              </p:nvSpPr>
              <p:spPr bwMode="auto">
                <a:xfrm flipH="1" flipV="1">
                  <a:off x="2832" y="3552"/>
                  <a:ext cx="288" cy="144"/>
                </a:xfrm>
                <a:custGeom>
                  <a:avLst/>
                  <a:gdLst>
                    <a:gd name="T0" fmla="*/ 0 w 288"/>
                    <a:gd name="T1" fmla="*/ 144 h 144"/>
                    <a:gd name="T2" fmla="*/ 48 w 288"/>
                    <a:gd name="T3" fmla="*/ 48 h 144"/>
                    <a:gd name="T4" fmla="*/ 144 w 288"/>
                    <a:gd name="T5" fmla="*/ 0 h 144"/>
                    <a:gd name="T6" fmla="*/ 240 w 288"/>
                    <a:gd name="T7" fmla="*/ 48 h 144"/>
                    <a:gd name="T8" fmla="*/ 288 w 288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144"/>
                    <a:gd name="T17" fmla="*/ 288 w 28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144">
                      <a:moveTo>
                        <a:pt x="0" y="144"/>
                      </a:moveTo>
                      <a:lnTo>
                        <a:pt x="48" y="48"/>
                      </a:lnTo>
                      <a:lnTo>
                        <a:pt x="144" y="0"/>
                      </a:lnTo>
                      <a:lnTo>
                        <a:pt x="240" y="48"/>
                      </a:lnTo>
                      <a:lnTo>
                        <a:pt x="288" y="144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CA"/>
                </a:p>
              </p:txBody>
            </p:sp>
          </p:grpSp>
          <p:sp>
            <p:nvSpPr>
              <p:cNvPr id="41029" name="Line 54"/>
              <p:cNvSpPr>
                <a:spLocks noChangeShapeType="1"/>
              </p:cNvSpPr>
              <p:nvPr/>
            </p:nvSpPr>
            <p:spPr bwMode="auto">
              <a:xfrm flipV="1">
                <a:off x="2688" y="316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30" name="Line 55"/>
              <p:cNvSpPr>
                <a:spLocks noChangeShapeType="1"/>
              </p:cNvSpPr>
              <p:nvPr/>
            </p:nvSpPr>
            <p:spPr bwMode="auto">
              <a:xfrm>
                <a:off x="2688" y="379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983" name="Group 56"/>
            <p:cNvGrpSpPr>
              <a:grpSpLocks/>
            </p:cNvGrpSpPr>
            <p:nvPr/>
          </p:nvGrpSpPr>
          <p:grpSpPr bwMode="auto">
            <a:xfrm>
              <a:off x="6523039" y="5468938"/>
              <a:ext cx="352425" cy="214312"/>
              <a:chOff x="480" y="3456"/>
              <a:chExt cx="480" cy="288"/>
            </a:xfrm>
          </p:grpSpPr>
          <p:sp>
            <p:nvSpPr>
              <p:cNvPr id="41023" name="Line 5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24" name="Line 58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25" name="Line 59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26" name="Line 60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40984" name="Group 61"/>
            <p:cNvGrpSpPr>
              <a:grpSpLocks/>
            </p:cNvGrpSpPr>
            <p:nvPr/>
          </p:nvGrpSpPr>
          <p:grpSpPr bwMode="auto">
            <a:xfrm>
              <a:off x="7065963" y="4897438"/>
              <a:ext cx="385762" cy="139700"/>
              <a:chOff x="2208" y="3408"/>
              <a:chExt cx="2592" cy="288"/>
            </a:xfrm>
          </p:grpSpPr>
          <p:sp>
            <p:nvSpPr>
              <p:cNvPr id="41021" name="Freeform 6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22" name="Freeform 6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85" name="Line 64"/>
            <p:cNvSpPr>
              <a:spLocks noChangeShapeType="1"/>
            </p:cNvSpPr>
            <p:nvPr/>
          </p:nvSpPr>
          <p:spPr bwMode="auto">
            <a:xfrm>
              <a:off x="6699251" y="496887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86" name="Oval 65"/>
            <p:cNvSpPr>
              <a:spLocks noChangeArrowheads="1"/>
            </p:cNvSpPr>
            <p:nvPr/>
          </p:nvSpPr>
          <p:spPr bwMode="auto">
            <a:xfrm>
              <a:off x="7705725" y="4932364"/>
              <a:ext cx="71438" cy="730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0987" name="Text Box 66"/>
            <p:cNvSpPr txBox="1">
              <a:spLocks noChangeArrowheads="1"/>
            </p:cNvSpPr>
            <p:nvPr/>
          </p:nvSpPr>
          <p:spPr bwMode="auto">
            <a:xfrm>
              <a:off x="7667625" y="5024438"/>
              <a:ext cx="3802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I</a:t>
              </a:r>
              <a:r>
                <a:rPr kumimoji="0" lang="en-US" altLang="fr-FR" sz="1600" baseline="-25000"/>
                <a:t>pd</a:t>
              </a:r>
              <a:endParaRPr kumimoji="0" lang="en-US" altLang="fr-FR" sz="1600"/>
            </a:p>
          </p:txBody>
        </p:sp>
        <p:sp>
          <p:nvSpPr>
            <p:cNvPr id="40988" name="Rectangle 67"/>
            <p:cNvSpPr>
              <a:spLocks noChangeArrowheads="1"/>
            </p:cNvSpPr>
            <p:nvPr/>
          </p:nvSpPr>
          <p:spPr bwMode="auto">
            <a:xfrm>
              <a:off x="6311900" y="4621214"/>
              <a:ext cx="1339850" cy="11334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40989" name="Group 68"/>
            <p:cNvGrpSpPr>
              <a:grpSpLocks/>
            </p:cNvGrpSpPr>
            <p:nvPr/>
          </p:nvGrpSpPr>
          <p:grpSpPr bwMode="auto">
            <a:xfrm rot="5400000">
              <a:off x="7146926" y="5051426"/>
              <a:ext cx="214312" cy="376237"/>
              <a:chOff x="4800" y="2880"/>
              <a:chExt cx="192" cy="336"/>
            </a:xfrm>
          </p:grpSpPr>
          <p:sp>
            <p:nvSpPr>
              <p:cNvPr id="41017" name="Line 69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18" name="Line 70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19" name="Line 71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20" name="Line 72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90" name="Line 73"/>
            <p:cNvSpPr>
              <a:spLocks noChangeShapeType="1"/>
            </p:cNvSpPr>
            <p:nvPr/>
          </p:nvSpPr>
          <p:spPr bwMode="auto">
            <a:xfrm>
              <a:off x="7442200" y="49784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91" name="Line 74"/>
            <p:cNvSpPr>
              <a:spLocks noChangeShapeType="1"/>
            </p:cNvSpPr>
            <p:nvPr/>
          </p:nvSpPr>
          <p:spPr bwMode="auto">
            <a:xfrm>
              <a:off x="7065963" y="49784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92" name="Line 75"/>
            <p:cNvSpPr>
              <a:spLocks noChangeShapeType="1"/>
            </p:cNvSpPr>
            <p:nvPr/>
          </p:nvSpPr>
          <p:spPr bwMode="auto">
            <a:xfrm>
              <a:off x="7442201" y="497840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93" name="Text Box 76"/>
            <p:cNvSpPr txBox="1">
              <a:spLocks noChangeArrowheads="1"/>
            </p:cNvSpPr>
            <p:nvPr/>
          </p:nvSpPr>
          <p:spPr bwMode="auto">
            <a:xfrm>
              <a:off x="7032625" y="5300663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C</a:t>
              </a:r>
              <a:r>
                <a:rPr kumimoji="0" lang="en-US" altLang="fr-FR" sz="1600" baseline="-25000"/>
                <a:t>pd</a:t>
              </a:r>
              <a:endParaRPr kumimoji="0" lang="en-US" altLang="fr-FR" sz="1600"/>
            </a:p>
          </p:txBody>
        </p:sp>
        <p:sp>
          <p:nvSpPr>
            <p:cNvPr id="40994" name="Text Box 77"/>
            <p:cNvSpPr txBox="1">
              <a:spLocks noChangeArrowheads="1"/>
            </p:cNvSpPr>
            <p:nvPr/>
          </p:nvSpPr>
          <p:spPr bwMode="auto">
            <a:xfrm>
              <a:off x="7032626" y="4581525"/>
              <a:ext cx="4413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R</a:t>
              </a:r>
              <a:r>
                <a:rPr kumimoji="0" lang="en-US" altLang="fr-FR" sz="1600" baseline="-25000"/>
                <a:t>pd</a:t>
              </a:r>
              <a:endParaRPr kumimoji="0" lang="en-US" altLang="fr-FR" sz="1600"/>
            </a:p>
          </p:txBody>
        </p:sp>
        <p:grpSp>
          <p:nvGrpSpPr>
            <p:cNvPr id="40995" name="Group 78"/>
            <p:cNvGrpSpPr>
              <a:grpSpLocks/>
            </p:cNvGrpSpPr>
            <p:nvPr/>
          </p:nvGrpSpPr>
          <p:grpSpPr bwMode="auto">
            <a:xfrm rot="5400000">
              <a:off x="8850314" y="1849439"/>
              <a:ext cx="384175" cy="606425"/>
              <a:chOff x="4800" y="2880"/>
              <a:chExt cx="192" cy="336"/>
            </a:xfrm>
          </p:grpSpPr>
          <p:sp>
            <p:nvSpPr>
              <p:cNvPr id="41013" name="Line 79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14" name="Line 80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15" name="Line 81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1016" name="Line 82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0996" name="Text Box 83"/>
            <p:cNvSpPr txBox="1">
              <a:spLocks noChangeArrowheads="1"/>
            </p:cNvSpPr>
            <p:nvPr/>
          </p:nvSpPr>
          <p:spPr bwMode="auto">
            <a:xfrm>
              <a:off x="7391401" y="1700213"/>
              <a:ext cx="14271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Compensation </a:t>
              </a:r>
            </a:p>
          </p:txBody>
        </p:sp>
        <p:sp>
          <p:nvSpPr>
            <p:cNvPr id="40997" name="Line 84"/>
            <p:cNvSpPr>
              <a:spLocks noChangeShapeType="1"/>
            </p:cNvSpPr>
            <p:nvPr/>
          </p:nvSpPr>
          <p:spPr bwMode="auto">
            <a:xfrm>
              <a:off x="8759826" y="1901825"/>
              <a:ext cx="144463" cy="158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0998" name="Text Box 85"/>
            <p:cNvSpPr txBox="1">
              <a:spLocks noChangeArrowheads="1"/>
            </p:cNvSpPr>
            <p:nvPr/>
          </p:nvSpPr>
          <p:spPr bwMode="auto">
            <a:xfrm>
              <a:off x="9075738" y="2103439"/>
              <a:ext cx="3857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C</a:t>
              </a:r>
              <a:r>
                <a:rPr kumimoji="0" lang="en-US" altLang="fr-FR" sz="2000" baseline="-25000"/>
                <a:t>s</a:t>
              </a:r>
              <a:endParaRPr kumimoji="0" lang="en-US" altLang="fr-FR" sz="2000"/>
            </a:p>
          </p:txBody>
        </p:sp>
        <p:sp>
          <p:nvSpPr>
            <p:cNvPr id="40999" name="Freeform 86"/>
            <p:cNvSpPr>
              <a:spLocks/>
            </p:cNvSpPr>
            <p:nvPr/>
          </p:nvSpPr>
          <p:spPr bwMode="auto">
            <a:xfrm>
              <a:off x="8437564" y="2143125"/>
              <a:ext cx="403225" cy="750888"/>
            </a:xfrm>
            <a:custGeom>
              <a:avLst/>
              <a:gdLst>
                <a:gd name="T0" fmla="*/ 2147483646 w 288"/>
                <a:gd name="T1" fmla="*/ 0 h 528"/>
                <a:gd name="T2" fmla="*/ 0 w 288"/>
                <a:gd name="T3" fmla="*/ 0 h 528"/>
                <a:gd name="T4" fmla="*/ 0 w 288"/>
                <a:gd name="T5" fmla="*/ 2147483646 h 528"/>
                <a:gd name="T6" fmla="*/ 0 60000 65536"/>
                <a:gd name="T7" fmla="*/ 0 60000 65536"/>
                <a:gd name="T8" fmla="*/ 0 60000 65536"/>
                <a:gd name="T9" fmla="*/ 0 w 288"/>
                <a:gd name="T10" fmla="*/ 0 h 528"/>
                <a:gd name="T11" fmla="*/ 288 w 2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28">
                  <a:moveTo>
                    <a:pt x="288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000" name="Freeform 87"/>
            <p:cNvSpPr>
              <a:spLocks/>
            </p:cNvSpPr>
            <p:nvPr/>
          </p:nvSpPr>
          <p:spPr bwMode="auto">
            <a:xfrm flipH="1">
              <a:off x="9323388" y="2141539"/>
              <a:ext cx="506412" cy="750887"/>
            </a:xfrm>
            <a:custGeom>
              <a:avLst/>
              <a:gdLst>
                <a:gd name="T0" fmla="*/ 2147483646 w 288"/>
                <a:gd name="T1" fmla="*/ 0 h 528"/>
                <a:gd name="T2" fmla="*/ 0 w 288"/>
                <a:gd name="T3" fmla="*/ 0 h 528"/>
                <a:gd name="T4" fmla="*/ 0 w 288"/>
                <a:gd name="T5" fmla="*/ 2147483646 h 528"/>
                <a:gd name="T6" fmla="*/ 0 60000 65536"/>
                <a:gd name="T7" fmla="*/ 0 60000 65536"/>
                <a:gd name="T8" fmla="*/ 0 60000 65536"/>
                <a:gd name="T9" fmla="*/ 0 w 288"/>
                <a:gd name="T10" fmla="*/ 0 h 528"/>
                <a:gd name="T11" fmla="*/ 288 w 2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28">
                  <a:moveTo>
                    <a:pt x="288" y="0"/>
                  </a:moveTo>
                  <a:lnTo>
                    <a:pt x="0" y="0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1001" name="AutoShape 88"/>
            <p:cNvSpPr>
              <a:spLocks noChangeArrowheads="1"/>
            </p:cNvSpPr>
            <p:nvPr/>
          </p:nvSpPr>
          <p:spPr bwMode="auto">
            <a:xfrm rot="-3516185">
              <a:off x="7116763" y="4078288"/>
              <a:ext cx="749300" cy="336550"/>
            </a:xfrm>
            <a:prstGeom prst="rightArrow">
              <a:avLst>
                <a:gd name="adj1" fmla="val 50000"/>
                <a:gd name="adj2" fmla="val 556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1002" name="Line 90"/>
          <p:cNvSpPr>
            <a:spLocks noChangeShapeType="1"/>
          </p:cNvSpPr>
          <p:nvPr/>
        </p:nvSpPr>
        <p:spPr bwMode="auto">
          <a:xfrm>
            <a:off x="2284414" y="5216525"/>
            <a:ext cx="291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03" name="Line 91"/>
          <p:cNvSpPr>
            <a:spLocks noChangeShapeType="1"/>
          </p:cNvSpPr>
          <p:nvPr/>
        </p:nvSpPr>
        <p:spPr bwMode="auto">
          <a:xfrm flipV="1">
            <a:off x="2284413" y="3683001"/>
            <a:ext cx="0" cy="153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04" name="Text Box 92"/>
          <p:cNvSpPr txBox="1">
            <a:spLocks noChangeArrowheads="1"/>
          </p:cNvSpPr>
          <p:nvPr/>
        </p:nvSpPr>
        <p:spPr bwMode="auto">
          <a:xfrm rot="-5400000">
            <a:off x="1454150" y="4264025"/>
            <a:ext cx="1098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log(V</a:t>
            </a:r>
            <a:r>
              <a:rPr kumimoji="0" lang="en-US" altLang="fr-FR" sz="1600" baseline="-25000"/>
              <a:t>out</a:t>
            </a:r>
            <a:r>
              <a:rPr kumimoji="0" lang="en-US" altLang="fr-FR" sz="1600"/>
              <a:t>/I</a:t>
            </a:r>
            <a:r>
              <a:rPr kumimoji="0" lang="en-US" altLang="fr-FR" sz="1600" baseline="-25000"/>
              <a:t>in</a:t>
            </a:r>
            <a:r>
              <a:rPr kumimoji="0" lang="en-US" altLang="fr-FR" sz="1600"/>
              <a:t>)</a:t>
            </a:r>
            <a:endParaRPr kumimoji="0" lang="en-US" altLang="fr-FR" sz="1600" baseline="-25000"/>
          </a:p>
        </p:txBody>
      </p:sp>
      <p:sp>
        <p:nvSpPr>
          <p:cNvPr id="41005" name="Text Box 93"/>
          <p:cNvSpPr txBox="1">
            <a:spLocks noChangeArrowheads="1"/>
          </p:cNvSpPr>
          <p:nvPr/>
        </p:nvSpPr>
        <p:spPr bwMode="auto">
          <a:xfrm>
            <a:off x="4583113" y="5300663"/>
            <a:ext cx="71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/>
              <a:t>log( </a:t>
            </a:r>
            <a:r>
              <a:rPr kumimoji="0" lang="en-US" altLang="fr-FR" sz="1600" i="1"/>
              <a:t>f </a:t>
            </a:r>
            <a:r>
              <a:rPr kumimoji="0" lang="en-US" altLang="fr-FR" sz="1600"/>
              <a:t>)</a:t>
            </a:r>
          </a:p>
        </p:txBody>
      </p:sp>
      <p:sp>
        <p:nvSpPr>
          <p:cNvPr id="41006" name="Text Box 94"/>
          <p:cNvSpPr txBox="1">
            <a:spLocks noChangeArrowheads="1"/>
          </p:cNvSpPr>
          <p:nvPr/>
        </p:nvSpPr>
        <p:spPr bwMode="auto">
          <a:xfrm>
            <a:off x="2971800" y="3287713"/>
            <a:ext cx="53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b="1"/>
              <a:t>gain</a:t>
            </a:r>
            <a:endParaRPr kumimoji="0" lang="en-US" altLang="fr-FR" sz="1400"/>
          </a:p>
        </p:txBody>
      </p:sp>
      <p:sp>
        <p:nvSpPr>
          <p:cNvPr id="41007" name="Text Box 95"/>
          <p:cNvSpPr txBox="1">
            <a:spLocks noChangeArrowheads="1"/>
          </p:cNvSpPr>
          <p:nvPr/>
        </p:nvSpPr>
        <p:spPr bwMode="auto">
          <a:xfrm>
            <a:off x="3810000" y="3621088"/>
            <a:ext cx="96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Sans shunt</a:t>
            </a:r>
            <a:endParaRPr kumimoji="0" lang="en-US" altLang="fr-FR" sz="1400" baseline="-25000"/>
          </a:p>
        </p:txBody>
      </p:sp>
      <p:sp>
        <p:nvSpPr>
          <p:cNvPr id="41008" name="Line 96"/>
          <p:cNvSpPr>
            <a:spLocks noChangeShapeType="1"/>
          </p:cNvSpPr>
          <p:nvPr/>
        </p:nvSpPr>
        <p:spPr bwMode="auto">
          <a:xfrm flipV="1">
            <a:off x="3124200" y="3616326"/>
            <a:ext cx="1905000" cy="15732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09" name="Line 97"/>
          <p:cNvSpPr>
            <a:spLocks noChangeShapeType="1"/>
          </p:cNvSpPr>
          <p:nvPr/>
        </p:nvSpPr>
        <p:spPr bwMode="auto">
          <a:xfrm>
            <a:off x="2286000" y="4343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10" name="Freeform 98"/>
          <p:cNvSpPr>
            <a:spLocks/>
          </p:cNvSpPr>
          <p:nvPr/>
        </p:nvSpPr>
        <p:spPr bwMode="auto">
          <a:xfrm>
            <a:off x="2286000" y="3425825"/>
            <a:ext cx="2971800" cy="914400"/>
          </a:xfrm>
          <a:custGeom>
            <a:avLst/>
            <a:gdLst>
              <a:gd name="T0" fmla="*/ 0 w 1872"/>
              <a:gd name="T1" fmla="*/ 2147483646 h 576"/>
              <a:gd name="T2" fmla="*/ 2147483646 w 1872"/>
              <a:gd name="T3" fmla="*/ 2147483646 h 576"/>
              <a:gd name="T4" fmla="*/ 2147483646 w 1872"/>
              <a:gd name="T5" fmla="*/ 2147483646 h 576"/>
              <a:gd name="T6" fmla="*/ 2147483646 w 1872"/>
              <a:gd name="T7" fmla="*/ 2147483646 h 576"/>
              <a:gd name="T8" fmla="*/ 2147483646 w 1872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576"/>
              <a:gd name="T17" fmla="*/ 1872 w 187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576">
                <a:moveTo>
                  <a:pt x="0" y="576"/>
                </a:moveTo>
                <a:lnTo>
                  <a:pt x="1008" y="576"/>
                </a:lnTo>
                <a:lnTo>
                  <a:pt x="1152" y="528"/>
                </a:lnTo>
                <a:lnTo>
                  <a:pt x="1344" y="432"/>
                </a:lnTo>
                <a:lnTo>
                  <a:pt x="1872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11" name="Line 99"/>
          <p:cNvSpPr>
            <a:spLocks noChangeShapeType="1"/>
          </p:cNvSpPr>
          <p:nvPr/>
        </p:nvSpPr>
        <p:spPr bwMode="auto">
          <a:xfrm>
            <a:off x="2286000" y="4340225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1012" name="Text Box 100"/>
          <p:cNvSpPr txBox="1">
            <a:spLocks noChangeArrowheads="1"/>
          </p:cNvSpPr>
          <p:nvPr/>
        </p:nvSpPr>
        <p:spPr bwMode="auto">
          <a:xfrm>
            <a:off x="4440238" y="4076700"/>
            <a:ext cx="982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/>
              <a:t>Avec shunt</a:t>
            </a:r>
            <a:endParaRPr kumimoji="0" lang="en-US" altLang="fr-FR" sz="1400" baseline="-250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3"/>
          <p:cNvSpPr>
            <a:spLocks noChangeArrowheads="1"/>
          </p:cNvSpPr>
          <p:nvPr/>
        </p:nvSpPr>
        <p:spPr bwMode="auto">
          <a:xfrm>
            <a:off x="3046413" y="2609851"/>
            <a:ext cx="1600200" cy="1114425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5440" y="1268413"/>
            <a:ext cx="9217275" cy="4165600"/>
          </a:xfrm>
          <a:noFill/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FR" altLang="fr-FR" sz="2000" dirty="0"/>
              <a:t>Convertisseur charge-tension à amplificateur opérationnel.</a:t>
            </a:r>
            <a:r>
              <a:rPr lang="fr-FR" altLang="fr-FR" sz="2400" dirty="0"/>
              <a:t> 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7146926" y="1555750"/>
            <a:ext cx="12239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H="1">
            <a:off x="6067425" y="1555750"/>
            <a:ext cx="93503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8370888" y="1555751"/>
            <a:ext cx="0" cy="936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V="1">
            <a:off x="7002463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2" name="Line 7"/>
          <p:cNvSpPr>
            <a:spLocks noChangeShapeType="1"/>
          </p:cNvSpPr>
          <p:nvPr/>
        </p:nvSpPr>
        <p:spPr bwMode="auto">
          <a:xfrm flipV="1">
            <a:off x="7146925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6383339" y="1698625"/>
            <a:ext cx="5048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7896226" y="1698625"/>
            <a:ext cx="7921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6888163" y="1555751"/>
            <a:ext cx="1008062" cy="35877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V="1">
            <a:off x="6383338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7" name="Line 12"/>
          <p:cNvSpPr>
            <a:spLocks noChangeShapeType="1"/>
          </p:cNvSpPr>
          <p:nvPr/>
        </p:nvSpPr>
        <p:spPr bwMode="auto">
          <a:xfrm>
            <a:off x="8688388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6816725" y="2349500"/>
            <a:ext cx="3455988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000"/>
              <a:t>	Toute variation de charge se retrouve aux bornes de C</a:t>
            </a: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7145338" y="1555750"/>
            <a:ext cx="12239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 flipH="1">
            <a:off x="6065839" y="1555750"/>
            <a:ext cx="9350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8369300" y="1555751"/>
            <a:ext cx="0" cy="936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 flipV="1">
            <a:off x="7000875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 flipV="1">
            <a:off x="7145338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>
            <a:off x="6381751" y="1698625"/>
            <a:ext cx="5048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>
            <a:off x="7894638" y="1698625"/>
            <a:ext cx="792162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6886576" y="1555751"/>
            <a:ext cx="1008063" cy="35877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2007" name="Line 22"/>
          <p:cNvSpPr>
            <a:spLocks noChangeShapeType="1"/>
          </p:cNvSpPr>
          <p:nvPr/>
        </p:nvSpPr>
        <p:spPr bwMode="auto">
          <a:xfrm flipV="1">
            <a:off x="6381750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8" name="Line 23"/>
          <p:cNvSpPr>
            <a:spLocks noChangeShapeType="1"/>
          </p:cNvSpPr>
          <p:nvPr/>
        </p:nvSpPr>
        <p:spPr bwMode="auto">
          <a:xfrm>
            <a:off x="8686800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>
            <a:off x="7145338" y="1555750"/>
            <a:ext cx="12239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0" name="Line 25"/>
          <p:cNvSpPr>
            <a:spLocks noChangeShapeType="1"/>
          </p:cNvSpPr>
          <p:nvPr/>
        </p:nvSpPr>
        <p:spPr bwMode="auto">
          <a:xfrm>
            <a:off x="8369300" y="1555751"/>
            <a:ext cx="0" cy="936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 flipV="1">
            <a:off x="7000875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2" name="Line 27"/>
          <p:cNvSpPr>
            <a:spLocks noChangeShapeType="1"/>
          </p:cNvSpPr>
          <p:nvPr/>
        </p:nvSpPr>
        <p:spPr bwMode="auto">
          <a:xfrm flipV="1">
            <a:off x="7145338" y="23479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3" name="Line 28"/>
          <p:cNvSpPr>
            <a:spLocks noChangeShapeType="1"/>
          </p:cNvSpPr>
          <p:nvPr/>
        </p:nvSpPr>
        <p:spPr bwMode="auto">
          <a:xfrm>
            <a:off x="6381751" y="1698625"/>
            <a:ext cx="5048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>
            <a:off x="7894638" y="1698625"/>
            <a:ext cx="792162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5" name="Rectangle 30"/>
          <p:cNvSpPr>
            <a:spLocks noChangeArrowheads="1"/>
          </p:cNvSpPr>
          <p:nvPr/>
        </p:nvSpPr>
        <p:spPr bwMode="auto">
          <a:xfrm>
            <a:off x="6886576" y="1555751"/>
            <a:ext cx="1008063" cy="358775"/>
          </a:xfrm>
          <a:prstGeom prst="rect">
            <a:avLst/>
          </a:prstGeom>
          <a:noFill/>
          <a:ln w="9525">
            <a:solidFill>
              <a:srgbClr val="FFFF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2016" name="Line 31"/>
          <p:cNvSpPr>
            <a:spLocks noChangeShapeType="1"/>
          </p:cNvSpPr>
          <p:nvPr/>
        </p:nvSpPr>
        <p:spPr bwMode="auto">
          <a:xfrm flipV="1">
            <a:off x="6381750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7" name="Line 32"/>
          <p:cNvSpPr>
            <a:spLocks noChangeShapeType="1"/>
          </p:cNvSpPr>
          <p:nvPr/>
        </p:nvSpPr>
        <p:spPr bwMode="auto">
          <a:xfrm>
            <a:off x="8686800" y="1700213"/>
            <a:ext cx="0" cy="792162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8" name="Line 33"/>
          <p:cNvSpPr>
            <a:spLocks noChangeShapeType="1"/>
          </p:cNvSpPr>
          <p:nvPr/>
        </p:nvSpPr>
        <p:spPr bwMode="auto">
          <a:xfrm flipV="1">
            <a:off x="3001963" y="3643313"/>
            <a:ext cx="40005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>
            <a:off x="5919789" y="2947988"/>
            <a:ext cx="10826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 flipV="1">
            <a:off x="3001963" y="3643313"/>
            <a:ext cx="39989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1" name="Line 36"/>
          <p:cNvSpPr>
            <a:spLocks noChangeShapeType="1"/>
          </p:cNvSpPr>
          <p:nvPr/>
        </p:nvSpPr>
        <p:spPr bwMode="auto">
          <a:xfrm>
            <a:off x="5919789" y="2947988"/>
            <a:ext cx="108108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2" name="Line 37"/>
          <p:cNvSpPr>
            <a:spLocks noChangeShapeType="1"/>
          </p:cNvSpPr>
          <p:nvPr/>
        </p:nvSpPr>
        <p:spPr bwMode="auto">
          <a:xfrm flipV="1">
            <a:off x="3001963" y="3643313"/>
            <a:ext cx="39989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3" name="Line 38"/>
          <p:cNvSpPr>
            <a:spLocks noChangeShapeType="1"/>
          </p:cNvSpPr>
          <p:nvPr/>
        </p:nvSpPr>
        <p:spPr bwMode="auto">
          <a:xfrm>
            <a:off x="5919789" y="2947988"/>
            <a:ext cx="108108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 flipV="1">
            <a:off x="6065838" y="1557338"/>
            <a:ext cx="0" cy="5762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 flipV="1">
            <a:off x="6064250" y="1557338"/>
            <a:ext cx="0" cy="5762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 flipV="1">
            <a:off x="6064250" y="1557338"/>
            <a:ext cx="0" cy="5762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27" name="Oval 43"/>
          <p:cNvSpPr>
            <a:spLocks noChangeArrowheads="1"/>
          </p:cNvSpPr>
          <p:nvPr/>
        </p:nvSpPr>
        <p:spPr bwMode="auto">
          <a:xfrm>
            <a:off x="3613150" y="3079750"/>
            <a:ext cx="280988" cy="261938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28" name="Oval 44"/>
          <p:cNvSpPr>
            <a:spLocks noChangeArrowheads="1"/>
          </p:cNvSpPr>
          <p:nvPr/>
        </p:nvSpPr>
        <p:spPr bwMode="auto">
          <a:xfrm>
            <a:off x="3613150" y="3211513"/>
            <a:ext cx="280988" cy="26035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V="1">
            <a:off x="3752850" y="2732088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3001964" y="2732088"/>
            <a:ext cx="19764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3752850" y="3471864"/>
            <a:ext cx="0" cy="173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H="1">
            <a:off x="4318000" y="3297238"/>
            <a:ext cx="0" cy="3476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flipV="1">
            <a:off x="4318000" y="2732089"/>
            <a:ext cx="1588" cy="479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>
            <a:off x="4979988" y="2557464"/>
            <a:ext cx="0" cy="784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>
            <a:off x="4979988" y="2557463"/>
            <a:ext cx="939800" cy="392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flipV="1">
            <a:off x="4979988" y="2949576"/>
            <a:ext cx="939800" cy="392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flipH="1">
            <a:off x="4743450" y="3167063"/>
            <a:ext cx="23653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>
            <a:off x="4743450" y="3167064"/>
            <a:ext cx="0" cy="4778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4914901" y="2636838"/>
            <a:ext cx="28416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latin typeface="Tahoma" panose="020B0604030504040204" pitchFamily="34" charset="0"/>
              </a:rPr>
              <a:t>-</a:t>
            </a:r>
          </a:p>
          <a:p>
            <a:pPr>
              <a:spcBef>
                <a:spcPct val="5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 flipV="1">
            <a:off x="6438900" y="3036889"/>
            <a:ext cx="0" cy="5222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1" name="Line 58"/>
          <p:cNvSpPr>
            <a:spLocks noChangeShapeType="1"/>
          </p:cNvSpPr>
          <p:nvPr/>
        </p:nvSpPr>
        <p:spPr bwMode="auto">
          <a:xfrm>
            <a:off x="4130676" y="3211513"/>
            <a:ext cx="4238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2" name="Line 59"/>
          <p:cNvSpPr>
            <a:spLocks noChangeShapeType="1"/>
          </p:cNvSpPr>
          <p:nvPr/>
        </p:nvSpPr>
        <p:spPr bwMode="auto">
          <a:xfrm>
            <a:off x="4130676" y="3297238"/>
            <a:ext cx="4238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3" name="Text Box 60"/>
          <p:cNvSpPr txBox="1">
            <a:spLocks noChangeArrowheads="1"/>
          </p:cNvSpPr>
          <p:nvPr/>
        </p:nvSpPr>
        <p:spPr bwMode="auto">
          <a:xfrm>
            <a:off x="2987676" y="2816226"/>
            <a:ext cx="80951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latin typeface="Tahoma" panose="020B0604030504040204" pitchFamily="34" charset="0"/>
              </a:rPr>
              <a:t>I=dq/dt</a:t>
            </a:r>
          </a:p>
        </p:txBody>
      </p:sp>
      <p:sp>
        <p:nvSpPr>
          <p:cNvPr id="42044" name="Oval 61"/>
          <p:cNvSpPr>
            <a:spLocks noChangeArrowheads="1"/>
          </p:cNvSpPr>
          <p:nvPr/>
        </p:nvSpPr>
        <p:spPr bwMode="auto">
          <a:xfrm>
            <a:off x="3611564" y="3079750"/>
            <a:ext cx="282575" cy="261938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45" name="Oval 62"/>
          <p:cNvSpPr>
            <a:spLocks noChangeArrowheads="1"/>
          </p:cNvSpPr>
          <p:nvPr/>
        </p:nvSpPr>
        <p:spPr bwMode="auto">
          <a:xfrm>
            <a:off x="3611564" y="3211513"/>
            <a:ext cx="282575" cy="26035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46" name="Line 63"/>
          <p:cNvSpPr>
            <a:spLocks noChangeShapeType="1"/>
          </p:cNvSpPr>
          <p:nvPr/>
        </p:nvSpPr>
        <p:spPr bwMode="auto">
          <a:xfrm flipV="1">
            <a:off x="3752850" y="2732088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7" name="Line 64"/>
          <p:cNvSpPr>
            <a:spLocks noChangeShapeType="1"/>
          </p:cNvSpPr>
          <p:nvPr/>
        </p:nvSpPr>
        <p:spPr bwMode="auto">
          <a:xfrm>
            <a:off x="3001964" y="2732088"/>
            <a:ext cx="19764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8" name="Line 65"/>
          <p:cNvSpPr>
            <a:spLocks noChangeShapeType="1"/>
          </p:cNvSpPr>
          <p:nvPr/>
        </p:nvSpPr>
        <p:spPr bwMode="auto">
          <a:xfrm>
            <a:off x="3752850" y="3471864"/>
            <a:ext cx="0" cy="173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49" name="Line 66"/>
          <p:cNvSpPr>
            <a:spLocks noChangeShapeType="1"/>
          </p:cNvSpPr>
          <p:nvPr/>
        </p:nvSpPr>
        <p:spPr bwMode="auto">
          <a:xfrm flipH="1">
            <a:off x="4316413" y="3297238"/>
            <a:ext cx="0" cy="3476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0" name="Line 67"/>
          <p:cNvSpPr>
            <a:spLocks noChangeShapeType="1"/>
          </p:cNvSpPr>
          <p:nvPr/>
        </p:nvSpPr>
        <p:spPr bwMode="auto">
          <a:xfrm flipV="1">
            <a:off x="4316414" y="2732089"/>
            <a:ext cx="1587" cy="479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1" name="Text Box 68"/>
          <p:cNvSpPr txBox="1">
            <a:spLocks noChangeArrowheads="1"/>
          </p:cNvSpPr>
          <p:nvPr/>
        </p:nvSpPr>
        <p:spPr bwMode="auto">
          <a:xfrm>
            <a:off x="5418138" y="2133601"/>
            <a:ext cx="29335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latin typeface="Tahoma" panose="020B0604030504040204" pitchFamily="34" charset="0"/>
              </a:rPr>
              <a:t>C</a:t>
            </a:r>
            <a:endParaRPr lang="fr-FR" altLang="fr-FR" sz="1400" baseline="-25000">
              <a:latin typeface="Tahoma" panose="020B0604030504040204" pitchFamily="34" charset="0"/>
            </a:endParaRPr>
          </a:p>
        </p:txBody>
      </p:sp>
      <p:sp>
        <p:nvSpPr>
          <p:cNvPr id="42052" name="Line 69"/>
          <p:cNvSpPr>
            <a:spLocks noChangeShapeType="1"/>
          </p:cNvSpPr>
          <p:nvPr/>
        </p:nvSpPr>
        <p:spPr bwMode="auto">
          <a:xfrm>
            <a:off x="4978400" y="2557464"/>
            <a:ext cx="0" cy="784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3" name="Line 70"/>
          <p:cNvSpPr>
            <a:spLocks noChangeShapeType="1"/>
          </p:cNvSpPr>
          <p:nvPr/>
        </p:nvSpPr>
        <p:spPr bwMode="auto">
          <a:xfrm>
            <a:off x="4978400" y="2557463"/>
            <a:ext cx="941388" cy="392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4" name="Line 71"/>
          <p:cNvSpPr>
            <a:spLocks noChangeShapeType="1"/>
          </p:cNvSpPr>
          <p:nvPr/>
        </p:nvSpPr>
        <p:spPr bwMode="auto">
          <a:xfrm flipV="1">
            <a:off x="4978400" y="2949576"/>
            <a:ext cx="941388" cy="392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5" name="Line 72"/>
          <p:cNvSpPr>
            <a:spLocks noChangeShapeType="1"/>
          </p:cNvSpPr>
          <p:nvPr/>
        </p:nvSpPr>
        <p:spPr bwMode="auto">
          <a:xfrm flipH="1">
            <a:off x="4743450" y="3167063"/>
            <a:ext cx="234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6" name="Line 73"/>
          <p:cNvSpPr>
            <a:spLocks noChangeShapeType="1"/>
          </p:cNvSpPr>
          <p:nvPr/>
        </p:nvSpPr>
        <p:spPr bwMode="auto">
          <a:xfrm>
            <a:off x="4743450" y="3167064"/>
            <a:ext cx="0" cy="4778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7" name="Line 74"/>
          <p:cNvSpPr>
            <a:spLocks noChangeShapeType="1"/>
          </p:cNvSpPr>
          <p:nvPr/>
        </p:nvSpPr>
        <p:spPr bwMode="auto">
          <a:xfrm flipV="1">
            <a:off x="6437313" y="3036889"/>
            <a:ext cx="0" cy="5222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58" name="Text Box 75"/>
          <p:cNvSpPr txBox="1">
            <a:spLocks noChangeArrowheads="1"/>
          </p:cNvSpPr>
          <p:nvPr/>
        </p:nvSpPr>
        <p:spPr bwMode="auto">
          <a:xfrm>
            <a:off x="5778501" y="3243264"/>
            <a:ext cx="18601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59" name="Line 76"/>
          <p:cNvSpPr>
            <a:spLocks noChangeShapeType="1"/>
          </p:cNvSpPr>
          <p:nvPr/>
        </p:nvSpPr>
        <p:spPr bwMode="auto">
          <a:xfrm>
            <a:off x="4129088" y="3211513"/>
            <a:ext cx="4238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0" name="Line 77"/>
          <p:cNvSpPr>
            <a:spLocks noChangeShapeType="1"/>
          </p:cNvSpPr>
          <p:nvPr/>
        </p:nvSpPr>
        <p:spPr bwMode="auto">
          <a:xfrm>
            <a:off x="4129088" y="3297238"/>
            <a:ext cx="4238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1" name="Text Box 78"/>
          <p:cNvSpPr txBox="1">
            <a:spLocks noChangeArrowheads="1"/>
          </p:cNvSpPr>
          <p:nvPr/>
        </p:nvSpPr>
        <p:spPr bwMode="auto">
          <a:xfrm>
            <a:off x="5273676" y="1773239"/>
            <a:ext cx="2952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400">
                <a:latin typeface="Tahoma" panose="020B0604030504040204" pitchFamily="34" charset="0"/>
              </a:rPr>
              <a:t>R</a:t>
            </a:r>
          </a:p>
        </p:txBody>
      </p:sp>
      <p:sp>
        <p:nvSpPr>
          <p:cNvPr id="42062" name="Oval 79"/>
          <p:cNvSpPr>
            <a:spLocks noChangeArrowheads="1"/>
          </p:cNvSpPr>
          <p:nvPr/>
        </p:nvSpPr>
        <p:spPr bwMode="auto">
          <a:xfrm>
            <a:off x="3611564" y="3079750"/>
            <a:ext cx="282575" cy="261938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63" name="Oval 80"/>
          <p:cNvSpPr>
            <a:spLocks noChangeArrowheads="1"/>
          </p:cNvSpPr>
          <p:nvPr/>
        </p:nvSpPr>
        <p:spPr bwMode="auto">
          <a:xfrm>
            <a:off x="3611564" y="3211513"/>
            <a:ext cx="282575" cy="26035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64" name="Line 81"/>
          <p:cNvSpPr>
            <a:spLocks noChangeShapeType="1"/>
          </p:cNvSpPr>
          <p:nvPr/>
        </p:nvSpPr>
        <p:spPr bwMode="auto">
          <a:xfrm flipV="1">
            <a:off x="3752850" y="2732088"/>
            <a:ext cx="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5" name="Line 82"/>
          <p:cNvSpPr>
            <a:spLocks noChangeShapeType="1"/>
          </p:cNvSpPr>
          <p:nvPr/>
        </p:nvSpPr>
        <p:spPr bwMode="auto">
          <a:xfrm>
            <a:off x="3001964" y="2732088"/>
            <a:ext cx="19764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6" name="Line 83"/>
          <p:cNvSpPr>
            <a:spLocks noChangeShapeType="1"/>
          </p:cNvSpPr>
          <p:nvPr/>
        </p:nvSpPr>
        <p:spPr bwMode="auto">
          <a:xfrm>
            <a:off x="3752850" y="3471864"/>
            <a:ext cx="0" cy="173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7" name="Line 84"/>
          <p:cNvSpPr>
            <a:spLocks noChangeShapeType="1"/>
          </p:cNvSpPr>
          <p:nvPr/>
        </p:nvSpPr>
        <p:spPr bwMode="auto">
          <a:xfrm flipH="1">
            <a:off x="4316413" y="3297238"/>
            <a:ext cx="0" cy="3476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8" name="Line 85"/>
          <p:cNvSpPr>
            <a:spLocks noChangeShapeType="1"/>
          </p:cNvSpPr>
          <p:nvPr/>
        </p:nvSpPr>
        <p:spPr bwMode="auto">
          <a:xfrm flipV="1">
            <a:off x="4316414" y="2732089"/>
            <a:ext cx="1587" cy="479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69" name="Line 86"/>
          <p:cNvSpPr>
            <a:spLocks noChangeShapeType="1"/>
          </p:cNvSpPr>
          <p:nvPr/>
        </p:nvSpPr>
        <p:spPr bwMode="auto">
          <a:xfrm>
            <a:off x="4978400" y="2557464"/>
            <a:ext cx="0" cy="7842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0" name="Line 87"/>
          <p:cNvSpPr>
            <a:spLocks noChangeShapeType="1"/>
          </p:cNvSpPr>
          <p:nvPr/>
        </p:nvSpPr>
        <p:spPr bwMode="auto">
          <a:xfrm>
            <a:off x="4978400" y="2557463"/>
            <a:ext cx="941388" cy="392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1" name="Line 88"/>
          <p:cNvSpPr>
            <a:spLocks noChangeShapeType="1"/>
          </p:cNvSpPr>
          <p:nvPr/>
        </p:nvSpPr>
        <p:spPr bwMode="auto">
          <a:xfrm flipV="1">
            <a:off x="4978400" y="2949576"/>
            <a:ext cx="941388" cy="392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2" name="Line 89"/>
          <p:cNvSpPr>
            <a:spLocks noChangeShapeType="1"/>
          </p:cNvSpPr>
          <p:nvPr/>
        </p:nvSpPr>
        <p:spPr bwMode="auto">
          <a:xfrm flipH="1">
            <a:off x="4743450" y="3167063"/>
            <a:ext cx="2349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3" name="Line 90"/>
          <p:cNvSpPr>
            <a:spLocks noChangeShapeType="1"/>
          </p:cNvSpPr>
          <p:nvPr/>
        </p:nvSpPr>
        <p:spPr bwMode="auto">
          <a:xfrm>
            <a:off x="4743450" y="3167064"/>
            <a:ext cx="0" cy="4778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4" name="Line 91"/>
          <p:cNvSpPr>
            <a:spLocks noChangeShapeType="1"/>
          </p:cNvSpPr>
          <p:nvPr/>
        </p:nvSpPr>
        <p:spPr bwMode="auto">
          <a:xfrm flipV="1">
            <a:off x="6437313" y="3036889"/>
            <a:ext cx="0" cy="5222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5" name="Text Box 92"/>
          <p:cNvSpPr txBox="1">
            <a:spLocks noChangeArrowheads="1"/>
          </p:cNvSpPr>
          <p:nvPr/>
        </p:nvSpPr>
        <p:spPr bwMode="auto">
          <a:xfrm>
            <a:off x="5778501" y="3243264"/>
            <a:ext cx="18601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76" name="Line 93"/>
          <p:cNvSpPr>
            <a:spLocks noChangeShapeType="1"/>
          </p:cNvSpPr>
          <p:nvPr/>
        </p:nvSpPr>
        <p:spPr bwMode="auto">
          <a:xfrm>
            <a:off x="4129088" y="3211513"/>
            <a:ext cx="4238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7" name="Line 94"/>
          <p:cNvSpPr>
            <a:spLocks noChangeShapeType="1"/>
          </p:cNvSpPr>
          <p:nvPr/>
        </p:nvSpPr>
        <p:spPr bwMode="auto">
          <a:xfrm>
            <a:off x="4129088" y="3297238"/>
            <a:ext cx="42386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78" name="Oval 95"/>
          <p:cNvSpPr>
            <a:spLocks noChangeArrowheads="1"/>
          </p:cNvSpPr>
          <p:nvPr/>
        </p:nvSpPr>
        <p:spPr bwMode="auto">
          <a:xfrm>
            <a:off x="3611564" y="3079750"/>
            <a:ext cx="282575" cy="261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79" name="Oval 96"/>
          <p:cNvSpPr>
            <a:spLocks noChangeArrowheads="1"/>
          </p:cNvSpPr>
          <p:nvPr/>
        </p:nvSpPr>
        <p:spPr bwMode="auto">
          <a:xfrm>
            <a:off x="3611564" y="3211513"/>
            <a:ext cx="282575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80" name="Line 97"/>
          <p:cNvSpPr>
            <a:spLocks noChangeShapeType="1"/>
          </p:cNvSpPr>
          <p:nvPr/>
        </p:nvSpPr>
        <p:spPr bwMode="auto">
          <a:xfrm flipV="1">
            <a:off x="3752850" y="27320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1" name="Line 98"/>
          <p:cNvSpPr>
            <a:spLocks noChangeShapeType="1"/>
          </p:cNvSpPr>
          <p:nvPr/>
        </p:nvSpPr>
        <p:spPr bwMode="auto">
          <a:xfrm>
            <a:off x="3754438" y="2728914"/>
            <a:ext cx="12239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2" name="Line 99"/>
          <p:cNvSpPr>
            <a:spLocks noChangeShapeType="1"/>
          </p:cNvSpPr>
          <p:nvPr/>
        </p:nvSpPr>
        <p:spPr bwMode="auto">
          <a:xfrm>
            <a:off x="3752850" y="3471864"/>
            <a:ext cx="0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3" name="Line 100"/>
          <p:cNvSpPr>
            <a:spLocks noChangeShapeType="1"/>
          </p:cNvSpPr>
          <p:nvPr/>
        </p:nvSpPr>
        <p:spPr bwMode="auto">
          <a:xfrm flipV="1">
            <a:off x="3762375" y="36449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4" name="Line 101"/>
          <p:cNvSpPr>
            <a:spLocks noChangeShapeType="1"/>
          </p:cNvSpPr>
          <p:nvPr/>
        </p:nvSpPr>
        <p:spPr bwMode="auto">
          <a:xfrm flipH="1">
            <a:off x="4316413" y="3297238"/>
            <a:ext cx="0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5" name="Line 102"/>
          <p:cNvSpPr>
            <a:spLocks noChangeShapeType="1"/>
          </p:cNvSpPr>
          <p:nvPr/>
        </p:nvSpPr>
        <p:spPr bwMode="auto">
          <a:xfrm flipV="1">
            <a:off x="4316414" y="2732089"/>
            <a:ext cx="1587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6" name="Line 103"/>
          <p:cNvSpPr>
            <a:spLocks noChangeShapeType="1"/>
          </p:cNvSpPr>
          <p:nvPr/>
        </p:nvSpPr>
        <p:spPr bwMode="auto">
          <a:xfrm>
            <a:off x="5448300" y="2384426"/>
            <a:ext cx="6175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7" name="Line 104"/>
          <p:cNvSpPr>
            <a:spLocks noChangeShapeType="1"/>
          </p:cNvSpPr>
          <p:nvPr/>
        </p:nvSpPr>
        <p:spPr bwMode="auto">
          <a:xfrm>
            <a:off x="4978400" y="2557464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8" name="Line 105"/>
          <p:cNvSpPr>
            <a:spLocks noChangeShapeType="1"/>
          </p:cNvSpPr>
          <p:nvPr/>
        </p:nvSpPr>
        <p:spPr bwMode="auto">
          <a:xfrm>
            <a:off x="4978400" y="2557463"/>
            <a:ext cx="941388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89" name="Line 106"/>
          <p:cNvSpPr>
            <a:spLocks noChangeShapeType="1"/>
          </p:cNvSpPr>
          <p:nvPr/>
        </p:nvSpPr>
        <p:spPr bwMode="auto">
          <a:xfrm flipV="1">
            <a:off x="4978400" y="2949576"/>
            <a:ext cx="941388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0" name="Line 107"/>
          <p:cNvSpPr>
            <a:spLocks noChangeShapeType="1"/>
          </p:cNvSpPr>
          <p:nvPr/>
        </p:nvSpPr>
        <p:spPr bwMode="auto">
          <a:xfrm flipH="1">
            <a:off x="4743450" y="2384425"/>
            <a:ext cx="611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1" name="Line 108"/>
          <p:cNvSpPr>
            <a:spLocks noChangeShapeType="1"/>
          </p:cNvSpPr>
          <p:nvPr/>
        </p:nvSpPr>
        <p:spPr bwMode="auto">
          <a:xfrm flipV="1">
            <a:off x="5919789" y="2947989"/>
            <a:ext cx="56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2" name="Line 109"/>
          <p:cNvSpPr>
            <a:spLocks noChangeShapeType="1"/>
          </p:cNvSpPr>
          <p:nvPr/>
        </p:nvSpPr>
        <p:spPr bwMode="auto">
          <a:xfrm>
            <a:off x="6076950" y="2379663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3" name="Line 110"/>
          <p:cNvSpPr>
            <a:spLocks noChangeShapeType="1"/>
          </p:cNvSpPr>
          <p:nvPr/>
        </p:nvSpPr>
        <p:spPr bwMode="auto">
          <a:xfrm flipH="1">
            <a:off x="4743450" y="3167063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4" name="Line 111"/>
          <p:cNvSpPr>
            <a:spLocks noChangeShapeType="1"/>
          </p:cNvSpPr>
          <p:nvPr/>
        </p:nvSpPr>
        <p:spPr bwMode="auto">
          <a:xfrm>
            <a:off x="4743450" y="3167064"/>
            <a:ext cx="0" cy="477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5" name="Line 112"/>
          <p:cNvSpPr>
            <a:spLocks noChangeShapeType="1"/>
          </p:cNvSpPr>
          <p:nvPr/>
        </p:nvSpPr>
        <p:spPr bwMode="auto">
          <a:xfrm flipV="1">
            <a:off x="6437313" y="3036889"/>
            <a:ext cx="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6" name="Text Box 113"/>
          <p:cNvSpPr txBox="1">
            <a:spLocks noChangeArrowheads="1"/>
          </p:cNvSpPr>
          <p:nvPr/>
        </p:nvSpPr>
        <p:spPr bwMode="auto">
          <a:xfrm>
            <a:off x="5778501" y="3243264"/>
            <a:ext cx="18601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US" altLang="fr-FR" sz="1400">
              <a:latin typeface="Tahoma" panose="020B0604030504040204" pitchFamily="34" charset="0"/>
            </a:endParaRPr>
          </a:p>
        </p:txBody>
      </p:sp>
      <p:sp>
        <p:nvSpPr>
          <p:cNvPr id="42097" name="Line 114"/>
          <p:cNvSpPr>
            <a:spLocks noChangeShapeType="1"/>
          </p:cNvSpPr>
          <p:nvPr/>
        </p:nvSpPr>
        <p:spPr bwMode="auto">
          <a:xfrm>
            <a:off x="4129088" y="3211513"/>
            <a:ext cx="42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8" name="Line 115"/>
          <p:cNvSpPr>
            <a:spLocks noChangeShapeType="1"/>
          </p:cNvSpPr>
          <p:nvPr/>
        </p:nvSpPr>
        <p:spPr bwMode="auto">
          <a:xfrm>
            <a:off x="4129088" y="3297238"/>
            <a:ext cx="423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099" name="Line 116"/>
          <p:cNvSpPr>
            <a:spLocks noChangeShapeType="1"/>
          </p:cNvSpPr>
          <p:nvPr/>
        </p:nvSpPr>
        <p:spPr bwMode="auto">
          <a:xfrm flipV="1">
            <a:off x="5354638" y="2124075"/>
            <a:ext cx="0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0" name="Line 117"/>
          <p:cNvSpPr>
            <a:spLocks noChangeShapeType="1"/>
          </p:cNvSpPr>
          <p:nvPr/>
        </p:nvSpPr>
        <p:spPr bwMode="auto">
          <a:xfrm flipV="1">
            <a:off x="5448300" y="2124075"/>
            <a:ext cx="0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1" name="Line 118"/>
          <p:cNvSpPr>
            <a:spLocks noChangeShapeType="1"/>
          </p:cNvSpPr>
          <p:nvPr/>
        </p:nvSpPr>
        <p:spPr bwMode="auto">
          <a:xfrm flipV="1">
            <a:off x="4741863" y="2384426"/>
            <a:ext cx="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2" name="Line 119"/>
          <p:cNvSpPr>
            <a:spLocks noChangeShapeType="1"/>
          </p:cNvSpPr>
          <p:nvPr/>
        </p:nvSpPr>
        <p:spPr bwMode="auto">
          <a:xfrm>
            <a:off x="4741863" y="19050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3" name="Line 120"/>
          <p:cNvSpPr>
            <a:spLocks noChangeShapeType="1"/>
          </p:cNvSpPr>
          <p:nvPr/>
        </p:nvSpPr>
        <p:spPr bwMode="auto">
          <a:xfrm>
            <a:off x="5730876" y="1905001"/>
            <a:ext cx="339725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4" name="Rectangle 121"/>
          <p:cNvSpPr>
            <a:spLocks noChangeArrowheads="1"/>
          </p:cNvSpPr>
          <p:nvPr/>
        </p:nvSpPr>
        <p:spPr bwMode="auto">
          <a:xfrm>
            <a:off x="5072063" y="1819275"/>
            <a:ext cx="658812" cy="2174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2105" name="Line 122"/>
          <p:cNvSpPr>
            <a:spLocks noChangeShapeType="1"/>
          </p:cNvSpPr>
          <p:nvPr/>
        </p:nvSpPr>
        <p:spPr bwMode="auto">
          <a:xfrm flipV="1">
            <a:off x="4741863" y="1906589"/>
            <a:ext cx="0" cy="477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6" name="Line 123"/>
          <p:cNvSpPr>
            <a:spLocks noChangeShapeType="1"/>
          </p:cNvSpPr>
          <p:nvPr/>
        </p:nvSpPr>
        <p:spPr bwMode="auto">
          <a:xfrm>
            <a:off x="6080125" y="1917700"/>
            <a:ext cx="0" cy="477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2107" name="Text Box 124"/>
          <p:cNvSpPr txBox="1">
            <a:spLocks noChangeArrowheads="1"/>
          </p:cNvSpPr>
          <p:nvPr/>
        </p:nvSpPr>
        <p:spPr bwMode="auto">
          <a:xfrm>
            <a:off x="1774825" y="3716338"/>
            <a:ext cx="864393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000" dirty="0"/>
              <a:t>Du fait de la résistance de fuite R, la fonction de transfert est, dans le domaine s :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000" dirty="0"/>
              <a:t>		</a:t>
            </a:r>
            <a:r>
              <a:rPr lang="fr-FR" altLang="fr-FR" sz="2000" i="1" dirty="0"/>
              <a:t>v</a:t>
            </a:r>
            <a:r>
              <a:rPr lang="fr-FR" altLang="fr-FR" sz="2000" dirty="0"/>
              <a:t>(</a:t>
            </a:r>
            <a:r>
              <a:rPr lang="fr-FR" altLang="fr-FR" sz="2000" i="1" dirty="0"/>
              <a:t>s</a:t>
            </a:r>
            <a:r>
              <a:rPr lang="fr-FR" altLang="fr-FR" sz="2000" dirty="0"/>
              <a:t>) = - Q(</a:t>
            </a:r>
            <a:r>
              <a:rPr lang="fr-FR" altLang="fr-FR" sz="2000" i="1" dirty="0"/>
              <a:t>s</a:t>
            </a:r>
            <a:r>
              <a:rPr lang="fr-FR" altLang="fr-FR" sz="2000" dirty="0"/>
              <a:t>)/C . RC</a:t>
            </a:r>
            <a:r>
              <a:rPr lang="fr-FR" altLang="fr-FR" sz="1050" dirty="0"/>
              <a:t> </a:t>
            </a:r>
            <a:r>
              <a:rPr lang="fr-FR" altLang="fr-FR" sz="2000" i="1" dirty="0"/>
              <a:t>s</a:t>
            </a:r>
            <a:r>
              <a:rPr lang="fr-FR" altLang="fr-FR" sz="2000" dirty="0"/>
              <a:t>/(1+RC</a:t>
            </a:r>
            <a:r>
              <a:rPr lang="fr-FR" altLang="fr-FR" sz="1000" dirty="0"/>
              <a:t> </a:t>
            </a:r>
            <a:r>
              <a:rPr lang="fr-FR" altLang="fr-FR" sz="2000" i="1" dirty="0"/>
              <a:t>s</a:t>
            </a:r>
            <a:r>
              <a:rPr lang="fr-FR" altLang="fr-FR" sz="2000" dirty="0"/>
              <a:t>)</a:t>
            </a:r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2000" dirty="0"/>
              <a:t>Filtre passe-haut de fréquence de coupure </a:t>
            </a:r>
            <a:r>
              <a:rPr lang="fr-FR" altLang="fr-FR" sz="2000" dirty="0" err="1"/>
              <a:t>f</a:t>
            </a:r>
            <a:r>
              <a:rPr lang="fr-FR" altLang="fr-FR" sz="2000" baseline="-25000" dirty="0" err="1"/>
              <a:t>c</a:t>
            </a:r>
            <a:r>
              <a:rPr lang="fr-FR" altLang="fr-FR" sz="2000" dirty="0">
                <a:latin typeface="Tahoma" panose="020B0604030504040204" pitchFamily="34" charset="0"/>
              </a:rPr>
              <a:t>=</a:t>
            </a:r>
            <a:r>
              <a:rPr lang="fr-FR" altLang="fr-FR" sz="2000" dirty="0"/>
              <a:t>1/2</a:t>
            </a:r>
            <a:r>
              <a:rPr lang="fr-FR" altLang="fr-FR" sz="2000" dirty="0">
                <a:latin typeface="Symbol" panose="05050102010706020507" pitchFamily="18" charset="2"/>
              </a:rPr>
              <a:t>p</a:t>
            </a:r>
            <a:r>
              <a:rPr lang="fr-FR" altLang="fr-FR" sz="2000" dirty="0"/>
              <a:t>RC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 dirty="0"/>
              <a:t>Pour </a:t>
            </a:r>
            <a:r>
              <a:rPr lang="fr-FR" altLang="fr-FR" sz="1800" i="1" dirty="0"/>
              <a:t>f </a:t>
            </a:r>
            <a:r>
              <a:rPr lang="fr-FR" altLang="fr-FR" sz="1800" dirty="0"/>
              <a:t>&gt;&gt;</a:t>
            </a:r>
            <a:r>
              <a:rPr lang="fr-FR" altLang="fr-FR" sz="1800" i="1" dirty="0"/>
              <a:t> </a:t>
            </a:r>
            <a:r>
              <a:rPr lang="fr-FR" altLang="fr-FR" sz="1800" i="1" dirty="0" err="1"/>
              <a:t>f</a:t>
            </a:r>
            <a:r>
              <a:rPr lang="fr-FR" altLang="fr-FR" sz="1800" i="1" baseline="-25000" dirty="0" err="1"/>
              <a:t>c</a:t>
            </a:r>
            <a:r>
              <a:rPr lang="fr-FR" altLang="fr-FR" sz="1800" dirty="0"/>
              <a:t>, on a :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 dirty="0"/>
              <a:t>			</a:t>
            </a:r>
            <a:r>
              <a:rPr lang="fr-FR" altLang="fr-FR" sz="1800" i="1" dirty="0"/>
              <a:t>v</a:t>
            </a:r>
            <a:r>
              <a:rPr lang="fr-FR" altLang="fr-FR" sz="1800" dirty="0"/>
              <a:t>(</a:t>
            </a:r>
            <a:r>
              <a:rPr lang="fr-FR" altLang="fr-FR" sz="1800" i="1" dirty="0"/>
              <a:t>t</a:t>
            </a:r>
            <a:r>
              <a:rPr lang="fr-FR" altLang="fr-FR" sz="1800" dirty="0"/>
              <a:t>) = -q(</a:t>
            </a:r>
            <a:r>
              <a:rPr lang="fr-FR" altLang="fr-FR" sz="1800" i="1" dirty="0"/>
              <a:t>t</a:t>
            </a:r>
            <a:r>
              <a:rPr lang="fr-FR" altLang="fr-FR" sz="1800" dirty="0"/>
              <a:t>)/C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 dirty="0"/>
              <a:t>Pour </a:t>
            </a:r>
            <a:r>
              <a:rPr lang="fr-FR" altLang="fr-FR" sz="1800" i="1" dirty="0"/>
              <a:t>f </a:t>
            </a:r>
            <a:r>
              <a:rPr lang="fr-FR" altLang="fr-FR" sz="1800" dirty="0"/>
              <a:t>&lt;= </a:t>
            </a:r>
            <a:r>
              <a:rPr lang="fr-FR" altLang="fr-FR" sz="1800" i="1" dirty="0" err="1"/>
              <a:t>f</a:t>
            </a:r>
            <a:r>
              <a:rPr lang="fr-FR" altLang="fr-FR" sz="1800" i="1" baseline="-25000" dirty="0" err="1"/>
              <a:t>c</a:t>
            </a:r>
            <a:r>
              <a:rPr lang="fr-FR" altLang="fr-FR" sz="1800" dirty="0"/>
              <a:t>, </a:t>
            </a:r>
            <a:r>
              <a:rPr lang="fr-FR" altLang="fr-FR" sz="1800" i="1" dirty="0"/>
              <a:t>R</a:t>
            </a:r>
            <a:r>
              <a:rPr lang="fr-FR" altLang="fr-FR" sz="1800" dirty="0"/>
              <a:t> mène à un convertisseur courant-tension :</a:t>
            </a:r>
          </a:p>
          <a:p>
            <a:pPr lvl="1"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 dirty="0"/>
              <a:t>			v(</a:t>
            </a:r>
            <a:r>
              <a:rPr lang="fr-FR" altLang="fr-FR" sz="1800" i="1" dirty="0"/>
              <a:t>t</a:t>
            </a:r>
            <a:r>
              <a:rPr lang="fr-FR" altLang="fr-FR" sz="1800" dirty="0"/>
              <a:t>) = - </a:t>
            </a:r>
            <a:r>
              <a:rPr lang="fr-FR" altLang="fr-FR" sz="1800" dirty="0" err="1"/>
              <a:t>d</a:t>
            </a:r>
            <a:r>
              <a:rPr lang="fr-FR" altLang="fr-FR" sz="1800" i="1" dirty="0" err="1"/>
              <a:t>q</a:t>
            </a:r>
            <a:r>
              <a:rPr lang="fr-FR" altLang="fr-FR" sz="1800" dirty="0"/>
              <a:t>/</a:t>
            </a:r>
            <a:r>
              <a:rPr lang="fr-FR" altLang="fr-FR" sz="1800" dirty="0" err="1"/>
              <a:t>d</a:t>
            </a:r>
            <a:r>
              <a:rPr lang="fr-FR" altLang="fr-FR" sz="1800" i="1" dirty="0" err="1"/>
              <a:t>t</a:t>
            </a:r>
            <a:r>
              <a:rPr lang="fr-FR" altLang="fr-FR" sz="1800" dirty="0"/>
              <a:t> . </a:t>
            </a:r>
            <a:r>
              <a:rPr lang="fr-FR" altLang="fr-FR" sz="1800" i="1" dirty="0"/>
              <a:t>R</a:t>
            </a:r>
          </a:p>
        </p:txBody>
      </p:sp>
      <p:sp>
        <p:nvSpPr>
          <p:cNvPr id="42108" name="Rectangle 125"/>
          <p:cNvSpPr>
            <a:spLocks noChangeArrowheads="1"/>
          </p:cNvSpPr>
          <p:nvPr/>
        </p:nvSpPr>
        <p:spPr bwMode="auto">
          <a:xfrm>
            <a:off x="1055440" y="422276"/>
            <a:ext cx="925061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fr-FR" altLang="fr-FR" sz="3600" dirty="0">
                <a:solidFill>
                  <a:srgbClr val="0070C0"/>
                </a:solidFill>
              </a:rPr>
              <a:t>Conditionneur de capteur source de charge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/>
            <a:r>
              <a:rPr lang="fr-CA" altLang="fr-FR" dirty="0">
                <a:solidFill>
                  <a:srgbClr val="0070C0"/>
                </a:solidFill>
              </a:rPr>
              <a:t>Derrière les rideaux…</a:t>
            </a:r>
          </a:p>
        </p:txBody>
      </p:sp>
      <p:pic>
        <p:nvPicPr>
          <p:cNvPr id="44035" name="Picture 2" descr="https://www.electronicshub.org/wp-content/uploads/2015/01/1.-Basic-Operational-Amplifier-Circ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677988"/>
            <a:ext cx="25193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Image result for operational amplifier ba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921001"/>
            <a:ext cx="22320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3750" y="6118225"/>
            <a:ext cx="4572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https://www.embedded.com/print/4009543</a:t>
            </a:r>
          </a:p>
        </p:txBody>
      </p:sp>
      <p:pic>
        <p:nvPicPr>
          <p:cNvPr id="44038" name="Picture 6" descr="https://m.eet.com/media/1049258/Fig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890714"/>
            <a:ext cx="21288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8" descr="https://m.eet.com/media/1049260/Fig11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0050" y="3805239"/>
            <a:ext cx="2128838" cy="1495425"/>
          </a:xfrm>
          <a:noFill/>
        </p:spPr>
      </p:pic>
      <p:sp>
        <p:nvSpPr>
          <p:cNvPr id="44040" name="Ellipse 4"/>
          <p:cNvSpPr>
            <a:spLocks noChangeArrowheads="1"/>
          </p:cNvSpPr>
          <p:nvPr/>
        </p:nvSpPr>
        <p:spPr bwMode="auto">
          <a:xfrm>
            <a:off x="4008438" y="1989138"/>
            <a:ext cx="863600" cy="863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41" name="Ellipse 9"/>
          <p:cNvSpPr>
            <a:spLocks noChangeArrowheads="1"/>
          </p:cNvSpPr>
          <p:nvPr/>
        </p:nvSpPr>
        <p:spPr bwMode="auto">
          <a:xfrm>
            <a:off x="2855913" y="1916114"/>
            <a:ext cx="1079500" cy="115252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86039" y="3078163"/>
            <a:ext cx="1133475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Ampli différentiel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10125" y="1989138"/>
            <a:ext cx="1131888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Étage tampon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044" name="Flèche courbée vers la droite 6"/>
          <p:cNvSpPr>
            <a:spLocks noChangeArrowheads="1"/>
          </p:cNvSpPr>
          <p:nvPr/>
        </p:nvSpPr>
        <p:spPr bwMode="auto">
          <a:xfrm rot="-1804383">
            <a:off x="3954464" y="3203575"/>
            <a:ext cx="682625" cy="869950"/>
          </a:xfrm>
          <a:prstGeom prst="curvedRightArrow">
            <a:avLst>
              <a:gd name="adj1" fmla="val 24975"/>
              <a:gd name="adj2" fmla="val 46404"/>
              <a:gd name="adj3" fmla="val 38023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7714" y="4048125"/>
            <a:ext cx="1800225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augmenter le gain, il faut bloquer la propagation de la tension de polarisation 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046" name="Flèche droite 7"/>
          <p:cNvSpPr>
            <a:spLocks noChangeArrowheads="1"/>
          </p:cNvSpPr>
          <p:nvPr/>
        </p:nvSpPr>
        <p:spPr bwMode="auto">
          <a:xfrm>
            <a:off x="7454901" y="3398838"/>
            <a:ext cx="512763" cy="246062"/>
          </a:xfrm>
          <a:prstGeom prst="rightArrow">
            <a:avLst>
              <a:gd name="adj1" fmla="val 50000"/>
              <a:gd name="adj2" fmla="val 50081"/>
            </a:avLst>
          </a:prstGeom>
          <a:noFill/>
          <a:ln w="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72488" y="1647825"/>
            <a:ext cx="1892300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Transistors bipolaires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28026" y="5373688"/>
            <a:ext cx="1738313" cy="184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Transistors à effet de champ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049" name="Ellipse 17"/>
          <p:cNvSpPr>
            <a:spLocks noChangeArrowheads="1"/>
          </p:cNvSpPr>
          <p:nvPr/>
        </p:nvSpPr>
        <p:spPr bwMode="auto">
          <a:xfrm>
            <a:off x="9007475" y="2565401"/>
            <a:ext cx="636588" cy="62547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4050" name="Ellipse 18"/>
          <p:cNvSpPr>
            <a:spLocks noChangeArrowheads="1"/>
          </p:cNvSpPr>
          <p:nvPr/>
        </p:nvSpPr>
        <p:spPr bwMode="auto">
          <a:xfrm>
            <a:off x="9007475" y="4508501"/>
            <a:ext cx="636588" cy="62706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013701" y="5767389"/>
            <a:ext cx="218281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 bloque la tension de polarisation et T5 augmente le gain</a:t>
            </a:r>
            <a:endParaRPr lang="fr-CA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063502" y="372769"/>
            <a:ext cx="8926760" cy="1143000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0070C0"/>
                </a:solidFill>
              </a:rPr>
              <a:t>Le </a:t>
            </a:r>
            <a:r>
              <a:rPr lang="en-US" altLang="fr-FR" dirty="0" err="1">
                <a:solidFill>
                  <a:srgbClr val="0070C0"/>
                </a:solidFill>
              </a:rPr>
              <a:t>vrai</a:t>
            </a:r>
            <a:r>
              <a:rPr lang="en-US" altLang="fr-FR" dirty="0">
                <a:solidFill>
                  <a:srgbClr val="0070C0"/>
                </a:solidFill>
              </a:rPr>
              <a:t> </a:t>
            </a:r>
            <a:r>
              <a:rPr lang="en-US" altLang="fr-FR" dirty="0" err="1">
                <a:solidFill>
                  <a:srgbClr val="0070C0"/>
                </a:solidFill>
              </a:rPr>
              <a:t>ampli</a:t>
            </a:r>
            <a:r>
              <a:rPr lang="en-US" altLang="fr-FR" dirty="0">
                <a:solidFill>
                  <a:srgbClr val="0070C0"/>
                </a:solidFill>
              </a:rPr>
              <a:t>-op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064869" y="1556791"/>
            <a:ext cx="6804661" cy="4753521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000" b="1" dirty="0"/>
              <a:t>Le gain en boucle ouverte dépend de la fréquence, </a:t>
            </a:r>
            <a:r>
              <a:rPr lang="fr-CA" altLang="fr-FR" sz="2000" dirty="0"/>
              <a:t>avec comportement de filtre passe-bas de second-ordre :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Premier pôle vers f=10 Hz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800" dirty="0"/>
              <a:t>Deuxième pôle proche de la fréquence du gain unité  </a:t>
            </a:r>
          </a:p>
          <a:p>
            <a:pPr lvl="2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600" dirty="0">
                <a:solidFill>
                  <a:srgbClr val="FF0000"/>
                </a:solidFill>
              </a:rPr>
              <a:t>L’ampli-op oscille pour toute contre-réaction de </a:t>
            </a:r>
            <a:r>
              <a:rPr lang="fr-CA" altLang="fr-FR" sz="1600" i="1" dirty="0">
                <a:solidFill>
                  <a:srgbClr val="FF0000"/>
                </a:solidFill>
              </a:rPr>
              <a:t>G</a:t>
            </a:r>
            <a:r>
              <a:rPr lang="fr-CA" altLang="fr-FR" sz="1600" dirty="0">
                <a:solidFill>
                  <a:srgbClr val="FF0000"/>
                </a:solidFill>
              </a:rPr>
              <a:t>=1 et </a:t>
            </a:r>
            <a:r>
              <a:rPr lang="fr-CA" altLang="fr-FR" sz="1600" i="1" dirty="0">
                <a:solidFill>
                  <a:srgbClr val="FF0000"/>
                </a:solidFill>
                <a:latin typeface="Symbol" panose="05050102010706020507" pitchFamily="18" charset="2"/>
              </a:rPr>
              <a:t>q </a:t>
            </a:r>
            <a:r>
              <a:rPr lang="fr-CA" altLang="fr-FR" sz="1600" dirty="0">
                <a:solidFill>
                  <a:srgbClr val="FF0000"/>
                </a:solidFill>
              </a:rPr>
              <a:t>=180</a:t>
            </a:r>
            <a:r>
              <a:rPr lang="fr-CA" altLang="fr-FR" sz="1600" baseline="30000" dirty="0">
                <a:solidFill>
                  <a:srgbClr val="FF0000"/>
                </a:solidFill>
              </a:rPr>
              <a:t>O</a:t>
            </a:r>
          </a:p>
        </p:txBody>
      </p:sp>
      <p:grpSp>
        <p:nvGrpSpPr>
          <p:cNvPr id="45060" name="Group 53"/>
          <p:cNvGrpSpPr>
            <a:grpSpLocks/>
          </p:cNvGrpSpPr>
          <p:nvPr/>
        </p:nvGrpSpPr>
        <p:grpSpPr bwMode="auto">
          <a:xfrm>
            <a:off x="8004671" y="1630363"/>
            <a:ext cx="3563937" cy="4246562"/>
            <a:chOff x="3424" y="845"/>
            <a:chExt cx="2268" cy="2494"/>
          </a:xfrm>
        </p:grpSpPr>
        <p:sp>
          <p:nvSpPr>
            <p:cNvPr id="45070" name="Line 21"/>
            <p:cNvSpPr>
              <a:spLocks noChangeShapeType="1"/>
            </p:cNvSpPr>
            <p:nvPr/>
          </p:nvSpPr>
          <p:spPr bwMode="auto">
            <a:xfrm>
              <a:off x="3833" y="2054"/>
              <a:ext cx="14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71" name="Line 22"/>
            <p:cNvSpPr>
              <a:spLocks noChangeShapeType="1"/>
            </p:cNvSpPr>
            <p:nvPr/>
          </p:nvSpPr>
          <p:spPr bwMode="auto">
            <a:xfrm flipH="1" flipV="1">
              <a:off x="3827" y="1007"/>
              <a:ext cx="6" cy="10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72" name="Text Box 23"/>
            <p:cNvSpPr txBox="1">
              <a:spLocks noChangeArrowheads="1"/>
            </p:cNvSpPr>
            <p:nvPr/>
          </p:nvSpPr>
          <p:spPr bwMode="auto">
            <a:xfrm>
              <a:off x="3424" y="981"/>
              <a:ext cx="44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log(G)</a:t>
              </a:r>
              <a:endParaRPr kumimoji="0" lang="en-US" altLang="fr-FR" sz="1600" baseline="-25000"/>
            </a:p>
          </p:txBody>
        </p:sp>
        <p:sp>
          <p:nvSpPr>
            <p:cNvPr id="45073" name="Text Box 24"/>
            <p:cNvSpPr txBox="1">
              <a:spLocks noChangeArrowheads="1"/>
            </p:cNvSpPr>
            <p:nvPr/>
          </p:nvSpPr>
          <p:spPr bwMode="auto">
            <a:xfrm>
              <a:off x="5031" y="2054"/>
              <a:ext cx="45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 </a:t>
              </a:r>
              <a:r>
                <a:rPr kumimoji="0" lang="en-US" altLang="fr-FR" sz="1600" i="1"/>
                <a:t>f </a:t>
              </a:r>
              <a:r>
                <a:rPr kumimoji="0" lang="en-US" altLang="fr-FR" sz="1600"/>
                <a:t>)</a:t>
              </a:r>
            </a:p>
          </p:txBody>
        </p:sp>
        <p:sp>
          <p:nvSpPr>
            <p:cNvPr id="45074" name="Text Box 25"/>
            <p:cNvSpPr txBox="1">
              <a:spLocks noChangeArrowheads="1"/>
            </p:cNvSpPr>
            <p:nvPr/>
          </p:nvSpPr>
          <p:spPr bwMode="auto">
            <a:xfrm>
              <a:off x="4059" y="1797"/>
              <a:ext cx="7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i="1">
                  <a:solidFill>
                    <a:srgbClr val="800000"/>
                  </a:solidFill>
                </a:rPr>
                <a:t>f</a:t>
              </a:r>
              <a:r>
                <a:rPr kumimoji="0" lang="en-US" altLang="fr-FR" sz="1600">
                  <a:solidFill>
                    <a:srgbClr val="800000"/>
                  </a:solidFill>
                </a:rPr>
                <a:t> gain unité</a:t>
              </a:r>
            </a:p>
          </p:txBody>
        </p:sp>
        <p:sp>
          <p:nvSpPr>
            <p:cNvPr id="45075" name="Text Box 26"/>
            <p:cNvSpPr txBox="1">
              <a:spLocks noChangeArrowheads="1"/>
            </p:cNvSpPr>
            <p:nvPr/>
          </p:nvSpPr>
          <p:spPr bwMode="auto">
            <a:xfrm>
              <a:off x="4087" y="845"/>
              <a:ext cx="133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b="1"/>
                <a:t>Réponse en amplitude</a:t>
              </a:r>
              <a:endParaRPr kumimoji="0" lang="en-US" altLang="fr-FR" sz="1400"/>
            </a:p>
          </p:txBody>
        </p:sp>
        <p:sp>
          <p:nvSpPr>
            <p:cNvPr id="45076" name="Line 27"/>
            <p:cNvSpPr>
              <a:spLocks noChangeShapeType="1"/>
            </p:cNvSpPr>
            <p:nvPr/>
          </p:nvSpPr>
          <p:spPr bwMode="auto">
            <a:xfrm>
              <a:off x="3827" y="2578"/>
              <a:ext cx="1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77" name="Line 28"/>
            <p:cNvSpPr>
              <a:spLocks noChangeShapeType="1"/>
            </p:cNvSpPr>
            <p:nvPr/>
          </p:nvSpPr>
          <p:spPr bwMode="auto">
            <a:xfrm flipV="1">
              <a:off x="3827" y="2492"/>
              <a:ext cx="0" cy="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78" name="Text Box 29"/>
            <p:cNvSpPr txBox="1">
              <a:spLocks noChangeArrowheads="1"/>
            </p:cNvSpPr>
            <p:nvPr/>
          </p:nvSpPr>
          <p:spPr bwMode="auto">
            <a:xfrm>
              <a:off x="3606" y="2523"/>
              <a:ext cx="18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>
                  <a:latin typeface="Symbol" panose="05050102010706020507" pitchFamily="18" charset="2"/>
                </a:rPr>
                <a:t>q</a:t>
              </a:r>
              <a:endParaRPr kumimoji="0" lang="en-US" altLang="fr-FR" sz="1600" baseline="-25000">
                <a:latin typeface="Symbol" panose="05050102010706020507" pitchFamily="18" charset="2"/>
              </a:endParaRPr>
            </a:p>
          </p:txBody>
        </p:sp>
        <p:sp>
          <p:nvSpPr>
            <p:cNvPr id="45079" name="Text Box 30"/>
            <p:cNvSpPr txBox="1">
              <a:spLocks noChangeArrowheads="1"/>
            </p:cNvSpPr>
            <p:nvPr/>
          </p:nvSpPr>
          <p:spPr bwMode="auto">
            <a:xfrm>
              <a:off x="4995" y="2394"/>
              <a:ext cx="45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 </a:t>
              </a:r>
              <a:r>
                <a:rPr kumimoji="0" lang="en-US" altLang="fr-FR" sz="1600" i="1"/>
                <a:t>f </a:t>
              </a:r>
              <a:r>
                <a:rPr kumimoji="0" lang="en-US" altLang="fr-FR" sz="1600"/>
                <a:t>)</a:t>
              </a:r>
            </a:p>
          </p:txBody>
        </p:sp>
        <p:sp>
          <p:nvSpPr>
            <p:cNvPr id="45080" name="Text Box 31"/>
            <p:cNvSpPr txBox="1">
              <a:spLocks noChangeArrowheads="1"/>
            </p:cNvSpPr>
            <p:nvPr/>
          </p:nvSpPr>
          <p:spPr bwMode="auto">
            <a:xfrm>
              <a:off x="3891" y="2344"/>
              <a:ext cx="11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b="1"/>
                <a:t>Réponse en phase</a:t>
              </a:r>
              <a:endParaRPr kumimoji="0" lang="en-US" altLang="fr-FR" sz="1400"/>
            </a:p>
          </p:txBody>
        </p:sp>
        <p:sp>
          <p:nvSpPr>
            <p:cNvPr id="45081" name="Line 32"/>
            <p:cNvSpPr>
              <a:spLocks noChangeShapeType="1"/>
            </p:cNvSpPr>
            <p:nvPr/>
          </p:nvSpPr>
          <p:spPr bwMode="auto">
            <a:xfrm>
              <a:off x="3828" y="2938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2" name="Text Box 33"/>
            <p:cNvSpPr txBox="1">
              <a:spLocks noChangeArrowheads="1"/>
            </p:cNvSpPr>
            <p:nvPr/>
          </p:nvSpPr>
          <p:spPr bwMode="auto">
            <a:xfrm>
              <a:off x="4481" y="2794"/>
              <a:ext cx="66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-90 degrees</a:t>
              </a:r>
              <a:endParaRPr kumimoji="0" lang="en-US" altLang="fr-FR" sz="1400" baseline="-25000"/>
            </a:p>
          </p:txBody>
        </p:sp>
        <p:sp>
          <p:nvSpPr>
            <p:cNvPr id="45083" name="Text Box 34"/>
            <p:cNvSpPr txBox="1">
              <a:spLocks noChangeArrowheads="1"/>
            </p:cNvSpPr>
            <p:nvPr/>
          </p:nvSpPr>
          <p:spPr bwMode="auto">
            <a:xfrm>
              <a:off x="4520" y="2581"/>
              <a:ext cx="57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0 degrees</a:t>
              </a:r>
              <a:endParaRPr kumimoji="0" lang="en-US" altLang="fr-FR" sz="2400"/>
            </a:p>
          </p:txBody>
        </p:sp>
        <p:sp>
          <p:nvSpPr>
            <p:cNvPr id="45084" name="Text Box 35"/>
            <p:cNvSpPr txBox="1">
              <a:spLocks noChangeArrowheads="1"/>
            </p:cNvSpPr>
            <p:nvPr/>
          </p:nvSpPr>
          <p:spPr bwMode="auto">
            <a:xfrm>
              <a:off x="3906" y="1033"/>
              <a:ext cx="55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Gain max</a:t>
              </a:r>
              <a:endParaRPr kumimoji="0" lang="en-US" altLang="fr-FR" sz="1400" baseline="-25000"/>
            </a:p>
          </p:txBody>
        </p:sp>
        <p:sp>
          <p:nvSpPr>
            <p:cNvPr id="45085" name="Text Box 36"/>
            <p:cNvSpPr txBox="1">
              <a:spLocks noChangeArrowheads="1"/>
            </p:cNvSpPr>
            <p:nvPr/>
          </p:nvSpPr>
          <p:spPr bwMode="auto">
            <a:xfrm>
              <a:off x="3689" y="1933"/>
              <a:ext cx="18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0</a:t>
              </a:r>
            </a:p>
          </p:txBody>
        </p:sp>
        <p:sp>
          <p:nvSpPr>
            <p:cNvPr id="45086" name="Line 37"/>
            <p:cNvSpPr>
              <a:spLocks noChangeShapeType="1"/>
            </p:cNvSpPr>
            <p:nvPr/>
          </p:nvSpPr>
          <p:spPr bwMode="auto">
            <a:xfrm flipH="1" flipV="1">
              <a:off x="3850" y="1222"/>
              <a:ext cx="1022" cy="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7" name="Line 38"/>
            <p:cNvSpPr>
              <a:spLocks noChangeShapeType="1"/>
            </p:cNvSpPr>
            <p:nvPr/>
          </p:nvSpPr>
          <p:spPr bwMode="auto">
            <a:xfrm>
              <a:off x="4764" y="1962"/>
              <a:ext cx="138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8" name="Line 39"/>
            <p:cNvSpPr>
              <a:spLocks noChangeShapeType="1"/>
            </p:cNvSpPr>
            <p:nvPr/>
          </p:nvSpPr>
          <p:spPr bwMode="auto">
            <a:xfrm flipH="1">
              <a:off x="3956" y="1185"/>
              <a:ext cx="131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89" name="Line 40"/>
            <p:cNvSpPr>
              <a:spLocks noChangeShapeType="1"/>
            </p:cNvSpPr>
            <p:nvPr/>
          </p:nvSpPr>
          <p:spPr bwMode="auto">
            <a:xfrm>
              <a:off x="3815" y="1409"/>
              <a:ext cx="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0" name="Line 41"/>
            <p:cNvSpPr>
              <a:spLocks noChangeShapeType="1"/>
            </p:cNvSpPr>
            <p:nvPr/>
          </p:nvSpPr>
          <p:spPr bwMode="auto">
            <a:xfrm>
              <a:off x="3828" y="3339"/>
              <a:ext cx="1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1" name="Text Box 42"/>
            <p:cNvSpPr txBox="1">
              <a:spLocks noChangeArrowheads="1"/>
            </p:cNvSpPr>
            <p:nvPr/>
          </p:nvSpPr>
          <p:spPr bwMode="auto">
            <a:xfrm>
              <a:off x="4251" y="3142"/>
              <a:ext cx="72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-180 degrees</a:t>
              </a:r>
              <a:endParaRPr kumimoji="0" lang="en-US" altLang="fr-FR" sz="1400" baseline="-25000"/>
            </a:p>
          </p:txBody>
        </p:sp>
        <p:sp>
          <p:nvSpPr>
            <p:cNvPr id="45092" name="Line 43"/>
            <p:cNvSpPr>
              <a:spLocks noChangeShapeType="1"/>
            </p:cNvSpPr>
            <p:nvPr/>
          </p:nvSpPr>
          <p:spPr bwMode="auto">
            <a:xfrm>
              <a:off x="4629" y="1601"/>
              <a:ext cx="384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3" name="Text Box 44"/>
            <p:cNvSpPr txBox="1">
              <a:spLocks noChangeArrowheads="1"/>
            </p:cNvSpPr>
            <p:nvPr/>
          </p:nvSpPr>
          <p:spPr bwMode="auto">
            <a:xfrm>
              <a:off x="4422" y="1207"/>
              <a:ext cx="122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6 dB/oct (1 pôle actif)</a:t>
              </a:r>
            </a:p>
          </p:txBody>
        </p:sp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 flipH="1">
              <a:off x="4468" y="1389"/>
              <a:ext cx="136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5" name="Line 47"/>
            <p:cNvSpPr>
              <a:spLocks noChangeShapeType="1"/>
            </p:cNvSpPr>
            <p:nvPr/>
          </p:nvSpPr>
          <p:spPr bwMode="auto">
            <a:xfrm flipH="1">
              <a:off x="4923" y="1797"/>
              <a:ext cx="134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6" name="Freeform 48"/>
            <p:cNvSpPr>
              <a:spLocks/>
            </p:cNvSpPr>
            <p:nvPr/>
          </p:nvSpPr>
          <p:spPr bwMode="auto">
            <a:xfrm>
              <a:off x="3828" y="1412"/>
              <a:ext cx="1136" cy="684"/>
            </a:xfrm>
            <a:custGeom>
              <a:avLst/>
              <a:gdLst>
                <a:gd name="T0" fmla="*/ 0 w 1419"/>
                <a:gd name="T1" fmla="*/ 0 h 1054"/>
                <a:gd name="T2" fmla="*/ 26 w 1419"/>
                <a:gd name="T3" fmla="*/ 0 h 1054"/>
                <a:gd name="T4" fmla="*/ 34 w 1419"/>
                <a:gd name="T5" fmla="*/ 1 h 1054"/>
                <a:gd name="T6" fmla="*/ 42 w 1419"/>
                <a:gd name="T7" fmla="*/ 1 h 1054"/>
                <a:gd name="T8" fmla="*/ 62 w 1419"/>
                <a:gd name="T9" fmla="*/ 3 h 1054"/>
                <a:gd name="T10" fmla="*/ 99 w 1419"/>
                <a:gd name="T11" fmla="*/ 5 h 1054"/>
                <a:gd name="T12" fmla="*/ 105 w 1419"/>
                <a:gd name="T13" fmla="*/ 6 h 1054"/>
                <a:gd name="T14" fmla="*/ 122 w 1419"/>
                <a:gd name="T15" fmla="*/ 9 h 10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19"/>
                <a:gd name="T25" fmla="*/ 0 h 1054"/>
                <a:gd name="T26" fmla="*/ 1419 w 1419"/>
                <a:gd name="T27" fmla="*/ 1054 h 10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19" h="1054">
                  <a:moveTo>
                    <a:pt x="0" y="0"/>
                  </a:moveTo>
                  <a:lnTo>
                    <a:pt x="300" y="0"/>
                  </a:lnTo>
                  <a:lnTo>
                    <a:pt x="398" y="40"/>
                  </a:lnTo>
                  <a:lnTo>
                    <a:pt x="495" y="89"/>
                  </a:lnTo>
                  <a:lnTo>
                    <a:pt x="722" y="275"/>
                  </a:lnTo>
                  <a:lnTo>
                    <a:pt x="1144" y="616"/>
                  </a:lnTo>
                  <a:lnTo>
                    <a:pt x="1217" y="689"/>
                  </a:lnTo>
                  <a:lnTo>
                    <a:pt x="1419" y="105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7" name="Freeform 49"/>
            <p:cNvSpPr>
              <a:spLocks/>
            </p:cNvSpPr>
            <p:nvPr/>
          </p:nvSpPr>
          <p:spPr bwMode="auto">
            <a:xfrm>
              <a:off x="3828" y="2582"/>
              <a:ext cx="1468" cy="716"/>
            </a:xfrm>
            <a:custGeom>
              <a:avLst/>
              <a:gdLst>
                <a:gd name="T0" fmla="*/ 0 w 1833"/>
                <a:gd name="T1" fmla="*/ 0 h 860"/>
                <a:gd name="T2" fmla="*/ 21 w 1833"/>
                <a:gd name="T3" fmla="*/ 0 h 860"/>
                <a:gd name="T4" fmla="*/ 26 w 1833"/>
                <a:gd name="T5" fmla="*/ 10 h 860"/>
                <a:gd name="T6" fmla="*/ 35 w 1833"/>
                <a:gd name="T7" fmla="*/ 37 h 860"/>
                <a:gd name="T8" fmla="*/ 42 w 1833"/>
                <a:gd name="T9" fmla="*/ 51 h 860"/>
                <a:gd name="T10" fmla="*/ 53 w 1833"/>
                <a:gd name="T11" fmla="*/ 59 h 860"/>
                <a:gd name="T12" fmla="*/ 102 w 1833"/>
                <a:gd name="T13" fmla="*/ 59 h 860"/>
                <a:gd name="T14" fmla="*/ 107 w 1833"/>
                <a:gd name="T15" fmla="*/ 63 h 860"/>
                <a:gd name="T16" fmla="*/ 115 w 1833"/>
                <a:gd name="T17" fmla="*/ 88 h 860"/>
                <a:gd name="T18" fmla="*/ 125 w 1833"/>
                <a:gd name="T19" fmla="*/ 112 h 860"/>
                <a:gd name="T20" fmla="*/ 134 w 1833"/>
                <a:gd name="T21" fmla="*/ 114 h 860"/>
                <a:gd name="T22" fmla="*/ 159 w 1833"/>
                <a:gd name="T23" fmla="*/ 114 h 8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3"/>
                <a:gd name="T37" fmla="*/ 0 h 860"/>
                <a:gd name="T38" fmla="*/ 1833 w 1833"/>
                <a:gd name="T39" fmla="*/ 860 h 8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3" h="860">
                  <a:moveTo>
                    <a:pt x="0" y="0"/>
                  </a:moveTo>
                  <a:lnTo>
                    <a:pt x="244" y="0"/>
                  </a:lnTo>
                  <a:lnTo>
                    <a:pt x="292" y="73"/>
                  </a:lnTo>
                  <a:lnTo>
                    <a:pt x="406" y="276"/>
                  </a:lnTo>
                  <a:lnTo>
                    <a:pt x="487" y="381"/>
                  </a:lnTo>
                  <a:lnTo>
                    <a:pt x="600" y="438"/>
                  </a:lnTo>
                  <a:lnTo>
                    <a:pt x="1168" y="438"/>
                  </a:lnTo>
                  <a:lnTo>
                    <a:pt x="1233" y="471"/>
                  </a:lnTo>
                  <a:lnTo>
                    <a:pt x="1322" y="657"/>
                  </a:lnTo>
                  <a:lnTo>
                    <a:pt x="1444" y="844"/>
                  </a:lnTo>
                  <a:lnTo>
                    <a:pt x="1541" y="860"/>
                  </a:lnTo>
                  <a:lnTo>
                    <a:pt x="1833" y="86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5098" name="Text Box 52"/>
            <p:cNvSpPr txBox="1">
              <a:spLocks noChangeArrowheads="1"/>
            </p:cNvSpPr>
            <p:nvPr/>
          </p:nvSpPr>
          <p:spPr bwMode="auto">
            <a:xfrm>
              <a:off x="4921" y="1480"/>
              <a:ext cx="771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12dB/oct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(2 pôles actifs)</a:t>
              </a:r>
            </a:p>
          </p:txBody>
        </p:sp>
      </p:grpSp>
      <p:pic>
        <p:nvPicPr>
          <p:cNvPr id="45061" name="Picture 4" descr="Résultats de recherche d'images pour « ampli op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33" y="781050"/>
            <a:ext cx="809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http://www.moussasoft.com/wp-content/uploads/2014/11/LM318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20158" r="22720" b="20161"/>
          <a:stretch>
            <a:fillRect/>
          </a:stretch>
        </p:blipFill>
        <p:spPr bwMode="auto">
          <a:xfrm>
            <a:off x="10344646" y="563564"/>
            <a:ext cx="828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8" descr="https://upload.wikimedia.org/wikipedia/commons/thumb/e/e0/OpAmpTransistorLevel_Colored_Labeled.svg/780px-OpAmpTransistorLevel_Colored_Labele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298825"/>
            <a:ext cx="40767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2314" y="5702300"/>
            <a:ext cx="5832475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222222"/>
                </a:solidFill>
                <a:latin typeface="+mn-lt"/>
              </a:rPr>
              <a:t>		</a:t>
            </a:r>
            <a:r>
              <a:rPr lang="en-US" sz="1100" dirty="0" err="1">
                <a:solidFill>
                  <a:srgbClr val="222222"/>
                </a:solidFill>
                <a:latin typeface="+mn-lt"/>
              </a:rPr>
              <a:t>Schéma</a:t>
            </a:r>
            <a:r>
              <a:rPr lang="en-US" sz="1100" dirty="0">
                <a:solidFill>
                  <a:srgbClr val="222222"/>
                </a:solidFill>
                <a:latin typeface="+mn-lt"/>
              </a:rPr>
              <a:t> de </a:t>
            </a:r>
            <a:r>
              <a:rPr lang="en-US" sz="1100" dirty="0" err="1">
                <a:solidFill>
                  <a:srgbClr val="222222"/>
                </a:solidFill>
                <a:latin typeface="+mn-lt"/>
              </a:rPr>
              <a:t>l’ampli</a:t>
            </a:r>
            <a:r>
              <a:rPr lang="en-US" sz="1100" dirty="0">
                <a:solidFill>
                  <a:srgbClr val="222222"/>
                </a:solidFill>
                <a:latin typeface="+mn-lt"/>
              </a:rPr>
              <a:t>-op 741.</a:t>
            </a:r>
          </a:p>
          <a:p>
            <a:pPr>
              <a:defRPr/>
            </a:pPr>
            <a:r>
              <a:rPr lang="en-US" sz="1100" dirty="0">
                <a:solidFill>
                  <a:srgbClr val="222222"/>
                </a:solidFill>
                <a:latin typeface="+mn-lt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    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Mirroir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de courant;     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ampli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différentiel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;     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Ampli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classe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A;     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décaleur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de tension;      </a:t>
            </a:r>
            <a:r>
              <a:rPr lang="en-US" sz="1000" dirty="0" err="1">
                <a:solidFill>
                  <a:schemeClr val="tx1"/>
                </a:solidFill>
                <a:latin typeface="+mn-lt"/>
              </a:rPr>
              <a:t>étage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de sortie</a:t>
            </a:r>
            <a:endParaRPr lang="fr-CA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5188" y="5965826"/>
            <a:ext cx="74612" cy="7302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endParaRPr lang="fr-CA"/>
          </a:p>
        </p:txBody>
      </p:sp>
      <p:sp>
        <p:nvSpPr>
          <p:cNvPr id="41" name="Rectangle 40"/>
          <p:cNvSpPr/>
          <p:nvPr/>
        </p:nvSpPr>
        <p:spPr bwMode="auto">
          <a:xfrm>
            <a:off x="3287713" y="5965826"/>
            <a:ext cx="74612" cy="73025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endParaRPr lang="fr-CA"/>
          </a:p>
        </p:txBody>
      </p:sp>
      <p:sp>
        <p:nvSpPr>
          <p:cNvPr id="42" name="Rectangle 41"/>
          <p:cNvSpPr/>
          <p:nvPr/>
        </p:nvSpPr>
        <p:spPr bwMode="auto">
          <a:xfrm>
            <a:off x="4397376" y="5965826"/>
            <a:ext cx="74613" cy="73025"/>
          </a:xfrm>
          <a:prstGeom prst="rect">
            <a:avLst/>
          </a:prstGeom>
          <a:solidFill>
            <a:srgbClr val="B517B9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endParaRPr lang="fr-CA"/>
          </a:p>
        </p:txBody>
      </p:sp>
      <p:sp>
        <p:nvSpPr>
          <p:cNvPr id="43" name="Rectangle 42"/>
          <p:cNvSpPr/>
          <p:nvPr/>
        </p:nvSpPr>
        <p:spPr bwMode="auto">
          <a:xfrm>
            <a:off x="5489576" y="5965826"/>
            <a:ext cx="74613" cy="73025"/>
          </a:xfrm>
          <a:prstGeom prst="rect">
            <a:avLst/>
          </a:prstGeom>
          <a:solidFill>
            <a:srgbClr val="16B67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endParaRPr lang="fr-CA"/>
          </a:p>
        </p:txBody>
      </p:sp>
      <p:sp>
        <p:nvSpPr>
          <p:cNvPr id="44" name="Rectangle 43"/>
          <p:cNvSpPr/>
          <p:nvPr/>
        </p:nvSpPr>
        <p:spPr bwMode="auto">
          <a:xfrm>
            <a:off x="6702426" y="5965826"/>
            <a:ext cx="74613" cy="73025"/>
          </a:xfrm>
          <a:prstGeom prst="rect">
            <a:avLst/>
          </a:prstGeom>
          <a:solidFill>
            <a:srgbClr val="A0E8FE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 err="1">
                <a:solidFill>
                  <a:srgbClr val="0070C0"/>
                </a:solidFill>
              </a:rPr>
              <a:t>Fonction</a:t>
            </a:r>
            <a:r>
              <a:rPr lang="en-CA" altLang="fr-FR" sz="4000" dirty="0">
                <a:solidFill>
                  <a:srgbClr val="0070C0"/>
                </a:solidFill>
              </a:rPr>
              <a:t> d’un circuit de </a:t>
            </a:r>
            <a:r>
              <a:rPr lang="en-CA" altLang="fr-FR" sz="4000" dirty="0" err="1">
                <a:solidFill>
                  <a:srgbClr val="0070C0"/>
                </a:solidFill>
              </a:rPr>
              <a:t>conditionnement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055440" y="2133601"/>
            <a:ext cx="9072810" cy="3992563"/>
          </a:xfrm>
        </p:spPr>
        <p:txBody>
          <a:bodyPr/>
          <a:lstStyle/>
          <a:p>
            <a:pPr eaLnBrk="1" hangingPunct="1"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altLang="fr-FR" sz="2400" dirty="0"/>
              <a:t>Convertir la sortie d’un capteur </a:t>
            </a:r>
            <a:r>
              <a:rPr lang="fr-CA" altLang="fr-FR" sz="2400" i="1" dirty="0"/>
              <a:t>passif </a:t>
            </a:r>
            <a:r>
              <a:rPr lang="fr-CA" altLang="fr-FR" sz="2400" dirty="0"/>
              <a:t>en une quantité électrique (généralement tension, courant ou fréquence)</a:t>
            </a:r>
          </a:p>
          <a:p>
            <a:pPr eaLnBrk="1" hangingPunct="1"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altLang="fr-FR" sz="2400" dirty="0"/>
              <a:t>Convertir un courant en tension ou vice-versa</a:t>
            </a:r>
          </a:p>
          <a:p>
            <a:pPr eaLnBrk="1" hangingPunct="1"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altLang="fr-FR" sz="2400" dirty="0"/>
              <a:t>Amplifier la sortie d’un capteur actif (analogique)</a:t>
            </a:r>
          </a:p>
          <a:p>
            <a:pPr eaLnBrk="1" hangingPunct="1"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altLang="fr-FR" sz="2400" dirty="0"/>
              <a:t>Adapter l’impédance d’un capteur au circuit de traitement</a:t>
            </a:r>
          </a:p>
          <a:p>
            <a:pPr eaLnBrk="1" hangingPunct="1"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CA" altLang="fr-FR" sz="2400" dirty="0"/>
              <a:t>Isoler le capteur du circuit de traitement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1055447" y="423864"/>
            <a:ext cx="8904877" cy="1027112"/>
          </a:xfrm>
        </p:spPr>
        <p:txBody>
          <a:bodyPr/>
          <a:lstStyle/>
          <a:p>
            <a:pPr algn="l" eaLnBrk="1" hangingPunct="1"/>
            <a:r>
              <a:rPr lang="en-US" altLang="fr-FR" dirty="0">
                <a:solidFill>
                  <a:srgbClr val="0070C0"/>
                </a:solidFill>
              </a:rPr>
              <a:t>Compensation du deuxième </a:t>
            </a:r>
            <a:r>
              <a:rPr lang="en-US" altLang="fr-FR" dirty="0" err="1">
                <a:solidFill>
                  <a:srgbClr val="0070C0"/>
                </a:solidFill>
              </a:rPr>
              <a:t>pôle</a:t>
            </a:r>
            <a:endParaRPr lang="en-US" altLang="fr-FR" dirty="0">
              <a:solidFill>
                <a:srgbClr val="0070C0"/>
              </a:solidFill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1055445" y="1484314"/>
            <a:ext cx="6120676" cy="2363787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400" dirty="0"/>
              <a:t>On ajoute un zéro pour annuler le pôle</a:t>
            </a:r>
          </a:p>
          <a:p>
            <a:pPr lvl="1"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1800" dirty="0"/>
              <a:t>Ex. : Intégrateur avec résistance de compensation ajoutée dans la boucle de contre-réaction</a:t>
            </a:r>
          </a:p>
          <a:p>
            <a:pPr lvl="2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1600" dirty="0"/>
              <a:t>Maintient le gain à haute fréquence à une  valeur minimum &gt; 1, ce qui évite les oscillations dues à un gain de contre-réaction égal à -1 </a:t>
            </a:r>
          </a:p>
          <a:p>
            <a:pPr eaLnBrk="1" hangingPunct="1"/>
            <a:endParaRPr lang="fr-CA" altLang="fr-FR" sz="2000" dirty="0"/>
          </a:p>
        </p:txBody>
      </p:sp>
      <p:grpSp>
        <p:nvGrpSpPr>
          <p:cNvPr id="47108" name="Group 67"/>
          <p:cNvGrpSpPr>
            <a:grpSpLocks/>
          </p:cNvGrpSpPr>
          <p:nvPr/>
        </p:nvGrpSpPr>
        <p:grpSpPr bwMode="auto">
          <a:xfrm>
            <a:off x="2763184" y="3542779"/>
            <a:ext cx="3090862" cy="1909763"/>
            <a:chOff x="340" y="2273"/>
            <a:chExt cx="1806" cy="976"/>
          </a:xfrm>
        </p:grpSpPr>
        <p:sp>
          <p:nvSpPr>
            <p:cNvPr id="47131" name="Line 5"/>
            <p:cNvSpPr>
              <a:spLocks noChangeShapeType="1"/>
            </p:cNvSpPr>
            <p:nvPr/>
          </p:nvSpPr>
          <p:spPr bwMode="auto">
            <a:xfrm>
              <a:off x="816" y="3186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32" name="Line 6"/>
            <p:cNvSpPr>
              <a:spLocks noChangeShapeType="1"/>
            </p:cNvSpPr>
            <p:nvPr/>
          </p:nvSpPr>
          <p:spPr bwMode="auto">
            <a:xfrm>
              <a:off x="882" y="3218"/>
              <a:ext cx="1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33" name="Line 7"/>
            <p:cNvSpPr>
              <a:spLocks noChangeShapeType="1"/>
            </p:cNvSpPr>
            <p:nvPr/>
          </p:nvSpPr>
          <p:spPr bwMode="auto">
            <a:xfrm>
              <a:off x="949" y="3249"/>
              <a:ext cx="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34" name="Line 8"/>
            <p:cNvSpPr>
              <a:spLocks noChangeShapeType="1"/>
            </p:cNvSpPr>
            <p:nvPr/>
          </p:nvSpPr>
          <p:spPr bwMode="auto">
            <a:xfrm flipV="1">
              <a:off x="982" y="3060"/>
              <a:ext cx="0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47135" name="Group 10"/>
            <p:cNvGrpSpPr>
              <a:grpSpLocks/>
            </p:cNvGrpSpPr>
            <p:nvPr/>
          </p:nvGrpSpPr>
          <p:grpSpPr bwMode="auto">
            <a:xfrm>
              <a:off x="650" y="2651"/>
              <a:ext cx="364" cy="124"/>
              <a:chOff x="2208" y="3408"/>
              <a:chExt cx="2592" cy="288"/>
            </a:xfrm>
          </p:grpSpPr>
          <p:sp>
            <p:nvSpPr>
              <p:cNvPr id="47165" name="Freeform 1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7166" name="Freeform 1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7136" name="Text Box 13"/>
            <p:cNvSpPr txBox="1">
              <a:spLocks noChangeArrowheads="1"/>
            </p:cNvSpPr>
            <p:nvPr/>
          </p:nvSpPr>
          <p:spPr bwMode="auto">
            <a:xfrm>
              <a:off x="657" y="2420"/>
              <a:ext cx="2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R</a:t>
              </a:r>
              <a:r>
                <a:rPr kumimoji="0" lang="en-US" altLang="fr-FR" sz="1800" baseline="-25000"/>
                <a:t>e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47137" name="Oval 14"/>
            <p:cNvSpPr>
              <a:spLocks noChangeArrowheads="1"/>
            </p:cNvSpPr>
            <p:nvPr/>
          </p:nvSpPr>
          <p:spPr bwMode="auto">
            <a:xfrm>
              <a:off x="1910" y="2808"/>
              <a:ext cx="66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38" name="AutoShape 16"/>
            <p:cNvSpPr>
              <a:spLocks noChangeArrowheads="1"/>
            </p:cNvSpPr>
            <p:nvPr/>
          </p:nvSpPr>
          <p:spPr bwMode="auto">
            <a:xfrm rot="5400000">
              <a:off x="1242" y="2591"/>
              <a:ext cx="441" cy="49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39" name="Line 17"/>
            <p:cNvSpPr>
              <a:spLocks noChangeShapeType="1"/>
            </p:cNvSpPr>
            <p:nvPr/>
          </p:nvSpPr>
          <p:spPr bwMode="auto">
            <a:xfrm flipH="1">
              <a:off x="982" y="2714"/>
              <a:ext cx="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40" name="Line 18"/>
            <p:cNvSpPr>
              <a:spLocks noChangeShapeType="1"/>
            </p:cNvSpPr>
            <p:nvPr/>
          </p:nvSpPr>
          <p:spPr bwMode="auto">
            <a:xfrm flipH="1">
              <a:off x="982" y="2966"/>
              <a:ext cx="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41" name="Line 19"/>
            <p:cNvSpPr>
              <a:spLocks noChangeShapeType="1"/>
            </p:cNvSpPr>
            <p:nvPr/>
          </p:nvSpPr>
          <p:spPr bwMode="auto">
            <a:xfrm flipH="1">
              <a:off x="1678" y="2840"/>
              <a:ext cx="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42" name="Text Box 20"/>
            <p:cNvSpPr txBox="1">
              <a:spLocks noChangeArrowheads="1"/>
            </p:cNvSpPr>
            <p:nvPr/>
          </p:nvSpPr>
          <p:spPr bwMode="auto">
            <a:xfrm>
              <a:off x="1202" y="2602"/>
              <a:ext cx="1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-</a:t>
              </a:r>
            </a:p>
          </p:txBody>
        </p:sp>
        <p:sp>
          <p:nvSpPr>
            <p:cNvPr id="47143" name="Text Box 21"/>
            <p:cNvSpPr txBox="1">
              <a:spLocks noChangeArrowheads="1"/>
            </p:cNvSpPr>
            <p:nvPr/>
          </p:nvSpPr>
          <p:spPr bwMode="auto">
            <a:xfrm>
              <a:off x="1202" y="2828"/>
              <a:ext cx="18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 b="1"/>
                <a:t>+</a:t>
              </a:r>
            </a:p>
          </p:txBody>
        </p:sp>
        <p:sp>
          <p:nvSpPr>
            <p:cNvPr id="47144" name="Oval 22"/>
            <p:cNvSpPr>
              <a:spLocks noChangeArrowheads="1"/>
            </p:cNvSpPr>
            <p:nvPr/>
          </p:nvSpPr>
          <p:spPr bwMode="auto">
            <a:xfrm>
              <a:off x="584" y="2682"/>
              <a:ext cx="66" cy="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145" name="Text Box 23"/>
            <p:cNvSpPr txBox="1">
              <a:spLocks noChangeArrowheads="1"/>
            </p:cNvSpPr>
            <p:nvPr/>
          </p:nvSpPr>
          <p:spPr bwMode="auto">
            <a:xfrm>
              <a:off x="340" y="2556"/>
              <a:ext cx="25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e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47146" name="Text Box 24"/>
            <p:cNvSpPr txBox="1">
              <a:spLocks noChangeArrowheads="1"/>
            </p:cNvSpPr>
            <p:nvPr/>
          </p:nvSpPr>
          <p:spPr bwMode="auto">
            <a:xfrm>
              <a:off x="1927" y="2692"/>
              <a:ext cx="2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V</a:t>
              </a:r>
              <a:r>
                <a:rPr kumimoji="0" lang="en-US" altLang="fr-FR" sz="1800" baseline="-25000"/>
                <a:t>s</a:t>
              </a:r>
              <a:endParaRPr kumimoji="0" lang="en-US" altLang="fr-FR" sz="1800"/>
            </a:p>
          </p:txBody>
        </p:sp>
        <p:sp>
          <p:nvSpPr>
            <p:cNvPr id="47147" name="Text Box 25"/>
            <p:cNvSpPr txBox="1">
              <a:spLocks noChangeArrowheads="1"/>
            </p:cNvSpPr>
            <p:nvPr/>
          </p:nvSpPr>
          <p:spPr bwMode="auto">
            <a:xfrm>
              <a:off x="1247" y="2329"/>
              <a:ext cx="21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C</a:t>
              </a:r>
              <a:r>
                <a:rPr kumimoji="0" lang="en-US" altLang="fr-FR" sz="1800" baseline="-25000"/>
                <a:t>c</a:t>
              </a:r>
              <a:endParaRPr kumimoji="0" lang="en-US" altLang="fr-FR" sz="1800"/>
            </a:p>
          </p:txBody>
        </p:sp>
        <p:sp>
          <p:nvSpPr>
            <p:cNvPr id="47148" name="Line 27"/>
            <p:cNvSpPr>
              <a:spLocks noChangeShapeType="1"/>
            </p:cNvSpPr>
            <p:nvPr/>
          </p:nvSpPr>
          <p:spPr bwMode="auto">
            <a:xfrm>
              <a:off x="982" y="2966"/>
              <a:ext cx="0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47149" name="Group 28"/>
            <p:cNvGrpSpPr>
              <a:grpSpLocks/>
            </p:cNvGrpSpPr>
            <p:nvPr/>
          </p:nvGrpSpPr>
          <p:grpSpPr bwMode="auto">
            <a:xfrm rot="5400000">
              <a:off x="1175" y="2212"/>
              <a:ext cx="177" cy="299"/>
              <a:chOff x="4800" y="2880"/>
              <a:chExt cx="192" cy="336"/>
            </a:xfrm>
          </p:grpSpPr>
          <p:sp>
            <p:nvSpPr>
              <p:cNvPr id="47161" name="Line 29"/>
              <p:cNvSpPr>
                <a:spLocks noChangeShapeType="1"/>
              </p:cNvSpPr>
              <p:nvPr/>
            </p:nvSpPr>
            <p:spPr bwMode="auto">
              <a:xfrm>
                <a:off x="4800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7162" name="Line 30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7163" name="Line 31"/>
              <p:cNvSpPr>
                <a:spLocks noChangeShapeType="1"/>
              </p:cNvSpPr>
              <p:nvPr/>
            </p:nvSpPr>
            <p:spPr bwMode="auto">
              <a:xfrm flipV="1">
                <a:off x="489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7164" name="Line 32"/>
              <p:cNvSpPr>
                <a:spLocks noChangeShapeType="1"/>
              </p:cNvSpPr>
              <p:nvPr/>
            </p:nvSpPr>
            <p:spPr bwMode="auto">
              <a:xfrm flipV="1">
                <a:off x="4896" y="30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717" y="2808"/>
              <a:ext cx="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51" name="Text Box 34"/>
            <p:cNvSpPr txBox="1">
              <a:spLocks noChangeArrowheads="1"/>
            </p:cNvSpPr>
            <p:nvPr/>
          </p:nvSpPr>
          <p:spPr bwMode="auto">
            <a:xfrm>
              <a:off x="703" y="2782"/>
              <a:ext cx="21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e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47152" name="Line 35"/>
            <p:cNvSpPr>
              <a:spLocks noChangeShapeType="1"/>
            </p:cNvSpPr>
            <p:nvPr/>
          </p:nvSpPr>
          <p:spPr bwMode="auto">
            <a:xfrm>
              <a:off x="1081" y="2368"/>
              <a:ext cx="0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53" name="Text Box 36"/>
            <p:cNvSpPr txBox="1">
              <a:spLocks noChangeArrowheads="1"/>
            </p:cNvSpPr>
            <p:nvPr/>
          </p:nvSpPr>
          <p:spPr bwMode="auto">
            <a:xfrm>
              <a:off x="930" y="2329"/>
              <a:ext cx="19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I</a:t>
              </a:r>
              <a:r>
                <a:rPr kumimoji="0" lang="en-US" altLang="fr-FR" sz="1800" baseline="-25000"/>
                <a:t>f</a:t>
              </a:r>
              <a:r>
                <a:rPr kumimoji="0" lang="en-US" altLang="fr-FR" sz="1800"/>
                <a:t> </a:t>
              </a:r>
            </a:p>
          </p:txBody>
        </p:sp>
        <p:grpSp>
          <p:nvGrpSpPr>
            <p:cNvPr id="47154" name="Group 37"/>
            <p:cNvGrpSpPr>
              <a:grpSpLocks/>
            </p:cNvGrpSpPr>
            <p:nvPr/>
          </p:nvGrpSpPr>
          <p:grpSpPr bwMode="auto">
            <a:xfrm>
              <a:off x="1413" y="2305"/>
              <a:ext cx="363" cy="124"/>
              <a:chOff x="2208" y="3408"/>
              <a:chExt cx="2592" cy="288"/>
            </a:xfrm>
          </p:grpSpPr>
          <p:sp>
            <p:nvSpPr>
              <p:cNvPr id="47159" name="Freeform 38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7160" name="Freeform 39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7155" name="Text Box 40"/>
            <p:cNvSpPr txBox="1">
              <a:spLocks noChangeArrowheads="1"/>
            </p:cNvSpPr>
            <p:nvPr/>
          </p:nvSpPr>
          <p:spPr bwMode="auto">
            <a:xfrm>
              <a:off x="1519" y="2375"/>
              <a:ext cx="24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800"/>
                <a:t>R</a:t>
              </a:r>
              <a:r>
                <a:rPr kumimoji="0" lang="en-US" altLang="fr-FR" sz="1800" baseline="-25000"/>
                <a:t>c</a:t>
              </a:r>
              <a:r>
                <a:rPr kumimoji="0" lang="en-US" altLang="fr-FR" sz="1800"/>
                <a:t> </a:t>
              </a:r>
            </a:p>
          </p:txBody>
        </p:sp>
        <p:sp>
          <p:nvSpPr>
            <p:cNvPr id="47156" name="Line 41"/>
            <p:cNvSpPr>
              <a:spLocks noChangeShapeType="1"/>
            </p:cNvSpPr>
            <p:nvPr/>
          </p:nvSpPr>
          <p:spPr bwMode="auto">
            <a:xfrm>
              <a:off x="1114" y="2368"/>
              <a:ext cx="0" cy="3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57" name="Line 42"/>
            <p:cNvSpPr>
              <a:spLocks noChangeShapeType="1"/>
            </p:cNvSpPr>
            <p:nvPr/>
          </p:nvSpPr>
          <p:spPr bwMode="auto">
            <a:xfrm>
              <a:off x="1778" y="2368"/>
              <a:ext cx="0" cy="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58" name="Line 43"/>
            <p:cNvSpPr>
              <a:spLocks noChangeShapeType="1"/>
            </p:cNvSpPr>
            <p:nvPr/>
          </p:nvSpPr>
          <p:spPr bwMode="auto">
            <a:xfrm flipV="1">
              <a:off x="1446" y="2292"/>
              <a:ext cx="365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7109" name="Group 68"/>
          <p:cNvGrpSpPr>
            <a:grpSpLocks/>
          </p:cNvGrpSpPr>
          <p:nvPr/>
        </p:nvGrpSpPr>
        <p:grpSpPr bwMode="auto">
          <a:xfrm>
            <a:off x="7033129" y="1772756"/>
            <a:ext cx="3806825" cy="3759200"/>
            <a:chOff x="3243" y="1591"/>
            <a:chExt cx="2398" cy="2368"/>
          </a:xfrm>
        </p:grpSpPr>
        <p:sp>
          <p:nvSpPr>
            <p:cNvPr id="47110" name="Line 45"/>
            <p:cNvSpPr>
              <a:spLocks noChangeShapeType="1"/>
            </p:cNvSpPr>
            <p:nvPr/>
          </p:nvSpPr>
          <p:spPr bwMode="auto">
            <a:xfrm>
              <a:off x="3695" y="2806"/>
              <a:ext cx="1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11" name="Line 46"/>
            <p:cNvSpPr>
              <a:spLocks noChangeShapeType="1"/>
            </p:cNvSpPr>
            <p:nvPr/>
          </p:nvSpPr>
          <p:spPr bwMode="auto">
            <a:xfrm flipV="1">
              <a:off x="3695" y="1840"/>
              <a:ext cx="0" cy="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12" name="Text Box 47"/>
            <p:cNvSpPr txBox="1">
              <a:spLocks noChangeArrowheads="1"/>
            </p:cNvSpPr>
            <p:nvPr/>
          </p:nvSpPr>
          <p:spPr bwMode="auto">
            <a:xfrm>
              <a:off x="3243" y="188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log(G)</a:t>
              </a:r>
              <a:endParaRPr kumimoji="0" lang="en-US" altLang="fr-FR" sz="1600" baseline="-25000"/>
            </a:p>
          </p:txBody>
        </p:sp>
        <p:sp>
          <p:nvSpPr>
            <p:cNvPr id="47113" name="Text Box 48"/>
            <p:cNvSpPr txBox="1">
              <a:spLocks noChangeArrowheads="1"/>
            </p:cNvSpPr>
            <p:nvPr/>
          </p:nvSpPr>
          <p:spPr bwMode="auto">
            <a:xfrm>
              <a:off x="5103" y="2840"/>
              <a:ext cx="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 </a:t>
              </a:r>
              <a:r>
                <a:rPr kumimoji="0" lang="en-US" altLang="fr-FR" sz="1600" i="1"/>
                <a:t>f </a:t>
              </a:r>
              <a:r>
                <a:rPr kumimoji="0" lang="en-US" altLang="fr-FR" sz="1600"/>
                <a:t>)</a:t>
              </a:r>
            </a:p>
          </p:txBody>
        </p:sp>
        <p:sp>
          <p:nvSpPr>
            <p:cNvPr id="47114" name="Text Box 49"/>
            <p:cNvSpPr txBox="1">
              <a:spLocks noChangeArrowheads="1"/>
            </p:cNvSpPr>
            <p:nvPr/>
          </p:nvSpPr>
          <p:spPr bwMode="auto">
            <a:xfrm>
              <a:off x="4128" y="1591"/>
              <a:ext cx="13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b="1"/>
                <a:t>Réponse en amplitude</a:t>
              </a:r>
              <a:endParaRPr kumimoji="0" lang="en-US" altLang="fr-FR" sz="1400"/>
            </a:p>
          </p:txBody>
        </p:sp>
        <p:sp>
          <p:nvSpPr>
            <p:cNvPr id="47115" name="Line 50"/>
            <p:cNvSpPr>
              <a:spLocks noChangeShapeType="1"/>
            </p:cNvSpPr>
            <p:nvPr/>
          </p:nvSpPr>
          <p:spPr bwMode="auto">
            <a:xfrm>
              <a:off x="3695" y="3508"/>
              <a:ext cx="1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16" name="Line 51"/>
            <p:cNvSpPr>
              <a:spLocks noChangeShapeType="1"/>
            </p:cNvSpPr>
            <p:nvPr/>
          </p:nvSpPr>
          <p:spPr bwMode="auto">
            <a:xfrm flipV="1">
              <a:off x="3695" y="3405"/>
              <a:ext cx="0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17" name="Text Box 52"/>
            <p:cNvSpPr txBox="1">
              <a:spLocks noChangeArrowheads="1"/>
            </p:cNvSpPr>
            <p:nvPr/>
          </p:nvSpPr>
          <p:spPr bwMode="auto">
            <a:xfrm>
              <a:off x="3470" y="3385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>
                  <a:latin typeface="Symbol" panose="05050102010706020507" pitchFamily="18" charset="2"/>
                </a:rPr>
                <a:t>q</a:t>
              </a:r>
              <a:endParaRPr kumimoji="0" lang="en-US" altLang="fr-FR" sz="1600" baseline="-25000">
                <a:latin typeface="Symbol" panose="05050102010706020507" pitchFamily="18" charset="2"/>
              </a:endParaRPr>
            </a:p>
          </p:txBody>
        </p:sp>
        <p:sp>
          <p:nvSpPr>
            <p:cNvPr id="47118" name="Text Box 53"/>
            <p:cNvSpPr txBox="1">
              <a:spLocks noChangeArrowheads="1"/>
            </p:cNvSpPr>
            <p:nvPr/>
          </p:nvSpPr>
          <p:spPr bwMode="auto">
            <a:xfrm>
              <a:off x="5148" y="3294"/>
              <a:ext cx="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log( </a:t>
              </a:r>
              <a:r>
                <a:rPr kumimoji="0" lang="en-US" altLang="fr-FR" sz="1600" i="1"/>
                <a:t>f </a:t>
              </a:r>
              <a:r>
                <a:rPr kumimoji="0" lang="en-US" altLang="fr-FR" sz="1600"/>
                <a:t>)</a:t>
              </a:r>
            </a:p>
          </p:txBody>
        </p:sp>
        <p:sp>
          <p:nvSpPr>
            <p:cNvPr id="47119" name="Text Box 54"/>
            <p:cNvSpPr txBox="1">
              <a:spLocks noChangeArrowheads="1"/>
            </p:cNvSpPr>
            <p:nvPr/>
          </p:nvSpPr>
          <p:spPr bwMode="auto">
            <a:xfrm>
              <a:off x="3775" y="3227"/>
              <a:ext cx="10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 b="1"/>
                <a:t>Réponse en phase</a:t>
              </a:r>
              <a:endParaRPr kumimoji="0" lang="en-US" altLang="fr-FR" sz="1400"/>
            </a:p>
          </p:txBody>
        </p:sp>
        <p:sp>
          <p:nvSpPr>
            <p:cNvPr id="47120" name="Line 55"/>
            <p:cNvSpPr>
              <a:spLocks noChangeShapeType="1"/>
            </p:cNvSpPr>
            <p:nvPr/>
          </p:nvSpPr>
          <p:spPr bwMode="auto">
            <a:xfrm>
              <a:off x="3696" y="394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1" name="Text Box 56"/>
            <p:cNvSpPr txBox="1">
              <a:spLocks noChangeArrowheads="1"/>
            </p:cNvSpPr>
            <p:nvPr/>
          </p:nvSpPr>
          <p:spPr bwMode="auto">
            <a:xfrm>
              <a:off x="3754" y="3767"/>
              <a:ext cx="5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-90 degrés</a:t>
              </a:r>
              <a:endParaRPr kumimoji="0" lang="en-US" altLang="fr-FR" sz="1400" baseline="-25000"/>
            </a:p>
          </p:txBody>
        </p:sp>
        <p:sp>
          <p:nvSpPr>
            <p:cNvPr id="47122" name="Text Box 58"/>
            <p:cNvSpPr txBox="1">
              <a:spLocks noChangeArrowheads="1"/>
            </p:cNvSpPr>
            <p:nvPr/>
          </p:nvSpPr>
          <p:spPr bwMode="auto">
            <a:xfrm>
              <a:off x="5088" y="2307"/>
              <a:ext cx="5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400"/>
                <a:t>Gain min.</a:t>
              </a:r>
              <a:endParaRPr kumimoji="0" lang="en-US" altLang="fr-FR" sz="1400" baseline="-25000"/>
            </a:p>
          </p:txBody>
        </p:sp>
        <p:sp>
          <p:nvSpPr>
            <p:cNvPr id="47123" name="Text Box 59"/>
            <p:cNvSpPr txBox="1">
              <a:spLocks noChangeArrowheads="1"/>
            </p:cNvSpPr>
            <p:nvPr/>
          </p:nvSpPr>
          <p:spPr bwMode="auto">
            <a:xfrm>
              <a:off x="3494" y="2683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0</a:t>
              </a:r>
            </a:p>
          </p:txBody>
        </p:sp>
        <p:sp>
          <p:nvSpPr>
            <p:cNvPr id="47124" name="Line 60"/>
            <p:cNvSpPr>
              <a:spLocks noChangeShapeType="1"/>
            </p:cNvSpPr>
            <p:nvPr/>
          </p:nvSpPr>
          <p:spPr bwMode="auto">
            <a:xfrm flipH="1" flipV="1">
              <a:off x="3696" y="1920"/>
              <a:ext cx="1338" cy="11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5" name="Text Box 61"/>
            <p:cNvSpPr txBox="1">
              <a:spLocks noChangeArrowheads="1"/>
            </p:cNvSpPr>
            <p:nvPr/>
          </p:nvSpPr>
          <p:spPr bwMode="auto">
            <a:xfrm>
              <a:off x="4241" y="2069"/>
              <a:ext cx="56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1600"/>
                <a:t>6 dB/oct</a:t>
              </a:r>
            </a:p>
          </p:txBody>
        </p:sp>
        <p:sp>
          <p:nvSpPr>
            <p:cNvPr id="47126" name="Line 62"/>
            <p:cNvSpPr>
              <a:spLocks noChangeShapeType="1"/>
            </p:cNvSpPr>
            <p:nvPr/>
          </p:nvSpPr>
          <p:spPr bwMode="auto">
            <a:xfrm flipH="1">
              <a:off x="4464" y="240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7" name="Line 63"/>
            <p:cNvSpPr>
              <a:spLocks noChangeShapeType="1"/>
            </p:cNvSpPr>
            <p:nvPr/>
          </p:nvSpPr>
          <p:spPr bwMode="auto">
            <a:xfrm>
              <a:off x="4416" y="268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8" name="Freeform 64"/>
            <p:cNvSpPr>
              <a:spLocks/>
            </p:cNvSpPr>
            <p:nvPr/>
          </p:nvSpPr>
          <p:spPr bwMode="auto">
            <a:xfrm>
              <a:off x="3696" y="1921"/>
              <a:ext cx="1711" cy="770"/>
            </a:xfrm>
            <a:custGeom>
              <a:avLst/>
              <a:gdLst>
                <a:gd name="T0" fmla="*/ 0 w 1711"/>
                <a:gd name="T1" fmla="*/ 0 h 770"/>
                <a:gd name="T2" fmla="*/ 876 w 1711"/>
                <a:gd name="T3" fmla="*/ 730 h 770"/>
                <a:gd name="T4" fmla="*/ 941 w 1711"/>
                <a:gd name="T5" fmla="*/ 754 h 770"/>
                <a:gd name="T6" fmla="*/ 1054 w 1711"/>
                <a:gd name="T7" fmla="*/ 770 h 770"/>
                <a:gd name="T8" fmla="*/ 1711 w 1711"/>
                <a:gd name="T9" fmla="*/ 770 h 7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1"/>
                <a:gd name="T16" fmla="*/ 0 h 770"/>
                <a:gd name="T17" fmla="*/ 1711 w 1711"/>
                <a:gd name="T18" fmla="*/ 770 h 7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1" h="770">
                  <a:moveTo>
                    <a:pt x="0" y="0"/>
                  </a:moveTo>
                  <a:lnTo>
                    <a:pt x="876" y="730"/>
                  </a:lnTo>
                  <a:lnTo>
                    <a:pt x="941" y="754"/>
                  </a:lnTo>
                  <a:lnTo>
                    <a:pt x="1054" y="770"/>
                  </a:lnTo>
                  <a:lnTo>
                    <a:pt x="1711" y="77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29" name="Freeform 65"/>
            <p:cNvSpPr>
              <a:spLocks/>
            </p:cNvSpPr>
            <p:nvPr/>
          </p:nvSpPr>
          <p:spPr bwMode="auto">
            <a:xfrm>
              <a:off x="3721" y="3504"/>
              <a:ext cx="1703" cy="438"/>
            </a:xfrm>
            <a:custGeom>
              <a:avLst/>
              <a:gdLst>
                <a:gd name="T0" fmla="*/ 0 w 1703"/>
                <a:gd name="T1" fmla="*/ 438 h 438"/>
                <a:gd name="T2" fmla="*/ 778 w 1703"/>
                <a:gd name="T3" fmla="*/ 438 h 438"/>
                <a:gd name="T4" fmla="*/ 859 w 1703"/>
                <a:gd name="T5" fmla="*/ 365 h 438"/>
                <a:gd name="T6" fmla="*/ 948 w 1703"/>
                <a:gd name="T7" fmla="*/ 203 h 438"/>
                <a:gd name="T8" fmla="*/ 1029 w 1703"/>
                <a:gd name="T9" fmla="*/ 41 h 438"/>
                <a:gd name="T10" fmla="*/ 1127 w 1703"/>
                <a:gd name="T11" fmla="*/ 0 h 438"/>
                <a:gd name="T12" fmla="*/ 1703 w 1703"/>
                <a:gd name="T13" fmla="*/ 0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3"/>
                <a:gd name="T22" fmla="*/ 0 h 438"/>
                <a:gd name="T23" fmla="*/ 1703 w 1703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3" h="438">
                  <a:moveTo>
                    <a:pt x="0" y="438"/>
                  </a:moveTo>
                  <a:lnTo>
                    <a:pt x="778" y="438"/>
                  </a:lnTo>
                  <a:lnTo>
                    <a:pt x="859" y="365"/>
                  </a:lnTo>
                  <a:lnTo>
                    <a:pt x="948" y="203"/>
                  </a:lnTo>
                  <a:lnTo>
                    <a:pt x="1029" y="41"/>
                  </a:lnTo>
                  <a:lnTo>
                    <a:pt x="1127" y="0"/>
                  </a:lnTo>
                  <a:lnTo>
                    <a:pt x="1703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7130" name="Line 66"/>
            <p:cNvSpPr>
              <a:spLocks noChangeShapeType="1"/>
            </p:cNvSpPr>
            <p:nvPr/>
          </p:nvSpPr>
          <p:spPr bwMode="auto">
            <a:xfrm flipH="1">
              <a:off x="5040" y="249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055440" y="198438"/>
            <a:ext cx="8926760" cy="1143000"/>
          </a:xfrm>
        </p:spPr>
        <p:txBody>
          <a:bodyPr/>
          <a:lstStyle/>
          <a:p>
            <a:pPr algn="l" eaLnBrk="1" hangingPunct="1"/>
            <a:r>
              <a:rPr lang="en-US" altLang="fr-FR" dirty="0" err="1">
                <a:solidFill>
                  <a:srgbClr val="0070C0"/>
                </a:solidFill>
              </a:rPr>
              <a:t>Autres</a:t>
            </a:r>
            <a:r>
              <a:rPr lang="en-US" altLang="fr-FR" dirty="0">
                <a:solidFill>
                  <a:srgbClr val="0070C0"/>
                </a:solidFill>
              </a:rPr>
              <a:t> sources </a:t>
            </a:r>
            <a:r>
              <a:rPr lang="en-US" altLang="fr-FR" dirty="0" err="1">
                <a:solidFill>
                  <a:srgbClr val="0070C0"/>
                </a:solidFill>
              </a:rPr>
              <a:t>d’erreur</a:t>
            </a:r>
            <a:endParaRPr lang="en-US" altLang="fr-FR" dirty="0">
              <a:solidFill>
                <a:srgbClr val="0070C0"/>
              </a:solidFill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1055440" y="1341438"/>
            <a:ext cx="6553448" cy="35988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Tension de décalage</a:t>
            </a:r>
            <a:r>
              <a:rPr lang="fr-FR" altLang="fr-FR" sz="2000" dirty="0"/>
              <a:t> (« input offset voltage: v</a:t>
            </a:r>
            <a:r>
              <a:rPr lang="fr-FR" altLang="fr-FR" sz="2000" baseline="-25000" dirty="0"/>
              <a:t>os </a:t>
            </a:r>
            <a:r>
              <a:rPr lang="fr-FR" altLang="fr-FR" sz="2000" dirty="0"/>
              <a:t>») :  valeur de V</a:t>
            </a:r>
            <a:r>
              <a:rPr lang="fr-FR" altLang="fr-FR" sz="2000" baseline="-25000" dirty="0"/>
              <a:t>+</a:t>
            </a:r>
            <a:r>
              <a:rPr lang="fr-FR" altLang="fr-FR" sz="2000" dirty="0"/>
              <a:t>-V</a:t>
            </a:r>
            <a:r>
              <a:rPr lang="fr-FR" altLang="fr-FR" sz="2000" baseline="-25000" dirty="0"/>
              <a:t>-</a:t>
            </a:r>
            <a:r>
              <a:rPr lang="fr-FR" altLang="fr-FR" sz="2000" dirty="0"/>
              <a:t> pour avoir Vs=0 </a:t>
            </a: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(10 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V- 10 mV)</a:t>
            </a:r>
            <a:endParaRPr lang="fr-CA" altLang="fr-FR" sz="18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Courant de polarisation</a:t>
            </a:r>
            <a:r>
              <a:rPr lang="fr-FR" altLang="fr-FR" sz="2000" dirty="0"/>
              <a:t> (« input </a:t>
            </a:r>
            <a:r>
              <a:rPr lang="fr-FR" altLang="fr-FR" sz="2000" dirty="0" err="1"/>
              <a:t>bias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current</a:t>
            </a:r>
            <a:r>
              <a:rPr lang="fr-FR" altLang="fr-FR" sz="2000" dirty="0"/>
              <a:t>: </a:t>
            </a:r>
            <a:r>
              <a:rPr lang="fr-FR" altLang="fr-FR" sz="2000" dirty="0" err="1"/>
              <a:t>i</a:t>
            </a:r>
            <a:r>
              <a:rPr lang="fr-FR" altLang="fr-FR" sz="2000" baseline="-25000" dirty="0" err="1"/>
              <a:t>b</a:t>
            </a:r>
            <a:r>
              <a:rPr lang="fr-FR" altLang="fr-FR" sz="2000" baseline="-25000" dirty="0"/>
              <a:t> </a:t>
            </a:r>
            <a:r>
              <a:rPr lang="fr-FR" altLang="fr-FR" sz="2000" dirty="0"/>
              <a:t>») : Moyenne de </a:t>
            </a:r>
            <a:r>
              <a:rPr lang="fr-CA" altLang="fr-FR" sz="2000" dirty="0"/>
              <a:t>i</a:t>
            </a:r>
            <a:r>
              <a:rPr lang="fr-CA" altLang="fr-FR" sz="2000" baseline="-25000" dirty="0"/>
              <a:t>+</a:t>
            </a:r>
            <a:r>
              <a:rPr lang="fr-CA" altLang="fr-FR" sz="2000" dirty="0"/>
              <a:t> et i</a:t>
            </a:r>
            <a:r>
              <a:rPr lang="fr-CA" altLang="fr-FR" sz="2000" baseline="-25000" dirty="0"/>
              <a:t>–</a:t>
            </a:r>
            <a:r>
              <a:rPr lang="fr-FR" altLang="fr-FR" sz="2000" dirty="0"/>
              <a:t> lorsque V</a:t>
            </a:r>
            <a:r>
              <a:rPr lang="fr-FR" altLang="fr-FR" sz="2000" baseline="-25000" dirty="0"/>
              <a:t>s</a:t>
            </a:r>
            <a:r>
              <a:rPr lang="fr-FR" altLang="fr-FR" sz="2000" dirty="0"/>
              <a:t>=0 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(10 fA-1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A)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Courant de décalage </a:t>
            </a:r>
            <a:r>
              <a:rPr lang="fr-FR" altLang="fr-FR" sz="2000" dirty="0"/>
              <a:t>(« offset </a:t>
            </a:r>
            <a:r>
              <a:rPr lang="fr-FR" altLang="fr-FR" sz="2000" dirty="0" err="1"/>
              <a:t>current</a:t>
            </a:r>
            <a:r>
              <a:rPr lang="fr-FR" altLang="fr-FR" sz="2000" dirty="0"/>
              <a:t> </a:t>
            </a:r>
            <a:r>
              <a:rPr lang="fr-FR" altLang="fr-FR" sz="2000" dirty="0">
                <a:latin typeface="Symbol" panose="05050102010706020507" pitchFamily="18" charset="2"/>
              </a:rPr>
              <a:t>D</a:t>
            </a:r>
            <a:r>
              <a:rPr lang="fr-FR" altLang="fr-FR" sz="2000" dirty="0"/>
              <a:t>i</a:t>
            </a:r>
            <a:r>
              <a:rPr lang="fr-FR" altLang="fr-FR" sz="2000" baseline="-25000" dirty="0"/>
              <a:t>b</a:t>
            </a:r>
            <a:r>
              <a:rPr lang="fr-FR" altLang="fr-FR" sz="2000" dirty="0"/>
              <a:t>») :       Différence entre les courants </a:t>
            </a:r>
            <a:r>
              <a:rPr lang="fr-CA" altLang="fr-FR" sz="2000" dirty="0"/>
              <a:t>i</a:t>
            </a:r>
            <a:r>
              <a:rPr lang="fr-CA" altLang="fr-FR" sz="2000" baseline="-25000" dirty="0"/>
              <a:t>+</a:t>
            </a:r>
            <a:r>
              <a:rPr lang="fr-CA" altLang="fr-FR" sz="2000" dirty="0"/>
              <a:t> et i</a:t>
            </a:r>
            <a:r>
              <a:rPr lang="fr-CA" altLang="fr-FR" sz="2000" baseline="-25000" dirty="0"/>
              <a:t>–</a:t>
            </a:r>
            <a:r>
              <a:rPr lang="fr-FR" altLang="fr-FR" sz="2000" dirty="0"/>
              <a:t> </a:t>
            </a:r>
            <a:r>
              <a:rPr lang="fr-FR" altLang="fr-FR" sz="1800" dirty="0"/>
              <a:t>(~</a:t>
            </a:r>
            <a:r>
              <a:rPr lang="fr-FR" altLang="fr-FR" sz="1800" dirty="0" err="1"/>
              <a:t>nA</a:t>
            </a:r>
            <a:r>
              <a:rPr lang="fr-FR" altLang="fr-FR" sz="1800" dirty="0"/>
              <a:t>)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Taux de réjection de l'alimentation</a:t>
            </a:r>
            <a:r>
              <a:rPr lang="fr-FR" altLang="fr-FR" sz="2000" dirty="0"/>
              <a:t> (« power </a:t>
            </a:r>
            <a:r>
              <a:rPr lang="fr-FR" altLang="fr-FR" sz="2000" dirty="0" err="1"/>
              <a:t>supply</a:t>
            </a:r>
            <a:r>
              <a:rPr lang="fr-FR" altLang="fr-FR" sz="2000" dirty="0"/>
              <a:t> rejection ratio : PSRR »)  : rapport des variations de v</a:t>
            </a:r>
            <a:r>
              <a:rPr lang="fr-FR" altLang="fr-FR" sz="2000" baseline="-25000" dirty="0"/>
              <a:t>os</a:t>
            </a:r>
            <a:r>
              <a:rPr lang="fr-FR" altLang="fr-FR" sz="2000" dirty="0"/>
              <a:t>  suivant celles de la tension d'alimentation</a:t>
            </a: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(80-100 dB)</a:t>
            </a:r>
          </a:p>
          <a:p>
            <a:pPr defTabSz="715963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Taux de rejet des tensions de mode commun</a:t>
            </a:r>
            <a:r>
              <a:rPr lang="fr-FR" altLang="fr-FR" sz="2000" u="sng" dirty="0"/>
              <a:t> </a:t>
            </a:r>
            <a:r>
              <a:rPr lang="fr-FR" altLang="fr-FR" sz="2000" dirty="0"/>
              <a:t>(« </a:t>
            </a:r>
            <a:r>
              <a:rPr lang="fr-FR" altLang="fr-FR" sz="2000" dirty="0" err="1"/>
              <a:t>common</a:t>
            </a:r>
            <a:r>
              <a:rPr lang="fr-FR" altLang="fr-FR" sz="2000" dirty="0"/>
              <a:t> mode rejection ratio : CMRR ») : </a:t>
            </a:r>
            <a:r>
              <a:rPr lang="fr-FR" altLang="fr-FR" sz="1800" dirty="0"/>
              <a:t> rapport des gains en mode différentiel et commun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altLang="fr-FR" sz="1600" dirty="0">
                <a:solidFill>
                  <a:schemeClr val="bg1">
                    <a:lumMod val="65000"/>
                  </a:schemeClr>
                </a:solidFill>
              </a:rPr>
              <a:t>(80-100 dB)</a:t>
            </a:r>
            <a:r>
              <a:rPr lang="fr-FR" altLang="fr-FR" sz="1800" dirty="0"/>
              <a:t> </a:t>
            </a:r>
            <a:endParaRPr lang="fr-CA" altLang="fr-FR" sz="1800" dirty="0"/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/>
              <a:t>Vitesse de suivi </a:t>
            </a:r>
            <a:r>
              <a:rPr lang="fr-FR" altLang="fr-FR" sz="2000" dirty="0"/>
              <a:t>(« </a:t>
            </a:r>
            <a:r>
              <a:rPr lang="fr-FR" altLang="fr-FR" sz="2000" dirty="0" err="1"/>
              <a:t>slew</a:t>
            </a:r>
            <a:r>
              <a:rPr lang="fr-FR" altLang="fr-FR" sz="2000" dirty="0"/>
              <a:t> rate » ) : la vitesse maximale de montée ou de descente de V</a:t>
            </a:r>
            <a:r>
              <a:rPr lang="fr-FR" altLang="fr-FR" sz="2000" baseline="-25000" dirty="0"/>
              <a:t>s</a:t>
            </a:r>
            <a:r>
              <a:rPr lang="fr-FR" altLang="fr-FR" sz="2000" dirty="0"/>
              <a:t> 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(1-1000 V/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fr-FR" altLang="fr-FR" sz="1800" dirty="0">
                <a:solidFill>
                  <a:schemeClr val="bg1">
                    <a:lumMod val="65000"/>
                  </a:schemeClr>
                </a:solidFill>
              </a:rPr>
              <a:t>s)</a:t>
            </a:r>
            <a:endParaRPr lang="fr-CA" altLang="fr-FR" sz="1800" baseline="-250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CA" altLang="fr-FR" sz="2000" dirty="0"/>
              <a:t>Le bruit, la plage de travail en tension ou courant, etc.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fr-CA" altLang="fr-FR" sz="2000" dirty="0"/>
          </a:p>
        </p:txBody>
      </p:sp>
      <p:pic>
        <p:nvPicPr>
          <p:cNvPr id="48132" name="Picture 35" descr="Résultats de recherche d'images pour « op amp offset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844824"/>
            <a:ext cx="3674293" cy="301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551384" y="152400"/>
            <a:ext cx="11449272" cy="1143000"/>
          </a:xfrm>
        </p:spPr>
        <p:txBody>
          <a:bodyPr/>
          <a:lstStyle/>
          <a:p>
            <a:pPr algn="l" eaLnBrk="1" hangingPunct="1"/>
            <a:r>
              <a:rPr lang="en-US" altLang="fr-FR" sz="4000" dirty="0">
                <a:solidFill>
                  <a:srgbClr val="0070C0"/>
                </a:solidFill>
              </a:rPr>
              <a:t>Compensation de la tension et du courant de </a:t>
            </a:r>
            <a:r>
              <a:rPr lang="en-US" altLang="fr-FR" sz="4000" dirty="0" err="1">
                <a:solidFill>
                  <a:srgbClr val="0070C0"/>
                </a:solidFill>
              </a:rPr>
              <a:t>décalage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055440" y="1557338"/>
            <a:ext cx="10153127" cy="187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fr-CA" altLang="fr-FR" sz="2400" dirty="0"/>
              <a:t>Permet d’éviter les erreurs dues aux courants de fuite et de polarisation de l’ampli-op :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000" dirty="0"/>
              <a:t>Un courant de compensation de même amplitude et de polarité inverse est injecté avec un montage à potentiomètre pour annuler l’effet de vos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000" dirty="0"/>
              <a:t>Une tension de compensation est créée par </a:t>
            </a:r>
            <a:r>
              <a:rPr lang="fr-CA" altLang="fr-FR" sz="2000" i="1" dirty="0" err="1"/>
              <a:t>z</a:t>
            </a:r>
            <a:r>
              <a:rPr lang="fr-CA" altLang="fr-FR" sz="2000" i="1" baseline="-25000" dirty="0" err="1"/>
              <a:t>b</a:t>
            </a:r>
            <a:r>
              <a:rPr lang="fr-CA" altLang="fr-FR" sz="2000" dirty="0"/>
              <a:t> pour annuler l’effet de </a:t>
            </a:r>
            <a:r>
              <a:rPr lang="fr-CA" altLang="fr-FR" sz="2000" i="1" dirty="0" err="1"/>
              <a:t>I</a:t>
            </a:r>
            <a:r>
              <a:rPr lang="fr-CA" altLang="fr-FR" sz="2000" i="1" baseline="-25000" dirty="0" err="1"/>
              <a:t>b</a:t>
            </a:r>
            <a:r>
              <a:rPr lang="fr-CA" altLang="fr-FR" sz="2000" i="1" baseline="-25000" dirty="0"/>
              <a:t>+</a:t>
            </a:r>
            <a:r>
              <a:rPr lang="fr-CA" altLang="fr-FR" sz="2000" dirty="0"/>
              <a:t> ou </a:t>
            </a:r>
            <a:r>
              <a:rPr lang="fr-CA" altLang="fr-FR" sz="2000" i="1" dirty="0" err="1"/>
              <a:t>i</a:t>
            </a:r>
            <a:r>
              <a:rPr lang="fr-CA" altLang="fr-FR" sz="2000" i="1" baseline="-25000" dirty="0" err="1"/>
              <a:t>b</a:t>
            </a:r>
            <a:r>
              <a:rPr lang="fr-CA" altLang="fr-FR" sz="2000" i="1" baseline="-25000" dirty="0"/>
              <a:t>-</a:t>
            </a:r>
            <a:r>
              <a:rPr lang="fr-CA" altLang="fr-FR" sz="2000" i="1" dirty="0"/>
              <a:t> 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6627358" y="340173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 err="1"/>
              <a:t>z</a:t>
            </a:r>
            <a:r>
              <a:rPr kumimoji="0" lang="en-US" altLang="fr-FR" sz="2000" i="1" baseline="-25000" dirty="0" err="1"/>
              <a:t>c</a:t>
            </a:r>
            <a:endParaRPr kumimoji="0" lang="en-US" altLang="fr-FR" sz="2000" i="1" baseline="-25000" dirty="0"/>
          </a:p>
        </p:txBody>
      </p:sp>
      <p:grpSp>
        <p:nvGrpSpPr>
          <p:cNvPr id="49157" name="Group 6"/>
          <p:cNvGrpSpPr>
            <a:grpSpLocks/>
          </p:cNvGrpSpPr>
          <p:nvPr/>
        </p:nvGrpSpPr>
        <p:grpSpPr bwMode="auto">
          <a:xfrm>
            <a:off x="5735639" y="5408613"/>
            <a:ext cx="522287" cy="317500"/>
            <a:chOff x="2448" y="3408"/>
            <a:chExt cx="480" cy="288"/>
          </a:xfrm>
        </p:grpSpPr>
        <p:sp>
          <p:nvSpPr>
            <p:cNvPr id="49200" name="Line 7"/>
            <p:cNvSpPr>
              <a:spLocks noChangeShapeType="1"/>
            </p:cNvSpPr>
            <p:nvPr/>
          </p:nvSpPr>
          <p:spPr bwMode="auto">
            <a:xfrm>
              <a:off x="2448" y="360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9201" name="Line 8"/>
            <p:cNvSpPr>
              <a:spLocks noChangeShapeType="1"/>
            </p:cNvSpPr>
            <p:nvPr/>
          </p:nvSpPr>
          <p:spPr bwMode="auto">
            <a:xfrm>
              <a:off x="2544" y="364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9202" name="Line 9"/>
            <p:cNvSpPr>
              <a:spLocks noChangeShapeType="1"/>
            </p:cNvSpPr>
            <p:nvPr/>
          </p:nvSpPr>
          <p:spPr bwMode="auto">
            <a:xfrm>
              <a:off x="2640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9203" name="Line 10"/>
            <p:cNvSpPr>
              <a:spLocks noChangeShapeType="1"/>
            </p:cNvSpPr>
            <p:nvPr/>
          </p:nvSpPr>
          <p:spPr bwMode="auto">
            <a:xfrm flipV="1">
              <a:off x="2688" y="34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9158" name="Text Box 11"/>
          <p:cNvSpPr txBox="1">
            <a:spLocks noChangeArrowheads="1"/>
          </p:cNvSpPr>
          <p:nvPr/>
        </p:nvSpPr>
        <p:spPr bwMode="auto">
          <a:xfrm>
            <a:off x="5087938" y="3681414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 err="1"/>
              <a:t>z</a:t>
            </a:r>
            <a:r>
              <a:rPr kumimoji="0" lang="en-US" altLang="fr-FR" sz="2000" i="1" baseline="-25000" dirty="0" err="1"/>
              <a:t>e</a:t>
            </a:r>
            <a:r>
              <a:rPr kumimoji="0" lang="en-US" altLang="fr-FR" sz="2000" i="1" dirty="0"/>
              <a:t> </a:t>
            </a:r>
          </a:p>
        </p:txBody>
      </p:sp>
      <p:sp>
        <p:nvSpPr>
          <p:cNvPr id="49159" name="Oval 12"/>
          <p:cNvSpPr>
            <a:spLocks noChangeArrowheads="1"/>
          </p:cNvSpPr>
          <p:nvPr/>
        </p:nvSpPr>
        <p:spPr bwMode="auto">
          <a:xfrm>
            <a:off x="7472364" y="4659313"/>
            <a:ext cx="104775" cy="106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60" name="AutoShape 13"/>
          <p:cNvSpPr>
            <a:spLocks noChangeArrowheads="1"/>
          </p:cNvSpPr>
          <p:nvPr/>
        </p:nvSpPr>
        <p:spPr bwMode="auto">
          <a:xfrm rot="5400000">
            <a:off x="6396832" y="4320382"/>
            <a:ext cx="738188" cy="78422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61" name="Line 14"/>
          <p:cNvSpPr>
            <a:spLocks noChangeShapeType="1"/>
          </p:cNvSpPr>
          <p:nvPr/>
        </p:nvSpPr>
        <p:spPr bwMode="auto">
          <a:xfrm flipH="1">
            <a:off x="5640389" y="4502150"/>
            <a:ext cx="73342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62" name="Line 15"/>
          <p:cNvSpPr>
            <a:spLocks noChangeShapeType="1"/>
          </p:cNvSpPr>
          <p:nvPr/>
        </p:nvSpPr>
        <p:spPr bwMode="auto">
          <a:xfrm flipH="1">
            <a:off x="6008689" y="4924425"/>
            <a:ext cx="365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63" name="Line 16"/>
          <p:cNvSpPr>
            <a:spLocks noChangeShapeType="1"/>
          </p:cNvSpPr>
          <p:nvPr/>
        </p:nvSpPr>
        <p:spPr bwMode="auto">
          <a:xfrm flipH="1">
            <a:off x="7105651" y="4713288"/>
            <a:ext cx="36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6383338" y="4257675"/>
            <a:ext cx="27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400" b="1"/>
              <a:t>-</a:t>
            </a: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6383338" y="46180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400" b="1"/>
              <a:t>+</a:t>
            </a:r>
          </a:p>
        </p:txBody>
      </p:sp>
      <p:sp>
        <p:nvSpPr>
          <p:cNvPr id="49166" name="Oval 19"/>
          <p:cNvSpPr>
            <a:spLocks noChangeArrowheads="1"/>
          </p:cNvSpPr>
          <p:nvPr/>
        </p:nvSpPr>
        <p:spPr bwMode="auto">
          <a:xfrm>
            <a:off x="4949825" y="4191584"/>
            <a:ext cx="77976" cy="1015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67" name="Text Box 20"/>
          <p:cNvSpPr txBox="1">
            <a:spLocks noChangeArrowheads="1"/>
          </p:cNvSpPr>
          <p:nvPr/>
        </p:nvSpPr>
        <p:spPr bwMode="auto">
          <a:xfrm>
            <a:off x="4575176" y="3956685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 err="1"/>
              <a:t>V</a:t>
            </a:r>
            <a:r>
              <a:rPr kumimoji="0" lang="en-US" altLang="fr-FR" sz="2000" i="1" baseline="-25000" dirty="0" err="1"/>
              <a:t>e</a:t>
            </a:r>
            <a:r>
              <a:rPr kumimoji="0" lang="en-US" altLang="fr-FR" sz="2000" i="1" dirty="0"/>
              <a:t> </a:t>
            </a:r>
          </a:p>
        </p:txBody>
      </p:sp>
      <p:sp>
        <p:nvSpPr>
          <p:cNvPr id="49168" name="Text Box 21"/>
          <p:cNvSpPr txBox="1">
            <a:spLocks noChangeArrowheads="1"/>
          </p:cNvSpPr>
          <p:nvPr/>
        </p:nvSpPr>
        <p:spPr bwMode="auto">
          <a:xfrm>
            <a:off x="7537610" y="4462304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/>
              <a:t>V</a:t>
            </a:r>
            <a:r>
              <a:rPr kumimoji="0" lang="en-US" altLang="fr-FR" sz="2000" i="1" baseline="-25000" dirty="0"/>
              <a:t>s</a:t>
            </a:r>
            <a:endParaRPr kumimoji="0" lang="en-US" altLang="fr-FR" sz="2000" i="1" dirty="0"/>
          </a:p>
        </p:txBody>
      </p:sp>
      <p:sp>
        <p:nvSpPr>
          <p:cNvPr id="49169" name="Freeform 22"/>
          <p:cNvSpPr>
            <a:spLocks/>
          </p:cNvSpPr>
          <p:nvPr/>
        </p:nvSpPr>
        <p:spPr bwMode="auto">
          <a:xfrm>
            <a:off x="6958014" y="3908426"/>
            <a:ext cx="312737" cy="792163"/>
          </a:xfrm>
          <a:custGeom>
            <a:avLst/>
            <a:gdLst>
              <a:gd name="T0" fmla="*/ 0 w 288"/>
              <a:gd name="T1" fmla="*/ 0 h 720"/>
              <a:gd name="T2" fmla="*/ 2147483646 w 288"/>
              <a:gd name="T3" fmla="*/ 0 h 720"/>
              <a:gd name="T4" fmla="*/ 2147483646 w 288"/>
              <a:gd name="T5" fmla="*/ 2147483646 h 720"/>
              <a:gd name="T6" fmla="*/ 0 60000 65536"/>
              <a:gd name="T7" fmla="*/ 0 60000 65536"/>
              <a:gd name="T8" fmla="*/ 0 60000 65536"/>
              <a:gd name="T9" fmla="*/ 0 w 288"/>
              <a:gd name="T10" fmla="*/ 0 h 720"/>
              <a:gd name="T11" fmla="*/ 288 w 28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20">
                <a:moveTo>
                  <a:pt x="0" y="0"/>
                </a:moveTo>
                <a:lnTo>
                  <a:pt x="288" y="0"/>
                </a:lnTo>
                <a:lnTo>
                  <a:pt x="288" y="72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70" name="Freeform 23"/>
          <p:cNvSpPr>
            <a:spLocks/>
          </p:cNvSpPr>
          <p:nvPr/>
        </p:nvSpPr>
        <p:spPr bwMode="auto">
          <a:xfrm>
            <a:off x="6265863" y="3900488"/>
            <a:ext cx="328612" cy="590550"/>
          </a:xfrm>
          <a:custGeom>
            <a:avLst/>
            <a:gdLst>
              <a:gd name="T0" fmla="*/ 2147483646 w 301"/>
              <a:gd name="T1" fmla="*/ 0 h 536"/>
              <a:gd name="T2" fmla="*/ 0 w 301"/>
              <a:gd name="T3" fmla="*/ 2147483646 h 536"/>
              <a:gd name="T4" fmla="*/ 0 w 301"/>
              <a:gd name="T5" fmla="*/ 2147483646 h 536"/>
              <a:gd name="T6" fmla="*/ 0 60000 65536"/>
              <a:gd name="T7" fmla="*/ 0 60000 65536"/>
              <a:gd name="T8" fmla="*/ 0 60000 65536"/>
              <a:gd name="T9" fmla="*/ 0 w 301"/>
              <a:gd name="T10" fmla="*/ 0 h 536"/>
              <a:gd name="T11" fmla="*/ 301 w 301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" h="536">
                <a:moveTo>
                  <a:pt x="301" y="0"/>
                </a:moveTo>
                <a:lnTo>
                  <a:pt x="0" y="5"/>
                </a:lnTo>
                <a:lnTo>
                  <a:pt x="0" y="53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71" name="Line 24"/>
          <p:cNvSpPr>
            <a:spLocks noChangeShapeType="1"/>
          </p:cNvSpPr>
          <p:nvPr/>
        </p:nvSpPr>
        <p:spPr bwMode="auto">
          <a:xfrm>
            <a:off x="5172076" y="4395788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72" name="Text Box 25"/>
          <p:cNvSpPr txBox="1">
            <a:spLocks noChangeArrowheads="1"/>
          </p:cNvSpPr>
          <p:nvPr/>
        </p:nvSpPr>
        <p:spPr bwMode="auto">
          <a:xfrm>
            <a:off x="5159375" y="4329113"/>
            <a:ext cx="369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800" i="1" dirty="0" err="1"/>
              <a:t>I</a:t>
            </a:r>
            <a:r>
              <a:rPr kumimoji="0" lang="en-US" altLang="fr-FR" sz="1800" i="1" baseline="-25000" dirty="0" err="1"/>
              <a:t>e</a:t>
            </a:r>
            <a:r>
              <a:rPr kumimoji="0" lang="en-US" altLang="fr-FR" sz="1800" i="1" dirty="0"/>
              <a:t> </a:t>
            </a:r>
          </a:p>
        </p:txBody>
      </p:sp>
      <p:sp>
        <p:nvSpPr>
          <p:cNvPr id="49173" name="Line 26"/>
          <p:cNvSpPr>
            <a:spLocks noChangeShapeType="1"/>
          </p:cNvSpPr>
          <p:nvPr/>
        </p:nvSpPr>
        <p:spPr bwMode="auto">
          <a:xfrm>
            <a:off x="6164263" y="3921126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74" name="Text Box 27"/>
          <p:cNvSpPr txBox="1">
            <a:spLocks noChangeArrowheads="1"/>
          </p:cNvSpPr>
          <p:nvPr/>
        </p:nvSpPr>
        <p:spPr bwMode="auto">
          <a:xfrm>
            <a:off x="5880100" y="3825875"/>
            <a:ext cx="378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/>
              <a:t>I</a:t>
            </a:r>
            <a:r>
              <a:rPr kumimoji="0" lang="en-US" altLang="fr-FR" sz="2000" baseline="-25000"/>
              <a:t>c</a:t>
            </a:r>
            <a:r>
              <a:rPr kumimoji="0" lang="en-US" altLang="fr-FR" sz="2000"/>
              <a:t> </a:t>
            </a:r>
          </a:p>
        </p:txBody>
      </p:sp>
      <p:grpSp>
        <p:nvGrpSpPr>
          <p:cNvPr id="49175" name="Group 28"/>
          <p:cNvGrpSpPr>
            <a:grpSpLocks/>
          </p:cNvGrpSpPr>
          <p:nvPr/>
        </p:nvGrpSpPr>
        <p:grpSpPr bwMode="auto">
          <a:xfrm>
            <a:off x="5067300" y="4976813"/>
            <a:ext cx="573088" cy="209550"/>
            <a:chOff x="2208" y="3408"/>
            <a:chExt cx="2592" cy="288"/>
          </a:xfrm>
        </p:grpSpPr>
        <p:sp>
          <p:nvSpPr>
            <p:cNvPr id="49198" name="Freeform 29"/>
            <p:cNvSpPr>
              <a:spLocks/>
            </p:cNvSpPr>
            <p:nvPr/>
          </p:nvSpPr>
          <p:spPr bwMode="auto">
            <a:xfrm>
              <a:off x="2208" y="3408"/>
              <a:ext cx="1296" cy="288"/>
            </a:xfrm>
            <a:custGeom>
              <a:avLst/>
              <a:gdLst>
                <a:gd name="T0" fmla="*/ 0 w 1296"/>
                <a:gd name="T1" fmla="*/ 144 h 288"/>
                <a:gd name="T2" fmla="*/ 288 w 1296"/>
                <a:gd name="T3" fmla="*/ 144 h 288"/>
                <a:gd name="T4" fmla="*/ 432 w 1296"/>
                <a:gd name="T5" fmla="*/ 0 h 288"/>
                <a:gd name="T6" fmla="*/ 720 w 1296"/>
                <a:gd name="T7" fmla="*/ 288 h 288"/>
                <a:gd name="T8" fmla="*/ 1008 w 1296"/>
                <a:gd name="T9" fmla="*/ 0 h 288"/>
                <a:gd name="T10" fmla="*/ 1296 w 1296"/>
                <a:gd name="T11" fmla="*/ 28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6"/>
                <a:gd name="T19" fmla="*/ 0 h 288"/>
                <a:gd name="T20" fmla="*/ 1296 w 1296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6" h="288">
                  <a:moveTo>
                    <a:pt x="0" y="144"/>
                  </a:moveTo>
                  <a:lnTo>
                    <a:pt x="288" y="144"/>
                  </a:lnTo>
                  <a:lnTo>
                    <a:pt x="432" y="0"/>
                  </a:lnTo>
                  <a:lnTo>
                    <a:pt x="720" y="288"/>
                  </a:lnTo>
                  <a:lnTo>
                    <a:pt x="1008" y="0"/>
                  </a:lnTo>
                  <a:lnTo>
                    <a:pt x="1296" y="2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9199" name="Freeform 30"/>
            <p:cNvSpPr>
              <a:spLocks/>
            </p:cNvSpPr>
            <p:nvPr/>
          </p:nvSpPr>
          <p:spPr bwMode="auto">
            <a:xfrm>
              <a:off x="3504" y="3408"/>
              <a:ext cx="1296" cy="288"/>
            </a:xfrm>
            <a:custGeom>
              <a:avLst/>
              <a:gdLst>
                <a:gd name="T0" fmla="*/ 1296 w 1296"/>
                <a:gd name="T1" fmla="*/ 144 h 288"/>
                <a:gd name="T2" fmla="*/ 1008 w 1296"/>
                <a:gd name="T3" fmla="*/ 144 h 288"/>
                <a:gd name="T4" fmla="*/ 864 w 1296"/>
                <a:gd name="T5" fmla="*/ 0 h 288"/>
                <a:gd name="T6" fmla="*/ 576 w 1296"/>
                <a:gd name="T7" fmla="*/ 288 h 288"/>
                <a:gd name="T8" fmla="*/ 288 w 1296"/>
                <a:gd name="T9" fmla="*/ 0 h 288"/>
                <a:gd name="T10" fmla="*/ 0 w 1296"/>
                <a:gd name="T11" fmla="*/ 28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6"/>
                <a:gd name="T19" fmla="*/ 0 h 288"/>
                <a:gd name="T20" fmla="*/ 1296 w 1296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6" h="288">
                  <a:moveTo>
                    <a:pt x="1296" y="144"/>
                  </a:moveTo>
                  <a:lnTo>
                    <a:pt x="1008" y="144"/>
                  </a:lnTo>
                  <a:lnTo>
                    <a:pt x="864" y="0"/>
                  </a:lnTo>
                  <a:lnTo>
                    <a:pt x="576" y="288"/>
                  </a:lnTo>
                  <a:lnTo>
                    <a:pt x="288" y="0"/>
                  </a:lnTo>
                  <a:lnTo>
                    <a:pt x="0" y="2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9176" name="Text Box 31"/>
          <p:cNvSpPr txBox="1">
            <a:spLocks noChangeArrowheads="1"/>
          </p:cNvSpPr>
          <p:nvPr/>
        </p:nvSpPr>
        <p:spPr bwMode="auto">
          <a:xfrm>
            <a:off x="5087938" y="4618039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/>
              <a:t>R</a:t>
            </a:r>
          </a:p>
        </p:txBody>
      </p:sp>
      <p:sp>
        <p:nvSpPr>
          <p:cNvPr id="49177" name="Line 32"/>
          <p:cNvSpPr>
            <a:spLocks noChangeShapeType="1"/>
          </p:cNvSpPr>
          <p:nvPr/>
        </p:nvSpPr>
        <p:spPr bwMode="auto">
          <a:xfrm>
            <a:off x="5172076" y="5240338"/>
            <a:ext cx="36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78" name="Text Box 33"/>
          <p:cNvSpPr txBox="1">
            <a:spLocks noChangeArrowheads="1"/>
          </p:cNvSpPr>
          <p:nvPr/>
        </p:nvSpPr>
        <p:spPr bwMode="auto">
          <a:xfrm>
            <a:off x="5203291" y="5173145"/>
            <a:ext cx="357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800" i="1" dirty="0" err="1"/>
              <a:t>I</a:t>
            </a:r>
            <a:r>
              <a:rPr kumimoji="0" lang="en-US" altLang="fr-FR" sz="1800" i="1" baseline="-25000" dirty="0" err="1"/>
              <a:t>c</a:t>
            </a:r>
            <a:endParaRPr kumimoji="0" lang="en-US" altLang="fr-FR" sz="1800" i="1" dirty="0"/>
          </a:p>
        </p:txBody>
      </p:sp>
      <p:grpSp>
        <p:nvGrpSpPr>
          <p:cNvPr id="49179" name="Group 34"/>
          <p:cNvGrpSpPr>
            <a:grpSpLocks/>
          </p:cNvGrpSpPr>
          <p:nvPr/>
        </p:nvGrpSpPr>
        <p:grpSpPr bwMode="auto">
          <a:xfrm>
            <a:off x="4597400" y="4713289"/>
            <a:ext cx="469900" cy="790575"/>
            <a:chOff x="864" y="3408"/>
            <a:chExt cx="432" cy="720"/>
          </a:xfrm>
        </p:grpSpPr>
        <p:grpSp>
          <p:nvGrpSpPr>
            <p:cNvPr id="49192" name="Group 35"/>
            <p:cNvGrpSpPr>
              <a:grpSpLocks/>
            </p:cNvGrpSpPr>
            <p:nvPr/>
          </p:nvGrpSpPr>
          <p:grpSpPr bwMode="auto">
            <a:xfrm rot="5400000">
              <a:off x="696" y="3672"/>
              <a:ext cx="526" cy="190"/>
              <a:chOff x="2208" y="3408"/>
              <a:chExt cx="2592" cy="288"/>
            </a:xfrm>
          </p:grpSpPr>
          <p:sp>
            <p:nvSpPr>
              <p:cNvPr id="49196" name="Freeform 36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49197" name="Freeform 37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49193" name="Oval 38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194" name="Oval 39"/>
            <p:cNvSpPr>
              <a:spLocks noChangeArrowheads="1"/>
            </p:cNvSpPr>
            <p:nvPr/>
          </p:nvSpPr>
          <p:spPr bwMode="auto">
            <a:xfrm>
              <a:off x="912" y="4032"/>
              <a:ext cx="96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195" name="Line 40"/>
            <p:cNvSpPr>
              <a:spLocks noChangeShapeType="1"/>
            </p:cNvSpPr>
            <p:nvPr/>
          </p:nvSpPr>
          <p:spPr bwMode="auto">
            <a:xfrm flipH="1">
              <a:off x="1056" y="374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9180" name="Text Box 41"/>
          <p:cNvSpPr txBox="1">
            <a:spLocks noChangeArrowheads="1"/>
          </p:cNvSpPr>
          <p:nvPr/>
        </p:nvSpPr>
        <p:spPr bwMode="auto">
          <a:xfrm>
            <a:off x="4224338" y="4400550"/>
            <a:ext cx="461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i="1" dirty="0"/>
              <a:t>+V</a:t>
            </a:r>
            <a:r>
              <a:rPr kumimoji="0" lang="en-US" altLang="fr-FR" sz="2000" dirty="0"/>
              <a:t> </a:t>
            </a:r>
          </a:p>
        </p:txBody>
      </p:sp>
      <p:sp>
        <p:nvSpPr>
          <p:cNvPr id="49181" name="Text Box 42"/>
          <p:cNvSpPr txBox="1">
            <a:spLocks noChangeArrowheads="1"/>
          </p:cNvSpPr>
          <p:nvPr/>
        </p:nvSpPr>
        <p:spPr bwMode="auto">
          <a:xfrm>
            <a:off x="4224338" y="5408613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600" i="1" dirty="0"/>
              <a:t>- V</a:t>
            </a:r>
            <a:r>
              <a:rPr kumimoji="0" lang="en-US" altLang="fr-FR" sz="2000" dirty="0"/>
              <a:t> </a:t>
            </a:r>
          </a:p>
        </p:txBody>
      </p:sp>
      <p:sp>
        <p:nvSpPr>
          <p:cNvPr id="49182" name="Line 43"/>
          <p:cNvSpPr>
            <a:spLocks noChangeShapeType="1"/>
          </p:cNvSpPr>
          <p:nvPr/>
        </p:nvSpPr>
        <p:spPr bwMode="auto">
          <a:xfrm>
            <a:off x="5641975" y="4237038"/>
            <a:ext cx="0" cy="8445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83" name="Text Box 44"/>
          <p:cNvSpPr txBox="1">
            <a:spLocks noChangeArrowheads="1"/>
          </p:cNvSpPr>
          <p:nvPr/>
        </p:nvSpPr>
        <p:spPr bwMode="auto">
          <a:xfrm>
            <a:off x="3216276" y="4797425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dirty="0"/>
              <a:t>Compensation pour </a:t>
            </a:r>
            <a:r>
              <a:rPr kumimoji="0" lang="en-US" altLang="fr-FR" sz="1400" i="1" dirty="0" err="1"/>
              <a:t>V</a:t>
            </a:r>
            <a:r>
              <a:rPr kumimoji="0" lang="en-US" altLang="fr-FR" sz="1400" i="1" baseline="-25000" dirty="0" err="1"/>
              <a:t>os</a:t>
            </a:r>
            <a:endParaRPr kumimoji="0" lang="en-US" altLang="fr-FR" sz="1400" i="1" baseline="-25000" dirty="0"/>
          </a:p>
        </p:txBody>
      </p:sp>
      <p:sp>
        <p:nvSpPr>
          <p:cNvPr id="49184" name="Rectangle 45"/>
          <p:cNvSpPr>
            <a:spLocks noChangeArrowheads="1"/>
          </p:cNvSpPr>
          <p:nvPr/>
        </p:nvSpPr>
        <p:spPr bwMode="auto">
          <a:xfrm>
            <a:off x="6600826" y="3787775"/>
            <a:ext cx="358775" cy="21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85" name="Rectangle 46"/>
          <p:cNvSpPr>
            <a:spLocks noChangeArrowheads="1"/>
          </p:cNvSpPr>
          <p:nvPr/>
        </p:nvSpPr>
        <p:spPr bwMode="auto">
          <a:xfrm>
            <a:off x="5159376" y="4113213"/>
            <a:ext cx="358775" cy="215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86" name="Line 47"/>
          <p:cNvSpPr>
            <a:spLocks noChangeShapeType="1"/>
          </p:cNvSpPr>
          <p:nvPr/>
        </p:nvSpPr>
        <p:spPr bwMode="auto">
          <a:xfrm>
            <a:off x="5519738" y="4257675"/>
            <a:ext cx="1444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9187" name="Line 48"/>
          <p:cNvSpPr>
            <a:spLocks noChangeShapeType="1"/>
          </p:cNvSpPr>
          <p:nvPr/>
        </p:nvSpPr>
        <p:spPr bwMode="auto">
          <a:xfrm>
            <a:off x="5016501" y="4257675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49188" name="Rectangle 49"/>
          <p:cNvSpPr>
            <a:spLocks noChangeArrowheads="1"/>
          </p:cNvSpPr>
          <p:nvPr/>
        </p:nvSpPr>
        <p:spPr bwMode="auto">
          <a:xfrm>
            <a:off x="5880100" y="4976813"/>
            <a:ext cx="215900" cy="43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en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9189" name="Line 50"/>
          <p:cNvSpPr>
            <a:spLocks noChangeShapeType="1"/>
          </p:cNvSpPr>
          <p:nvPr/>
        </p:nvSpPr>
        <p:spPr bwMode="auto">
          <a:xfrm>
            <a:off x="5988051" y="4910139"/>
            <a:ext cx="4763" cy="8413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190" name="Text Box 51"/>
          <p:cNvSpPr txBox="1">
            <a:spLocks noChangeArrowheads="1"/>
          </p:cNvSpPr>
          <p:nvPr/>
        </p:nvSpPr>
        <p:spPr bwMode="auto">
          <a:xfrm>
            <a:off x="5553077" y="4935538"/>
            <a:ext cx="42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 i="1" dirty="0" err="1"/>
              <a:t>z</a:t>
            </a:r>
            <a:r>
              <a:rPr kumimoji="0" lang="en-US" altLang="fr-FR" sz="2000" i="1" baseline="-25000" dirty="0" err="1"/>
              <a:t>b</a:t>
            </a:r>
            <a:r>
              <a:rPr kumimoji="0" lang="en-US" altLang="fr-FR" sz="2000" dirty="0"/>
              <a:t> </a:t>
            </a:r>
          </a:p>
        </p:txBody>
      </p:sp>
      <p:sp>
        <p:nvSpPr>
          <p:cNvPr id="49191" name="Text Box 52"/>
          <p:cNvSpPr txBox="1">
            <a:spLocks noChangeArrowheads="1"/>
          </p:cNvSpPr>
          <p:nvPr/>
        </p:nvSpPr>
        <p:spPr bwMode="auto">
          <a:xfrm>
            <a:off x="6167439" y="5084763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1400" dirty="0"/>
              <a:t>Compensation pour </a:t>
            </a:r>
            <a:r>
              <a:rPr kumimoji="0" lang="en-US" altLang="fr-FR" sz="1400" i="1" dirty="0" err="1"/>
              <a:t>I</a:t>
            </a:r>
            <a:r>
              <a:rPr kumimoji="0" lang="en-US" altLang="fr-FR" sz="1400" i="1" baseline="-25000" dirty="0" err="1"/>
              <a:t>b</a:t>
            </a:r>
            <a:endParaRPr kumimoji="0" lang="en-US" altLang="fr-FR" sz="1400" i="1" baseline="-250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dirty="0">
                <a:solidFill>
                  <a:srgbClr val="0070C0"/>
                </a:solidFill>
              </a:rPr>
              <a:t>Circuits </a:t>
            </a:r>
            <a:r>
              <a:rPr lang="en-CA" altLang="fr-FR" dirty="0" err="1">
                <a:solidFill>
                  <a:srgbClr val="0070C0"/>
                </a:solidFill>
              </a:rPr>
              <a:t>décaleurs</a:t>
            </a:r>
            <a:r>
              <a:rPr lang="en-CA" altLang="fr-FR" dirty="0">
                <a:solidFill>
                  <a:srgbClr val="0070C0"/>
                </a:solidFill>
              </a:rPr>
              <a:t> de tension </a:t>
            </a:r>
            <a:endParaRPr lang="en-US" altLang="fr-FR" dirty="0">
              <a:solidFill>
                <a:srgbClr val="0070C0"/>
              </a:solidFill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sz="half" idx="1"/>
          </p:nvPr>
        </p:nvSpPr>
        <p:spPr>
          <a:xfrm>
            <a:off x="1055440" y="1593851"/>
            <a:ext cx="9793088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accent1"/>
              </a:buClr>
              <a:buFontTx/>
              <a:buChar char="•"/>
            </a:pPr>
            <a:r>
              <a:rPr lang="fr-CA" altLang="fr-FR" sz="2400" dirty="0"/>
              <a:t>Ajoutent une composante continue à vs de manière à décaler sa tension de référence.</a:t>
            </a:r>
          </a:p>
          <a:p>
            <a:pPr lvl="1" eaLnBrk="1" hangingPunct="1"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fr-CA" altLang="fr-FR" sz="2000" dirty="0"/>
              <a:t>Permettent de traiter des signaux bipolaires avec des circuits                                 unipolaires et vice-versa.</a:t>
            </a:r>
          </a:p>
          <a:p>
            <a:pPr eaLnBrk="1" hangingPunct="1"/>
            <a:endParaRPr lang="en-US" altLang="fr-FR" dirty="0"/>
          </a:p>
        </p:txBody>
      </p:sp>
      <p:grpSp>
        <p:nvGrpSpPr>
          <p:cNvPr id="50180" name="Group 138"/>
          <p:cNvGrpSpPr>
            <a:grpSpLocks/>
          </p:cNvGrpSpPr>
          <p:nvPr/>
        </p:nvGrpSpPr>
        <p:grpSpPr bwMode="auto">
          <a:xfrm>
            <a:off x="5303912" y="3573463"/>
            <a:ext cx="2228850" cy="1693862"/>
            <a:chOff x="2472" y="2069"/>
            <a:chExt cx="1404" cy="1067"/>
          </a:xfrm>
        </p:grpSpPr>
        <p:grpSp>
          <p:nvGrpSpPr>
            <p:cNvPr id="50253" name="Group 44"/>
            <p:cNvGrpSpPr>
              <a:grpSpLocks/>
            </p:cNvGrpSpPr>
            <p:nvPr/>
          </p:nvGrpSpPr>
          <p:grpSpPr bwMode="auto">
            <a:xfrm>
              <a:off x="2819" y="2554"/>
              <a:ext cx="290" cy="131"/>
              <a:chOff x="2208" y="3408"/>
              <a:chExt cx="2592" cy="288"/>
            </a:xfrm>
          </p:grpSpPr>
          <p:sp>
            <p:nvSpPr>
              <p:cNvPr id="50275" name="Freeform 45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76" name="Freeform 46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54" name="Text Box 47"/>
            <p:cNvSpPr txBox="1">
              <a:spLocks noChangeArrowheads="1"/>
            </p:cNvSpPr>
            <p:nvPr/>
          </p:nvSpPr>
          <p:spPr bwMode="auto">
            <a:xfrm>
              <a:off x="2835" y="2296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e</a:t>
              </a:r>
              <a:endParaRPr kumimoji="0" lang="en-US" altLang="fr-FR" sz="2000"/>
            </a:p>
          </p:txBody>
        </p:sp>
        <p:sp>
          <p:nvSpPr>
            <p:cNvPr id="50255" name="Oval 48"/>
            <p:cNvSpPr>
              <a:spLocks noChangeArrowheads="1"/>
            </p:cNvSpPr>
            <p:nvPr/>
          </p:nvSpPr>
          <p:spPr bwMode="auto">
            <a:xfrm>
              <a:off x="3823" y="2720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56" name="AutoShape 49"/>
            <p:cNvSpPr>
              <a:spLocks noChangeArrowheads="1"/>
            </p:cNvSpPr>
            <p:nvPr/>
          </p:nvSpPr>
          <p:spPr bwMode="auto">
            <a:xfrm rot="5400000">
              <a:off x="3233" y="2555"/>
              <a:ext cx="466" cy="39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57" name="Line 50"/>
            <p:cNvSpPr>
              <a:spLocks noChangeShapeType="1"/>
            </p:cNvSpPr>
            <p:nvPr/>
          </p:nvSpPr>
          <p:spPr bwMode="auto">
            <a:xfrm flipH="1">
              <a:off x="3083" y="2620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58" name="Line 51"/>
            <p:cNvSpPr>
              <a:spLocks noChangeShapeType="1"/>
            </p:cNvSpPr>
            <p:nvPr/>
          </p:nvSpPr>
          <p:spPr bwMode="auto">
            <a:xfrm flipH="1">
              <a:off x="3083" y="2886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59" name="Line 52"/>
            <p:cNvSpPr>
              <a:spLocks noChangeShapeType="1"/>
            </p:cNvSpPr>
            <p:nvPr/>
          </p:nvSpPr>
          <p:spPr bwMode="auto">
            <a:xfrm flipH="1">
              <a:off x="3638" y="2753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60" name="Text Box 53"/>
            <p:cNvSpPr txBox="1">
              <a:spLocks noChangeArrowheads="1"/>
            </p:cNvSpPr>
            <p:nvPr/>
          </p:nvSpPr>
          <p:spPr bwMode="auto">
            <a:xfrm>
              <a:off x="3289" y="2478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50261" name="Text Box 54"/>
            <p:cNvSpPr txBox="1">
              <a:spLocks noChangeArrowheads="1"/>
            </p:cNvSpPr>
            <p:nvPr/>
          </p:nvSpPr>
          <p:spPr bwMode="auto">
            <a:xfrm>
              <a:off x="3268" y="270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50262" name="Oval 55"/>
            <p:cNvSpPr>
              <a:spLocks noChangeArrowheads="1"/>
            </p:cNvSpPr>
            <p:nvPr/>
          </p:nvSpPr>
          <p:spPr bwMode="auto">
            <a:xfrm>
              <a:off x="2766" y="2587"/>
              <a:ext cx="53" cy="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63" name="Text Box 56"/>
            <p:cNvSpPr txBox="1">
              <a:spLocks noChangeArrowheads="1"/>
            </p:cNvSpPr>
            <p:nvPr/>
          </p:nvSpPr>
          <p:spPr bwMode="auto">
            <a:xfrm>
              <a:off x="2472" y="2433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e1</a:t>
              </a:r>
              <a:r>
                <a:rPr kumimoji="0" lang="en-US" altLang="fr-FR" sz="2000"/>
                <a:t> </a:t>
              </a:r>
            </a:p>
          </p:txBody>
        </p:sp>
        <p:grpSp>
          <p:nvGrpSpPr>
            <p:cNvPr id="50264" name="Group 57"/>
            <p:cNvGrpSpPr>
              <a:grpSpLocks/>
            </p:cNvGrpSpPr>
            <p:nvPr/>
          </p:nvGrpSpPr>
          <p:grpSpPr bwMode="auto">
            <a:xfrm>
              <a:off x="3295" y="2321"/>
              <a:ext cx="289" cy="131"/>
              <a:chOff x="2208" y="3408"/>
              <a:chExt cx="2592" cy="288"/>
            </a:xfrm>
          </p:grpSpPr>
          <p:sp>
            <p:nvSpPr>
              <p:cNvPr id="50273" name="Freeform 58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74" name="Freeform 59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65" name="Text Box 60"/>
            <p:cNvSpPr txBox="1">
              <a:spLocks noChangeArrowheads="1"/>
            </p:cNvSpPr>
            <p:nvPr/>
          </p:nvSpPr>
          <p:spPr bwMode="auto">
            <a:xfrm>
              <a:off x="3334" y="2069"/>
              <a:ext cx="2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c</a:t>
              </a:r>
              <a:endParaRPr kumimoji="0" lang="en-US" altLang="fr-FR" sz="2000"/>
            </a:p>
          </p:txBody>
        </p:sp>
        <p:grpSp>
          <p:nvGrpSpPr>
            <p:cNvPr id="50266" name="Group 61"/>
            <p:cNvGrpSpPr>
              <a:grpSpLocks/>
            </p:cNvGrpSpPr>
            <p:nvPr/>
          </p:nvGrpSpPr>
          <p:grpSpPr bwMode="auto">
            <a:xfrm>
              <a:off x="2819" y="2820"/>
              <a:ext cx="290" cy="132"/>
              <a:chOff x="2208" y="3408"/>
              <a:chExt cx="2592" cy="288"/>
            </a:xfrm>
          </p:grpSpPr>
          <p:sp>
            <p:nvSpPr>
              <p:cNvPr id="50271" name="Freeform 62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72" name="Freeform 63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67" name="Oval 65"/>
            <p:cNvSpPr>
              <a:spLocks noChangeArrowheads="1"/>
            </p:cNvSpPr>
            <p:nvPr/>
          </p:nvSpPr>
          <p:spPr bwMode="auto">
            <a:xfrm>
              <a:off x="2766" y="2853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68" name="Text Box 66"/>
            <p:cNvSpPr txBox="1">
              <a:spLocks noChangeArrowheads="1"/>
            </p:cNvSpPr>
            <p:nvPr/>
          </p:nvSpPr>
          <p:spPr bwMode="auto">
            <a:xfrm>
              <a:off x="2472" y="2886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ref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50269" name="Freeform 67"/>
            <p:cNvSpPr>
              <a:spLocks/>
            </p:cNvSpPr>
            <p:nvPr/>
          </p:nvSpPr>
          <p:spPr bwMode="auto">
            <a:xfrm>
              <a:off x="3585" y="2387"/>
              <a:ext cx="159" cy="366"/>
            </a:xfrm>
            <a:custGeom>
              <a:avLst/>
              <a:gdLst>
                <a:gd name="T0" fmla="*/ 0 w 288"/>
                <a:gd name="T1" fmla="*/ 0 h 528"/>
                <a:gd name="T2" fmla="*/ 1 w 288"/>
                <a:gd name="T3" fmla="*/ 0 h 528"/>
                <a:gd name="T4" fmla="*/ 1 w 288"/>
                <a:gd name="T5" fmla="*/ 9 h 528"/>
                <a:gd name="T6" fmla="*/ 0 60000 65536"/>
                <a:gd name="T7" fmla="*/ 0 60000 65536"/>
                <a:gd name="T8" fmla="*/ 0 60000 65536"/>
                <a:gd name="T9" fmla="*/ 0 w 288"/>
                <a:gd name="T10" fmla="*/ 0 h 528"/>
                <a:gd name="T11" fmla="*/ 288 w 2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28">
                  <a:moveTo>
                    <a:pt x="0" y="0"/>
                  </a:moveTo>
                  <a:lnTo>
                    <a:pt x="288" y="0"/>
                  </a:lnTo>
                  <a:lnTo>
                    <a:pt x="288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70" name="Freeform 68"/>
            <p:cNvSpPr>
              <a:spLocks/>
            </p:cNvSpPr>
            <p:nvPr/>
          </p:nvSpPr>
          <p:spPr bwMode="auto">
            <a:xfrm>
              <a:off x="3189" y="2387"/>
              <a:ext cx="106" cy="233"/>
            </a:xfrm>
            <a:custGeom>
              <a:avLst/>
              <a:gdLst>
                <a:gd name="T0" fmla="*/ 1 w 192"/>
                <a:gd name="T1" fmla="*/ 0 h 336"/>
                <a:gd name="T2" fmla="*/ 0 w 192"/>
                <a:gd name="T3" fmla="*/ 0 h 336"/>
                <a:gd name="T4" fmla="*/ 0 w 192"/>
                <a:gd name="T5" fmla="*/ 6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192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0181" name="Group 137"/>
          <p:cNvGrpSpPr>
            <a:grpSpLocks/>
          </p:cNvGrpSpPr>
          <p:nvPr/>
        </p:nvGrpSpPr>
        <p:grpSpPr bwMode="auto">
          <a:xfrm>
            <a:off x="1559496" y="3597276"/>
            <a:ext cx="2444750" cy="1801813"/>
            <a:chOff x="567" y="2069"/>
            <a:chExt cx="1540" cy="1135"/>
          </a:xfrm>
        </p:grpSpPr>
        <p:sp>
          <p:nvSpPr>
            <p:cNvPr id="50221" name="Text Box 8"/>
            <p:cNvSpPr txBox="1">
              <a:spLocks noChangeArrowheads="1"/>
            </p:cNvSpPr>
            <p:nvPr/>
          </p:nvSpPr>
          <p:spPr bwMode="auto">
            <a:xfrm>
              <a:off x="1036" y="2310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e</a:t>
              </a:r>
              <a:endParaRPr kumimoji="0" lang="en-US" altLang="fr-FR" sz="2000"/>
            </a:p>
          </p:txBody>
        </p:sp>
        <p:sp>
          <p:nvSpPr>
            <p:cNvPr id="50222" name="Oval 9"/>
            <p:cNvSpPr>
              <a:spLocks noChangeArrowheads="1"/>
            </p:cNvSpPr>
            <p:nvPr/>
          </p:nvSpPr>
          <p:spPr bwMode="auto">
            <a:xfrm>
              <a:off x="2054" y="2720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23" name="AutoShape 10"/>
            <p:cNvSpPr>
              <a:spLocks noChangeArrowheads="1"/>
            </p:cNvSpPr>
            <p:nvPr/>
          </p:nvSpPr>
          <p:spPr bwMode="auto">
            <a:xfrm rot="5400000">
              <a:off x="1464" y="2555"/>
              <a:ext cx="466" cy="39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24" name="Line 11"/>
            <p:cNvSpPr>
              <a:spLocks noChangeShapeType="1"/>
            </p:cNvSpPr>
            <p:nvPr/>
          </p:nvSpPr>
          <p:spPr bwMode="auto">
            <a:xfrm flipH="1" flipV="1">
              <a:off x="1248" y="2620"/>
              <a:ext cx="2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25" name="Line 12"/>
            <p:cNvSpPr>
              <a:spLocks noChangeShapeType="1"/>
            </p:cNvSpPr>
            <p:nvPr/>
          </p:nvSpPr>
          <p:spPr bwMode="auto">
            <a:xfrm flipH="1">
              <a:off x="1429" y="2886"/>
              <a:ext cx="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26" name="Line 13"/>
            <p:cNvSpPr>
              <a:spLocks noChangeShapeType="1"/>
            </p:cNvSpPr>
            <p:nvPr/>
          </p:nvSpPr>
          <p:spPr bwMode="auto">
            <a:xfrm flipH="1">
              <a:off x="1869" y="2753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27" name="Text Box 14"/>
            <p:cNvSpPr txBox="1">
              <a:spLocks noChangeArrowheads="1"/>
            </p:cNvSpPr>
            <p:nvPr/>
          </p:nvSpPr>
          <p:spPr bwMode="auto">
            <a:xfrm>
              <a:off x="1520" y="2478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-</a:t>
              </a:r>
            </a:p>
          </p:txBody>
        </p:sp>
        <p:sp>
          <p:nvSpPr>
            <p:cNvPr id="50228" name="Text Box 15"/>
            <p:cNvSpPr txBox="1">
              <a:spLocks noChangeArrowheads="1"/>
            </p:cNvSpPr>
            <p:nvPr/>
          </p:nvSpPr>
          <p:spPr bwMode="auto">
            <a:xfrm>
              <a:off x="1499" y="270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400" b="1"/>
                <a:t>+</a:t>
              </a:r>
            </a:p>
          </p:txBody>
        </p:sp>
        <p:sp>
          <p:nvSpPr>
            <p:cNvPr id="50229" name="Text Box 17"/>
            <p:cNvSpPr txBox="1">
              <a:spLocks noChangeArrowheads="1"/>
            </p:cNvSpPr>
            <p:nvPr/>
          </p:nvSpPr>
          <p:spPr bwMode="auto">
            <a:xfrm>
              <a:off x="567" y="2432"/>
              <a:ext cx="3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e1</a:t>
              </a:r>
              <a:r>
                <a:rPr kumimoji="0" lang="en-US" altLang="fr-FR" sz="2000"/>
                <a:t> </a:t>
              </a:r>
            </a:p>
          </p:txBody>
        </p:sp>
        <p:grpSp>
          <p:nvGrpSpPr>
            <p:cNvPr id="50230" name="Group 18"/>
            <p:cNvGrpSpPr>
              <a:grpSpLocks/>
            </p:cNvGrpSpPr>
            <p:nvPr/>
          </p:nvGrpSpPr>
          <p:grpSpPr bwMode="auto">
            <a:xfrm>
              <a:off x="1526" y="2321"/>
              <a:ext cx="289" cy="131"/>
              <a:chOff x="2208" y="3408"/>
              <a:chExt cx="2592" cy="288"/>
            </a:xfrm>
          </p:grpSpPr>
          <p:sp>
            <p:nvSpPr>
              <p:cNvPr id="50251" name="Freeform 19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52" name="Freeform 20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31" name="Text Box 21"/>
            <p:cNvSpPr txBox="1">
              <a:spLocks noChangeArrowheads="1"/>
            </p:cNvSpPr>
            <p:nvPr/>
          </p:nvSpPr>
          <p:spPr bwMode="auto">
            <a:xfrm>
              <a:off x="1565" y="2069"/>
              <a:ext cx="2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c</a:t>
              </a:r>
              <a:endParaRPr kumimoji="0" lang="en-US" altLang="fr-FR" sz="2000"/>
            </a:p>
          </p:txBody>
        </p:sp>
        <p:grpSp>
          <p:nvGrpSpPr>
            <p:cNvPr id="50232" name="Group 22"/>
            <p:cNvGrpSpPr>
              <a:grpSpLocks/>
            </p:cNvGrpSpPr>
            <p:nvPr/>
          </p:nvGrpSpPr>
          <p:grpSpPr bwMode="auto">
            <a:xfrm>
              <a:off x="960" y="2780"/>
              <a:ext cx="290" cy="132"/>
              <a:chOff x="2208" y="3408"/>
              <a:chExt cx="2592" cy="288"/>
            </a:xfrm>
          </p:grpSpPr>
          <p:sp>
            <p:nvSpPr>
              <p:cNvPr id="50249" name="Freeform 23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50" name="Freeform 24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33" name="Text Box 25"/>
            <p:cNvSpPr txBox="1">
              <a:spLocks noChangeArrowheads="1"/>
            </p:cNvSpPr>
            <p:nvPr/>
          </p:nvSpPr>
          <p:spPr bwMode="auto">
            <a:xfrm>
              <a:off x="1020" y="2886"/>
              <a:ext cx="2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  <a:r>
                <a:rPr kumimoji="0" lang="en-US" altLang="fr-FR" sz="2000" baseline="-25000"/>
                <a:t>c</a:t>
              </a:r>
              <a:endParaRPr kumimoji="0" lang="en-US" altLang="fr-FR" sz="2000"/>
            </a:p>
          </p:txBody>
        </p:sp>
        <p:sp>
          <p:nvSpPr>
            <p:cNvPr id="50234" name="Oval 26"/>
            <p:cNvSpPr>
              <a:spLocks noChangeArrowheads="1"/>
            </p:cNvSpPr>
            <p:nvPr/>
          </p:nvSpPr>
          <p:spPr bwMode="auto">
            <a:xfrm>
              <a:off x="894" y="2807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35" name="Text Box 27"/>
            <p:cNvSpPr txBox="1">
              <a:spLocks noChangeArrowheads="1"/>
            </p:cNvSpPr>
            <p:nvPr/>
          </p:nvSpPr>
          <p:spPr bwMode="auto">
            <a:xfrm>
              <a:off x="567" y="2795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ref</a:t>
              </a:r>
              <a:r>
                <a:rPr kumimoji="0" lang="en-US" altLang="fr-FR" sz="2000"/>
                <a:t> </a:t>
              </a:r>
            </a:p>
          </p:txBody>
        </p:sp>
        <p:sp>
          <p:nvSpPr>
            <p:cNvPr id="50236" name="Freeform 28"/>
            <p:cNvSpPr>
              <a:spLocks/>
            </p:cNvSpPr>
            <p:nvPr/>
          </p:nvSpPr>
          <p:spPr bwMode="auto">
            <a:xfrm>
              <a:off x="1816" y="2387"/>
              <a:ext cx="159" cy="366"/>
            </a:xfrm>
            <a:custGeom>
              <a:avLst/>
              <a:gdLst>
                <a:gd name="T0" fmla="*/ 0 w 288"/>
                <a:gd name="T1" fmla="*/ 0 h 528"/>
                <a:gd name="T2" fmla="*/ 1 w 288"/>
                <a:gd name="T3" fmla="*/ 0 h 528"/>
                <a:gd name="T4" fmla="*/ 1 w 288"/>
                <a:gd name="T5" fmla="*/ 9 h 528"/>
                <a:gd name="T6" fmla="*/ 0 60000 65536"/>
                <a:gd name="T7" fmla="*/ 0 60000 65536"/>
                <a:gd name="T8" fmla="*/ 0 60000 65536"/>
                <a:gd name="T9" fmla="*/ 0 w 288"/>
                <a:gd name="T10" fmla="*/ 0 h 528"/>
                <a:gd name="T11" fmla="*/ 288 w 28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528">
                  <a:moveTo>
                    <a:pt x="0" y="0"/>
                  </a:moveTo>
                  <a:lnTo>
                    <a:pt x="288" y="0"/>
                  </a:lnTo>
                  <a:lnTo>
                    <a:pt x="288" y="52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37" name="Freeform 29"/>
            <p:cNvSpPr>
              <a:spLocks/>
            </p:cNvSpPr>
            <p:nvPr/>
          </p:nvSpPr>
          <p:spPr bwMode="auto">
            <a:xfrm>
              <a:off x="1354" y="2386"/>
              <a:ext cx="182" cy="230"/>
            </a:xfrm>
            <a:custGeom>
              <a:avLst/>
              <a:gdLst>
                <a:gd name="T0" fmla="*/ 106 w 192"/>
                <a:gd name="T1" fmla="*/ 0 h 336"/>
                <a:gd name="T2" fmla="*/ 0 w 192"/>
                <a:gd name="T3" fmla="*/ 0 h 336"/>
                <a:gd name="T4" fmla="*/ 0 w 192"/>
                <a:gd name="T5" fmla="*/ 5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192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50238" name="Group 35"/>
            <p:cNvGrpSpPr>
              <a:grpSpLocks/>
            </p:cNvGrpSpPr>
            <p:nvPr/>
          </p:nvGrpSpPr>
          <p:grpSpPr bwMode="auto">
            <a:xfrm>
              <a:off x="1296" y="3004"/>
              <a:ext cx="264" cy="200"/>
              <a:chOff x="480" y="3456"/>
              <a:chExt cx="480" cy="288"/>
            </a:xfrm>
          </p:grpSpPr>
          <p:sp>
            <p:nvSpPr>
              <p:cNvPr id="50245" name="Line 36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46" name="Line 37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47" name="Line 38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48" name="Line 39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39" name="Line 121"/>
            <p:cNvSpPr>
              <a:spLocks noChangeShapeType="1"/>
            </p:cNvSpPr>
            <p:nvPr/>
          </p:nvSpPr>
          <p:spPr bwMode="auto">
            <a:xfrm>
              <a:off x="1427" y="2876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0240" name="Freeform 122"/>
            <p:cNvSpPr>
              <a:spLocks/>
            </p:cNvSpPr>
            <p:nvPr/>
          </p:nvSpPr>
          <p:spPr bwMode="auto">
            <a:xfrm flipH="1" flipV="1">
              <a:off x="1247" y="2614"/>
              <a:ext cx="106" cy="233"/>
            </a:xfrm>
            <a:custGeom>
              <a:avLst/>
              <a:gdLst>
                <a:gd name="T0" fmla="*/ 1 w 192"/>
                <a:gd name="T1" fmla="*/ 0 h 336"/>
                <a:gd name="T2" fmla="*/ 0 w 192"/>
                <a:gd name="T3" fmla="*/ 0 h 336"/>
                <a:gd name="T4" fmla="*/ 0 w 192"/>
                <a:gd name="T5" fmla="*/ 6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192" y="0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50241" name="Group 123"/>
            <p:cNvGrpSpPr>
              <a:grpSpLocks/>
            </p:cNvGrpSpPr>
            <p:nvPr/>
          </p:nvGrpSpPr>
          <p:grpSpPr bwMode="auto">
            <a:xfrm>
              <a:off x="960" y="2554"/>
              <a:ext cx="290" cy="132"/>
              <a:chOff x="2208" y="3408"/>
              <a:chExt cx="2592" cy="288"/>
            </a:xfrm>
          </p:grpSpPr>
          <p:sp>
            <p:nvSpPr>
              <p:cNvPr id="50243" name="Freeform 124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44" name="Freeform 125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42" name="Oval 127"/>
            <p:cNvSpPr>
              <a:spLocks noChangeArrowheads="1"/>
            </p:cNvSpPr>
            <p:nvPr/>
          </p:nvSpPr>
          <p:spPr bwMode="auto">
            <a:xfrm>
              <a:off x="894" y="2581"/>
              <a:ext cx="66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50182" name="Group 139"/>
          <p:cNvGrpSpPr>
            <a:grpSpLocks/>
          </p:cNvGrpSpPr>
          <p:nvPr/>
        </p:nvGrpSpPr>
        <p:grpSpPr bwMode="auto">
          <a:xfrm>
            <a:off x="8528298" y="2243932"/>
            <a:ext cx="1674813" cy="2117725"/>
            <a:chOff x="4150" y="2115"/>
            <a:chExt cx="1055" cy="1334"/>
          </a:xfrm>
        </p:grpSpPr>
        <p:sp>
          <p:nvSpPr>
            <p:cNvPr id="50196" name="Oval 87"/>
            <p:cNvSpPr>
              <a:spLocks noChangeArrowheads="1"/>
            </p:cNvSpPr>
            <p:nvPr/>
          </p:nvSpPr>
          <p:spPr bwMode="auto">
            <a:xfrm>
              <a:off x="5148" y="2795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197" name="Line 90"/>
            <p:cNvSpPr>
              <a:spLocks noChangeShapeType="1"/>
            </p:cNvSpPr>
            <p:nvPr/>
          </p:nvSpPr>
          <p:spPr bwMode="auto">
            <a:xfrm flipH="1">
              <a:off x="4761" y="2841"/>
              <a:ext cx="3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198" name="Text Box 95"/>
            <p:cNvSpPr txBox="1">
              <a:spLocks noChangeArrowheads="1"/>
            </p:cNvSpPr>
            <p:nvPr/>
          </p:nvSpPr>
          <p:spPr bwMode="auto">
            <a:xfrm>
              <a:off x="4740" y="2115"/>
              <a:ext cx="3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V</a:t>
              </a:r>
              <a:r>
                <a:rPr kumimoji="0" lang="en-US" altLang="fr-FR" sz="2000" baseline="-25000"/>
                <a:t>ref</a:t>
              </a:r>
            </a:p>
          </p:txBody>
        </p:sp>
        <p:grpSp>
          <p:nvGrpSpPr>
            <p:cNvPr id="50199" name="Group 100"/>
            <p:cNvGrpSpPr>
              <a:grpSpLocks/>
            </p:cNvGrpSpPr>
            <p:nvPr/>
          </p:nvGrpSpPr>
          <p:grpSpPr bwMode="auto">
            <a:xfrm>
              <a:off x="4497" y="2775"/>
              <a:ext cx="290" cy="132"/>
              <a:chOff x="2208" y="3408"/>
              <a:chExt cx="2592" cy="288"/>
            </a:xfrm>
          </p:grpSpPr>
          <p:sp>
            <p:nvSpPr>
              <p:cNvPr id="50219" name="Freeform 10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20" name="Freeform 10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00" name="Text Box 103"/>
            <p:cNvSpPr txBox="1">
              <a:spLocks noChangeArrowheads="1"/>
            </p:cNvSpPr>
            <p:nvPr/>
          </p:nvSpPr>
          <p:spPr bwMode="auto">
            <a:xfrm>
              <a:off x="4948" y="2511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R</a:t>
              </a:r>
            </a:p>
          </p:txBody>
        </p:sp>
        <p:sp>
          <p:nvSpPr>
            <p:cNvPr id="50201" name="Oval 104"/>
            <p:cNvSpPr>
              <a:spLocks noChangeArrowheads="1"/>
            </p:cNvSpPr>
            <p:nvPr/>
          </p:nvSpPr>
          <p:spPr bwMode="auto">
            <a:xfrm>
              <a:off x="4444" y="2808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02" name="Text Box 105"/>
            <p:cNvSpPr txBox="1">
              <a:spLocks noChangeArrowheads="1"/>
            </p:cNvSpPr>
            <p:nvPr/>
          </p:nvSpPr>
          <p:spPr bwMode="auto">
            <a:xfrm>
              <a:off x="4150" y="2660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>
                  <a:sym typeface="Symbol" panose="05050102010706020507" pitchFamily="18" charset="2"/>
                </a:rPr>
                <a:t>V</a:t>
              </a:r>
              <a:r>
                <a:rPr kumimoji="0" lang="en-US" altLang="fr-FR" sz="2000" baseline="-25000">
                  <a:sym typeface="Symbol" panose="05050102010706020507" pitchFamily="18" charset="2"/>
                </a:rPr>
                <a:t>e</a:t>
              </a:r>
              <a:endParaRPr kumimoji="0" lang="en-US" altLang="fr-FR" sz="2000" baseline="-25000"/>
            </a:p>
          </p:txBody>
        </p:sp>
        <p:grpSp>
          <p:nvGrpSpPr>
            <p:cNvPr id="50203" name="Group 108"/>
            <p:cNvGrpSpPr>
              <a:grpSpLocks/>
            </p:cNvGrpSpPr>
            <p:nvPr/>
          </p:nvGrpSpPr>
          <p:grpSpPr bwMode="auto">
            <a:xfrm rot="16200000" flipH="1">
              <a:off x="4711" y="3053"/>
              <a:ext cx="314" cy="107"/>
              <a:chOff x="2208" y="3408"/>
              <a:chExt cx="2592" cy="288"/>
            </a:xfrm>
          </p:grpSpPr>
          <p:sp>
            <p:nvSpPr>
              <p:cNvPr id="50217" name="Freeform 109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18" name="Freeform 110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04" name="Text Box 112"/>
            <p:cNvSpPr txBox="1">
              <a:spLocks noChangeArrowheads="1"/>
            </p:cNvSpPr>
            <p:nvPr/>
          </p:nvSpPr>
          <p:spPr bwMode="auto">
            <a:xfrm>
              <a:off x="4921" y="3023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2R</a:t>
              </a:r>
            </a:p>
          </p:txBody>
        </p:sp>
        <p:grpSp>
          <p:nvGrpSpPr>
            <p:cNvPr id="50205" name="Group 113"/>
            <p:cNvGrpSpPr>
              <a:grpSpLocks/>
            </p:cNvGrpSpPr>
            <p:nvPr/>
          </p:nvGrpSpPr>
          <p:grpSpPr bwMode="auto">
            <a:xfrm>
              <a:off x="4735" y="3249"/>
              <a:ext cx="264" cy="200"/>
              <a:chOff x="480" y="3456"/>
              <a:chExt cx="480" cy="288"/>
            </a:xfrm>
          </p:grpSpPr>
          <p:sp>
            <p:nvSpPr>
              <p:cNvPr id="50213" name="Line 11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14" name="Line 115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15" name="Line 116"/>
              <p:cNvSpPr>
                <a:spLocks noChangeShapeType="1"/>
              </p:cNvSpPr>
              <p:nvPr/>
            </p:nvSpPr>
            <p:spPr bwMode="auto">
              <a:xfrm>
                <a:off x="672" y="374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16" name="Line 117"/>
              <p:cNvSpPr>
                <a:spLocks noChangeShapeType="1"/>
              </p:cNvSpPr>
              <p:nvPr/>
            </p:nvSpPr>
            <p:spPr bwMode="auto">
              <a:xfrm flipV="1">
                <a:off x="720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06" name="Line 118"/>
            <p:cNvSpPr>
              <a:spLocks noChangeShapeType="1"/>
            </p:cNvSpPr>
            <p:nvPr/>
          </p:nvSpPr>
          <p:spPr bwMode="auto">
            <a:xfrm flipV="1">
              <a:off x="4868" y="2840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50207" name="Group 130"/>
            <p:cNvGrpSpPr>
              <a:grpSpLocks/>
            </p:cNvGrpSpPr>
            <p:nvPr/>
          </p:nvGrpSpPr>
          <p:grpSpPr bwMode="auto">
            <a:xfrm rot="16200000" flipH="1">
              <a:off x="4712" y="2626"/>
              <a:ext cx="314" cy="107"/>
              <a:chOff x="2208" y="3408"/>
              <a:chExt cx="2592" cy="288"/>
            </a:xfrm>
          </p:grpSpPr>
          <p:sp>
            <p:nvSpPr>
              <p:cNvPr id="50211" name="Freeform 131"/>
              <p:cNvSpPr>
                <a:spLocks/>
              </p:cNvSpPr>
              <p:nvPr/>
            </p:nvSpPr>
            <p:spPr bwMode="auto">
              <a:xfrm>
                <a:off x="2208" y="3408"/>
                <a:ext cx="1296" cy="288"/>
              </a:xfrm>
              <a:custGeom>
                <a:avLst/>
                <a:gdLst>
                  <a:gd name="T0" fmla="*/ 0 w 1296"/>
                  <a:gd name="T1" fmla="*/ 144 h 288"/>
                  <a:gd name="T2" fmla="*/ 288 w 1296"/>
                  <a:gd name="T3" fmla="*/ 144 h 288"/>
                  <a:gd name="T4" fmla="*/ 432 w 1296"/>
                  <a:gd name="T5" fmla="*/ 0 h 288"/>
                  <a:gd name="T6" fmla="*/ 720 w 1296"/>
                  <a:gd name="T7" fmla="*/ 288 h 288"/>
                  <a:gd name="T8" fmla="*/ 1008 w 1296"/>
                  <a:gd name="T9" fmla="*/ 0 h 288"/>
                  <a:gd name="T10" fmla="*/ 1296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0" y="144"/>
                    </a:moveTo>
                    <a:lnTo>
                      <a:pt x="288" y="144"/>
                    </a:lnTo>
                    <a:lnTo>
                      <a:pt x="432" y="0"/>
                    </a:lnTo>
                    <a:lnTo>
                      <a:pt x="720" y="288"/>
                    </a:lnTo>
                    <a:lnTo>
                      <a:pt x="1008" y="0"/>
                    </a:lnTo>
                    <a:lnTo>
                      <a:pt x="1296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50212" name="Freeform 132"/>
              <p:cNvSpPr>
                <a:spLocks/>
              </p:cNvSpPr>
              <p:nvPr/>
            </p:nvSpPr>
            <p:spPr bwMode="auto">
              <a:xfrm>
                <a:off x="3504" y="3408"/>
                <a:ext cx="1296" cy="288"/>
              </a:xfrm>
              <a:custGeom>
                <a:avLst/>
                <a:gdLst>
                  <a:gd name="T0" fmla="*/ 1296 w 1296"/>
                  <a:gd name="T1" fmla="*/ 144 h 288"/>
                  <a:gd name="T2" fmla="*/ 1008 w 1296"/>
                  <a:gd name="T3" fmla="*/ 144 h 288"/>
                  <a:gd name="T4" fmla="*/ 864 w 1296"/>
                  <a:gd name="T5" fmla="*/ 0 h 288"/>
                  <a:gd name="T6" fmla="*/ 576 w 1296"/>
                  <a:gd name="T7" fmla="*/ 288 h 288"/>
                  <a:gd name="T8" fmla="*/ 288 w 1296"/>
                  <a:gd name="T9" fmla="*/ 0 h 288"/>
                  <a:gd name="T10" fmla="*/ 0 w 1296"/>
                  <a:gd name="T11" fmla="*/ 288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88"/>
                  <a:gd name="T20" fmla="*/ 1296 w 1296"/>
                  <a:gd name="T21" fmla="*/ 288 h 2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88">
                    <a:moveTo>
                      <a:pt x="1296" y="144"/>
                    </a:moveTo>
                    <a:lnTo>
                      <a:pt x="1008" y="144"/>
                    </a:lnTo>
                    <a:lnTo>
                      <a:pt x="864" y="0"/>
                    </a:lnTo>
                    <a:lnTo>
                      <a:pt x="576" y="288"/>
                    </a:lnTo>
                    <a:lnTo>
                      <a:pt x="288" y="0"/>
                    </a:lnTo>
                    <a:lnTo>
                      <a:pt x="0" y="2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50208" name="Line 133"/>
            <p:cNvSpPr>
              <a:spLocks noChangeShapeType="1"/>
            </p:cNvSpPr>
            <p:nvPr/>
          </p:nvSpPr>
          <p:spPr bwMode="auto">
            <a:xfrm flipV="1">
              <a:off x="4869" y="2413"/>
              <a:ext cx="0" cy="1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50209" name="Oval 134"/>
            <p:cNvSpPr>
              <a:spLocks noChangeArrowheads="1"/>
            </p:cNvSpPr>
            <p:nvPr/>
          </p:nvSpPr>
          <p:spPr bwMode="auto">
            <a:xfrm>
              <a:off x="4838" y="2341"/>
              <a:ext cx="53" cy="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210" name="Text Box 135"/>
            <p:cNvSpPr txBox="1">
              <a:spLocks noChangeArrowheads="1"/>
            </p:cNvSpPr>
            <p:nvPr/>
          </p:nvSpPr>
          <p:spPr bwMode="auto">
            <a:xfrm>
              <a:off x="4468" y="2523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fr-FR" sz="2000"/>
                <a:t>2R</a:t>
              </a:r>
            </a:p>
          </p:txBody>
        </p:sp>
      </p:grpSp>
      <p:sp>
        <p:nvSpPr>
          <p:cNvPr id="50183" name="Text Box 136"/>
          <p:cNvSpPr txBox="1">
            <a:spLocks noChangeArrowheads="1"/>
          </p:cNvSpPr>
          <p:nvPr/>
        </p:nvSpPr>
        <p:spPr bwMode="auto">
          <a:xfrm>
            <a:off x="10184060" y="3180557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>
                <a:sym typeface="Symbol" panose="05050102010706020507" pitchFamily="18" charset="2"/>
              </a:rPr>
              <a:t>V</a:t>
            </a:r>
            <a:r>
              <a:rPr kumimoji="0" lang="en-US" altLang="fr-FR" sz="2000" baseline="-25000">
                <a:sym typeface="Symbol" panose="05050102010706020507" pitchFamily="18" charset="2"/>
              </a:rPr>
              <a:t>s</a:t>
            </a:r>
            <a:endParaRPr kumimoji="0" lang="en-US" altLang="fr-FR" sz="2000" baseline="-25000"/>
          </a:p>
        </p:txBody>
      </p:sp>
      <p:graphicFrame>
        <p:nvGraphicFramePr>
          <p:cNvPr id="50184" name="Object 14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6917675"/>
              </p:ext>
            </p:extLst>
          </p:nvPr>
        </p:nvGraphicFramePr>
        <p:xfrm>
          <a:off x="2278635" y="5507038"/>
          <a:ext cx="12969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431613" progId="Equation.3">
                  <p:embed/>
                </p:oleObj>
              </mc:Choice>
              <mc:Fallback>
                <p:oleObj name="Equation" r:id="rId2" imgW="1091726" imgH="431613" progId="Equation.3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635" y="5507038"/>
                        <a:ext cx="12969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40579"/>
              </p:ext>
            </p:extLst>
          </p:nvPr>
        </p:nvGraphicFramePr>
        <p:xfrm>
          <a:off x="5367412" y="5364164"/>
          <a:ext cx="21796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82600" progId="Equation.3">
                  <p:embed/>
                </p:oleObj>
              </mc:Choice>
              <mc:Fallback>
                <p:oleObj name="Equation" r:id="rId4" imgW="1600200" imgH="482600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412" y="5364164"/>
                        <a:ext cx="21796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35840"/>
              </p:ext>
            </p:extLst>
          </p:nvPr>
        </p:nvGraphicFramePr>
        <p:xfrm>
          <a:off x="8960098" y="4404520"/>
          <a:ext cx="1419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393529" progId="Equation.3">
                  <p:embed/>
                </p:oleObj>
              </mc:Choice>
              <mc:Fallback>
                <p:oleObj name="Equation" r:id="rId6" imgW="1040948" imgH="393529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0098" y="4404520"/>
                        <a:ext cx="14192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Text Box 145"/>
          <p:cNvSpPr txBox="1">
            <a:spLocks noChangeArrowheads="1"/>
          </p:cNvSpPr>
          <p:nvPr/>
        </p:nvSpPr>
        <p:spPr bwMode="auto">
          <a:xfrm>
            <a:off x="8744198" y="5123657"/>
            <a:ext cx="244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71463" indent="-2714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r>
              <a:rPr lang="en-CA" altLang="fr-FR" sz="1800" dirty="0"/>
              <a:t>Pour </a:t>
            </a:r>
            <a:r>
              <a:rPr lang="en-CA" altLang="fr-FR" sz="1800" i="1" dirty="0" err="1"/>
              <a:t>V</a:t>
            </a:r>
            <a:r>
              <a:rPr lang="en-CA" altLang="fr-FR" sz="1800" i="1" baseline="-25000" dirty="0" err="1"/>
              <a:t>e</a:t>
            </a:r>
            <a:r>
              <a:rPr lang="en-CA" altLang="fr-FR" sz="1800" dirty="0"/>
              <a:t>=</a:t>
            </a:r>
            <a:r>
              <a:rPr lang="en-CA" altLang="fr-FR" sz="1800" dirty="0">
                <a:sym typeface="Symbol" panose="05050102010706020507" pitchFamily="18" charset="2"/>
              </a:rPr>
              <a:t>10 v, on </a:t>
            </a:r>
            <a:r>
              <a:rPr lang="en-CA" altLang="fr-FR" sz="1800" dirty="0" err="1">
                <a:sym typeface="Symbol" panose="05050102010706020507" pitchFamily="18" charset="2"/>
              </a:rPr>
              <a:t>obtient</a:t>
            </a:r>
            <a:r>
              <a:rPr lang="en-CA" altLang="fr-FR" sz="1800" dirty="0">
                <a:sym typeface="Symbol" panose="05050102010706020507" pitchFamily="18" charset="2"/>
              </a:rPr>
              <a:t>  </a:t>
            </a:r>
            <a:r>
              <a:rPr lang="en-CA" altLang="fr-FR" sz="1800" i="1" dirty="0">
                <a:sym typeface="Symbol" panose="05050102010706020507" pitchFamily="18" charset="2"/>
              </a:rPr>
              <a:t>V</a:t>
            </a:r>
            <a:r>
              <a:rPr lang="en-CA" altLang="fr-FR" sz="1800" i="1" baseline="-25000" dirty="0">
                <a:sym typeface="Symbol" panose="05050102010706020507" pitchFamily="18" charset="2"/>
              </a:rPr>
              <a:t>s</a:t>
            </a:r>
            <a:r>
              <a:rPr lang="en-CA" altLang="fr-FR" sz="1800" dirty="0">
                <a:sym typeface="Symbol" panose="05050102010706020507" pitchFamily="18" charset="2"/>
              </a:rPr>
              <a:t>=0-5 v avec </a:t>
            </a:r>
            <a:r>
              <a:rPr lang="en-CA" altLang="fr-FR" sz="1800" i="1" dirty="0" err="1">
                <a:sym typeface="Symbol" panose="05050102010706020507" pitchFamily="18" charset="2"/>
              </a:rPr>
              <a:t>v</a:t>
            </a:r>
            <a:r>
              <a:rPr lang="en-CA" altLang="fr-FR" sz="1800" i="1" baseline="-25000" dirty="0" err="1">
                <a:sym typeface="Symbol" panose="05050102010706020507" pitchFamily="18" charset="2"/>
              </a:rPr>
              <a:t>ref</a:t>
            </a:r>
            <a:r>
              <a:rPr lang="en-CA" altLang="fr-FR" sz="1800" i="1" baseline="-25000" dirty="0">
                <a:sym typeface="Symbol" panose="05050102010706020507" pitchFamily="18" charset="2"/>
              </a:rPr>
              <a:t> </a:t>
            </a:r>
            <a:r>
              <a:rPr lang="en-CA" altLang="fr-FR" sz="1800" dirty="0">
                <a:sym typeface="Symbol" panose="05050102010706020507" pitchFamily="18" charset="2"/>
              </a:rPr>
              <a:t>= 5v.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endParaRPr lang="en-CA" altLang="fr-FR" sz="1800" dirty="0">
              <a:sym typeface="Symbol" panose="05050102010706020507" pitchFamily="18" charset="2"/>
            </a:endParaRPr>
          </a:p>
        </p:txBody>
      </p:sp>
      <p:sp>
        <p:nvSpPr>
          <p:cNvPr id="50188" name="Text Box 147"/>
          <p:cNvSpPr txBox="1">
            <a:spLocks noChangeArrowheads="1"/>
          </p:cNvSpPr>
          <p:nvPr/>
        </p:nvSpPr>
        <p:spPr bwMode="auto">
          <a:xfrm>
            <a:off x="7475612" y="4437064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>
                <a:sym typeface="Symbol" panose="05050102010706020507" pitchFamily="18" charset="2"/>
              </a:rPr>
              <a:t>V</a:t>
            </a:r>
            <a:r>
              <a:rPr kumimoji="0" lang="en-US" altLang="fr-FR" sz="2000" baseline="-25000">
                <a:sym typeface="Symbol" panose="05050102010706020507" pitchFamily="18" charset="2"/>
              </a:rPr>
              <a:t>s</a:t>
            </a:r>
            <a:endParaRPr kumimoji="0" lang="en-US" altLang="fr-FR" sz="2000" baseline="-25000"/>
          </a:p>
        </p:txBody>
      </p:sp>
      <p:sp>
        <p:nvSpPr>
          <p:cNvPr id="50189" name="Text Box 148"/>
          <p:cNvSpPr txBox="1">
            <a:spLocks noChangeArrowheads="1"/>
          </p:cNvSpPr>
          <p:nvPr/>
        </p:nvSpPr>
        <p:spPr bwMode="auto">
          <a:xfrm>
            <a:off x="3947096" y="4437064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fr-FR" sz="2000">
                <a:sym typeface="Symbol" panose="05050102010706020507" pitchFamily="18" charset="2"/>
              </a:rPr>
              <a:t>V</a:t>
            </a:r>
            <a:r>
              <a:rPr kumimoji="0" lang="en-US" altLang="fr-FR" sz="2000" baseline="-25000">
                <a:sym typeface="Symbol" panose="05050102010706020507" pitchFamily="18" charset="2"/>
              </a:rPr>
              <a:t>s</a:t>
            </a:r>
            <a:endParaRPr kumimoji="0" lang="en-US" altLang="fr-FR" sz="2000" baseline="-25000"/>
          </a:p>
        </p:txBody>
      </p:sp>
      <p:sp>
        <p:nvSpPr>
          <p:cNvPr id="50190" name="Rectangle 1"/>
          <p:cNvSpPr>
            <a:spLocks noChangeArrowheads="1"/>
          </p:cNvSpPr>
          <p:nvPr/>
        </p:nvSpPr>
        <p:spPr bwMode="auto">
          <a:xfrm>
            <a:off x="3143822" y="5346172"/>
            <a:ext cx="523875" cy="67362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0191" name="Rectangle 95"/>
          <p:cNvSpPr>
            <a:spLocks noChangeArrowheads="1"/>
          </p:cNvSpPr>
          <p:nvPr/>
        </p:nvSpPr>
        <p:spPr bwMode="auto">
          <a:xfrm>
            <a:off x="6507238" y="5360988"/>
            <a:ext cx="1039813" cy="6588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0192" name="Rectangle 96"/>
          <p:cNvSpPr>
            <a:spLocks noChangeArrowheads="1"/>
          </p:cNvSpPr>
          <p:nvPr/>
        </p:nvSpPr>
        <p:spPr bwMode="auto">
          <a:xfrm>
            <a:off x="1564260" y="4752976"/>
            <a:ext cx="523875" cy="57467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0193" name="Rectangle 97"/>
          <p:cNvSpPr>
            <a:spLocks noChangeArrowheads="1"/>
          </p:cNvSpPr>
          <p:nvPr/>
        </p:nvSpPr>
        <p:spPr bwMode="auto">
          <a:xfrm>
            <a:off x="5315028" y="4749800"/>
            <a:ext cx="463548" cy="5778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0194" name="Rectangle 98"/>
          <p:cNvSpPr>
            <a:spLocks noChangeArrowheads="1"/>
          </p:cNvSpPr>
          <p:nvPr/>
        </p:nvSpPr>
        <p:spPr bwMode="auto">
          <a:xfrm>
            <a:off x="9460161" y="2243139"/>
            <a:ext cx="523875" cy="505617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0195" name="Rectangle 99"/>
          <p:cNvSpPr>
            <a:spLocks noChangeArrowheads="1"/>
          </p:cNvSpPr>
          <p:nvPr/>
        </p:nvSpPr>
        <p:spPr bwMode="auto">
          <a:xfrm>
            <a:off x="9855448" y="4393407"/>
            <a:ext cx="523875" cy="62071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127448" y="274638"/>
            <a:ext cx="10454952" cy="1143000"/>
          </a:xfrm>
        </p:spPr>
        <p:txBody>
          <a:bodyPr/>
          <a:lstStyle/>
          <a:p>
            <a:pPr algn="l" eaLnBrk="1" hangingPunct="1"/>
            <a:r>
              <a:rPr lang="en-CA" altLang="fr-FR" dirty="0">
                <a:solidFill>
                  <a:srgbClr val="0070C0"/>
                </a:solidFill>
              </a:rPr>
              <a:t>Isolation de masse</a:t>
            </a:r>
            <a:endParaRPr lang="en-US" altLang="fr-FR" dirty="0">
              <a:solidFill>
                <a:srgbClr val="0070C0"/>
              </a:solidFill>
            </a:endParaRPr>
          </a:p>
        </p:txBody>
      </p:sp>
      <p:sp>
        <p:nvSpPr>
          <p:cNvPr id="51203" name="Rectangle 6"/>
          <p:cNvSpPr>
            <a:spLocks noGrp="1"/>
          </p:cNvSpPr>
          <p:nvPr>
            <p:ph type="body" idx="1"/>
          </p:nvPr>
        </p:nvSpPr>
        <p:spPr>
          <a:xfrm>
            <a:off x="1127448" y="1624807"/>
            <a:ext cx="10801200" cy="4525963"/>
          </a:xfrm>
        </p:spPr>
        <p:txBody>
          <a:bodyPr/>
          <a:lstStyle/>
          <a:p>
            <a:pPr marL="533400" indent="-533400" eaLnBrk="1" hangingPunct="1">
              <a:buClr>
                <a:schemeClr val="accent1"/>
              </a:buClr>
              <a:buFontTx/>
              <a:buChar char="•"/>
            </a:pPr>
            <a:r>
              <a:rPr lang="en-CA" altLang="fr-FR" sz="2800" dirty="0" err="1"/>
              <a:t>Effectuée</a:t>
            </a:r>
            <a:r>
              <a:rPr lang="en-CA" altLang="fr-FR" sz="2800" dirty="0"/>
              <a:t> par un </a:t>
            </a:r>
            <a:r>
              <a:rPr lang="en-CA" altLang="fr-FR" sz="2800" dirty="0" err="1"/>
              <a:t>coupleur</a:t>
            </a:r>
            <a:r>
              <a:rPr lang="en-CA" altLang="fr-FR" sz="2800" dirty="0"/>
              <a:t> </a:t>
            </a:r>
            <a:r>
              <a:rPr lang="en-CA" altLang="fr-FR" sz="2800" dirty="0" err="1"/>
              <a:t>optique</a:t>
            </a:r>
            <a:r>
              <a:rPr lang="en-CA" altLang="fr-FR" sz="2800" dirty="0"/>
              <a:t> (LED et photo-</a:t>
            </a:r>
            <a:r>
              <a:rPr lang="en-CA" altLang="fr-FR" sz="2800" dirty="0" err="1"/>
              <a:t>détecteur</a:t>
            </a:r>
            <a:r>
              <a:rPr lang="en-CA" altLang="fr-FR" sz="2800" dirty="0"/>
              <a:t> </a:t>
            </a:r>
            <a:r>
              <a:rPr lang="en-CA" altLang="fr-FR" sz="2800" dirty="0" err="1"/>
              <a:t>séparés</a:t>
            </a:r>
            <a:r>
              <a:rPr lang="en-CA" altLang="fr-FR" sz="2800" dirty="0"/>
              <a:t> par un </a:t>
            </a:r>
            <a:r>
              <a:rPr lang="en-CA" altLang="fr-FR" sz="2800" dirty="0" err="1"/>
              <a:t>isolant</a:t>
            </a:r>
            <a:r>
              <a:rPr lang="en-CA" altLang="fr-FR" sz="2800" dirty="0"/>
              <a:t>)</a:t>
            </a:r>
          </a:p>
          <a:p>
            <a:pPr marL="1347788" lvl="1" eaLnBrk="1" hangingPunct="1">
              <a:buClr>
                <a:schemeClr val="accent2"/>
              </a:buClr>
              <a:buSzPct val="80000"/>
              <a:buFontTx/>
              <a:buChar char="•"/>
            </a:pPr>
            <a:r>
              <a:rPr lang="en-CA" altLang="fr-FR" sz="2400" dirty="0" err="1"/>
              <a:t>Permet</a:t>
            </a:r>
            <a:r>
              <a:rPr lang="en-CA" altLang="fr-FR" sz="2400" dirty="0"/>
              <a:t> </a:t>
            </a:r>
            <a:r>
              <a:rPr lang="en-CA" altLang="fr-FR" sz="2400" dirty="0" err="1"/>
              <a:t>d’éviter</a:t>
            </a:r>
            <a:r>
              <a:rPr lang="en-CA" altLang="fr-FR" sz="2400" dirty="0"/>
              <a:t> les </a:t>
            </a:r>
            <a:r>
              <a:rPr lang="en-CA" altLang="fr-FR" sz="2400" dirty="0" err="1"/>
              <a:t>effets</a:t>
            </a:r>
            <a:r>
              <a:rPr lang="en-CA" altLang="fr-FR" sz="2400" dirty="0"/>
              <a:t> de masse (</a:t>
            </a:r>
            <a:r>
              <a:rPr lang="en-CA" altLang="fr-FR" sz="2400" dirty="0" err="1"/>
              <a:t>chaque</a:t>
            </a:r>
            <a:r>
              <a:rPr lang="en-CA" altLang="fr-FR" sz="2400" dirty="0"/>
              <a:t> </a:t>
            </a:r>
            <a:r>
              <a:rPr lang="en-CA" altLang="fr-FR" sz="2400" dirty="0" err="1"/>
              <a:t>fils</a:t>
            </a:r>
            <a:r>
              <a:rPr lang="en-CA" altLang="fr-FR" sz="2400" dirty="0"/>
              <a:t> </a:t>
            </a:r>
            <a:r>
              <a:rPr lang="en-CA" altLang="fr-FR" sz="2400" dirty="0" err="1"/>
              <a:t>relié</a:t>
            </a:r>
            <a:r>
              <a:rPr lang="en-CA" altLang="fr-FR" sz="2400" dirty="0"/>
              <a:t> à la masse </a:t>
            </a:r>
            <a:r>
              <a:rPr lang="en-CA" altLang="fr-FR" sz="2400" dirty="0" err="1"/>
              <a:t>est</a:t>
            </a:r>
            <a:r>
              <a:rPr lang="en-CA" altLang="fr-FR" sz="2400" dirty="0"/>
              <a:t>   </a:t>
            </a:r>
            <a:r>
              <a:rPr lang="en-CA" altLang="fr-FR" sz="2400" dirty="0" err="1"/>
              <a:t>soumis</a:t>
            </a:r>
            <a:r>
              <a:rPr lang="en-CA" altLang="fr-FR" sz="2400" dirty="0"/>
              <a:t> à </a:t>
            </a:r>
            <a:r>
              <a:rPr lang="en-CA" altLang="fr-FR" sz="2400" i="1" dirty="0"/>
              <a:t>V</a:t>
            </a:r>
            <a:r>
              <a:rPr lang="en-CA" altLang="fr-FR" sz="2400" dirty="0"/>
              <a:t>=</a:t>
            </a:r>
            <a:r>
              <a:rPr lang="en-CA" altLang="fr-FR" sz="2400" i="1" dirty="0"/>
              <a:t>RI</a:t>
            </a:r>
            <a:r>
              <a:rPr lang="en-CA" altLang="fr-FR" sz="2400" dirty="0"/>
              <a:t> !)</a:t>
            </a:r>
            <a:endParaRPr lang="en-US" altLang="fr-FR" sz="2400" dirty="0"/>
          </a:p>
        </p:txBody>
      </p:sp>
      <p:sp>
        <p:nvSpPr>
          <p:cNvPr id="51257" name="Rectangle 82"/>
          <p:cNvSpPr>
            <a:spLocks noChangeArrowheads="1"/>
          </p:cNvSpPr>
          <p:nvPr/>
        </p:nvSpPr>
        <p:spPr bwMode="auto">
          <a:xfrm>
            <a:off x="2783632" y="5445224"/>
            <a:ext cx="86409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9388" indent="-179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2"/>
              </a:buClr>
              <a:buSzPct val="80000"/>
              <a:buFontTx/>
              <a:buChar char="•"/>
            </a:pP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Sans coupleur optique, la longueur de connexion entre m1 et m2 génère une différence de tension égale à la résistance du fil  qui les relie multipliée par le courant  =&gt; m1 ou m2 aura une tension différente de zéro !</a:t>
            </a:r>
            <a:endParaRPr lang="fr-CA" altLang="fr-FR" sz="3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097201-3D33-930D-1E3A-4A531BBFBBDE}"/>
              </a:ext>
            </a:extLst>
          </p:cNvPr>
          <p:cNvGrpSpPr/>
          <p:nvPr/>
        </p:nvGrpSpPr>
        <p:grpSpPr>
          <a:xfrm>
            <a:off x="3143672" y="3414912"/>
            <a:ext cx="6873517" cy="1976953"/>
            <a:chOff x="3063875" y="3789363"/>
            <a:chExt cx="6873517" cy="1976953"/>
          </a:xfrm>
        </p:grpSpPr>
        <p:sp>
          <p:nvSpPr>
            <p:cNvPr id="51204" name="Rectangle 9"/>
            <p:cNvSpPr>
              <a:spLocks noChangeArrowheads="1"/>
            </p:cNvSpPr>
            <p:nvPr/>
          </p:nvSpPr>
          <p:spPr bwMode="auto">
            <a:xfrm>
              <a:off x="8356601" y="4772025"/>
              <a:ext cx="32380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CAN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05" name="Rectangle 10"/>
            <p:cNvSpPr>
              <a:spLocks noChangeArrowheads="1"/>
            </p:cNvSpPr>
            <p:nvPr/>
          </p:nvSpPr>
          <p:spPr bwMode="auto">
            <a:xfrm>
              <a:off x="7962900" y="3789363"/>
              <a:ext cx="1106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06" name="Rectangle 11"/>
            <p:cNvSpPr>
              <a:spLocks noChangeArrowheads="1"/>
            </p:cNvSpPr>
            <p:nvPr/>
          </p:nvSpPr>
          <p:spPr bwMode="auto">
            <a:xfrm>
              <a:off x="8077200" y="3887788"/>
              <a:ext cx="10099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700">
                  <a:solidFill>
                    <a:srgbClr val="000000"/>
                  </a:solidFill>
                  <a:latin typeface="Times New Roman" panose="02020603050405020304" pitchFamily="18" charset="0"/>
                </a:rPr>
                <a:t>ref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07" name="Rectangle 12"/>
            <p:cNvSpPr>
              <a:spLocks noChangeArrowheads="1"/>
            </p:cNvSpPr>
            <p:nvPr/>
          </p:nvSpPr>
          <p:spPr bwMode="auto">
            <a:xfrm>
              <a:off x="8178800" y="3789363"/>
              <a:ext cx="865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08" name="Freeform 13"/>
            <p:cNvSpPr>
              <a:spLocks/>
            </p:cNvSpPr>
            <p:nvPr/>
          </p:nvSpPr>
          <p:spPr bwMode="auto">
            <a:xfrm>
              <a:off x="8748714" y="4772026"/>
              <a:ext cx="657225" cy="112713"/>
            </a:xfrm>
            <a:custGeom>
              <a:avLst/>
              <a:gdLst>
                <a:gd name="T0" fmla="*/ 2147483646 w 414"/>
                <a:gd name="T1" fmla="*/ 2147483646 h 71"/>
                <a:gd name="T2" fmla="*/ 2147483646 w 414"/>
                <a:gd name="T3" fmla="*/ 0 h 71"/>
                <a:gd name="T4" fmla="*/ 2147483646 w 414"/>
                <a:gd name="T5" fmla="*/ 2147483646 h 71"/>
                <a:gd name="T6" fmla="*/ 0 w 414"/>
                <a:gd name="T7" fmla="*/ 2147483646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71"/>
                <a:gd name="T14" fmla="*/ 414 w 41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71">
                  <a:moveTo>
                    <a:pt x="414" y="71"/>
                  </a:moveTo>
                  <a:lnTo>
                    <a:pt x="343" y="0"/>
                  </a:lnTo>
                  <a:lnTo>
                    <a:pt x="343" y="40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09" name="Freeform 14"/>
            <p:cNvSpPr>
              <a:spLocks/>
            </p:cNvSpPr>
            <p:nvPr/>
          </p:nvSpPr>
          <p:spPr bwMode="auto">
            <a:xfrm>
              <a:off x="8748714" y="4884738"/>
              <a:ext cx="657225" cy="127000"/>
            </a:xfrm>
            <a:custGeom>
              <a:avLst/>
              <a:gdLst>
                <a:gd name="T0" fmla="*/ 2147483646 w 414"/>
                <a:gd name="T1" fmla="*/ 0 h 80"/>
                <a:gd name="T2" fmla="*/ 2147483646 w 414"/>
                <a:gd name="T3" fmla="*/ 2147483646 h 80"/>
                <a:gd name="T4" fmla="*/ 2147483646 w 414"/>
                <a:gd name="T5" fmla="*/ 2147483646 h 80"/>
                <a:gd name="T6" fmla="*/ 0 w 414"/>
                <a:gd name="T7" fmla="*/ 2147483646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80"/>
                <a:gd name="T14" fmla="*/ 414 w 414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80">
                  <a:moveTo>
                    <a:pt x="414" y="0"/>
                  </a:moveTo>
                  <a:lnTo>
                    <a:pt x="343" y="80"/>
                  </a:lnTo>
                  <a:lnTo>
                    <a:pt x="343" y="40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0" name="Freeform 15"/>
            <p:cNvSpPr>
              <a:spLocks/>
            </p:cNvSpPr>
            <p:nvPr/>
          </p:nvSpPr>
          <p:spPr bwMode="auto">
            <a:xfrm>
              <a:off x="6735763" y="4881564"/>
              <a:ext cx="203200" cy="693737"/>
            </a:xfrm>
            <a:custGeom>
              <a:avLst/>
              <a:gdLst>
                <a:gd name="T0" fmla="*/ 2147483646 w 128"/>
                <a:gd name="T1" fmla="*/ 0 h 437"/>
                <a:gd name="T2" fmla="*/ 2147483646 w 128"/>
                <a:gd name="T3" fmla="*/ 2147483646 h 437"/>
                <a:gd name="T4" fmla="*/ 2147483646 w 128"/>
                <a:gd name="T5" fmla="*/ 2147483646 h 437"/>
                <a:gd name="T6" fmla="*/ 0 w 128"/>
                <a:gd name="T7" fmla="*/ 2147483646 h 437"/>
                <a:gd name="T8" fmla="*/ 2147483646 w 128"/>
                <a:gd name="T9" fmla="*/ 2147483646 h 437"/>
                <a:gd name="T10" fmla="*/ 0 w 128"/>
                <a:gd name="T11" fmla="*/ 2147483646 h 437"/>
                <a:gd name="T12" fmla="*/ 2147483646 w 128"/>
                <a:gd name="T13" fmla="*/ 2147483646 h 437"/>
                <a:gd name="T14" fmla="*/ 0 w 128"/>
                <a:gd name="T15" fmla="*/ 2147483646 h 437"/>
                <a:gd name="T16" fmla="*/ 2147483646 w 128"/>
                <a:gd name="T17" fmla="*/ 2147483646 h 437"/>
                <a:gd name="T18" fmla="*/ 2147483646 w 128"/>
                <a:gd name="T19" fmla="*/ 2147483646 h 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437"/>
                <a:gd name="T32" fmla="*/ 128 w 128"/>
                <a:gd name="T33" fmla="*/ 437 h 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437">
                  <a:moveTo>
                    <a:pt x="64" y="0"/>
                  </a:moveTo>
                  <a:lnTo>
                    <a:pt x="64" y="64"/>
                  </a:lnTo>
                  <a:lnTo>
                    <a:pt x="128" y="96"/>
                  </a:lnTo>
                  <a:lnTo>
                    <a:pt x="0" y="127"/>
                  </a:lnTo>
                  <a:lnTo>
                    <a:pt x="128" y="159"/>
                  </a:lnTo>
                  <a:lnTo>
                    <a:pt x="0" y="191"/>
                  </a:lnTo>
                  <a:lnTo>
                    <a:pt x="128" y="223"/>
                  </a:lnTo>
                  <a:lnTo>
                    <a:pt x="0" y="254"/>
                  </a:lnTo>
                  <a:lnTo>
                    <a:pt x="64" y="286"/>
                  </a:lnTo>
                  <a:lnTo>
                    <a:pt x="64" y="4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1" name="Freeform 16"/>
            <p:cNvSpPr>
              <a:spLocks/>
            </p:cNvSpPr>
            <p:nvPr/>
          </p:nvSpPr>
          <p:spPr bwMode="auto">
            <a:xfrm>
              <a:off x="3063875" y="4519613"/>
              <a:ext cx="241300" cy="239712"/>
            </a:xfrm>
            <a:custGeom>
              <a:avLst/>
              <a:gdLst>
                <a:gd name="T0" fmla="*/ 0 w 152"/>
                <a:gd name="T1" fmla="*/ 2147483646 h 151"/>
                <a:gd name="T2" fmla="*/ 2147483646 w 152"/>
                <a:gd name="T3" fmla="*/ 2147483646 h 151"/>
                <a:gd name="T4" fmla="*/ 2147483646 w 152"/>
                <a:gd name="T5" fmla="*/ 2147483646 h 151"/>
                <a:gd name="T6" fmla="*/ 2147483646 w 152"/>
                <a:gd name="T7" fmla="*/ 2147483646 h 151"/>
                <a:gd name="T8" fmla="*/ 2147483646 w 152"/>
                <a:gd name="T9" fmla="*/ 0 h 151"/>
                <a:gd name="T10" fmla="*/ 2147483646 w 152"/>
                <a:gd name="T11" fmla="*/ 2147483646 h 151"/>
                <a:gd name="T12" fmla="*/ 2147483646 w 152"/>
                <a:gd name="T13" fmla="*/ 2147483646 h 151"/>
                <a:gd name="T14" fmla="*/ 2147483646 w 152"/>
                <a:gd name="T15" fmla="*/ 2147483646 h 151"/>
                <a:gd name="T16" fmla="*/ 2147483646 w 152"/>
                <a:gd name="T17" fmla="*/ 2147483646 h 151"/>
                <a:gd name="T18" fmla="*/ 2147483646 w 152"/>
                <a:gd name="T19" fmla="*/ 2147483646 h 151"/>
                <a:gd name="T20" fmla="*/ 2147483646 w 152"/>
                <a:gd name="T21" fmla="*/ 2147483646 h 151"/>
                <a:gd name="T22" fmla="*/ 2147483646 w 152"/>
                <a:gd name="T23" fmla="*/ 2147483646 h 151"/>
                <a:gd name="T24" fmla="*/ 2147483646 w 152"/>
                <a:gd name="T25" fmla="*/ 2147483646 h 151"/>
                <a:gd name="T26" fmla="*/ 2147483646 w 152"/>
                <a:gd name="T27" fmla="*/ 2147483646 h 151"/>
                <a:gd name="T28" fmla="*/ 2147483646 w 152"/>
                <a:gd name="T29" fmla="*/ 2147483646 h 151"/>
                <a:gd name="T30" fmla="*/ 0 w 152"/>
                <a:gd name="T31" fmla="*/ 2147483646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0" y="79"/>
                  </a:moveTo>
                  <a:lnTo>
                    <a:pt x="8" y="48"/>
                  </a:lnTo>
                  <a:lnTo>
                    <a:pt x="24" y="24"/>
                  </a:lnTo>
                  <a:lnTo>
                    <a:pt x="48" y="8"/>
                  </a:lnTo>
                  <a:lnTo>
                    <a:pt x="80" y="0"/>
                  </a:lnTo>
                  <a:lnTo>
                    <a:pt x="112" y="8"/>
                  </a:lnTo>
                  <a:lnTo>
                    <a:pt x="128" y="24"/>
                  </a:lnTo>
                  <a:lnTo>
                    <a:pt x="144" y="48"/>
                  </a:lnTo>
                  <a:lnTo>
                    <a:pt x="152" y="79"/>
                  </a:lnTo>
                  <a:lnTo>
                    <a:pt x="144" y="111"/>
                  </a:lnTo>
                  <a:lnTo>
                    <a:pt x="112" y="143"/>
                  </a:lnTo>
                  <a:lnTo>
                    <a:pt x="80" y="151"/>
                  </a:lnTo>
                  <a:lnTo>
                    <a:pt x="48" y="143"/>
                  </a:lnTo>
                  <a:lnTo>
                    <a:pt x="24" y="127"/>
                  </a:lnTo>
                  <a:lnTo>
                    <a:pt x="8" y="111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2" name="Line 17"/>
            <p:cNvSpPr>
              <a:spLocks noChangeShapeType="1"/>
            </p:cNvSpPr>
            <p:nvPr/>
          </p:nvSpPr>
          <p:spPr bwMode="auto">
            <a:xfrm flipV="1">
              <a:off x="3190875" y="4618038"/>
              <a:ext cx="0" cy="1254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3" name="Freeform 18"/>
            <p:cNvSpPr>
              <a:spLocks/>
            </p:cNvSpPr>
            <p:nvPr/>
          </p:nvSpPr>
          <p:spPr bwMode="auto">
            <a:xfrm>
              <a:off x="3127375" y="4583113"/>
              <a:ext cx="114300" cy="61912"/>
            </a:xfrm>
            <a:custGeom>
              <a:avLst/>
              <a:gdLst>
                <a:gd name="T0" fmla="*/ 0 w 72"/>
                <a:gd name="T1" fmla="*/ 2147483646 h 39"/>
                <a:gd name="T2" fmla="*/ 2147483646 w 72"/>
                <a:gd name="T3" fmla="*/ 0 h 39"/>
                <a:gd name="T4" fmla="*/ 2147483646 w 72"/>
                <a:gd name="T5" fmla="*/ 2147483646 h 39"/>
                <a:gd name="T6" fmla="*/ 0 60000 65536"/>
                <a:gd name="T7" fmla="*/ 0 60000 65536"/>
                <a:gd name="T8" fmla="*/ 0 60000 65536"/>
                <a:gd name="T9" fmla="*/ 0 w 72"/>
                <a:gd name="T10" fmla="*/ 0 h 39"/>
                <a:gd name="T11" fmla="*/ 72 w 72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39">
                  <a:moveTo>
                    <a:pt x="0" y="39"/>
                  </a:moveTo>
                  <a:lnTo>
                    <a:pt x="40" y="0"/>
                  </a:lnTo>
                  <a:lnTo>
                    <a:pt x="72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4" name="Line 19"/>
            <p:cNvSpPr>
              <a:spLocks noChangeShapeType="1"/>
            </p:cNvSpPr>
            <p:nvPr/>
          </p:nvSpPr>
          <p:spPr bwMode="auto">
            <a:xfrm flipH="1" flipV="1">
              <a:off x="3194050" y="4316414"/>
              <a:ext cx="0" cy="200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5" name="Freeform 22"/>
            <p:cNvSpPr>
              <a:spLocks/>
            </p:cNvSpPr>
            <p:nvPr/>
          </p:nvSpPr>
          <p:spPr bwMode="auto">
            <a:xfrm>
              <a:off x="3190876" y="4519614"/>
              <a:ext cx="1216025" cy="365125"/>
            </a:xfrm>
            <a:custGeom>
              <a:avLst/>
              <a:gdLst>
                <a:gd name="T0" fmla="*/ 0 w 766"/>
                <a:gd name="T1" fmla="*/ 2147483646 h 230"/>
                <a:gd name="T2" fmla="*/ 0 w 766"/>
                <a:gd name="T3" fmla="*/ 2147483646 h 230"/>
                <a:gd name="T4" fmla="*/ 2147483646 w 766"/>
                <a:gd name="T5" fmla="*/ 2147483646 h 230"/>
                <a:gd name="T6" fmla="*/ 2147483646 w 766"/>
                <a:gd name="T7" fmla="*/ 0 h 230"/>
                <a:gd name="T8" fmla="*/ 2147483646 w 766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6"/>
                <a:gd name="T16" fmla="*/ 0 h 230"/>
                <a:gd name="T17" fmla="*/ 766 w 766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6" h="230">
                  <a:moveTo>
                    <a:pt x="0" y="151"/>
                  </a:moveTo>
                  <a:lnTo>
                    <a:pt x="0" y="230"/>
                  </a:lnTo>
                  <a:lnTo>
                    <a:pt x="303" y="230"/>
                  </a:lnTo>
                  <a:lnTo>
                    <a:pt x="303" y="0"/>
                  </a:lnTo>
                  <a:lnTo>
                    <a:pt x="76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6" name="Line 23"/>
            <p:cNvSpPr>
              <a:spLocks noChangeShapeType="1"/>
            </p:cNvSpPr>
            <p:nvPr/>
          </p:nvSpPr>
          <p:spPr bwMode="auto">
            <a:xfrm>
              <a:off x="4470401" y="4405313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7" name="Line 24"/>
            <p:cNvSpPr>
              <a:spLocks noChangeShapeType="1"/>
            </p:cNvSpPr>
            <p:nvPr/>
          </p:nvSpPr>
          <p:spPr bwMode="auto">
            <a:xfrm>
              <a:off x="4583113" y="44053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8" name="Line 25"/>
            <p:cNvSpPr>
              <a:spLocks noChangeShapeType="1"/>
            </p:cNvSpPr>
            <p:nvPr/>
          </p:nvSpPr>
          <p:spPr bwMode="auto">
            <a:xfrm>
              <a:off x="4710113" y="44053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19" name="Line 26"/>
            <p:cNvSpPr>
              <a:spLocks noChangeShapeType="1"/>
            </p:cNvSpPr>
            <p:nvPr/>
          </p:nvSpPr>
          <p:spPr bwMode="auto">
            <a:xfrm>
              <a:off x="4470401" y="4519613"/>
              <a:ext cx="4921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0" name="Line 27"/>
            <p:cNvSpPr>
              <a:spLocks noChangeShapeType="1"/>
            </p:cNvSpPr>
            <p:nvPr/>
          </p:nvSpPr>
          <p:spPr bwMode="auto">
            <a:xfrm>
              <a:off x="4583113" y="45196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1" name="Line 28"/>
            <p:cNvSpPr>
              <a:spLocks noChangeShapeType="1"/>
            </p:cNvSpPr>
            <p:nvPr/>
          </p:nvSpPr>
          <p:spPr bwMode="auto">
            <a:xfrm>
              <a:off x="4710113" y="45196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2" name="Freeform 46"/>
            <p:cNvSpPr>
              <a:spLocks/>
            </p:cNvSpPr>
            <p:nvPr/>
          </p:nvSpPr>
          <p:spPr bwMode="auto">
            <a:xfrm>
              <a:off x="4824414" y="4154489"/>
              <a:ext cx="1038225" cy="365125"/>
            </a:xfrm>
            <a:custGeom>
              <a:avLst/>
              <a:gdLst>
                <a:gd name="T0" fmla="*/ 0 w 654"/>
                <a:gd name="T1" fmla="*/ 2147483646 h 230"/>
                <a:gd name="T2" fmla="*/ 2147483646 w 654"/>
                <a:gd name="T3" fmla="*/ 2147483646 h 230"/>
                <a:gd name="T4" fmla="*/ 2147483646 w 654"/>
                <a:gd name="T5" fmla="*/ 0 h 230"/>
                <a:gd name="T6" fmla="*/ 2147483646 w 654"/>
                <a:gd name="T7" fmla="*/ 0 h 230"/>
                <a:gd name="T8" fmla="*/ 2147483646 w 654"/>
                <a:gd name="T9" fmla="*/ 2147483646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4"/>
                <a:gd name="T16" fmla="*/ 0 h 230"/>
                <a:gd name="T17" fmla="*/ 654 w 654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4" h="230">
                  <a:moveTo>
                    <a:pt x="0" y="158"/>
                  </a:moveTo>
                  <a:lnTo>
                    <a:pt x="351" y="158"/>
                  </a:lnTo>
                  <a:lnTo>
                    <a:pt x="351" y="0"/>
                  </a:lnTo>
                  <a:lnTo>
                    <a:pt x="654" y="0"/>
                  </a:lnTo>
                  <a:lnTo>
                    <a:pt x="654" y="2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3" name="Freeform 47"/>
            <p:cNvSpPr>
              <a:spLocks/>
            </p:cNvSpPr>
            <p:nvPr/>
          </p:nvSpPr>
          <p:spPr bwMode="auto">
            <a:xfrm>
              <a:off x="5735638" y="4519613"/>
              <a:ext cx="252412" cy="125412"/>
            </a:xfrm>
            <a:custGeom>
              <a:avLst/>
              <a:gdLst>
                <a:gd name="T0" fmla="*/ 0 w 159"/>
                <a:gd name="T1" fmla="*/ 0 h 79"/>
                <a:gd name="T2" fmla="*/ 2147483646 w 159"/>
                <a:gd name="T3" fmla="*/ 0 h 79"/>
                <a:gd name="T4" fmla="*/ 2147483646 w 159"/>
                <a:gd name="T5" fmla="*/ 2147483646 h 79"/>
                <a:gd name="T6" fmla="*/ 0 w 159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79"/>
                <a:gd name="T14" fmla="*/ 159 w 159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79">
                  <a:moveTo>
                    <a:pt x="0" y="0"/>
                  </a:moveTo>
                  <a:lnTo>
                    <a:pt x="159" y="0"/>
                  </a:lnTo>
                  <a:lnTo>
                    <a:pt x="80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4" name="Line 48"/>
            <p:cNvSpPr>
              <a:spLocks noChangeShapeType="1"/>
            </p:cNvSpPr>
            <p:nvPr/>
          </p:nvSpPr>
          <p:spPr bwMode="auto">
            <a:xfrm>
              <a:off x="5735638" y="4645025"/>
              <a:ext cx="2524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5" name="Freeform 49"/>
            <p:cNvSpPr>
              <a:spLocks/>
            </p:cNvSpPr>
            <p:nvPr/>
          </p:nvSpPr>
          <p:spPr bwMode="auto">
            <a:xfrm>
              <a:off x="4824414" y="4519614"/>
              <a:ext cx="1038225" cy="365125"/>
            </a:xfrm>
            <a:custGeom>
              <a:avLst/>
              <a:gdLst>
                <a:gd name="T0" fmla="*/ 2147483646 w 654"/>
                <a:gd name="T1" fmla="*/ 2147483646 h 230"/>
                <a:gd name="T2" fmla="*/ 2147483646 w 654"/>
                <a:gd name="T3" fmla="*/ 2147483646 h 230"/>
                <a:gd name="T4" fmla="*/ 2147483646 w 654"/>
                <a:gd name="T5" fmla="*/ 2147483646 h 230"/>
                <a:gd name="T6" fmla="*/ 2147483646 w 654"/>
                <a:gd name="T7" fmla="*/ 0 h 230"/>
                <a:gd name="T8" fmla="*/ 0 w 654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4"/>
                <a:gd name="T16" fmla="*/ 0 h 230"/>
                <a:gd name="T17" fmla="*/ 654 w 654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4" h="230">
                  <a:moveTo>
                    <a:pt x="654" y="79"/>
                  </a:moveTo>
                  <a:lnTo>
                    <a:pt x="654" y="230"/>
                  </a:lnTo>
                  <a:lnTo>
                    <a:pt x="351" y="230"/>
                  </a:lnTo>
                  <a:lnTo>
                    <a:pt x="35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6" name="Line 50"/>
            <p:cNvSpPr>
              <a:spLocks noChangeShapeType="1"/>
            </p:cNvSpPr>
            <p:nvPr/>
          </p:nvSpPr>
          <p:spPr bwMode="auto">
            <a:xfrm>
              <a:off x="6229350" y="4456113"/>
              <a:ext cx="0" cy="2524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7" name="Line 51"/>
            <p:cNvSpPr>
              <a:spLocks noChangeShapeType="1"/>
            </p:cNvSpPr>
            <p:nvPr/>
          </p:nvSpPr>
          <p:spPr bwMode="auto">
            <a:xfrm flipV="1">
              <a:off x="6229350" y="4456113"/>
              <a:ext cx="177800" cy="127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8" name="Line 52"/>
            <p:cNvSpPr>
              <a:spLocks noChangeShapeType="1"/>
            </p:cNvSpPr>
            <p:nvPr/>
          </p:nvSpPr>
          <p:spPr bwMode="auto">
            <a:xfrm>
              <a:off x="6229350" y="4583113"/>
              <a:ext cx="177800" cy="1254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29" name="Line 53"/>
            <p:cNvSpPr>
              <a:spLocks noChangeShapeType="1"/>
            </p:cNvSpPr>
            <p:nvPr/>
          </p:nvSpPr>
          <p:spPr bwMode="auto">
            <a:xfrm flipV="1">
              <a:off x="6407150" y="3800475"/>
              <a:ext cx="0" cy="655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30" name="Freeform 54"/>
            <p:cNvSpPr>
              <a:spLocks/>
            </p:cNvSpPr>
            <p:nvPr/>
          </p:nvSpPr>
          <p:spPr bwMode="auto">
            <a:xfrm>
              <a:off x="6356350" y="4645025"/>
              <a:ext cx="50800" cy="63500"/>
            </a:xfrm>
            <a:custGeom>
              <a:avLst/>
              <a:gdLst>
                <a:gd name="T0" fmla="*/ 0 w 32"/>
                <a:gd name="T1" fmla="*/ 2147483646 h 40"/>
                <a:gd name="T2" fmla="*/ 2147483646 w 32"/>
                <a:gd name="T3" fmla="*/ 2147483646 h 40"/>
                <a:gd name="T4" fmla="*/ 2147483646 w 32"/>
                <a:gd name="T5" fmla="*/ 0 h 40"/>
                <a:gd name="T6" fmla="*/ 0 60000 65536"/>
                <a:gd name="T7" fmla="*/ 0 60000 65536"/>
                <a:gd name="T8" fmla="*/ 0 60000 65536"/>
                <a:gd name="T9" fmla="*/ 0 w 32"/>
                <a:gd name="T10" fmla="*/ 0 h 40"/>
                <a:gd name="T11" fmla="*/ 32 w 32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40">
                  <a:moveTo>
                    <a:pt x="0" y="40"/>
                  </a:moveTo>
                  <a:lnTo>
                    <a:pt x="32" y="40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31" name="Freeform 55"/>
            <p:cNvSpPr>
              <a:spLocks/>
            </p:cNvSpPr>
            <p:nvPr/>
          </p:nvSpPr>
          <p:spPr bwMode="auto">
            <a:xfrm>
              <a:off x="6407151" y="4708526"/>
              <a:ext cx="860425" cy="176213"/>
            </a:xfrm>
            <a:custGeom>
              <a:avLst/>
              <a:gdLst>
                <a:gd name="T0" fmla="*/ 0 w 542"/>
                <a:gd name="T1" fmla="*/ 0 h 111"/>
                <a:gd name="T2" fmla="*/ 0 w 542"/>
                <a:gd name="T3" fmla="*/ 2147483646 h 111"/>
                <a:gd name="T4" fmla="*/ 2147483646 w 542"/>
                <a:gd name="T5" fmla="*/ 2147483646 h 111"/>
                <a:gd name="T6" fmla="*/ 0 60000 65536"/>
                <a:gd name="T7" fmla="*/ 0 60000 65536"/>
                <a:gd name="T8" fmla="*/ 0 60000 65536"/>
                <a:gd name="T9" fmla="*/ 0 w 542"/>
                <a:gd name="T10" fmla="*/ 0 h 111"/>
                <a:gd name="T11" fmla="*/ 542 w 542"/>
                <a:gd name="T12" fmla="*/ 111 h 1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2" h="111">
                  <a:moveTo>
                    <a:pt x="0" y="0"/>
                  </a:moveTo>
                  <a:lnTo>
                    <a:pt x="0" y="111"/>
                  </a:lnTo>
                  <a:lnTo>
                    <a:pt x="542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32" name="Rectangle 56"/>
            <p:cNvSpPr>
              <a:spLocks noChangeArrowheads="1"/>
            </p:cNvSpPr>
            <p:nvPr/>
          </p:nvSpPr>
          <p:spPr bwMode="auto">
            <a:xfrm>
              <a:off x="5621338" y="4103688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3" name="Rectangle 57"/>
            <p:cNvSpPr>
              <a:spLocks noChangeArrowheads="1"/>
            </p:cNvSpPr>
            <p:nvPr/>
          </p:nvSpPr>
          <p:spPr bwMode="auto">
            <a:xfrm>
              <a:off x="5621338" y="4394201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4" name="Rectangle 58"/>
            <p:cNvSpPr>
              <a:spLocks noChangeArrowheads="1"/>
            </p:cNvSpPr>
            <p:nvPr/>
          </p:nvSpPr>
          <p:spPr bwMode="auto">
            <a:xfrm>
              <a:off x="5621338" y="4683126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5" name="Rectangle 59"/>
            <p:cNvSpPr>
              <a:spLocks noChangeArrowheads="1"/>
            </p:cNvSpPr>
            <p:nvPr/>
          </p:nvSpPr>
          <p:spPr bwMode="auto">
            <a:xfrm>
              <a:off x="5621338" y="4973638"/>
              <a:ext cx="12700" cy="50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6" name="Rectangle 60"/>
            <p:cNvSpPr>
              <a:spLocks noChangeArrowheads="1"/>
            </p:cNvSpPr>
            <p:nvPr/>
          </p:nvSpPr>
          <p:spPr bwMode="auto">
            <a:xfrm>
              <a:off x="5621338" y="5011738"/>
              <a:ext cx="1778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7" name="Rectangle 61"/>
            <p:cNvSpPr>
              <a:spLocks noChangeArrowheads="1"/>
            </p:cNvSpPr>
            <p:nvPr/>
          </p:nvSpPr>
          <p:spPr bwMode="auto">
            <a:xfrm>
              <a:off x="5875338" y="5011738"/>
              <a:ext cx="214312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8" name="Rectangle 62"/>
            <p:cNvSpPr>
              <a:spLocks noChangeArrowheads="1"/>
            </p:cNvSpPr>
            <p:nvPr/>
          </p:nvSpPr>
          <p:spPr bwMode="auto">
            <a:xfrm>
              <a:off x="6165850" y="5011738"/>
              <a:ext cx="2159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39" name="Rectangle 63"/>
            <p:cNvSpPr>
              <a:spLocks noChangeArrowheads="1"/>
            </p:cNvSpPr>
            <p:nvPr/>
          </p:nvSpPr>
          <p:spPr bwMode="auto">
            <a:xfrm>
              <a:off x="6456363" y="5011738"/>
              <a:ext cx="889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0" name="Rectangle 64"/>
            <p:cNvSpPr>
              <a:spLocks noChangeArrowheads="1"/>
            </p:cNvSpPr>
            <p:nvPr/>
          </p:nvSpPr>
          <p:spPr bwMode="auto">
            <a:xfrm>
              <a:off x="6532563" y="4884738"/>
              <a:ext cx="12700" cy="139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1" name="Rectangle 65"/>
            <p:cNvSpPr>
              <a:spLocks noChangeArrowheads="1"/>
            </p:cNvSpPr>
            <p:nvPr/>
          </p:nvSpPr>
          <p:spPr bwMode="auto">
            <a:xfrm>
              <a:off x="6532563" y="4595813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2" name="Rectangle 66"/>
            <p:cNvSpPr>
              <a:spLocks noChangeArrowheads="1"/>
            </p:cNvSpPr>
            <p:nvPr/>
          </p:nvSpPr>
          <p:spPr bwMode="auto">
            <a:xfrm>
              <a:off x="6532563" y="4305301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3" name="Rectangle 67"/>
            <p:cNvSpPr>
              <a:spLocks noChangeArrowheads="1"/>
            </p:cNvSpPr>
            <p:nvPr/>
          </p:nvSpPr>
          <p:spPr bwMode="auto">
            <a:xfrm>
              <a:off x="6532563" y="4103688"/>
              <a:ext cx="12700" cy="1254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4" name="Rectangle 68"/>
            <p:cNvSpPr>
              <a:spLocks noChangeArrowheads="1"/>
            </p:cNvSpPr>
            <p:nvPr/>
          </p:nvSpPr>
          <p:spPr bwMode="auto">
            <a:xfrm>
              <a:off x="6445251" y="4103688"/>
              <a:ext cx="100013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5" name="Rectangle 69"/>
            <p:cNvSpPr>
              <a:spLocks noChangeArrowheads="1"/>
            </p:cNvSpPr>
            <p:nvPr/>
          </p:nvSpPr>
          <p:spPr bwMode="auto">
            <a:xfrm>
              <a:off x="6153150" y="4103688"/>
              <a:ext cx="2159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6" name="Rectangle 70"/>
            <p:cNvSpPr>
              <a:spLocks noChangeArrowheads="1"/>
            </p:cNvSpPr>
            <p:nvPr/>
          </p:nvSpPr>
          <p:spPr bwMode="auto">
            <a:xfrm>
              <a:off x="5862638" y="4103688"/>
              <a:ext cx="214312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7" name="Rectangle 71"/>
            <p:cNvSpPr>
              <a:spLocks noChangeArrowheads="1"/>
            </p:cNvSpPr>
            <p:nvPr/>
          </p:nvSpPr>
          <p:spPr bwMode="auto">
            <a:xfrm>
              <a:off x="5621338" y="4103688"/>
              <a:ext cx="165100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48" name="Line 72"/>
            <p:cNvSpPr>
              <a:spLocks noChangeShapeType="1"/>
            </p:cNvSpPr>
            <p:nvPr/>
          </p:nvSpPr>
          <p:spPr bwMode="auto">
            <a:xfrm>
              <a:off x="6659563" y="5575300"/>
              <a:ext cx="3540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49" name="Line 73"/>
            <p:cNvSpPr>
              <a:spLocks noChangeShapeType="1"/>
            </p:cNvSpPr>
            <p:nvPr/>
          </p:nvSpPr>
          <p:spPr bwMode="auto">
            <a:xfrm>
              <a:off x="3359151" y="4959350"/>
              <a:ext cx="144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50" name="Line 74"/>
            <p:cNvSpPr>
              <a:spLocks noChangeShapeType="1"/>
            </p:cNvSpPr>
            <p:nvPr/>
          </p:nvSpPr>
          <p:spPr bwMode="auto">
            <a:xfrm>
              <a:off x="6837363" y="56896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51" name="Rectangle 75"/>
            <p:cNvSpPr>
              <a:spLocks noChangeArrowheads="1"/>
            </p:cNvSpPr>
            <p:nvPr/>
          </p:nvSpPr>
          <p:spPr bwMode="auto">
            <a:xfrm>
              <a:off x="7267576" y="4405313"/>
              <a:ext cx="620713" cy="9842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52" name="Freeform 76"/>
            <p:cNvSpPr>
              <a:spLocks/>
            </p:cNvSpPr>
            <p:nvPr/>
          </p:nvSpPr>
          <p:spPr bwMode="auto">
            <a:xfrm>
              <a:off x="8051801" y="4405313"/>
              <a:ext cx="735013" cy="971550"/>
            </a:xfrm>
            <a:custGeom>
              <a:avLst/>
              <a:gdLst>
                <a:gd name="T0" fmla="*/ 0 w 463"/>
                <a:gd name="T1" fmla="*/ 0 h 612"/>
                <a:gd name="T2" fmla="*/ 2147483646 w 463"/>
                <a:gd name="T3" fmla="*/ 2147483646 h 612"/>
                <a:gd name="T4" fmla="*/ 0 w 463"/>
                <a:gd name="T5" fmla="*/ 2147483646 h 612"/>
                <a:gd name="T6" fmla="*/ 2147483646 w 463"/>
                <a:gd name="T7" fmla="*/ 2147483646 h 612"/>
                <a:gd name="T8" fmla="*/ 2147483646 w 463"/>
                <a:gd name="T9" fmla="*/ 0 h 612"/>
                <a:gd name="T10" fmla="*/ 0 w 463"/>
                <a:gd name="T11" fmla="*/ 0 h 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3"/>
                <a:gd name="T19" fmla="*/ 0 h 612"/>
                <a:gd name="T20" fmla="*/ 463 w 463"/>
                <a:gd name="T21" fmla="*/ 612 h 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3" h="612">
                  <a:moveTo>
                    <a:pt x="0" y="0"/>
                  </a:moveTo>
                  <a:lnTo>
                    <a:pt x="152" y="302"/>
                  </a:lnTo>
                  <a:lnTo>
                    <a:pt x="0" y="612"/>
                  </a:lnTo>
                  <a:lnTo>
                    <a:pt x="463" y="612"/>
                  </a:lnTo>
                  <a:lnTo>
                    <a:pt x="46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53" name="Line 77"/>
            <p:cNvSpPr>
              <a:spLocks noChangeShapeType="1"/>
            </p:cNvSpPr>
            <p:nvPr/>
          </p:nvSpPr>
          <p:spPr bwMode="auto">
            <a:xfrm>
              <a:off x="7875588" y="4884738"/>
              <a:ext cx="4175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54" name="Rectangle 78"/>
            <p:cNvSpPr>
              <a:spLocks noChangeArrowheads="1"/>
            </p:cNvSpPr>
            <p:nvPr/>
          </p:nvSpPr>
          <p:spPr bwMode="auto">
            <a:xfrm>
              <a:off x="6608763" y="5113339"/>
              <a:ext cx="1106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55" name="Rectangle 79"/>
            <p:cNvSpPr>
              <a:spLocks noChangeArrowheads="1"/>
            </p:cNvSpPr>
            <p:nvPr/>
          </p:nvSpPr>
          <p:spPr bwMode="auto">
            <a:xfrm>
              <a:off x="6330950" y="3835400"/>
              <a:ext cx="2484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Vcc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56" name="Rectangle 81"/>
            <p:cNvSpPr>
              <a:spLocks noChangeArrowheads="1"/>
            </p:cNvSpPr>
            <p:nvPr/>
          </p:nvSpPr>
          <p:spPr bwMode="auto">
            <a:xfrm>
              <a:off x="7419975" y="4810125"/>
              <a:ext cx="2484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É-B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58" name="Line 83"/>
            <p:cNvSpPr>
              <a:spLocks noChangeShapeType="1"/>
            </p:cNvSpPr>
            <p:nvPr/>
          </p:nvSpPr>
          <p:spPr bwMode="auto">
            <a:xfrm>
              <a:off x="8178800" y="4040189"/>
              <a:ext cx="0" cy="365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59" name="Line 84"/>
            <p:cNvSpPr>
              <a:spLocks noChangeShapeType="1"/>
            </p:cNvSpPr>
            <p:nvPr/>
          </p:nvSpPr>
          <p:spPr bwMode="auto">
            <a:xfrm>
              <a:off x="8191500" y="5364163"/>
              <a:ext cx="0" cy="176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60" name="Rectangle 85"/>
            <p:cNvSpPr>
              <a:spLocks noChangeArrowheads="1"/>
            </p:cNvSpPr>
            <p:nvPr/>
          </p:nvSpPr>
          <p:spPr bwMode="auto">
            <a:xfrm>
              <a:off x="8051800" y="5541963"/>
              <a:ext cx="1106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61" name="Rectangle 86"/>
            <p:cNvSpPr>
              <a:spLocks noChangeArrowheads="1"/>
            </p:cNvSpPr>
            <p:nvPr/>
          </p:nvSpPr>
          <p:spPr bwMode="auto">
            <a:xfrm>
              <a:off x="8166100" y="5641975"/>
              <a:ext cx="10099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700">
                  <a:solidFill>
                    <a:srgbClr val="000000"/>
                  </a:solidFill>
                  <a:latin typeface="Times New Roman" panose="02020603050405020304" pitchFamily="18" charset="0"/>
                </a:rPr>
                <a:t>ref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62" name="Rectangle 87"/>
            <p:cNvSpPr>
              <a:spLocks noChangeArrowheads="1"/>
            </p:cNvSpPr>
            <p:nvPr/>
          </p:nvSpPr>
          <p:spPr bwMode="auto">
            <a:xfrm>
              <a:off x="8267700" y="5541963"/>
              <a:ext cx="5129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63" name="Rectangle 88"/>
            <p:cNvSpPr>
              <a:spLocks noChangeArrowheads="1"/>
            </p:cNvSpPr>
            <p:nvPr/>
          </p:nvSpPr>
          <p:spPr bwMode="auto">
            <a:xfrm>
              <a:off x="9482139" y="4697413"/>
              <a:ext cx="40716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Sortie 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64" name="Rectangle 89"/>
            <p:cNvSpPr>
              <a:spLocks noChangeArrowheads="1"/>
            </p:cNvSpPr>
            <p:nvPr/>
          </p:nvSpPr>
          <p:spPr bwMode="auto">
            <a:xfrm>
              <a:off x="9482139" y="4848225"/>
              <a:ext cx="45525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Binaire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65" name="Freeform 90"/>
            <p:cNvSpPr>
              <a:spLocks/>
            </p:cNvSpPr>
            <p:nvPr/>
          </p:nvSpPr>
          <p:spPr bwMode="auto">
            <a:xfrm>
              <a:off x="6038850" y="4418013"/>
              <a:ext cx="139700" cy="190500"/>
            </a:xfrm>
            <a:custGeom>
              <a:avLst/>
              <a:gdLst>
                <a:gd name="T0" fmla="*/ 2147483646 w 88"/>
                <a:gd name="T1" fmla="*/ 0 h 120"/>
                <a:gd name="T2" fmla="*/ 2147483646 w 88"/>
                <a:gd name="T3" fmla="*/ 2147483646 h 120"/>
                <a:gd name="T4" fmla="*/ 0 w 88"/>
                <a:gd name="T5" fmla="*/ 2147483646 h 120"/>
                <a:gd name="T6" fmla="*/ 2147483646 w 8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20"/>
                <a:gd name="T14" fmla="*/ 88 w 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20">
                  <a:moveTo>
                    <a:pt x="8" y="0"/>
                  </a:moveTo>
                  <a:lnTo>
                    <a:pt x="56" y="64"/>
                  </a:lnTo>
                  <a:lnTo>
                    <a:pt x="0" y="64"/>
                  </a:lnTo>
                  <a:lnTo>
                    <a:pt x="88" y="1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66" name="Freeform 91"/>
            <p:cNvSpPr>
              <a:spLocks/>
            </p:cNvSpPr>
            <p:nvPr/>
          </p:nvSpPr>
          <p:spPr bwMode="auto">
            <a:xfrm>
              <a:off x="6115050" y="4557713"/>
              <a:ext cx="50800" cy="63500"/>
            </a:xfrm>
            <a:custGeom>
              <a:avLst/>
              <a:gdLst>
                <a:gd name="T0" fmla="*/ 2147483646 w 32"/>
                <a:gd name="T1" fmla="*/ 0 h 40"/>
                <a:gd name="T2" fmla="*/ 2147483646 w 32"/>
                <a:gd name="T3" fmla="*/ 2147483646 h 40"/>
                <a:gd name="T4" fmla="*/ 0 w 32"/>
                <a:gd name="T5" fmla="*/ 2147483646 h 40"/>
                <a:gd name="T6" fmla="*/ 0 60000 65536"/>
                <a:gd name="T7" fmla="*/ 0 60000 65536"/>
                <a:gd name="T8" fmla="*/ 0 60000 65536"/>
                <a:gd name="T9" fmla="*/ 0 w 32"/>
                <a:gd name="T10" fmla="*/ 0 h 40"/>
                <a:gd name="T11" fmla="*/ 32 w 32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40">
                  <a:moveTo>
                    <a:pt x="32" y="0"/>
                  </a:moveTo>
                  <a:lnTo>
                    <a:pt x="32" y="32"/>
                  </a:lnTo>
                  <a:lnTo>
                    <a:pt x="0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67" name="Freeform 92"/>
            <p:cNvSpPr>
              <a:spLocks/>
            </p:cNvSpPr>
            <p:nvPr/>
          </p:nvSpPr>
          <p:spPr bwMode="auto">
            <a:xfrm>
              <a:off x="8659814" y="4279901"/>
              <a:ext cx="733425" cy="125413"/>
            </a:xfrm>
            <a:custGeom>
              <a:avLst/>
              <a:gdLst>
                <a:gd name="T0" fmla="*/ 0 w 462"/>
                <a:gd name="T1" fmla="*/ 2147483646 h 79"/>
                <a:gd name="T2" fmla="*/ 0 w 462"/>
                <a:gd name="T3" fmla="*/ 0 h 79"/>
                <a:gd name="T4" fmla="*/ 2147483646 w 462"/>
                <a:gd name="T5" fmla="*/ 0 h 79"/>
                <a:gd name="T6" fmla="*/ 0 60000 65536"/>
                <a:gd name="T7" fmla="*/ 0 60000 65536"/>
                <a:gd name="T8" fmla="*/ 0 60000 65536"/>
                <a:gd name="T9" fmla="*/ 0 w 462"/>
                <a:gd name="T10" fmla="*/ 0 h 79"/>
                <a:gd name="T11" fmla="*/ 462 w 46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" h="79">
                  <a:moveTo>
                    <a:pt x="0" y="79"/>
                  </a:moveTo>
                  <a:lnTo>
                    <a:pt x="0" y="0"/>
                  </a:lnTo>
                  <a:lnTo>
                    <a:pt x="4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68" name="Freeform 93"/>
            <p:cNvSpPr>
              <a:spLocks/>
            </p:cNvSpPr>
            <p:nvPr/>
          </p:nvSpPr>
          <p:spPr bwMode="auto">
            <a:xfrm>
              <a:off x="7570788" y="4154489"/>
              <a:ext cx="544512" cy="250825"/>
            </a:xfrm>
            <a:custGeom>
              <a:avLst/>
              <a:gdLst>
                <a:gd name="T0" fmla="*/ 0 w 343"/>
                <a:gd name="T1" fmla="*/ 2147483646 h 158"/>
                <a:gd name="T2" fmla="*/ 0 w 343"/>
                <a:gd name="T3" fmla="*/ 0 h 158"/>
                <a:gd name="T4" fmla="*/ 2147483646 w 343"/>
                <a:gd name="T5" fmla="*/ 0 h 158"/>
                <a:gd name="T6" fmla="*/ 0 60000 65536"/>
                <a:gd name="T7" fmla="*/ 0 60000 65536"/>
                <a:gd name="T8" fmla="*/ 0 60000 65536"/>
                <a:gd name="T9" fmla="*/ 0 w 343"/>
                <a:gd name="T10" fmla="*/ 0 h 158"/>
                <a:gd name="T11" fmla="*/ 343 w 343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58">
                  <a:moveTo>
                    <a:pt x="0" y="158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69" name="Line 94"/>
            <p:cNvSpPr>
              <a:spLocks noChangeShapeType="1"/>
            </p:cNvSpPr>
            <p:nvPr/>
          </p:nvSpPr>
          <p:spPr bwMode="auto">
            <a:xfrm>
              <a:off x="8229600" y="4154488"/>
              <a:ext cx="11636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0" name="Line 95"/>
            <p:cNvSpPr>
              <a:spLocks noChangeShapeType="1"/>
            </p:cNvSpPr>
            <p:nvPr/>
          </p:nvSpPr>
          <p:spPr bwMode="auto">
            <a:xfrm>
              <a:off x="8482013" y="4154489"/>
              <a:ext cx="0" cy="2508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1" name="Freeform 96"/>
            <p:cNvSpPr>
              <a:spLocks/>
            </p:cNvSpPr>
            <p:nvPr/>
          </p:nvSpPr>
          <p:spPr bwMode="auto">
            <a:xfrm>
              <a:off x="7507288" y="4343401"/>
              <a:ext cx="114300" cy="61913"/>
            </a:xfrm>
            <a:custGeom>
              <a:avLst/>
              <a:gdLst>
                <a:gd name="T0" fmla="*/ 0 w 72"/>
                <a:gd name="T1" fmla="*/ 0 h 39"/>
                <a:gd name="T2" fmla="*/ 2147483646 w 72"/>
                <a:gd name="T3" fmla="*/ 2147483646 h 39"/>
                <a:gd name="T4" fmla="*/ 2147483646 w 72"/>
                <a:gd name="T5" fmla="*/ 0 h 39"/>
                <a:gd name="T6" fmla="*/ 0 60000 65536"/>
                <a:gd name="T7" fmla="*/ 0 60000 65536"/>
                <a:gd name="T8" fmla="*/ 0 60000 65536"/>
                <a:gd name="T9" fmla="*/ 0 w 72"/>
                <a:gd name="T10" fmla="*/ 0 h 39"/>
                <a:gd name="T11" fmla="*/ 72 w 72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39">
                  <a:moveTo>
                    <a:pt x="0" y="0"/>
                  </a:moveTo>
                  <a:lnTo>
                    <a:pt x="40" y="39"/>
                  </a:lnTo>
                  <a:lnTo>
                    <a:pt x="7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2" name="Freeform 97"/>
            <p:cNvSpPr>
              <a:spLocks/>
            </p:cNvSpPr>
            <p:nvPr/>
          </p:nvSpPr>
          <p:spPr bwMode="auto">
            <a:xfrm>
              <a:off x="8418513" y="4343401"/>
              <a:ext cx="127000" cy="61913"/>
            </a:xfrm>
            <a:custGeom>
              <a:avLst/>
              <a:gdLst>
                <a:gd name="T0" fmla="*/ 0 w 80"/>
                <a:gd name="T1" fmla="*/ 0 h 39"/>
                <a:gd name="T2" fmla="*/ 2147483646 w 80"/>
                <a:gd name="T3" fmla="*/ 2147483646 h 39"/>
                <a:gd name="T4" fmla="*/ 2147483646 w 80"/>
                <a:gd name="T5" fmla="*/ 0 h 39"/>
                <a:gd name="T6" fmla="*/ 0 60000 65536"/>
                <a:gd name="T7" fmla="*/ 0 60000 65536"/>
                <a:gd name="T8" fmla="*/ 0 60000 65536"/>
                <a:gd name="T9" fmla="*/ 0 w 80"/>
                <a:gd name="T10" fmla="*/ 0 h 39"/>
                <a:gd name="T11" fmla="*/ 80 w 80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39">
                  <a:moveTo>
                    <a:pt x="0" y="0"/>
                  </a:moveTo>
                  <a:lnTo>
                    <a:pt x="40" y="39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3" name="Freeform 98"/>
            <p:cNvSpPr>
              <a:spLocks/>
            </p:cNvSpPr>
            <p:nvPr/>
          </p:nvSpPr>
          <p:spPr bwMode="auto">
            <a:xfrm>
              <a:off x="9331326" y="4216400"/>
              <a:ext cx="61913" cy="127000"/>
            </a:xfrm>
            <a:custGeom>
              <a:avLst/>
              <a:gdLst>
                <a:gd name="T0" fmla="*/ 0 w 39"/>
                <a:gd name="T1" fmla="*/ 0 h 80"/>
                <a:gd name="T2" fmla="*/ 2147483646 w 39"/>
                <a:gd name="T3" fmla="*/ 2147483646 h 80"/>
                <a:gd name="T4" fmla="*/ 0 w 39"/>
                <a:gd name="T5" fmla="*/ 2147483646 h 80"/>
                <a:gd name="T6" fmla="*/ 0 60000 65536"/>
                <a:gd name="T7" fmla="*/ 0 60000 65536"/>
                <a:gd name="T8" fmla="*/ 0 60000 65536"/>
                <a:gd name="T9" fmla="*/ 0 w 39"/>
                <a:gd name="T10" fmla="*/ 0 h 80"/>
                <a:gd name="T11" fmla="*/ 39 w 39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80">
                  <a:moveTo>
                    <a:pt x="0" y="0"/>
                  </a:moveTo>
                  <a:lnTo>
                    <a:pt x="39" y="40"/>
                  </a:lnTo>
                  <a:lnTo>
                    <a:pt x="0" y="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9431339" y="4027488"/>
              <a:ext cx="2917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Start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75" name="Rectangle 100"/>
            <p:cNvSpPr>
              <a:spLocks noChangeArrowheads="1"/>
            </p:cNvSpPr>
            <p:nvPr/>
          </p:nvSpPr>
          <p:spPr bwMode="auto">
            <a:xfrm>
              <a:off x="9431339" y="4192588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EOC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76" name="Rectangle 101"/>
            <p:cNvSpPr>
              <a:spLocks noChangeArrowheads="1"/>
            </p:cNvSpPr>
            <p:nvPr/>
          </p:nvSpPr>
          <p:spPr bwMode="auto">
            <a:xfrm>
              <a:off x="8482014" y="5529263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>
                  <a:solidFill>
                    <a:srgbClr val="000000"/>
                  </a:solidFill>
                  <a:latin typeface="Times New Roman" panose="02020603050405020304" pitchFamily="18" charset="0"/>
                </a:rPr>
                <a:t>CLK</a:t>
              </a:r>
              <a:endParaRPr lang="en-US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77" name="Line 102"/>
            <p:cNvSpPr>
              <a:spLocks noChangeShapeType="1"/>
            </p:cNvSpPr>
            <p:nvPr/>
          </p:nvSpPr>
          <p:spPr bwMode="auto">
            <a:xfrm>
              <a:off x="8596313" y="5376863"/>
              <a:ext cx="0" cy="176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8" name="Freeform 103"/>
            <p:cNvSpPr>
              <a:spLocks/>
            </p:cNvSpPr>
            <p:nvPr/>
          </p:nvSpPr>
          <p:spPr bwMode="auto">
            <a:xfrm>
              <a:off x="8850313" y="5491163"/>
              <a:ext cx="417512" cy="125412"/>
            </a:xfrm>
            <a:custGeom>
              <a:avLst/>
              <a:gdLst>
                <a:gd name="T0" fmla="*/ 0 w 263"/>
                <a:gd name="T1" fmla="*/ 2147483646 h 79"/>
                <a:gd name="T2" fmla="*/ 2147483646 w 263"/>
                <a:gd name="T3" fmla="*/ 2147483646 h 79"/>
                <a:gd name="T4" fmla="*/ 2147483646 w 263"/>
                <a:gd name="T5" fmla="*/ 0 h 79"/>
                <a:gd name="T6" fmla="*/ 2147483646 w 263"/>
                <a:gd name="T7" fmla="*/ 0 h 79"/>
                <a:gd name="T8" fmla="*/ 2147483646 w 263"/>
                <a:gd name="T9" fmla="*/ 2147483646 h 79"/>
                <a:gd name="T10" fmla="*/ 2147483646 w 263"/>
                <a:gd name="T11" fmla="*/ 2147483646 h 79"/>
                <a:gd name="T12" fmla="*/ 2147483646 w 263"/>
                <a:gd name="T13" fmla="*/ 0 h 79"/>
                <a:gd name="T14" fmla="*/ 2147483646 w 263"/>
                <a:gd name="T15" fmla="*/ 0 h 79"/>
                <a:gd name="T16" fmla="*/ 2147483646 w 263"/>
                <a:gd name="T17" fmla="*/ 2147483646 h 79"/>
                <a:gd name="T18" fmla="*/ 2147483646 w 263"/>
                <a:gd name="T19" fmla="*/ 2147483646 h 79"/>
                <a:gd name="T20" fmla="*/ 2147483646 w 263"/>
                <a:gd name="T21" fmla="*/ 0 h 79"/>
                <a:gd name="T22" fmla="*/ 2147483646 w 263"/>
                <a:gd name="T23" fmla="*/ 0 h 79"/>
                <a:gd name="T24" fmla="*/ 2147483646 w 263"/>
                <a:gd name="T25" fmla="*/ 2147483646 h 79"/>
                <a:gd name="T26" fmla="*/ 2147483646 w 263"/>
                <a:gd name="T27" fmla="*/ 2147483646 h 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79"/>
                <a:gd name="T44" fmla="*/ 263 w 263"/>
                <a:gd name="T45" fmla="*/ 79 h 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79">
                  <a:moveTo>
                    <a:pt x="0" y="79"/>
                  </a:moveTo>
                  <a:lnTo>
                    <a:pt x="32" y="79"/>
                  </a:lnTo>
                  <a:lnTo>
                    <a:pt x="32" y="0"/>
                  </a:lnTo>
                  <a:lnTo>
                    <a:pt x="71" y="0"/>
                  </a:lnTo>
                  <a:lnTo>
                    <a:pt x="71" y="79"/>
                  </a:lnTo>
                  <a:lnTo>
                    <a:pt x="111" y="79"/>
                  </a:lnTo>
                  <a:lnTo>
                    <a:pt x="111" y="0"/>
                  </a:lnTo>
                  <a:lnTo>
                    <a:pt x="151" y="0"/>
                  </a:lnTo>
                  <a:lnTo>
                    <a:pt x="151" y="79"/>
                  </a:lnTo>
                  <a:lnTo>
                    <a:pt x="191" y="79"/>
                  </a:lnTo>
                  <a:lnTo>
                    <a:pt x="191" y="0"/>
                  </a:lnTo>
                  <a:lnTo>
                    <a:pt x="223" y="0"/>
                  </a:lnTo>
                  <a:lnTo>
                    <a:pt x="223" y="79"/>
                  </a:lnTo>
                  <a:lnTo>
                    <a:pt x="263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79" name="Rectangle 105"/>
            <p:cNvSpPr>
              <a:spLocks noChangeArrowheads="1"/>
            </p:cNvSpPr>
            <p:nvPr/>
          </p:nvSpPr>
          <p:spPr bwMode="auto">
            <a:xfrm>
              <a:off x="3287713" y="4284664"/>
              <a:ext cx="215900" cy="730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80" name="Line 106"/>
            <p:cNvSpPr>
              <a:spLocks noChangeShapeType="1"/>
            </p:cNvSpPr>
            <p:nvPr/>
          </p:nvSpPr>
          <p:spPr bwMode="auto">
            <a:xfrm flipV="1">
              <a:off x="3190875" y="4322763"/>
              <a:ext cx="9048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1281" name="Line 107"/>
            <p:cNvSpPr>
              <a:spLocks noChangeShapeType="1"/>
            </p:cNvSpPr>
            <p:nvPr/>
          </p:nvSpPr>
          <p:spPr bwMode="auto">
            <a:xfrm flipH="1" flipV="1">
              <a:off x="3706814" y="4422775"/>
              <a:ext cx="763587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1282" name="Line 108"/>
            <p:cNvSpPr>
              <a:spLocks noChangeShapeType="1"/>
            </p:cNvSpPr>
            <p:nvPr/>
          </p:nvSpPr>
          <p:spPr bwMode="auto">
            <a:xfrm flipV="1">
              <a:off x="3679825" y="4318001"/>
              <a:ext cx="1588" cy="873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1283" name="Line 109"/>
            <p:cNvSpPr>
              <a:spLocks noChangeShapeType="1"/>
            </p:cNvSpPr>
            <p:nvPr/>
          </p:nvSpPr>
          <p:spPr bwMode="auto">
            <a:xfrm>
              <a:off x="3500438" y="4318000"/>
              <a:ext cx="18415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1284" name="Line 110"/>
            <p:cNvSpPr>
              <a:spLocks noChangeShapeType="1"/>
            </p:cNvSpPr>
            <p:nvPr/>
          </p:nvSpPr>
          <p:spPr bwMode="auto">
            <a:xfrm>
              <a:off x="3432175" y="4886326"/>
              <a:ext cx="0" cy="730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51285" name="Line 111"/>
            <p:cNvSpPr>
              <a:spLocks noChangeShapeType="1"/>
            </p:cNvSpPr>
            <p:nvPr/>
          </p:nvSpPr>
          <p:spPr bwMode="auto">
            <a:xfrm flipV="1">
              <a:off x="3425826" y="4959351"/>
              <a:ext cx="74613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86" name="Line 112"/>
            <p:cNvSpPr>
              <a:spLocks noChangeShapeType="1"/>
            </p:cNvSpPr>
            <p:nvPr/>
          </p:nvSpPr>
          <p:spPr bwMode="auto">
            <a:xfrm>
              <a:off x="3359150" y="4954589"/>
              <a:ext cx="71438" cy="523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87" name="Line 113"/>
            <p:cNvSpPr>
              <a:spLocks noChangeShapeType="1"/>
            </p:cNvSpPr>
            <p:nvPr/>
          </p:nvSpPr>
          <p:spPr bwMode="auto">
            <a:xfrm>
              <a:off x="6764338" y="5640388"/>
              <a:ext cx="1825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288" name="Rectangle 114"/>
            <p:cNvSpPr>
              <a:spLocks noChangeArrowheads="1"/>
            </p:cNvSpPr>
            <p:nvPr/>
          </p:nvSpPr>
          <p:spPr bwMode="auto">
            <a:xfrm>
              <a:off x="3575050" y="4933950"/>
              <a:ext cx="2051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m1</a:t>
              </a:r>
              <a:endParaRPr lang="en-US" altLang="fr-FR" sz="2000" b="1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89" name="Rectangle 115"/>
            <p:cNvSpPr>
              <a:spLocks noChangeArrowheads="1"/>
            </p:cNvSpPr>
            <p:nvPr/>
          </p:nvSpPr>
          <p:spPr bwMode="auto">
            <a:xfrm>
              <a:off x="7032625" y="5581650"/>
              <a:ext cx="19717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fr-FR" sz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m2</a:t>
              </a:r>
              <a:endParaRPr lang="en-US" altLang="fr-FR" sz="20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290" name="Rectangle 89"/>
            <p:cNvSpPr>
              <a:spLocks noChangeArrowheads="1"/>
            </p:cNvSpPr>
            <p:nvPr/>
          </p:nvSpPr>
          <p:spPr bwMode="auto">
            <a:xfrm>
              <a:off x="5291138" y="3898900"/>
              <a:ext cx="1306512" cy="1322388"/>
            </a:xfrm>
            <a:prstGeom prst="rect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fr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en-CA" altLang="fr-FR" sz="4000" dirty="0">
                <a:solidFill>
                  <a:srgbClr val="0070C0"/>
                </a:solidFill>
              </a:rPr>
              <a:t>En résumé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055440" y="1600201"/>
            <a:ext cx="10657183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Les capteurs et leur circuits associés forment les entrées des systèmes embarqués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Un circuit de conditionnement est presque toujours requis pour adapter la sortie d’un capteur aux stages de traitement subséquents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CA" altLang="fr-FR" sz="2800" dirty="0"/>
              <a:t>Le conditionneur peut avoir un impact sur la précision du capteur et sa sensibilité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CA" altLang="fr-FR" sz="2800" dirty="0"/>
          </a:p>
          <a:p>
            <a:pPr eaLnBrk="1" hangingPunct="1">
              <a:buClr>
                <a:srgbClr val="5F5F5F"/>
              </a:buClr>
              <a:buFont typeface="Wingdings" panose="05000000000000000000" pitchFamily="2" charset="2"/>
              <a:buChar char="§"/>
            </a:pPr>
            <a:r>
              <a:rPr lang="fr-CA" altLang="fr-FR" sz="1800" dirty="0">
                <a:solidFill>
                  <a:srgbClr val="5F5F5F"/>
                </a:solidFill>
              </a:rPr>
              <a:t>À suivre : les actionneurs et leurs interfaces, qui forment les sorties des systèmes embarqués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55440" y="1422401"/>
            <a:ext cx="10585176" cy="464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1838" indent="-2746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altLang="fr-FR" sz="2400" dirty="0"/>
              <a:t>Principe du diviseur de tension ou de courant</a:t>
            </a:r>
          </a:p>
          <a:p>
            <a:pPr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endParaRPr lang="fr-FR" altLang="fr-FR" sz="2400" dirty="0"/>
          </a:p>
          <a:p>
            <a:pPr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endParaRPr lang="fr-FR" altLang="fr-FR" sz="1800" dirty="0"/>
          </a:p>
          <a:p>
            <a:pPr marL="0" indent="0">
              <a:buClr>
                <a:srgbClr val="0099CC"/>
              </a:buClr>
              <a:buSzPct val="100000"/>
              <a:buNone/>
            </a:pPr>
            <a:endParaRPr lang="fr-FR" altLang="fr-FR" sz="2400" dirty="0"/>
          </a:p>
          <a:p>
            <a:pPr>
              <a:spcBef>
                <a:spcPts val="1800"/>
              </a:spcBef>
              <a:buClr>
                <a:srgbClr val="0099CC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altLang="fr-FR" sz="2400" dirty="0"/>
              <a:t>Deux types de montages, dépendant de la variable mesurée :</a:t>
            </a:r>
          </a:p>
          <a:p>
            <a:pPr marL="717550">
              <a:buClr>
                <a:srgbClr val="0099CC"/>
              </a:buClr>
              <a:buSzPct val="80000"/>
              <a:buNone/>
            </a:pPr>
            <a:r>
              <a:rPr lang="fr-FR" altLang="fr-FR" sz="2000" dirty="0"/>
              <a:t>1) </a:t>
            </a:r>
            <a:r>
              <a:rPr lang="fr-FR" altLang="fr-FR" sz="2400" dirty="0"/>
              <a:t>Mesure de résistance </a:t>
            </a:r>
            <a:r>
              <a:rPr lang="fr-FR" altLang="fr-FR" sz="2000" dirty="0"/>
              <a:t>(p. ex. : mesure de </a:t>
            </a:r>
            <a:r>
              <a:rPr lang="fr-FR" altLang="fr-FR" sz="2000" i="1" dirty="0"/>
              <a:t>T</a:t>
            </a:r>
            <a:r>
              <a:rPr lang="fr-FR" altLang="fr-FR" sz="2000" dirty="0"/>
              <a:t> par sonde Pt) </a:t>
            </a:r>
          </a:p>
          <a:p>
            <a:pPr marL="1146175" lvl="1" indent="-342900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2000" dirty="0"/>
              <a:t>Raccordement direct à la cible</a:t>
            </a:r>
          </a:p>
          <a:p>
            <a:pPr marL="1146175" lvl="1" indent="-342900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2000" dirty="0"/>
              <a:t>Raccordement avec montage « 4 fils » pour pallier la résistance des fils de branchement</a:t>
            </a:r>
          </a:p>
          <a:p>
            <a:pPr marL="717550">
              <a:buClr>
                <a:srgbClr val="0099CC"/>
              </a:buClr>
              <a:buSzPct val="80000"/>
              <a:buNone/>
            </a:pPr>
            <a:r>
              <a:rPr lang="fr-FR" altLang="fr-FR" sz="2000" dirty="0"/>
              <a:t>2)</a:t>
            </a:r>
            <a:r>
              <a:rPr lang="fr-FR" altLang="fr-FR" sz="2400" dirty="0"/>
              <a:t> Mesure d’une variation de résistance </a:t>
            </a:r>
            <a:r>
              <a:rPr lang="fr-FR" altLang="fr-FR" sz="2000" dirty="0"/>
              <a:t>(p. ex. : mesure de  </a:t>
            </a:r>
            <a:r>
              <a:rPr lang="fr-FR" altLang="fr-FR" sz="2000" dirty="0">
                <a:latin typeface="Symbol" panose="05050102010706020507" pitchFamily="18" charset="2"/>
              </a:rPr>
              <a:t>D</a:t>
            </a:r>
            <a:r>
              <a:rPr lang="fr-FR" altLang="fr-FR" sz="2000" dirty="0"/>
              <a:t>T par thermistance)</a:t>
            </a:r>
          </a:p>
          <a:p>
            <a:pPr marL="1146175" lvl="1" indent="-342900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2000" dirty="0"/>
              <a:t>Montage en pont de Wheatstone</a:t>
            </a:r>
          </a:p>
          <a:p>
            <a:pPr marL="1146175" lvl="1" indent="-342900">
              <a:buClr>
                <a:srgbClr val="0099CC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altLang="fr-FR" sz="2000" dirty="0"/>
              <a:t>Montage en pont à « 3 fils » pour pallier la résistance des fils de branchement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fr-FR" altLang="fr-FR" sz="4000" dirty="0">
                <a:solidFill>
                  <a:srgbClr val="0070C0"/>
                </a:solidFill>
              </a:rPr>
              <a:t>Conditionneurs pour capteurs résistifs.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sp>
        <p:nvSpPr>
          <p:cNvPr id="10244" name="AutoShape 9" descr="https://upload.wikimedia.org/wikipedia/commons/8/8f/Voltage_divider.svg"/>
          <p:cNvSpPr>
            <a:spLocks noChangeAspect="1" noChangeArrowheads="1"/>
          </p:cNvSpPr>
          <p:nvPr/>
        </p:nvSpPr>
        <p:spPr bwMode="auto">
          <a:xfrm>
            <a:off x="169545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EB0DA1-EFCC-732E-017E-59A9BB7F0A94}"/>
              </a:ext>
            </a:extLst>
          </p:cNvPr>
          <p:cNvGrpSpPr/>
          <p:nvPr/>
        </p:nvGrpSpPr>
        <p:grpSpPr>
          <a:xfrm>
            <a:off x="4511824" y="1916832"/>
            <a:ext cx="2213644" cy="1179960"/>
            <a:chOff x="8274844" y="1340767"/>
            <a:chExt cx="2213644" cy="1179960"/>
          </a:xfrm>
        </p:grpSpPr>
        <p:pic>
          <p:nvPicPr>
            <p:cNvPr id="10245" name="Picture 11" descr="File:Voltage divider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844" y="1466627"/>
              <a:ext cx="95885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3" descr="Résultats de recherche d'images pour « current divider »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0" t="4431" b="15798"/>
            <a:stretch>
              <a:fillRect/>
            </a:stretch>
          </p:blipFill>
          <p:spPr bwMode="auto">
            <a:xfrm>
              <a:off x="9233694" y="1340767"/>
              <a:ext cx="1254794" cy="117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08301" y="4081464"/>
            <a:ext cx="6932613" cy="2322303"/>
          </a:xfrm>
          <a:prstGeom prst="rect">
            <a:avLst/>
          </a:prstGeom>
          <a:blipFill rotWithShape="0">
            <a:blip r:embed="rId3"/>
            <a:stretch>
              <a:fillRect l="-880" t="-1579" b="-31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908301" y="1546225"/>
            <a:ext cx="1408113" cy="2387600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Rectangle 35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59" cy="1143000"/>
          </a:xfrm>
        </p:spPr>
        <p:txBody>
          <a:bodyPr/>
          <a:lstStyle/>
          <a:p>
            <a:pPr algn="l">
              <a:buClr>
                <a:srgbClr val="0099CC"/>
              </a:buClr>
              <a:buSzPct val="80000"/>
            </a:pPr>
            <a:r>
              <a:rPr lang="fr-FR" altLang="fr-FR" sz="4000" dirty="0">
                <a:solidFill>
                  <a:srgbClr val="0070C0"/>
                </a:solidFill>
              </a:rPr>
              <a:t>Montage potentiométrique</a:t>
            </a:r>
          </a:p>
        </p:txBody>
      </p:sp>
      <p:graphicFrame>
        <p:nvGraphicFramePr>
          <p:cNvPr id="12293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3810000" y="4149725"/>
          <a:ext cx="47894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700" imgH="431800" progId="Equation.3">
                  <p:embed/>
                </p:oleObj>
              </mc:Choice>
              <mc:Fallback>
                <p:oleObj name="Equation" r:id="rId4" imgW="3314700" imgH="4318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49725"/>
                        <a:ext cx="47894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4" name="Group 39"/>
          <p:cNvGrpSpPr>
            <a:grpSpLocks/>
          </p:cNvGrpSpPr>
          <p:nvPr/>
        </p:nvGrpSpPr>
        <p:grpSpPr bwMode="auto">
          <a:xfrm>
            <a:off x="2979738" y="1700214"/>
            <a:ext cx="5060950" cy="2160587"/>
            <a:chOff x="917" y="1570"/>
            <a:chExt cx="2326" cy="862"/>
          </a:xfrm>
        </p:grpSpPr>
        <p:sp>
          <p:nvSpPr>
            <p:cNvPr id="12295" name="Oval 40"/>
            <p:cNvSpPr>
              <a:spLocks noChangeArrowheads="1"/>
            </p:cNvSpPr>
            <p:nvPr/>
          </p:nvSpPr>
          <p:spPr bwMode="auto">
            <a:xfrm>
              <a:off x="1103" y="1964"/>
              <a:ext cx="154" cy="1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296" name="Line 41"/>
            <p:cNvSpPr>
              <a:spLocks noChangeShapeType="1"/>
            </p:cNvSpPr>
            <p:nvPr/>
          </p:nvSpPr>
          <p:spPr bwMode="auto">
            <a:xfrm flipV="1">
              <a:off x="1180" y="184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297" name="Rectangle 42"/>
            <p:cNvSpPr>
              <a:spLocks noChangeArrowheads="1"/>
            </p:cNvSpPr>
            <p:nvPr/>
          </p:nvSpPr>
          <p:spPr bwMode="auto">
            <a:xfrm>
              <a:off x="1155" y="1693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298" name="Line 43"/>
            <p:cNvSpPr>
              <a:spLocks noChangeShapeType="1"/>
            </p:cNvSpPr>
            <p:nvPr/>
          </p:nvSpPr>
          <p:spPr bwMode="auto">
            <a:xfrm flipV="1">
              <a:off x="1052" y="1940"/>
              <a:ext cx="0" cy="19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299" name="Text Box 44"/>
            <p:cNvSpPr txBox="1">
              <a:spLocks noChangeArrowheads="1"/>
            </p:cNvSpPr>
            <p:nvPr/>
          </p:nvSpPr>
          <p:spPr bwMode="auto">
            <a:xfrm>
              <a:off x="942" y="1940"/>
              <a:ext cx="11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/>
                <a:t>E</a:t>
              </a:r>
            </a:p>
          </p:txBody>
        </p:sp>
        <p:sp>
          <p:nvSpPr>
            <p:cNvPr id="12300" name="Text Box 45"/>
            <p:cNvSpPr txBox="1">
              <a:spLocks noChangeArrowheads="1"/>
            </p:cNvSpPr>
            <p:nvPr/>
          </p:nvSpPr>
          <p:spPr bwMode="auto">
            <a:xfrm>
              <a:off x="917" y="1660"/>
              <a:ext cx="17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R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301" name="Line 46"/>
            <p:cNvSpPr>
              <a:spLocks noChangeShapeType="1"/>
            </p:cNvSpPr>
            <p:nvPr/>
          </p:nvSpPr>
          <p:spPr bwMode="auto">
            <a:xfrm flipV="1">
              <a:off x="1180" y="1570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2" name="Line 47"/>
            <p:cNvSpPr>
              <a:spLocks noChangeShapeType="1"/>
            </p:cNvSpPr>
            <p:nvPr/>
          </p:nvSpPr>
          <p:spPr bwMode="auto">
            <a:xfrm>
              <a:off x="1180" y="1570"/>
              <a:ext cx="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3" name="Line 48"/>
            <p:cNvSpPr>
              <a:spLocks noChangeShapeType="1"/>
            </p:cNvSpPr>
            <p:nvPr/>
          </p:nvSpPr>
          <p:spPr bwMode="auto">
            <a:xfrm flipV="1">
              <a:off x="1999" y="184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4" name="Rectangle 49"/>
            <p:cNvSpPr>
              <a:spLocks noChangeArrowheads="1"/>
            </p:cNvSpPr>
            <p:nvPr/>
          </p:nvSpPr>
          <p:spPr bwMode="auto">
            <a:xfrm>
              <a:off x="1974" y="1693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305" name="Line 50"/>
            <p:cNvSpPr>
              <a:spLocks noChangeShapeType="1"/>
            </p:cNvSpPr>
            <p:nvPr/>
          </p:nvSpPr>
          <p:spPr bwMode="auto">
            <a:xfrm flipV="1">
              <a:off x="1999" y="1570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6" name="Line 51"/>
            <p:cNvSpPr>
              <a:spLocks noChangeShapeType="1"/>
            </p:cNvSpPr>
            <p:nvPr/>
          </p:nvSpPr>
          <p:spPr bwMode="auto">
            <a:xfrm flipH="1" flipV="1">
              <a:off x="1999" y="2235"/>
              <a:ext cx="1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7" name="Rectangle 52"/>
            <p:cNvSpPr>
              <a:spLocks noChangeArrowheads="1"/>
            </p:cNvSpPr>
            <p:nvPr/>
          </p:nvSpPr>
          <p:spPr bwMode="auto">
            <a:xfrm>
              <a:off x="1974" y="2087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308" name="Line 53"/>
            <p:cNvSpPr>
              <a:spLocks noChangeShapeType="1"/>
            </p:cNvSpPr>
            <p:nvPr/>
          </p:nvSpPr>
          <p:spPr bwMode="auto">
            <a:xfrm flipV="1">
              <a:off x="1999" y="196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09" name="Line 54"/>
            <p:cNvSpPr>
              <a:spLocks noChangeShapeType="1"/>
            </p:cNvSpPr>
            <p:nvPr/>
          </p:nvSpPr>
          <p:spPr bwMode="auto">
            <a:xfrm>
              <a:off x="1180" y="2112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0" name="Line 55"/>
            <p:cNvSpPr>
              <a:spLocks noChangeShapeType="1"/>
            </p:cNvSpPr>
            <p:nvPr/>
          </p:nvSpPr>
          <p:spPr bwMode="auto">
            <a:xfrm>
              <a:off x="1180" y="2383"/>
              <a:ext cx="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1" name="Line 56"/>
            <p:cNvSpPr>
              <a:spLocks noChangeShapeType="1"/>
            </p:cNvSpPr>
            <p:nvPr/>
          </p:nvSpPr>
          <p:spPr bwMode="auto">
            <a:xfrm>
              <a:off x="2000" y="1964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2" name="Line 57"/>
            <p:cNvSpPr>
              <a:spLocks noChangeShapeType="1"/>
            </p:cNvSpPr>
            <p:nvPr/>
          </p:nvSpPr>
          <p:spPr bwMode="auto">
            <a:xfrm flipV="1">
              <a:off x="2485" y="2235"/>
              <a:ext cx="0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3" name="Rectangle 58"/>
            <p:cNvSpPr>
              <a:spLocks noChangeArrowheads="1"/>
            </p:cNvSpPr>
            <p:nvPr/>
          </p:nvSpPr>
          <p:spPr bwMode="auto">
            <a:xfrm>
              <a:off x="2460" y="2087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314" name="Line 59"/>
            <p:cNvSpPr>
              <a:spLocks noChangeShapeType="1"/>
            </p:cNvSpPr>
            <p:nvPr/>
          </p:nvSpPr>
          <p:spPr bwMode="auto">
            <a:xfrm flipV="1">
              <a:off x="2485" y="196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5" name="Line 60"/>
            <p:cNvSpPr>
              <a:spLocks noChangeShapeType="1"/>
            </p:cNvSpPr>
            <p:nvPr/>
          </p:nvSpPr>
          <p:spPr bwMode="auto">
            <a:xfrm>
              <a:off x="2000" y="2383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2316" name="Text Box 61"/>
            <p:cNvSpPr txBox="1">
              <a:spLocks noChangeArrowheads="1"/>
            </p:cNvSpPr>
            <p:nvPr/>
          </p:nvSpPr>
          <p:spPr bwMode="auto">
            <a:xfrm>
              <a:off x="1769" y="1713"/>
              <a:ext cx="17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/>
                <a:t>R</a:t>
              </a:r>
              <a:r>
                <a:rPr lang="fr-FR" altLang="fr-FR" sz="1800" baseline="-25000"/>
                <a:t>1</a:t>
              </a:r>
            </a:p>
          </p:txBody>
        </p:sp>
        <p:sp>
          <p:nvSpPr>
            <p:cNvPr id="12317" name="Text Box 62"/>
            <p:cNvSpPr txBox="1">
              <a:spLocks noChangeArrowheads="1"/>
            </p:cNvSpPr>
            <p:nvPr/>
          </p:nvSpPr>
          <p:spPr bwMode="auto">
            <a:xfrm>
              <a:off x="1769" y="2107"/>
              <a:ext cx="17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 b="1" i="1" dirty="0" err="1">
                  <a:solidFill>
                    <a:schemeClr val="hlink"/>
                  </a:solidFill>
                </a:rPr>
                <a:t>R</a:t>
              </a:r>
              <a:r>
                <a:rPr lang="fr-FR" altLang="fr-FR" sz="1800" b="1" i="1" baseline="-25000" dirty="0" err="1">
                  <a:solidFill>
                    <a:schemeClr val="hlink"/>
                  </a:solidFill>
                </a:rPr>
                <a:t>x</a:t>
              </a:r>
              <a:endParaRPr lang="fr-FR" altLang="fr-FR" sz="1800" b="1" i="1" baseline="-25000" dirty="0">
                <a:solidFill>
                  <a:schemeClr val="hlink"/>
                </a:solidFill>
              </a:endParaRPr>
            </a:p>
          </p:txBody>
        </p:sp>
        <p:sp>
          <p:nvSpPr>
            <p:cNvPr id="12318" name="Text Box 63"/>
            <p:cNvSpPr txBox="1">
              <a:spLocks noChangeArrowheads="1"/>
            </p:cNvSpPr>
            <p:nvPr/>
          </p:nvSpPr>
          <p:spPr bwMode="auto">
            <a:xfrm>
              <a:off x="2537" y="2132"/>
              <a:ext cx="1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R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319" name="Rectangle 64"/>
            <p:cNvSpPr>
              <a:spLocks noChangeArrowheads="1"/>
            </p:cNvSpPr>
            <p:nvPr/>
          </p:nvSpPr>
          <p:spPr bwMode="auto">
            <a:xfrm>
              <a:off x="2255" y="1890"/>
              <a:ext cx="870" cy="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320" name="Text Box 65"/>
            <p:cNvSpPr txBox="1">
              <a:spLocks noChangeArrowheads="1"/>
            </p:cNvSpPr>
            <p:nvPr/>
          </p:nvSpPr>
          <p:spPr bwMode="auto">
            <a:xfrm>
              <a:off x="2245" y="1752"/>
              <a:ext cx="99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Appareil de mesure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4"/>
          <p:cNvSpPr>
            <a:spLocks noChangeArrowheads="1"/>
          </p:cNvSpPr>
          <p:nvPr/>
        </p:nvSpPr>
        <p:spPr bwMode="auto">
          <a:xfrm>
            <a:off x="2286942" y="1349570"/>
            <a:ext cx="1055688" cy="1527175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1839913" y="2886249"/>
            <a:ext cx="8280400" cy="3384550"/>
          </a:xfrm>
          <a:blipFill rotWithShape="0">
            <a:blip r:embed="rId2"/>
            <a:stretch>
              <a:fillRect l="-810" r="-1325"/>
            </a:stretch>
          </a:blipFill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graphicFrame>
        <p:nvGraphicFramePr>
          <p:cNvPr id="14340" name="Object 3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27801" y="2044701"/>
          <a:ext cx="29432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600" imgH="431800" progId="Equation.3">
                  <p:embed/>
                </p:oleObj>
              </mc:Choice>
              <mc:Fallback>
                <p:oleObj name="Equation" r:id="rId3" imgW="2006600" imgH="4318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044701"/>
                        <a:ext cx="294322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13225" y="3386139"/>
          <a:ext cx="54165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08400" imgH="444500" progId="Equation.3">
                  <p:embed/>
                </p:oleObj>
              </mc:Choice>
              <mc:Fallback>
                <p:oleObj name="Equation" r:id="rId5" imgW="3708400" imgH="4445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386139"/>
                        <a:ext cx="54165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1"/>
          <p:cNvGraphicFramePr>
            <a:graphicFrameLocks noChangeAspect="1"/>
          </p:cNvGraphicFramePr>
          <p:nvPr/>
        </p:nvGraphicFramePr>
        <p:xfrm>
          <a:off x="5160963" y="5594350"/>
          <a:ext cx="16383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032" imgH="431613" progId="Equation.3">
                  <p:embed/>
                </p:oleObj>
              </mc:Choice>
              <mc:Fallback>
                <p:oleObj name="Equation" r:id="rId7" imgW="1079032" imgH="43161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5594350"/>
                        <a:ext cx="16383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Group 44"/>
          <p:cNvGrpSpPr>
            <a:grpSpLocks/>
          </p:cNvGrpSpPr>
          <p:nvPr/>
        </p:nvGrpSpPr>
        <p:grpSpPr bwMode="auto">
          <a:xfrm>
            <a:off x="2207568" y="1467045"/>
            <a:ext cx="3735388" cy="1368425"/>
            <a:chOff x="890" y="1570"/>
            <a:chExt cx="2353" cy="862"/>
          </a:xfrm>
        </p:grpSpPr>
        <p:sp>
          <p:nvSpPr>
            <p:cNvPr id="14345" name="Oval 45"/>
            <p:cNvSpPr>
              <a:spLocks noChangeArrowheads="1"/>
            </p:cNvSpPr>
            <p:nvPr/>
          </p:nvSpPr>
          <p:spPr bwMode="auto">
            <a:xfrm>
              <a:off x="1103" y="1964"/>
              <a:ext cx="154" cy="1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6" name="Line 46"/>
            <p:cNvSpPr>
              <a:spLocks noChangeShapeType="1"/>
            </p:cNvSpPr>
            <p:nvPr/>
          </p:nvSpPr>
          <p:spPr bwMode="auto">
            <a:xfrm flipV="1">
              <a:off x="1180" y="184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47" name="Rectangle 47"/>
            <p:cNvSpPr>
              <a:spLocks noChangeArrowheads="1"/>
            </p:cNvSpPr>
            <p:nvPr/>
          </p:nvSpPr>
          <p:spPr bwMode="auto">
            <a:xfrm>
              <a:off x="1155" y="1693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48" name="Line 48"/>
            <p:cNvSpPr>
              <a:spLocks noChangeShapeType="1"/>
            </p:cNvSpPr>
            <p:nvPr/>
          </p:nvSpPr>
          <p:spPr bwMode="auto">
            <a:xfrm flipV="1">
              <a:off x="1052" y="1940"/>
              <a:ext cx="0" cy="19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49" name="Text Box 49"/>
            <p:cNvSpPr txBox="1">
              <a:spLocks noChangeArrowheads="1"/>
            </p:cNvSpPr>
            <p:nvPr/>
          </p:nvSpPr>
          <p:spPr bwMode="auto">
            <a:xfrm>
              <a:off x="890" y="1923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dirty="0"/>
                <a:t>E</a:t>
              </a:r>
            </a:p>
          </p:txBody>
        </p:sp>
        <p:sp>
          <p:nvSpPr>
            <p:cNvPr id="14350" name="Text Box 50"/>
            <p:cNvSpPr txBox="1">
              <a:spLocks noChangeArrowheads="1"/>
            </p:cNvSpPr>
            <p:nvPr/>
          </p:nvSpPr>
          <p:spPr bwMode="auto">
            <a:xfrm>
              <a:off x="917" y="1660"/>
              <a:ext cx="2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R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4351" name="Line 51"/>
            <p:cNvSpPr>
              <a:spLocks noChangeShapeType="1"/>
            </p:cNvSpPr>
            <p:nvPr/>
          </p:nvSpPr>
          <p:spPr bwMode="auto">
            <a:xfrm flipV="1">
              <a:off x="1180" y="1570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2" name="Line 52"/>
            <p:cNvSpPr>
              <a:spLocks noChangeShapeType="1"/>
            </p:cNvSpPr>
            <p:nvPr/>
          </p:nvSpPr>
          <p:spPr bwMode="auto">
            <a:xfrm>
              <a:off x="1180" y="1570"/>
              <a:ext cx="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3" name="Line 53"/>
            <p:cNvSpPr>
              <a:spLocks noChangeShapeType="1"/>
            </p:cNvSpPr>
            <p:nvPr/>
          </p:nvSpPr>
          <p:spPr bwMode="auto">
            <a:xfrm flipV="1">
              <a:off x="1999" y="1841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4" name="Rectangle 54"/>
            <p:cNvSpPr>
              <a:spLocks noChangeArrowheads="1"/>
            </p:cNvSpPr>
            <p:nvPr/>
          </p:nvSpPr>
          <p:spPr bwMode="auto">
            <a:xfrm>
              <a:off x="1974" y="1693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55" name="Line 55"/>
            <p:cNvSpPr>
              <a:spLocks noChangeShapeType="1"/>
            </p:cNvSpPr>
            <p:nvPr/>
          </p:nvSpPr>
          <p:spPr bwMode="auto">
            <a:xfrm flipV="1">
              <a:off x="1999" y="1570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6" name="Line 56"/>
            <p:cNvSpPr>
              <a:spLocks noChangeShapeType="1"/>
            </p:cNvSpPr>
            <p:nvPr/>
          </p:nvSpPr>
          <p:spPr bwMode="auto">
            <a:xfrm flipH="1" flipV="1">
              <a:off x="1999" y="2235"/>
              <a:ext cx="1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7" name="Rectangle 57"/>
            <p:cNvSpPr>
              <a:spLocks noChangeArrowheads="1"/>
            </p:cNvSpPr>
            <p:nvPr/>
          </p:nvSpPr>
          <p:spPr bwMode="auto">
            <a:xfrm>
              <a:off x="1974" y="2087"/>
              <a:ext cx="51" cy="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58" name="Line 58"/>
            <p:cNvSpPr>
              <a:spLocks noChangeShapeType="1"/>
            </p:cNvSpPr>
            <p:nvPr/>
          </p:nvSpPr>
          <p:spPr bwMode="auto">
            <a:xfrm flipV="1">
              <a:off x="1999" y="1964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59" name="Line 59"/>
            <p:cNvSpPr>
              <a:spLocks noChangeShapeType="1"/>
            </p:cNvSpPr>
            <p:nvPr/>
          </p:nvSpPr>
          <p:spPr bwMode="auto">
            <a:xfrm>
              <a:off x="1180" y="2112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0" name="Line 60"/>
            <p:cNvSpPr>
              <a:spLocks noChangeShapeType="1"/>
            </p:cNvSpPr>
            <p:nvPr/>
          </p:nvSpPr>
          <p:spPr bwMode="auto">
            <a:xfrm>
              <a:off x="1180" y="2383"/>
              <a:ext cx="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1" name="Line 61"/>
            <p:cNvSpPr>
              <a:spLocks noChangeShapeType="1"/>
            </p:cNvSpPr>
            <p:nvPr/>
          </p:nvSpPr>
          <p:spPr bwMode="auto">
            <a:xfrm>
              <a:off x="2000" y="1964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2" name="Line 62"/>
            <p:cNvSpPr>
              <a:spLocks noChangeShapeType="1"/>
            </p:cNvSpPr>
            <p:nvPr/>
          </p:nvSpPr>
          <p:spPr bwMode="auto">
            <a:xfrm flipV="1">
              <a:off x="2485" y="2235"/>
              <a:ext cx="0" cy="14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3" name="Rectangle 63"/>
            <p:cNvSpPr>
              <a:spLocks noChangeArrowheads="1"/>
            </p:cNvSpPr>
            <p:nvPr/>
          </p:nvSpPr>
          <p:spPr bwMode="auto">
            <a:xfrm>
              <a:off x="2460" y="2087"/>
              <a:ext cx="51" cy="14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64" name="Line 64"/>
            <p:cNvSpPr>
              <a:spLocks noChangeShapeType="1"/>
            </p:cNvSpPr>
            <p:nvPr/>
          </p:nvSpPr>
          <p:spPr bwMode="auto">
            <a:xfrm flipV="1">
              <a:off x="2485" y="1964"/>
              <a:ext cx="0" cy="12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5" name="Line 65"/>
            <p:cNvSpPr>
              <a:spLocks noChangeShapeType="1"/>
            </p:cNvSpPr>
            <p:nvPr/>
          </p:nvSpPr>
          <p:spPr bwMode="auto">
            <a:xfrm>
              <a:off x="2000" y="2383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4366" name="Text Box 66"/>
            <p:cNvSpPr txBox="1">
              <a:spLocks noChangeArrowheads="1"/>
            </p:cNvSpPr>
            <p:nvPr/>
          </p:nvSpPr>
          <p:spPr bwMode="auto">
            <a:xfrm>
              <a:off x="1769" y="1713"/>
              <a:ext cx="2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/>
                <a:t>R</a:t>
              </a:r>
              <a:r>
                <a:rPr lang="fr-FR" altLang="fr-FR" sz="1800" baseline="-25000"/>
                <a:t>1</a:t>
              </a:r>
            </a:p>
          </p:txBody>
        </p:sp>
        <p:sp>
          <p:nvSpPr>
            <p:cNvPr id="14367" name="Text Box 67"/>
            <p:cNvSpPr txBox="1">
              <a:spLocks noChangeArrowheads="1"/>
            </p:cNvSpPr>
            <p:nvPr/>
          </p:nvSpPr>
          <p:spPr bwMode="auto">
            <a:xfrm>
              <a:off x="1769" y="2107"/>
              <a:ext cx="2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 b="1" i="1" dirty="0" err="1">
                  <a:solidFill>
                    <a:srgbClr val="0000CC"/>
                  </a:solidFill>
                </a:rPr>
                <a:t>R</a:t>
              </a:r>
              <a:r>
                <a:rPr lang="fr-FR" altLang="fr-FR" sz="1800" b="1" i="1" baseline="-25000" dirty="0" err="1">
                  <a:solidFill>
                    <a:srgbClr val="0000CC"/>
                  </a:solidFill>
                </a:rPr>
                <a:t>x</a:t>
              </a:r>
              <a:endParaRPr lang="fr-FR" altLang="fr-FR" sz="1800" b="1" i="1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4368" name="Text Box 68"/>
            <p:cNvSpPr txBox="1">
              <a:spLocks noChangeArrowheads="1"/>
            </p:cNvSpPr>
            <p:nvPr/>
          </p:nvSpPr>
          <p:spPr bwMode="auto">
            <a:xfrm>
              <a:off x="2537" y="2132"/>
              <a:ext cx="2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FF0000"/>
                  </a:solidFill>
                </a:rPr>
                <a:t>R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4369" name="Rectangle 69"/>
            <p:cNvSpPr>
              <a:spLocks noChangeArrowheads="1"/>
            </p:cNvSpPr>
            <p:nvPr/>
          </p:nvSpPr>
          <p:spPr bwMode="auto">
            <a:xfrm>
              <a:off x="2255" y="1890"/>
              <a:ext cx="870" cy="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370" name="Text Box 70"/>
            <p:cNvSpPr txBox="1">
              <a:spLocks noChangeArrowheads="1"/>
            </p:cNvSpPr>
            <p:nvPr/>
          </p:nvSpPr>
          <p:spPr bwMode="auto">
            <a:xfrm>
              <a:off x="2245" y="1752"/>
              <a:ext cx="9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Appareil de mesure</a:t>
              </a:r>
            </a:p>
          </p:txBody>
        </p:sp>
      </p:grp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1064398" y="415925"/>
            <a:ext cx="7552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Arial" panose="020B0604020202020204" pitchFamily="34" charset="0"/>
              <a:buNone/>
            </a:pPr>
            <a:r>
              <a:rPr lang="fr-FR" altLang="fr-FR" sz="4000" dirty="0">
                <a:solidFill>
                  <a:srgbClr val="0070C0"/>
                </a:solidFill>
              </a:rPr>
              <a:t>Linéarisation par mesure locale</a:t>
            </a:r>
            <a:r>
              <a:rPr lang="fr-FR" altLang="fr-FR" sz="4000" dirty="0"/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2"/>
          <p:cNvSpPr txBox="1">
            <a:spLocks noChangeArrowheads="1"/>
          </p:cNvSpPr>
          <p:nvPr/>
        </p:nvSpPr>
        <p:spPr bwMode="auto">
          <a:xfrm>
            <a:off x="1055439" y="3933826"/>
            <a:ext cx="9721071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dirty="0"/>
              <a:t>On a :</a:t>
            </a:r>
          </a:p>
          <a:p>
            <a:pPr>
              <a:lnSpc>
                <a:spcPct val="160000"/>
              </a:lnSpc>
              <a:spcBef>
                <a:spcPts val="1800"/>
              </a:spcBef>
              <a:buClr>
                <a:srgbClr val="0099CC"/>
              </a:buClr>
              <a:buSzPct val="80000"/>
              <a:buNone/>
            </a:pPr>
            <a:r>
              <a:rPr lang="fr-FR" altLang="fr-FR" sz="2000" dirty="0"/>
              <a:t>	</a:t>
            </a:r>
            <a:r>
              <a:rPr lang="fr-FR" altLang="fr-FR" sz="2400" dirty="0"/>
              <a:t>Si</a:t>
            </a:r>
            <a:r>
              <a:rPr lang="fr-FR" altLang="fr-FR" sz="2000" dirty="0"/>
              <a:t> </a:t>
            </a:r>
            <a:r>
              <a:rPr lang="fr-FR" altLang="fr-FR" sz="2000" i="1" dirty="0" err="1"/>
              <a:t>R</a:t>
            </a:r>
            <a:r>
              <a:rPr lang="fr-FR" altLang="fr-FR" sz="2000" baseline="-25000" dirty="0" err="1"/>
              <a:t>c</a:t>
            </a:r>
            <a:r>
              <a:rPr lang="fr-FR" altLang="fr-FR" sz="2000" dirty="0"/>
              <a:t> &gt;&gt;</a:t>
            </a:r>
            <a:r>
              <a:rPr lang="fr-FR" altLang="fr-FR" sz="2000" i="1" dirty="0" err="1"/>
              <a:t>R</a:t>
            </a:r>
            <a:r>
              <a:rPr lang="fr-FR" altLang="fr-FR" sz="2000" baseline="-25000" dirty="0" err="1"/>
              <a:t>f</a:t>
            </a:r>
            <a:r>
              <a:rPr lang="fr-FR" altLang="fr-FR" sz="2000" dirty="0"/>
              <a:t> et </a:t>
            </a:r>
            <a:r>
              <a:rPr lang="fr-FR" altLang="fr-FR" sz="2000" i="1" dirty="0" err="1"/>
              <a:t>R</a:t>
            </a:r>
            <a:r>
              <a:rPr lang="fr-FR" altLang="fr-FR" sz="2000" baseline="-25000" dirty="0" err="1"/>
              <a:t>x</a:t>
            </a:r>
            <a:r>
              <a:rPr lang="fr-FR" altLang="fr-FR" sz="2000" dirty="0"/>
              <a:t>, alors : </a:t>
            </a:r>
            <a:r>
              <a:rPr lang="fr-FR" altLang="fr-FR" sz="2000" i="1" dirty="0" err="1"/>
              <a:t>V</a:t>
            </a:r>
            <a:r>
              <a:rPr lang="fr-FR" altLang="fr-FR" sz="2000" baseline="-25000" dirty="0" err="1"/>
              <a:t>m</a:t>
            </a:r>
            <a:r>
              <a:rPr lang="fr-FR" altLang="fr-FR" sz="2000" dirty="0"/>
              <a:t>= </a:t>
            </a:r>
            <a:r>
              <a:rPr lang="fr-FR" altLang="fr-FR" sz="2000" i="1" dirty="0" err="1"/>
              <a:t>I</a:t>
            </a:r>
            <a:r>
              <a:rPr lang="fr-FR" altLang="fr-FR" sz="2000" baseline="-25000" dirty="0" err="1"/>
              <a:t>s</a:t>
            </a:r>
            <a:r>
              <a:rPr lang="fr-FR" altLang="fr-FR" sz="2000" dirty="0" err="1"/>
              <a:t>.</a:t>
            </a:r>
            <a:r>
              <a:rPr lang="fr-FR" altLang="fr-FR" sz="2000" i="1" dirty="0" err="1"/>
              <a:t>R</a:t>
            </a:r>
            <a:r>
              <a:rPr lang="fr-FR" altLang="fr-FR" sz="2000" baseline="-25000" dirty="0" err="1"/>
              <a:t>x</a:t>
            </a:r>
            <a:endParaRPr lang="fr-FR" altLang="fr-FR" sz="2000" baseline="-25000" dirty="0"/>
          </a:p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dirty="0"/>
              <a:t>La mesure demeure sensible aux variations de </a:t>
            </a:r>
            <a:r>
              <a:rPr lang="fr-FR" altLang="fr-FR" sz="2400" i="1" dirty="0"/>
              <a:t>E</a:t>
            </a:r>
            <a:r>
              <a:rPr lang="fr-FR" altLang="fr-FR" sz="2400" dirty="0"/>
              <a:t> ou </a:t>
            </a:r>
            <a:r>
              <a:rPr lang="fr-FR" altLang="fr-FR" sz="2400" i="1" dirty="0"/>
              <a:t>I</a:t>
            </a:r>
            <a:r>
              <a:rPr lang="fr-FR" altLang="fr-FR" sz="2400" i="1" baseline="-25000" dirty="0"/>
              <a:t>s</a:t>
            </a:r>
            <a:r>
              <a:rPr lang="fr-FR" altLang="fr-FR" sz="2400" dirty="0"/>
              <a:t>.  </a:t>
            </a:r>
            <a:r>
              <a:rPr lang="fr-FR" altLang="fr-FR" sz="2400" i="1" dirty="0"/>
              <a:t>Le montage en pont règle ce problème.</a:t>
            </a:r>
            <a:endParaRPr lang="fr-FR" altLang="fr-FR" sz="2400" baseline="-25000" dirty="0"/>
          </a:p>
        </p:txBody>
      </p:sp>
      <p:sp>
        <p:nvSpPr>
          <p:cNvPr id="15363" name="Rectangle 5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 eaLnBrk="1" hangingPunct="1"/>
            <a:r>
              <a:rPr lang="fr-FR" altLang="fr-FR" sz="4000" dirty="0">
                <a:solidFill>
                  <a:srgbClr val="0070C0"/>
                </a:solidFill>
              </a:rPr>
              <a:t>Effet de R des fils de raccordement</a:t>
            </a:r>
            <a:endParaRPr lang="en-US" alt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15364" name="Object 3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3527010"/>
              </p:ext>
            </p:extLst>
          </p:nvPr>
        </p:nvGraphicFramePr>
        <p:xfrm>
          <a:off x="2425279" y="3913188"/>
          <a:ext cx="20145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5616" imgH="444307" progId="Equation.3">
                  <p:embed/>
                </p:oleObj>
              </mc:Choice>
              <mc:Fallback>
                <p:oleObj name="Equation" r:id="rId3" imgW="1345616" imgH="444307" progId="Equation.3">
                  <p:embed/>
                  <p:pic>
                    <p:nvPicPr>
                      <p:cNvPr id="0" name="Object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279" y="3913188"/>
                        <a:ext cx="20145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44"/>
          <p:cNvSpPr txBox="1">
            <a:spLocks noChangeArrowheads="1"/>
          </p:cNvSpPr>
          <p:nvPr/>
        </p:nvSpPr>
        <p:spPr bwMode="auto">
          <a:xfrm>
            <a:off x="1055441" y="1592264"/>
            <a:ext cx="68407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altLang="fr-FR" sz="2800" dirty="0"/>
              <a:t>Annulé par le montage « 4 fils » </a:t>
            </a:r>
          </a:p>
        </p:txBody>
      </p:sp>
      <p:pic>
        <p:nvPicPr>
          <p:cNvPr id="15366" name="Picture 45" descr="sonde 4 f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11595"/>
          <a:stretch>
            <a:fillRect/>
          </a:stretch>
        </p:blipFill>
        <p:spPr bwMode="auto">
          <a:xfrm>
            <a:off x="6672264" y="2416175"/>
            <a:ext cx="35274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54"/>
          <p:cNvGrpSpPr>
            <a:grpSpLocks/>
          </p:cNvGrpSpPr>
          <p:nvPr/>
        </p:nvGrpSpPr>
        <p:grpSpPr bwMode="auto">
          <a:xfrm>
            <a:off x="2279650" y="2133600"/>
            <a:ext cx="4248150" cy="1587500"/>
            <a:chOff x="476" y="1344"/>
            <a:chExt cx="2676" cy="1000"/>
          </a:xfrm>
        </p:grpSpPr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V="1">
              <a:off x="505" y="142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69" name="Line 15"/>
            <p:cNvSpPr>
              <a:spLocks noChangeShapeType="1"/>
            </p:cNvSpPr>
            <p:nvPr/>
          </p:nvSpPr>
          <p:spPr bwMode="auto">
            <a:xfrm flipV="1">
              <a:off x="505" y="1955"/>
              <a:ext cx="0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0" name="Rectangle 16"/>
            <p:cNvSpPr>
              <a:spLocks noChangeArrowheads="1"/>
            </p:cNvSpPr>
            <p:nvPr/>
          </p:nvSpPr>
          <p:spPr bwMode="auto">
            <a:xfrm>
              <a:off x="476" y="1743"/>
              <a:ext cx="58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371" name="Line 17"/>
            <p:cNvSpPr>
              <a:spLocks noChangeShapeType="1"/>
            </p:cNvSpPr>
            <p:nvPr/>
          </p:nvSpPr>
          <p:spPr bwMode="auto">
            <a:xfrm flipV="1">
              <a:off x="505" y="1390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2" name="Freeform 19"/>
            <p:cNvSpPr>
              <a:spLocks/>
            </p:cNvSpPr>
            <p:nvPr/>
          </p:nvSpPr>
          <p:spPr bwMode="auto">
            <a:xfrm>
              <a:off x="511" y="2205"/>
              <a:ext cx="1099" cy="134"/>
            </a:xfrm>
            <a:custGeom>
              <a:avLst/>
              <a:gdLst>
                <a:gd name="T0" fmla="*/ 0 w 1099"/>
                <a:gd name="T1" fmla="*/ 134 h 134"/>
                <a:gd name="T2" fmla="*/ 134 w 1099"/>
                <a:gd name="T3" fmla="*/ 3 h 134"/>
                <a:gd name="T4" fmla="*/ 1099 w 1099"/>
                <a:gd name="T5" fmla="*/ 0 h 134"/>
                <a:gd name="T6" fmla="*/ 0 60000 65536"/>
                <a:gd name="T7" fmla="*/ 0 60000 65536"/>
                <a:gd name="T8" fmla="*/ 0 60000 65536"/>
                <a:gd name="T9" fmla="*/ 0 w 1099"/>
                <a:gd name="T10" fmla="*/ 0 h 134"/>
                <a:gd name="T11" fmla="*/ 1099 w 1099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9" h="134">
                  <a:moveTo>
                    <a:pt x="0" y="134"/>
                  </a:moveTo>
                  <a:lnTo>
                    <a:pt x="134" y="3"/>
                  </a:lnTo>
                  <a:lnTo>
                    <a:pt x="1099" y="0"/>
                  </a:ln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3" name="Freeform 20"/>
            <p:cNvSpPr>
              <a:spLocks/>
            </p:cNvSpPr>
            <p:nvPr/>
          </p:nvSpPr>
          <p:spPr bwMode="auto">
            <a:xfrm>
              <a:off x="503" y="1392"/>
              <a:ext cx="1117" cy="197"/>
            </a:xfrm>
            <a:custGeom>
              <a:avLst/>
              <a:gdLst>
                <a:gd name="T0" fmla="*/ 0 w 1117"/>
                <a:gd name="T1" fmla="*/ 0 h 197"/>
                <a:gd name="T2" fmla="*/ 199 w 1117"/>
                <a:gd name="T3" fmla="*/ 194 h 197"/>
                <a:gd name="T4" fmla="*/ 1117 w 1117"/>
                <a:gd name="T5" fmla="*/ 197 h 197"/>
                <a:gd name="T6" fmla="*/ 0 60000 65536"/>
                <a:gd name="T7" fmla="*/ 0 60000 65536"/>
                <a:gd name="T8" fmla="*/ 0 60000 65536"/>
                <a:gd name="T9" fmla="*/ 0 w 1117"/>
                <a:gd name="T10" fmla="*/ 0 h 197"/>
                <a:gd name="T11" fmla="*/ 1117 w 1117"/>
                <a:gd name="T12" fmla="*/ 197 h 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7" h="197">
                  <a:moveTo>
                    <a:pt x="0" y="0"/>
                  </a:moveTo>
                  <a:lnTo>
                    <a:pt x="199" y="194"/>
                  </a:lnTo>
                  <a:lnTo>
                    <a:pt x="1117" y="197"/>
                  </a:ln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4" name="Line 21"/>
            <p:cNvSpPr>
              <a:spLocks noChangeShapeType="1"/>
            </p:cNvSpPr>
            <p:nvPr/>
          </p:nvSpPr>
          <p:spPr bwMode="auto">
            <a:xfrm flipH="1" flipV="1">
              <a:off x="1972" y="2002"/>
              <a:ext cx="1" cy="20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5" name="Rectangle 22"/>
            <p:cNvSpPr>
              <a:spLocks noChangeArrowheads="1"/>
            </p:cNvSpPr>
            <p:nvPr/>
          </p:nvSpPr>
          <p:spPr bwMode="auto">
            <a:xfrm>
              <a:off x="1945" y="1778"/>
              <a:ext cx="58" cy="212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376" name="Line 23"/>
            <p:cNvSpPr>
              <a:spLocks noChangeShapeType="1"/>
            </p:cNvSpPr>
            <p:nvPr/>
          </p:nvSpPr>
          <p:spPr bwMode="auto">
            <a:xfrm flipH="1" flipV="1">
              <a:off x="1972" y="1595"/>
              <a:ext cx="1" cy="18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7" name="Line 24"/>
            <p:cNvSpPr>
              <a:spLocks noChangeShapeType="1"/>
            </p:cNvSpPr>
            <p:nvPr/>
          </p:nvSpPr>
          <p:spPr bwMode="auto">
            <a:xfrm>
              <a:off x="1634" y="1594"/>
              <a:ext cx="34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78" name="Text Box 26"/>
            <p:cNvSpPr txBox="1">
              <a:spLocks noChangeArrowheads="1"/>
            </p:cNvSpPr>
            <p:nvPr/>
          </p:nvSpPr>
          <p:spPr bwMode="auto">
            <a:xfrm>
              <a:off x="521" y="1753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b="1" i="1">
                  <a:solidFill>
                    <a:srgbClr val="0000CC"/>
                  </a:solidFill>
                </a:rPr>
                <a:t>R</a:t>
              </a:r>
              <a:r>
                <a:rPr lang="fr-FR" altLang="fr-FR" sz="2000" b="1" baseline="-25000"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15379" name="Text Box 27"/>
            <p:cNvSpPr txBox="1">
              <a:spLocks noChangeArrowheads="1"/>
            </p:cNvSpPr>
            <p:nvPr/>
          </p:nvSpPr>
          <p:spPr bwMode="auto">
            <a:xfrm>
              <a:off x="1973" y="1799"/>
              <a:ext cx="31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i="1">
                  <a:solidFill>
                    <a:srgbClr val="969696"/>
                  </a:solidFill>
                </a:rPr>
                <a:t>R</a:t>
              </a:r>
              <a:r>
                <a:rPr lang="fr-FR" altLang="fr-FR" sz="2000" baseline="-25000">
                  <a:solidFill>
                    <a:srgbClr val="969696"/>
                  </a:solidFill>
                </a:rPr>
                <a:t>c</a:t>
              </a:r>
            </a:p>
          </p:txBody>
        </p:sp>
        <p:sp>
          <p:nvSpPr>
            <p:cNvPr id="15380" name="Rectangle 28"/>
            <p:cNvSpPr>
              <a:spLocks noChangeArrowheads="1"/>
            </p:cNvSpPr>
            <p:nvPr/>
          </p:nvSpPr>
          <p:spPr bwMode="auto">
            <a:xfrm>
              <a:off x="1628" y="1496"/>
              <a:ext cx="1066" cy="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381" name="Text Box 29"/>
            <p:cNvSpPr txBox="1">
              <a:spLocks noChangeArrowheads="1"/>
            </p:cNvSpPr>
            <p:nvPr/>
          </p:nvSpPr>
          <p:spPr bwMode="auto">
            <a:xfrm>
              <a:off x="1655" y="1344"/>
              <a:ext cx="12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Appareil de mesure</a:t>
              </a:r>
            </a:p>
          </p:txBody>
        </p:sp>
        <p:grpSp>
          <p:nvGrpSpPr>
            <p:cNvPr id="15382" name="Group 49"/>
            <p:cNvGrpSpPr>
              <a:grpSpLocks/>
            </p:cNvGrpSpPr>
            <p:nvPr/>
          </p:nvGrpSpPr>
          <p:grpSpPr bwMode="auto">
            <a:xfrm>
              <a:off x="2729" y="1707"/>
              <a:ext cx="220" cy="284"/>
              <a:chOff x="2457" y="1388"/>
              <a:chExt cx="220" cy="284"/>
            </a:xfrm>
          </p:grpSpPr>
          <p:sp>
            <p:nvSpPr>
              <p:cNvPr id="15393" name="Oval 4"/>
              <p:cNvSpPr>
                <a:spLocks noChangeArrowheads="1"/>
              </p:cNvSpPr>
              <p:nvPr/>
            </p:nvSpPr>
            <p:spPr bwMode="auto">
              <a:xfrm>
                <a:off x="2457" y="1459"/>
                <a:ext cx="220" cy="2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2075" tIns="46038" rIns="92075" bIns="4603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5394" name="Oval 30"/>
              <p:cNvSpPr>
                <a:spLocks noChangeArrowheads="1"/>
              </p:cNvSpPr>
              <p:nvPr/>
            </p:nvSpPr>
            <p:spPr bwMode="auto">
              <a:xfrm>
                <a:off x="2457" y="1388"/>
                <a:ext cx="220" cy="2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2075" tIns="46038" rIns="92075" bIns="46038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Clr>
                    <a:srgbClr val="0099CC"/>
                  </a:buClr>
                  <a:buSzPct val="80000"/>
                  <a:buFont typeface="Wingdings" panose="05000000000000000000" pitchFamily="2" charset="2"/>
                  <a:buNone/>
                </a:pPr>
                <a:endParaRPr lang="en-CA" altLang="fr-FR" sz="2000">
                  <a:solidFill>
                    <a:schemeClr val="bg1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383" name="Line 31"/>
            <p:cNvSpPr>
              <a:spLocks noChangeShapeType="1"/>
            </p:cNvSpPr>
            <p:nvPr/>
          </p:nvSpPr>
          <p:spPr bwMode="auto">
            <a:xfrm>
              <a:off x="505" y="2343"/>
              <a:ext cx="2333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84" name="Line 32"/>
            <p:cNvSpPr>
              <a:spLocks noChangeShapeType="1"/>
            </p:cNvSpPr>
            <p:nvPr/>
          </p:nvSpPr>
          <p:spPr bwMode="auto">
            <a:xfrm>
              <a:off x="505" y="1390"/>
              <a:ext cx="2333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85" name="Line 33"/>
            <p:cNvSpPr>
              <a:spLocks noChangeShapeType="1"/>
            </p:cNvSpPr>
            <p:nvPr/>
          </p:nvSpPr>
          <p:spPr bwMode="auto">
            <a:xfrm>
              <a:off x="2838" y="1390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86" name="Line 34"/>
            <p:cNvSpPr>
              <a:spLocks noChangeShapeType="1"/>
            </p:cNvSpPr>
            <p:nvPr/>
          </p:nvSpPr>
          <p:spPr bwMode="auto">
            <a:xfrm>
              <a:off x="2838" y="1990"/>
              <a:ext cx="0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87" name="Text Box 39"/>
            <p:cNvSpPr txBox="1">
              <a:spLocks noChangeArrowheads="1"/>
            </p:cNvSpPr>
            <p:nvPr/>
          </p:nvSpPr>
          <p:spPr bwMode="auto">
            <a:xfrm>
              <a:off x="2925" y="1753"/>
              <a:ext cx="22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/>
                <a:t>I</a:t>
              </a:r>
              <a:r>
                <a:rPr lang="fr-FR" altLang="fr-FR" sz="2000" baseline="-25000"/>
                <a:t>s</a:t>
              </a:r>
            </a:p>
          </p:txBody>
        </p:sp>
        <p:sp>
          <p:nvSpPr>
            <p:cNvPr id="15388" name="Line 40"/>
            <p:cNvSpPr>
              <a:spLocks noChangeShapeType="1"/>
            </p:cNvSpPr>
            <p:nvPr/>
          </p:nvSpPr>
          <p:spPr bwMode="auto">
            <a:xfrm flipV="1">
              <a:off x="1801" y="1672"/>
              <a:ext cx="1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5389" name="Text Box 41"/>
            <p:cNvSpPr txBox="1">
              <a:spLocks noChangeArrowheads="1"/>
            </p:cNvSpPr>
            <p:nvPr/>
          </p:nvSpPr>
          <p:spPr bwMode="auto">
            <a:xfrm>
              <a:off x="1574" y="1773"/>
              <a:ext cx="3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600"/>
                <a:t>V</a:t>
              </a:r>
              <a:r>
                <a:rPr lang="fr-FR" altLang="fr-FR" sz="1600" baseline="-25000"/>
                <a:t>m</a:t>
              </a:r>
            </a:p>
          </p:txBody>
        </p:sp>
        <p:sp>
          <p:nvSpPr>
            <p:cNvPr id="15390" name="Text Box 47"/>
            <p:cNvSpPr txBox="1">
              <a:spLocks noChangeArrowheads="1"/>
            </p:cNvSpPr>
            <p:nvPr/>
          </p:nvSpPr>
          <p:spPr bwMode="auto">
            <a:xfrm>
              <a:off x="1111" y="1537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i="1"/>
                <a:t>R</a:t>
              </a:r>
              <a:r>
                <a:rPr lang="fr-FR" altLang="fr-FR" sz="2000" baseline="-25000"/>
                <a:t>f</a:t>
              </a:r>
            </a:p>
          </p:txBody>
        </p:sp>
        <p:sp>
          <p:nvSpPr>
            <p:cNvPr id="15391" name="Text Box 48"/>
            <p:cNvSpPr txBox="1">
              <a:spLocks noChangeArrowheads="1"/>
            </p:cNvSpPr>
            <p:nvPr/>
          </p:nvSpPr>
          <p:spPr bwMode="auto">
            <a:xfrm>
              <a:off x="1065" y="1980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2000" i="1"/>
                <a:t>R</a:t>
              </a:r>
              <a:r>
                <a:rPr lang="fr-FR" altLang="fr-FR" sz="2000" baseline="-25000"/>
                <a:t>f</a:t>
              </a:r>
            </a:p>
          </p:txBody>
        </p:sp>
        <p:sp>
          <p:nvSpPr>
            <p:cNvPr id="15392" name="Line 52"/>
            <p:cNvSpPr>
              <a:spLocks noChangeShapeType="1"/>
            </p:cNvSpPr>
            <p:nvPr/>
          </p:nvSpPr>
          <p:spPr bwMode="auto">
            <a:xfrm>
              <a:off x="1610" y="2208"/>
              <a:ext cx="36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3"/>
          <p:cNvSpPr txBox="1">
            <a:spLocks noChangeArrowheads="1"/>
          </p:cNvSpPr>
          <p:nvPr/>
        </p:nvSpPr>
        <p:spPr bwMode="auto">
          <a:xfrm>
            <a:off x="6672264" y="1754188"/>
            <a:ext cx="3800475" cy="1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Condition d’équilibre : </a:t>
            </a:r>
            <a:r>
              <a:rPr lang="fr-FR" dirty="0" err="1">
                <a:solidFill>
                  <a:schemeClr val="tx1"/>
                </a:solidFill>
                <a:latin typeface="Calibri" pitchFamily="34" charset="0"/>
              </a:rPr>
              <a:t>V</a:t>
            </a:r>
            <a:r>
              <a:rPr lang="fr-FR" baseline="-25000" dirty="0" err="1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=0</a:t>
            </a:r>
          </a:p>
          <a:p>
            <a:pPr marL="720725" indent="-201613">
              <a:spcBef>
                <a:spcPct val="20000"/>
              </a:spcBef>
              <a:buClr>
                <a:srgbClr val="0099CC"/>
              </a:buClr>
              <a:buSzPct val="100000"/>
              <a:buFont typeface="Arial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Satisfaite lorsque</a:t>
            </a:r>
          </a:p>
          <a:p>
            <a:pPr marL="288925" indent="-288925">
              <a:spcBef>
                <a:spcPct val="20000"/>
              </a:spcBef>
              <a:buClr>
                <a:srgbClr val="0099CC"/>
              </a:buClr>
              <a:buSzPct val="80000"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               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x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 =&gt; </a:t>
            </a:r>
            <a:r>
              <a:rPr lang="fr-FR" i="1" dirty="0" err="1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 err="1">
                <a:solidFill>
                  <a:schemeClr val="tx1"/>
                </a:solidFill>
                <a:latin typeface="Calibri" pitchFamily="34" charset="0"/>
              </a:rPr>
              <a:t>x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3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fr-FR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aseline="-25000" dirty="0">
                <a:solidFill>
                  <a:schemeClr val="tx1"/>
                </a:solidFill>
                <a:latin typeface="Calibri" pitchFamily="34" charset="0"/>
              </a:rPr>
              <a:t>1</a:t>
            </a:r>
          </a:p>
          <a:p>
            <a:pPr marL="411162" indent="-342900">
              <a:spcBef>
                <a:spcPct val="20000"/>
              </a:spcBef>
              <a:buClr>
                <a:srgbClr val="0099CC"/>
              </a:buClr>
              <a:buSzPct val="100000"/>
              <a:buFont typeface="Wingdings" panose="05000000000000000000" pitchFamily="2" charset="2"/>
              <a:buChar char=""/>
              <a:defRPr/>
            </a:pPr>
            <a:r>
              <a:rPr lang="fr-FR" b="1" i="1" dirty="0">
                <a:solidFill>
                  <a:schemeClr val="tx1"/>
                </a:solidFill>
                <a:latin typeface="Calibri" pitchFamily="34" charset="0"/>
              </a:rPr>
              <a:t>Équilibre indépendant des valeurs  de E ou </a:t>
            </a:r>
            <a:r>
              <a:rPr lang="fr-FR" b="1" i="1" dirty="0" err="1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fr-FR" b="1" i="1" baseline="-25000" dirty="0" err="1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fr-FR" b="1" i="1" dirty="0">
                <a:solidFill>
                  <a:schemeClr val="tx1"/>
                </a:solidFill>
                <a:latin typeface="Calibri" pitchFamily="34" charset="0"/>
              </a:rPr>
              <a:t>!</a:t>
            </a:r>
            <a:endParaRPr lang="fr-FR" b="1" i="1" baseline="-25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7411" name="Group 236"/>
          <p:cNvGrpSpPr>
            <a:grpSpLocks/>
          </p:cNvGrpSpPr>
          <p:nvPr/>
        </p:nvGrpSpPr>
        <p:grpSpPr bwMode="auto">
          <a:xfrm>
            <a:off x="2566989" y="1700213"/>
            <a:ext cx="3698875" cy="2411412"/>
            <a:chOff x="839" y="1263"/>
            <a:chExt cx="2148" cy="1327"/>
          </a:xfrm>
        </p:grpSpPr>
        <p:sp>
          <p:nvSpPr>
            <p:cNvPr id="17417" name="Oval 3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18" name="Line 4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20" name="Line 6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21" name="Text Box 7"/>
            <p:cNvSpPr txBox="1">
              <a:spLocks noChangeArrowheads="1"/>
            </p:cNvSpPr>
            <p:nvPr/>
          </p:nvSpPr>
          <p:spPr bwMode="auto">
            <a:xfrm>
              <a:off x="839" y="1842"/>
              <a:ext cx="14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E</a:t>
              </a:r>
            </a:p>
          </p:txBody>
        </p:sp>
        <p:sp>
          <p:nvSpPr>
            <p:cNvPr id="17422" name="Text Box 8"/>
            <p:cNvSpPr txBox="1">
              <a:spLocks noChangeArrowheads="1"/>
            </p:cNvSpPr>
            <p:nvPr/>
          </p:nvSpPr>
          <p:spPr bwMode="auto">
            <a:xfrm>
              <a:off x="1111" y="1480"/>
              <a:ext cx="19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R</a:t>
              </a:r>
              <a:r>
                <a:rPr lang="fr-FR" altLang="fr-FR" sz="1400" baseline="-25000"/>
                <a:t>s</a:t>
              </a:r>
            </a:p>
          </p:txBody>
        </p:sp>
        <p:sp>
          <p:nvSpPr>
            <p:cNvPr id="17423" name="Line 9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24" name="Line 10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25" name="Rectangle 11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26" name="Rectangle 12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27" name="Line 13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28" name="Line 14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29" name="Text Box 15"/>
            <p:cNvSpPr txBox="1">
              <a:spLocks noChangeArrowheads="1"/>
            </p:cNvSpPr>
            <p:nvPr/>
          </p:nvSpPr>
          <p:spPr bwMode="auto">
            <a:xfrm>
              <a:off x="1746" y="1434"/>
              <a:ext cx="21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600"/>
                <a:t>R</a:t>
              </a:r>
              <a:r>
                <a:rPr lang="fr-FR" altLang="fr-FR" sz="1600" baseline="-25000"/>
                <a:t>1</a:t>
              </a:r>
            </a:p>
          </p:txBody>
        </p:sp>
        <p:sp>
          <p:nvSpPr>
            <p:cNvPr id="17430" name="Text Box 16"/>
            <p:cNvSpPr txBox="1">
              <a:spLocks noChangeArrowheads="1"/>
            </p:cNvSpPr>
            <p:nvPr/>
          </p:nvSpPr>
          <p:spPr bwMode="auto">
            <a:xfrm>
              <a:off x="1791" y="2251"/>
              <a:ext cx="21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600"/>
                <a:t>R</a:t>
              </a:r>
              <a:r>
                <a:rPr lang="fr-FR" altLang="fr-FR" sz="1600" baseline="-25000"/>
                <a:t>2</a:t>
              </a:r>
            </a:p>
          </p:txBody>
        </p:sp>
        <p:sp>
          <p:nvSpPr>
            <p:cNvPr id="17431" name="Rectangle 19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34" name="Line 22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35" name="Line 23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36" name="Rectangle 24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37" name="Text Box 25"/>
            <p:cNvSpPr txBox="1">
              <a:spLocks noChangeArrowheads="1"/>
            </p:cNvSpPr>
            <p:nvPr/>
          </p:nvSpPr>
          <p:spPr bwMode="auto">
            <a:xfrm>
              <a:off x="2653" y="2296"/>
              <a:ext cx="22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800" b="1">
                  <a:solidFill>
                    <a:srgbClr val="0000CC"/>
                  </a:solidFill>
                </a:rPr>
                <a:t>R</a:t>
              </a:r>
              <a:r>
                <a:rPr lang="fr-FR" altLang="fr-FR" sz="1800" b="1" baseline="-25000"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17438" name="Line 26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3" name="Text Box 31"/>
            <p:cNvSpPr txBox="1">
              <a:spLocks noChangeArrowheads="1"/>
            </p:cNvSpPr>
            <p:nvPr/>
          </p:nvSpPr>
          <p:spPr bwMode="auto">
            <a:xfrm>
              <a:off x="2653" y="1434"/>
              <a:ext cx="21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600"/>
                <a:t>R</a:t>
              </a:r>
              <a:r>
                <a:rPr lang="fr-FR" altLang="fr-FR" sz="1600" baseline="-25000"/>
                <a:t>3</a:t>
              </a:r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45" name="Line 35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6" name="Line 36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7" name="Freeform 37"/>
            <p:cNvSpPr>
              <a:spLocks/>
            </p:cNvSpPr>
            <p:nvPr/>
          </p:nvSpPr>
          <p:spPr bwMode="auto">
            <a:xfrm>
              <a:off x="1836" y="2004"/>
              <a:ext cx="1019" cy="125"/>
            </a:xfrm>
            <a:custGeom>
              <a:avLst/>
              <a:gdLst>
                <a:gd name="T0" fmla="*/ 99 w 1286"/>
                <a:gd name="T1" fmla="*/ 0 h 145"/>
                <a:gd name="T2" fmla="*/ 54 w 1286"/>
                <a:gd name="T3" fmla="*/ 27 h 145"/>
                <a:gd name="T4" fmla="*/ 8 w 1286"/>
                <a:gd name="T5" fmla="*/ 9 h 145"/>
                <a:gd name="T6" fmla="*/ 5 w 1286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"/>
                <a:gd name="T13" fmla="*/ 0 h 145"/>
                <a:gd name="T14" fmla="*/ 1286 w 1286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" h="145">
                  <a:moveTo>
                    <a:pt x="1286" y="0"/>
                  </a:moveTo>
                  <a:cubicBezTo>
                    <a:pt x="1089" y="64"/>
                    <a:pt x="893" y="129"/>
                    <a:pt x="696" y="137"/>
                  </a:cubicBezTo>
                  <a:cubicBezTo>
                    <a:pt x="499" y="145"/>
                    <a:pt x="212" y="69"/>
                    <a:pt x="106" y="46"/>
                  </a:cubicBezTo>
                  <a:cubicBezTo>
                    <a:pt x="0" y="23"/>
                    <a:pt x="30" y="11"/>
                    <a:pt x="6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48" name="Text Box 38"/>
            <p:cNvSpPr txBox="1">
              <a:spLocks noChangeArrowheads="1"/>
            </p:cNvSpPr>
            <p:nvPr/>
          </p:nvSpPr>
          <p:spPr bwMode="auto">
            <a:xfrm>
              <a:off x="2303" y="2095"/>
              <a:ext cx="22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/>
                <a:t>V</a:t>
              </a:r>
              <a:r>
                <a:rPr lang="fr-FR" altLang="fr-FR" sz="1400" baseline="-25000"/>
                <a:t>m</a:t>
              </a:r>
            </a:p>
          </p:txBody>
        </p:sp>
        <p:sp>
          <p:nvSpPr>
            <p:cNvPr id="17449" name="Oval 45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0" name="Line 46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1" name="Rectangle 47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2" name="Line 48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3" name="Line 51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4" name="Line 52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5" name="Rectangle 53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6" name="Rectangle 54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7" name="Line 55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8" name="Line 56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59" name="Rectangle 59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60" name="Line 60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1" name="Line 61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2" name="Line 62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3" name="Line 63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4" name="Rectangle 64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65" name="Line 66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6" name="Line 67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7" name="Line 68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8" name="Line 69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69" name="Line 70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0" name="Text Box 72"/>
            <p:cNvSpPr txBox="1">
              <a:spLocks noChangeArrowheads="1"/>
            </p:cNvSpPr>
            <p:nvPr/>
          </p:nvSpPr>
          <p:spPr bwMode="auto">
            <a:xfrm>
              <a:off x="2200" y="1706"/>
              <a:ext cx="2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rgbClr val="969696"/>
                  </a:solidFill>
                </a:rPr>
                <a:t>R</a:t>
              </a:r>
              <a:r>
                <a:rPr lang="fr-FR" altLang="fr-FR" sz="1400" baseline="-25000">
                  <a:solidFill>
                    <a:srgbClr val="969696"/>
                  </a:solidFill>
                </a:rPr>
                <a:t>c</a:t>
              </a:r>
            </a:p>
          </p:txBody>
        </p:sp>
        <p:sp>
          <p:nvSpPr>
            <p:cNvPr id="17471" name="Rectangle 73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72" name="Line 74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3" name="Line 75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4" name="Freeform 76"/>
            <p:cNvSpPr>
              <a:spLocks/>
            </p:cNvSpPr>
            <p:nvPr/>
          </p:nvSpPr>
          <p:spPr bwMode="auto">
            <a:xfrm>
              <a:off x="1836" y="2004"/>
              <a:ext cx="1019" cy="125"/>
            </a:xfrm>
            <a:custGeom>
              <a:avLst/>
              <a:gdLst>
                <a:gd name="T0" fmla="*/ 99 w 1286"/>
                <a:gd name="T1" fmla="*/ 0 h 145"/>
                <a:gd name="T2" fmla="*/ 54 w 1286"/>
                <a:gd name="T3" fmla="*/ 27 h 145"/>
                <a:gd name="T4" fmla="*/ 8 w 1286"/>
                <a:gd name="T5" fmla="*/ 9 h 145"/>
                <a:gd name="T6" fmla="*/ 5 w 1286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"/>
                <a:gd name="T13" fmla="*/ 0 h 145"/>
                <a:gd name="T14" fmla="*/ 1286 w 1286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" h="145">
                  <a:moveTo>
                    <a:pt x="1286" y="0"/>
                  </a:moveTo>
                  <a:cubicBezTo>
                    <a:pt x="1089" y="64"/>
                    <a:pt x="893" y="129"/>
                    <a:pt x="696" y="137"/>
                  </a:cubicBezTo>
                  <a:cubicBezTo>
                    <a:pt x="499" y="145"/>
                    <a:pt x="212" y="69"/>
                    <a:pt x="106" y="46"/>
                  </a:cubicBezTo>
                  <a:cubicBezTo>
                    <a:pt x="0" y="23"/>
                    <a:pt x="30" y="11"/>
                    <a:pt x="6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5" name="Oval 82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76" name="Line 83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7" name="Rectangle 84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78" name="Line 85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79" name="Line 88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0" name="Line 89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1" name="Rectangle 90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82" name="Rectangle 91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83" name="Line 92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4" name="Line 93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5" name="Rectangle 96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86" name="Line 97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7" name="Line 98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8" name="Line 99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89" name="Line 100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0" name="Rectangle 101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91" name="Line 103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2" name="Line 104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3" name="Line 105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4" name="Line 106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5" name="Line 107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6" name="Rectangle 108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97" name="Line 109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8" name="Line 110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499" name="Freeform 111"/>
            <p:cNvSpPr>
              <a:spLocks/>
            </p:cNvSpPr>
            <p:nvPr/>
          </p:nvSpPr>
          <p:spPr bwMode="auto">
            <a:xfrm>
              <a:off x="1836" y="2004"/>
              <a:ext cx="1019" cy="125"/>
            </a:xfrm>
            <a:custGeom>
              <a:avLst/>
              <a:gdLst>
                <a:gd name="T0" fmla="*/ 99 w 1286"/>
                <a:gd name="T1" fmla="*/ 0 h 145"/>
                <a:gd name="T2" fmla="*/ 54 w 1286"/>
                <a:gd name="T3" fmla="*/ 27 h 145"/>
                <a:gd name="T4" fmla="*/ 8 w 1286"/>
                <a:gd name="T5" fmla="*/ 9 h 145"/>
                <a:gd name="T6" fmla="*/ 5 w 1286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"/>
                <a:gd name="T13" fmla="*/ 0 h 145"/>
                <a:gd name="T14" fmla="*/ 1286 w 1286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" h="145">
                  <a:moveTo>
                    <a:pt x="1286" y="0"/>
                  </a:moveTo>
                  <a:cubicBezTo>
                    <a:pt x="1089" y="64"/>
                    <a:pt x="893" y="129"/>
                    <a:pt x="696" y="137"/>
                  </a:cubicBezTo>
                  <a:cubicBezTo>
                    <a:pt x="499" y="145"/>
                    <a:pt x="212" y="69"/>
                    <a:pt x="106" y="46"/>
                  </a:cubicBezTo>
                  <a:cubicBezTo>
                    <a:pt x="0" y="23"/>
                    <a:pt x="30" y="11"/>
                    <a:pt x="6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0" name="Oval 115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01" name="Line 116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2" name="Rectangle 117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03" name="Line 118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4" name="Line 121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5" name="Line 122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6" name="Rectangle 123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07" name="Rectangle 124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08" name="Line 125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09" name="Line 126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0" name="Rectangle 128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1" name="Line 129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2" name="Line 130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3" name="Line 131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4" name="Line 132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5" name="Rectangle 133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6" name="Line 134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7" name="Line 135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8" name="Line 136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19" name="Line 137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0" name="Line 138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1" name="Rectangle 139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2" name="Line 140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3" name="Line 141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4" name="Freeform 142"/>
            <p:cNvSpPr>
              <a:spLocks/>
            </p:cNvSpPr>
            <p:nvPr/>
          </p:nvSpPr>
          <p:spPr bwMode="auto">
            <a:xfrm>
              <a:off x="1836" y="2004"/>
              <a:ext cx="1019" cy="125"/>
            </a:xfrm>
            <a:custGeom>
              <a:avLst/>
              <a:gdLst>
                <a:gd name="T0" fmla="*/ 99 w 1286"/>
                <a:gd name="T1" fmla="*/ 0 h 145"/>
                <a:gd name="T2" fmla="*/ 54 w 1286"/>
                <a:gd name="T3" fmla="*/ 27 h 145"/>
                <a:gd name="T4" fmla="*/ 8 w 1286"/>
                <a:gd name="T5" fmla="*/ 9 h 145"/>
                <a:gd name="T6" fmla="*/ 5 w 1286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"/>
                <a:gd name="T13" fmla="*/ 0 h 145"/>
                <a:gd name="T14" fmla="*/ 1286 w 1286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" h="145">
                  <a:moveTo>
                    <a:pt x="1286" y="0"/>
                  </a:moveTo>
                  <a:cubicBezTo>
                    <a:pt x="1089" y="64"/>
                    <a:pt x="893" y="129"/>
                    <a:pt x="696" y="137"/>
                  </a:cubicBezTo>
                  <a:cubicBezTo>
                    <a:pt x="499" y="145"/>
                    <a:pt x="212" y="69"/>
                    <a:pt x="106" y="46"/>
                  </a:cubicBezTo>
                  <a:cubicBezTo>
                    <a:pt x="0" y="23"/>
                    <a:pt x="30" y="11"/>
                    <a:pt x="6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5" name="Oval 145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6" name="Line 146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7" name="Rectangle 147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8" name="Line 148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29" name="Line 151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0" name="Line 152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1" name="Rectangle 153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2" name="Rectangle 154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3" name="Line 155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4" name="Line 156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5" name="Rectangle 158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6" name="Line 159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7" name="Line 160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8" name="Line 161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39" name="Line 162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0" name="Rectangle 163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41" name="Line 164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2" name="Line 165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3" name="Line 166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4" name="Line 167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5" name="Line 168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6" name="Rectangle 169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47" name="Line 170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8" name="Line 171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49" name="Freeform 172"/>
            <p:cNvSpPr>
              <a:spLocks/>
            </p:cNvSpPr>
            <p:nvPr/>
          </p:nvSpPr>
          <p:spPr bwMode="auto">
            <a:xfrm>
              <a:off x="1836" y="2004"/>
              <a:ext cx="1019" cy="125"/>
            </a:xfrm>
            <a:custGeom>
              <a:avLst/>
              <a:gdLst>
                <a:gd name="T0" fmla="*/ 99 w 1286"/>
                <a:gd name="T1" fmla="*/ 0 h 145"/>
                <a:gd name="T2" fmla="*/ 54 w 1286"/>
                <a:gd name="T3" fmla="*/ 27 h 145"/>
                <a:gd name="T4" fmla="*/ 8 w 1286"/>
                <a:gd name="T5" fmla="*/ 9 h 145"/>
                <a:gd name="T6" fmla="*/ 5 w 1286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"/>
                <a:gd name="T13" fmla="*/ 0 h 145"/>
                <a:gd name="T14" fmla="*/ 1286 w 1286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" h="145">
                  <a:moveTo>
                    <a:pt x="1286" y="0"/>
                  </a:moveTo>
                  <a:cubicBezTo>
                    <a:pt x="1089" y="64"/>
                    <a:pt x="893" y="129"/>
                    <a:pt x="696" y="137"/>
                  </a:cubicBezTo>
                  <a:cubicBezTo>
                    <a:pt x="499" y="145"/>
                    <a:pt x="212" y="69"/>
                    <a:pt x="106" y="46"/>
                  </a:cubicBezTo>
                  <a:cubicBezTo>
                    <a:pt x="0" y="23"/>
                    <a:pt x="30" y="11"/>
                    <a:pt x="61" y="0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0" name="Oval 174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51" name="Line 175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2" name="Rectangle 176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53" name="Line 177"/>
            <p:cNvSpPr>
              <a:spLocks noChangeShapeType="1"/>
            </p:cNvSpPr>
            <p:nvPr/>
          </p:nvSpPr>
          <p:spPr bwMode="auto">
            <a:xfrm flipV="1">
              <a:off x="937" y="1848"/>
              <a:ext cx="0" cy="3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4" name="Line 180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5" name="Line 181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6" name="Rectangle 182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57" name="Rectangle 183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58" name="Line 184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59" name="Line 185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0" name="Rectangle 187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61" name="Line 188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2" name="Line 189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3" name="Line 190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4" name="Line 191"/>
            <p:cNvSpPr>
              <a:spLocks noChangeShapeType="1"/>
            </p:cNvSpPr>
            <p:nvPr/>
          </p:nvSpPr>
          <p:spPr bwMode="auto">
            <a:xfrm>
              <a:off x="1620" y="2004"/>
              <a:ext cx="288" cy="27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5" name="Rectangle 192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66" name="Line 193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7" name="Line 194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8" name="Line 195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69" name="Line 196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0" name="Line 197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1" name="Rectangle 198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72" name="Line 199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3" name="Line 200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4" name="Oval 203"/>
            <p:cNvSpPr>
              <a:spLocks noChangeArrowheads="1"/>
            </p:cNvSpPr>
            <p:nvPr/>
          </p:nvSpPr>
          <p:spPr bwMode="auto">
            <a:xfrm>
              <a:off x="1010" y="1887"/>
              <a:ext cx="215" cy="2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75" name="Line 204"/>
            <p:cNvSpPr>
              <a:spLocks noChangeShapeType="1"/>
            </p:cNvSpPr>
            <p:nvPr/>
          </p:nvSpPr>
          <p:spPr bwMode="auto">
            <a:xfrm flipV="1">
              <a:off x="1117" y="1692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6" name="Rectangle 205"/>
            <p:cNvSpPr>
              <a:spLocks noChangeArrowheads="1"/>
            </p:cNvSpPr>
            <p:nvPr/>
          </p:nvSpPr>
          <p:spPr bwMode="auto">
            <a:xfrm>
              <a:off x="1082" y="1458"/>
              <a:ext cx="7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77" name="Line 206"/>
            <p:cNvSpPr>
              <a:spLocks noChangeShapeType="1"/>
            </p:cNvSpPr>
            <p:nvPr/>
          </p:nvSpPr>
          <p:spPr bwMode="auto">
            <a:xfrm flipV="1">
              <a:off x="975" y="1842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8" name="Line 208"/>
            <p:cNvSpPr>
              <a:spLocks noChangeShapeType="1"/>
            </p:cNvSpPr>
            <p:nvPr/>
          </p:nvSpPr>
          <p:spPr bwMode="auto">
            <a:xfrm flipV="1">
              <a:off x="1117" y="1263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79" name="Line 209"/>
            <p:cNvSpPr>
              <a:spLocks noChangeShapeType="1"/>
            </p:cNvSpPr>
            <p:nvPr/>
          </p:nvSpPr>
          <p:spPr bwMode="auto">
            <a:xfrm>
              <a:off x="1117" y="1263"/>
              <a:ext cx="1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0" name="Rectangle 210"/>
            <p:cNvSpPr>
              <a:spLocks noChangeArrowheads="1"/>
            </p:cNvSpPr>
            <p:nvPr/>
          </p:nvSpPr>
          <p:spPr bwMode="auto">
            <a:xfrm rot="2550634" flipH="1">
              <a:off x="1908" y="1497"/>
              <a:ext cx="108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81" name="Rectangle 211"/>
            <p:cNvSpPr>
              <a:spLocks noChangeArrowheads="1"/>
            </p:cNvSpPr>
            <p:nvPr/>
          </p:nvSpPr>
          <p:spPr bwMode="auto">
            <a:xfrm rot="-2942850">
              <a:off x="2544" y="1439"/>
              <a:ext cx="130" cy="3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82" name="Line 212"/>
            <p:cNvSpPr>
              <a:spLocks noChangeShapeType="1"/>
            </p:cNvSpPr>
            <p:nvPr/>
          </p:nvSpPr>
          <p:spPr bwMode="auto">
            <a:xfrm>
              <a:off x="1117" y="2121"/>
              <a:ext cx="0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3" name="Line 213"/>
            <p:cNvSpPr>
              <a:spLocks noChangeShapeType="1"/>
            </p:cNvSpPr>
            <p:nvPr/>
          </p:nvSpPr>
          <p:spPr bwMode="auto">
            <a:xfrm>
              <a:off x="1117" y="2590"/>
              <a:ext cx="1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4" name="Rectangle 214"/>
            <p:cNvSpPr>
              <a:spLocks noChangeArrowheads="1"/>
            </p:cNvSpPr>
            <p:nvPr/>
          </p:nvSpPr>
          <p:spPr bwMode="auto">
            <a:xfrm rot="-2927178">
              <a:off x="1975" y="2096"/>
              <a:ext cx="131" cy="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85" name="Line 215"/>
            <p:cNvSpPr>
              <a:spLocks noChangeShapeType="1"/>
            </p:cNvSpPr>
            <p:nvPr/>
          </p:nvSpPr>
          <p:spPr bwMode="auto">
            <a:xfrm flipH="1">
              <a:off x="2052" y="1263"/>
              <a:ext cx="21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6" name="Line 216"/>
            <p:cNvSpPr>
              <a:spLocks noChangeShapeType="1"/>
            </p:cNvSpPr>
            <p:nvPr/>
          </p:nvSpPr>
          <p:spPr bwMode="auto">
            <a:xfrm>
              <a:off x="2268" y="1263"/>
              <a:ext cx="215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7" name="Line 217"/>
            <p:cNvSpPr>
              <a:spLocks noChangeShapeType="1"/>
            </p:cNvSpPr>
            <p:nvPr/>
          </p:nvSpPr>
          <p:spPr bwMode="auto">
            <a:xfrm flipH="1">
              <a:off x="1693" y="1732"/>
              <a:ext cx="179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88" name="Rectangle 219"/>
            <p:cNvSpPr>
              <a:spLocks noChangeArrowheads="1"/>
            </p:cNvSpPr>
            <p:nvPr/>
          </p:nvSpPr>
          <p:spPr bwMode="auto">
            <a:xfrm rot="2550634" flipH="1">
              <a:off x="2663" y="2121"/>
              <a:ext cx="108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89" name="Line 220"/>
            <p:cNvSpPr>
              <a:spLocks noChangeShapeType="1"/>
            </p:cNvSpPr>
            <p:nvPr/>
          </p:nvSpPr>
          <p:spPr bwMode="auto">
            <a:xfrm flipH="1">
              <a:off x="2807" y="1965"/>
              <a:ext cx="180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0" name="Line 221"/>
            <p:cNvSpPr>
              <a:spLocks noChangeShapeType="1"/>
            </p:cNvSpPr>
            <p:nvPr/>
          </p:nvSpPr>
          <p:spPr bwMode="auto">
            <a:xfrm flipH="1">
              <a:off x="2411" y="2355"/>
              <a:ext cx="216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1" name="Line 222"/>
            <p:cNvSpPr>
              <a:spLocks noChangeShapeType="1"/>
            </p:cNvSpPr>
            <p:nvPr/>
          </p:nvSpPr>
          <p:spPr bwMode="auto">
            <a:xfrm>
              <a:off x="2160" y="2394"/>
              <a:ext cx="251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2" name="Line 223"/>
            <p:cNvSpPr>
              <a:spLocks noChangeShapeType="1"/>
            </p:cNvSpPr>
            <p:nvPr/>
          </p:nvSpPr>
          <p:spPr bwMode="auto">
            <a:xfrm>
              <a:off x="2735" y="1732"/>
              <a:ext cx="252" cy="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3" name="Line 224"/>
            <p:cNvSpPr>
              <a:spLocks noChangeShapeType="1"/>
            </p:cNvSpPr>
            <p:nvPr/>
          </p:nvSpPr>
          <p:spPr bwMode="auto">
            <a:xfrm flipH="1" flipV="1">
              <a:off x="1693" y="1965"/>
              <a:ext cx="214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4" name="Rectangle 225"/>
            <p:cNvSpPr>
              <a:spLocks noChangeArrowheads="1"/>
            </p:cNvSpPr>
            <p:nvPr/>
          </p:nvSpPr>
          <p:spPr bwMode="auto">
            <a:xfrm>
              <a:off x="2124" y="1887"/>
              <a:ext cx="323" cy="11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95" name="Line 226"/>
            <p:cNvSpPr>
              <a:spLocks noChangeShapeType="1"/>
            </p:cNvSpPr>
            <p:nvPr/>
          </p:nvSpPr>
          <p:spPr bwMode="auto">
            <a:xfrm>
              <a:off x="2447" y="1965"/>
              <a:ext cx="54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7596" name="Line 227"/>
            <p:cNvSpPr>
              <a:spLocks noChangeShapeType="1"/>
            </p:cNvSpPr>
            <p:nvPr/>
          </p:nvSpPr>
          <p:spPr bwMode="auto">
            <a:xfrm flipH="1">
              <a:off x="1693" y="1965"/>
              <a:ext cx="43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</p:grpSp>
      <p:sp>
        <p:nvSpPr>
          <p:cNvPr id="17412" name="Rectangle 2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40014" y="4349750"/>
            <a:ext cx="7704137" cy="1683090"/>
          </a:xfrm>
          <a:prstGeom prst="rect">
            <a:avLst/>
          </a:prstGeom>
          <a:blipFill rotWithShape="0">
            <a:blip r:embed="rId3"/>
            <a:stretch>
              <a:fillRect l="-316" t="-217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CA">
                <a:noFill/>
              </a:rPr>
              <a:t> </a:t>
            </a:r>
          </a:p>
        </p:txBody>
      </p:sp>
      <p:graphicFrame>
        <p:nvGraphicFramePr>
          <p:cNvPr id="17413" name="Object 232"/>
          <p:cNvGraphicFramePr>
            <a:graphicFrameLocks noGrp="1" noChangeAspect="1"/>
          </p:cNvGraphicFramePr>
          <p:nvPr>
            <p:ph sz="half" idx="1"/>
          </p:nvPr>
        </p:nvGraphicFramePr>
        <p:xfrm>
          <a:off x="6535739" y="4824414"/>
          <a:ext cx="21748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431800" progId="Equation.3">
                  <p:embed/>
                </p:oleObj>
              </mc:Choice>
              <mc:Fallback>
                <p:oleObj name="Equation" r:id="rId4" imgW="1676400" imgH="431800" progId="Equation.3">
                  <p:embed/>
                  <p:pic>
                    <p:nvPicPr>
                      <p:cNvPr id="0" name="Object 2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9" y="4824414"/>
                        <a:ext cx="21748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Freeform 191"/>
          <p:cNvSpPr>
            <a:spLocks/>
          </p:cNvSpPr>
          <p:nvPr/>
        </p:nvSpPr>
        <p:spPr bwMode="auto">
          <a:xfrm>
            <a:off x="4079876" y="2997201"/>
            <a:ext cx="2049463" cy="265113"/>
          </a:xfrm>
          <a:custGeom>
            <a:avLst/>
            <a:gdLst>
              <a:gd name="T0" fmla="*/ 0 w 2050256"/>
              <a:gd name="T1" fmla="*/ 4682 h 265584"/>
              <a:gd name="T2" fmla="*/ 371722 w 2050256"/>
              <a:gd name="T3" fmla="*/ 117991 h 265584"/>
              <a:gd name="T4" fmla="*/ 754313 w 2050256"/>
              <a:gd name="T5" fmla="*/ 222238 h 265584"/>
              <a:gd name="T6" fmla="*/ 1420861 w 2050256"/>
              <a:gd name="T7" fmla="*/ 224578 h 265584"/>
              <a:gd name="T8" fmla="*/ 2042340 w 2050256"/>
              <a:gd name="T9" fmla="*/ 0 h 265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0256"/>
              <a:gd name="T16" fmla="*/ 0 h 265584"/>
              <a:gd name="T17" fmla="*/ 2050256 w 2050256"/>
              <a:gd name="T18" fmla="*/ 265584 h 2655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0256" h="265584">
                <a:moveTo>
                  <a:pt x="0" y="4762"/>
                </a:moveTo>
                <a:lnTo>
                  <a:pt x="373162" y="120104"/>
                </a:lnTo>
                <a:cubicBezTo>
                  <a:pt x="558411" y="188713"/>
                  <a:pt x="629212" y="190847"/>
                  <a:pt x="757237" y="226218"/>
                </a:cubicBezTo>
                <a:cubicBezTo>
                  <a:pt x="920725" y="265584"/>
                  <a:pt x="1173881" y="265236"/>
                  <a:pt x="1426368" y="228600"/>
                </a:cubicBezTo>
                <a:cubicBezTo>
                  <a:pt x="1612060" y="180595"/>
                  <a:pt x="1846063" y="95448"/>
                  <a:pt x="2050256" y="0"/>
                </a:cubicBez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fr-CA"/>
          </a:p>
        </p:txBody>
      </p:sp>
      <p:sp>
        <p:nvSpPr>
          <p:cNvPr id="17415" name="Rectangle 35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pPr algn="l">
              <a:buClr>
                <a:srgbClr val="0099CC"/>
              </a:buClr>
              <a:buSzPct val="80000"/>
            </a:pPr>
            <a:r>
              <a:rPr lang="fr-FR" altLang="fr-FR" dirty="0">
                <a:solidFill>
                  <a:srgbClr val="0070C0"/>
                </a:solidFill>
              </a:rPr>
              <a:t>Montage en pont</a:t>
            </a:r>
          </a:p>
        </p:txBody>
      </p:sp>
      <p:sp>
        <p:nvSpPr>
          <p:cNvPr id="17416" name="Rectangle 189"/>
          <p:cNvSpPr>
            <a:spLocks noChangeArrowheads="1"/>
          </p:cNvSpPr>
          <p:nvPr/>
        </p:nvSpPr>
        <p:spPr bwMode="auto">
          <a:xfrm>
            <a:off x="2527301" y="1557339"/>
            <a:ext cx="1408113" cy="2662237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endParaRPr lang="fr-CA" altLang="fr-FR" sz="2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9"/>
          <p:cNvSpPr txBox="1">
            <a:spLocks noChangeArrowheads="1"/>
          </p:cNvSpPr>
          <p:nvPr/>
        </p:nvSpPr>
        <p:spPr bwMode="auto">
          <a:xfrm>
            <a:off x="1055441" y="1989139"/>
            <a:ext cx="69217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Char char="l"/>
            </a:pPr>
            <a:r>
              <a:rPr lang="fr-FR" altLang="fr-FR" sz="2800" dirty="0"/>
              <a:t>Annulé par le montage « 3 fils » :</a:t>
            </a:r>
          </a:p>
        </p:txBody>
      </p:sp>
      <p:sp>
        <p:nvSpPr>
          <p:cNvPr id="19459" name="Text Box 53"/>
          <p:cNvSpPr txBox="1">
            <a:spLocks noChangeArrowheads="1"/>
          </p:cNvSpPr>
          <p:nvPr/>
        </p:nvSpPr>
        <p:spPr bwMode="auto">
          <a:xfrm>
            <a:off x="2424114" y="4587875"/>
            <a:ext cx="7561263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1800" dirty="0"/>
              <a:t>	</a:t>
            </a:r>
            <a:r>
              <a:rPr lang="fr-FR" altLang="fr-FR" sz="2000" dirty="0"/>
              <a:t>Si les branches sont égales à l’équilibre, R</a:t>
            </a:r>
            <a:r>
              <a:rPr lang="fr-FR" altLang="fr-FR" sz="2000" baseline="-25000" dirty="0"/>
              <a:t>f</a:t>
            </a:r>
            <a:r>
              <a:rPr lang="fr-FR" altLang="fr-FR" sz="2000" dirty="0"/>
              <a:t> et ses variations affectent également R</a:t>
            </a:r>
            <a:r>
              <a:rPr lang="fr-FR" altLang="fr-FR" sz="2000" baseline="-25000" dirty="0"/>
              <a:t>3</a:t>
            </a:r>
            <a:r>
              <a:rPr lang="fr-FR" altLang="fr-FR" sz="2000" dirty="0"/>
              <a:t> et R</a:t>
            </a:r>
            <a:r>
              <a:rPr lang="fr-FR" altLang="fr-FR" sz="2000" baseline="-25000" dirty="0"/>
              <a:t>2</a:t>
            </a:r>
            <a:r>
              <a:rPr lang="fr-FR" altLang="fr-FR" sz="2000" dirty="0"/>
              <a:t> ou </a:t>
            </a:r>
            <a:r>
              <a:rPr lang="fr-FR" altLang="fr-FR" sz="2000" dirty="0" err="1"/>
              <a:t>R</a:t>
            </a:r>
            <a:r>
              <a:rPr lang="fr-FR" altLang="fr-FR" sz="2000" baseline="-25000" dirty="0" err="1"/>
              <a:t>x</a:t>
            </a:r>
            <a:r>
              <a:rPr lang="fr-FR" altLang="fr-FR" sz="2000" dirty="0"/>
              <a:t> et ne peuvent pas déséquilibrer le pont.</a:t>
            </a:r>
          </a:p>
        </p:txBody>
      </p:sp>
      <p:sp>
        <p:nvSpPr>
          <p:cNvPr id="19460" name="Text Box 118"/>
          <p:cNvSpPr txBox="1">
            <a:spLocks noChangeArrowheads="1"/>
          </p:cNvSpPr>
          <p:nvPr/>
        </p:nvSpPr>
        <p:spPr bwMode="auto">
          <a:xfrm>
            <a:off x="1055441" y="549276"/>
            <a:ext cx="89299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99CC"/>
              </a:buClr>
              <a:buSzPct val="80000"/>
              <a:buFont typeface="Wingdings" panose="05000000000000000000" pitchFamily="2" charset="2"/>
              <a:buNone/>
            </a:pPr>
            <a:r>
              <a:rPr lang="fr-FR" altLang="fr-FR" sz="4000" dirty="0">
                <a:solidFill>
                  <a:srgbClr val="0070C0"/>
                </a:solidFill>
              </a:rPr>
              <a:t>Effet de R des fils de raccordement</a:t>
            </a:r>
          </a:p>
        </p:txBody>
      </p:sp>
      <p:grpSp>
        <p:nvGrpSpPr>
          <p:cNvPr id="19461" name="Group 212"/>
          <p:cNvGrpSpPr>
            <a:grpSpLocks/>
          </p:cNvGrpSpPr>
          <p:nvPr/>
        </p:nvGrpSpPr>
        <p:grpSpPr bwMode="auto">
          <a:xfrm>
            <a:off x="6238876" y="2544812"/>
            <a:ext cx="3529013" cy="1676400"/>
            <a:chOff x="793" y="1525"/>
            <a:chExt cx="2223" cy="1056"/>
          </a:xfrm>
        </p:grpSpPr>
        <p:sp>
          <p:nvSpPr>
            <p:cNvPr id="19546" name="Text Box 116"/>
            <p:cNvSpPr txBox="1">
              <a:spLocks noChangeArrowheads="1"/>
            </p:cNvSpPr>
            <p:nvPr/>
          </p:nvSpPr>
          <p:spPr bwMode="auto">
            <a:xfrm>
              <a:off x="2472" y="1979"/>
              <a:ext cx="17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200">
                  <a:solidFill>
                    <a:schemeClr val="bg2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9547" name="Line 9"/>
            <p:cNvSpPr>
              <a:spLocks noChangeShapeType="1"/>
            </p:cNvSpPr>
            <p:nvPr/>
          </p:nvSpPr>
          <p:spPr bwMode="auto">
            <a:xfrm flipV="1">
              <a:off x="3009" y="1977"/>
              <a:ext cx="0" cy="2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48" name="Text Box 10"/>
            <p:cNvSpPr txBox="1">
              <a:spLocks noChangeArrowheads="1"/>
            </p:cNvSpPr>
            <p:nvPr/>
          </p:nvSpPr>
          <p:spPr bwMode="auto">
            <a:xfrm>
              <a:off x="2905" y="2085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549" name="Line 13"/>
            <p:cNvSpPr>
              <a:spLocks noChangeShapeType="1"/>
            </p:cNvSpPr>
            <p:nvPr/>
          </p:nvSpPr>
          <p:spPr bwMode="auto">
            <a:xfrm>
              <a:off x="2070" y="1624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0" name="Rectangle 14"/>
            <p:cNvSpPr>
              <a:spLocks noChangeArrowheads="1"/>
            </p:cNvSpPr>
            <p:nvPr/>
          </p:nvSpPr>
          <p:spPr bwMode="auto">
            <a:xfrm rot="2550634" flipH="1">
              <a:off x="1829" y="1786"/>
              <a:ext cx="72" cy="19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51" name="Rectangle 15"/>
            <p:cNvSpPr>
              <a:spLocks noChangeArrowheads="1"/>
            </p:cNvSpPr>
            <p:nvPr/>
          </p:nvSpPr>
          <p:spPr bwMode="auto">
            <a:xfrm rot="-2942850">
              <a:off x="2253" y="1751"/>
              <a:ext cx="90" cy="21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52" name="Line 16"/>
            <p:cNvSpPr>
              <a:spLocks noChangeShapeType="1"/>
            </p:cNvSpPr>
            <p:nvPr/>
          </p:nvSpPr>
          <p:spPr bwMode="auto">
            <a:xfrm>
              <a:off x="2817" y="2112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3" name="Line 17"/>
            <p:cNvSpPr>
              <a:spLocks noChangeShapeType="1"/>
            </p:cNvSpPr>
            <p:nvPr/>
          </p:nvSpPr>
          <p:spPr bwMode="auto">
            <a:xfrm>
              <a:off x="986" y="2546"/>
              <a:ext cx="18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4" name="Text Box 18"/>
            <p:cNvSpPr txBox="1">
              <a:spLocks noChangeArrowheads="1"/>
            </p:cNvSpPr>
            <p:nvPr/>
          </p:nvSpPr>
          <p:spPr bwMode="auto">
            <a:xfrm>
              <a:off x="1610" y="1706"/>
              <a:ext cx="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9555" name="Line 21"/>
            <p:cNvSpPr>
              <a:spLocks noChangeShapeType="1"/>
            </p:cNvSpPr>
            <p:nvPr/>
          </p:nvSpPr>
          <p:spPr bwMode="auto">
            <a:xfrm flipH="1">
              <a:off x="1925" y="1624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6" name="Line 22"/>
            <p:cNvSpPr>
              <a:spLocks noChangeShapeType="1"/>
            </p:cNvSpPr>
            <p:nvPr/>
          </p:nvSpPr>
          <p:spPr bwMode="auto">
            <a:xfrm>
              <a:off x="2070" y="1624"/>
              <a:ext cx="144" cy="1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7" name="Line 23"/>
            <p:cNvSpPr>
              <a:spLocks noChangeShapeType="1"/>
            </p:cNvSpPr>
            <p:nvPr/>
          </p:nvSpPr>
          <p:spPr bwMode="auto">
            <a:xfrm flipH="1">
              <a:off x="1660" y="1950"/>
              <a:ext cx="145" cy="1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8" name="Line 24"/>
            <p:cNvSpPr>
              <a:spLocks noChangeShapeType="1"/>
            </p:cNvSpPr>
            <p:nvPr/>
          </p:nvSpPr>
          <p:spPr bwMode="auto">
            <a:xfrm>
              <a:off x="1636" y="2139"/>
              <a:ext cx="193" cy="1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59" name="Rectangle 25"/>
            <p:cNvSpPr>
              <a:spLocks noChangeArrowheads="1"/>
            </p:cNvSpPr>
            <p:nvPr/>
          </p:nvSpPr>
          <p:spPr bwMode="auto">
            <a:xfrm rot="2550634" flipH="1">
              <a:off x="2286" y="2194"/>
              <a:ext cx="73" cy="1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60" name="Text Box 26"/>
            <p:cNvSpPr txBox="1">
              <a:spLocks noChangeArrowheads="1"/>
            </p:cNvSpPr>
            <p:nvPr/>
          </p:nvSpPr>
          <p:spPr bwMode="auto">
            <a:xfrm>
              <a:off x="2335" y="2251"/>
              <a:ext cx="2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9561" name="Line 27"/>
            <p:cNvSpPr>
              <a:spLocks noChangeShapeType="1"/>
            </p:cNvSpPr>
            <p:nvPr/>
          </p:nvSpPr>
          <p:spPr bwMode="auto">
            <a:xfrm flipH="1">
              <a:off x="2382" y="2058"/>
              <a:ext cx="122" cy="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2" name="Line 28"/>
            <p:cNvSpPr>
              <a:spLocks noChangeShapeType="1"/>
            </p:cNvSpPr>
            <p:nvPr/>
          </p:nvSpPr>
          <p:spPr bwMode="auto">
            <a:xfrm flipH="1">
              <a:off x="2117" y="2356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3" name="Line 30"/>
            <p:cNvSpPr>
              <a:spLocks noChangeShapeType="1"/>
            </p:cNvSpPr>
            <p:nvPr/>
          </p:nvSpPr>
          <p:spPr bwMode="auto">
            <a:xfrm>
              <a:off x="2382" y="1950"/>
              <a:ext cx="121" cy="1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4" name="Text Box 32"/>
            <p:cNvSpPr txBox="1">
              <a:spLocks noChangeArrowheads="1"/>
            </p:cNvSpPr>
            <p:nvPr/>
          </p:nvSpPr>
          <p:spPr bwMode="auto">
            <a:xfrm>
              <a:off x="2290" y="1661"/>
              <a:ext cx="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9565" name="Line 35"/>
            <p:cNvSpPr>
              <a:spLocks noChangeShapeType="1"/>
            </p:cNvSpPr>
            <p:nvPr/>
          </p:nvSpPr>
          <p:spPr bwMode="auto">
            <a:xfrm>
              <a:off x="2696" y="2058"/>
              <a:ext cx="26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6" name="Line 36"/>
            <p:cNvSpPr>
              <a:spLocks noChangeShapeType="1"/>
            </p:cNvSpPr>
            <p:nvPr/>
          </p:nvSpPr>
          <p:spPr bwMode="auto">
            <a:xfrm>
              <a:off x="2769" y="2085"/>
              <a:ext cx="12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7" name="Line 37"/>
            <p:cNvSpPr>
              <a:spLocks noChangeShapeType="1"/>
            </p:cNvSpPr>
            <p:nvPr/>
          </p:nvSpPr>
          <p:spPr bwMode="auto">
            <a:xfrm flipV="1">
              <a:off x="2817" y="1624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8" name="Line 38"/>
            <p:cNvSpPr>
              <a:spLocks noChangeShapeType="1"/>
            </p:cNvSpPr>
            <p:nvPr/>
          </p:nvSpPr>
          <p:spPr bwMode="auto">
            <a:xfrm flipH="1">
              <a:off x="986" y="2139"/>
              <a:ext cx="67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69" name="Line 39"/>
            <p:cNvSpPr>
              <a:spLocks noChangeShapeType="1"/>
            </p:cNvSpPr>
            <p:nvPr/>
          </p:nvSpPr>
          <p:spPr bwMode="auto">
            <a:xfrm flipH="1">
              <a:off x="986" y="2220"/>
              <a:ext cx="74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70" name="Line 40"/>
            <p:cNvSpPr>
              <a:spLocks noChangeShapeType="1"/>
            </p:cNvSpPr>
            <p:nvPr/>
          </p:nvSpPr>
          <p:spPr bwMode="auto">
            <a:xfrm>
              <a:off x="986" y="2139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962" y="2275"/>
              <a:ext cx="48" cy="1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72" name="Line 42"/>
            <p:cNvSpPr>
              <a:spLocks noChangeShapeType="1"/>
            </p:cNvSpPr>
            <p:nvPr/>
          </p:nvSpPr>
          <p:spPr bwMode="auto">
            <a:xfrm>
              <a:off x="986" y="2437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73" name="Text Box 43"/>
            <p:cNvSpPr txBox="1">
              <a:spLocks noChangeArrowheads="1"/>
            </p:cNvSpPr>
            <p:nvPr/>
          </p:nvSpPr>
          <p:spPr bwMode="auto">
            <a:xfrm>
              <a:off x="793" y="2323"/>
              <a:ext cx="2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19574" name="Text Box 44"/>
            <p:cNvSpPr txBox="1">
              <a:spLocks noChangeArrowheads="1"/>
            </p:cNvSpPr>
            <p:nvPr/>
          </p:nvSpPr>
          <p:spPr bwMode="auto">
            <a:xfrm>
              <a:off x="929" y="1933"/>
              <a:ext cx="1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9575" name="Text Box 45"/>
            <p:cNvSpPr txBox="1">
              <a:spLocks noChangeArrowheads="1"/>
            </p:cNvSpPr>
            <p:nvPr/>
          </p:nvSpPr>
          <p:spPr bwMode="auto">
            <a:xfrm>
              <a:off x="1660" y="2261"/>
              <a:ext cx="2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A’</a:t>
              </a:r>
            </a:p>
          </p:txBody>
        </p:sp>
        <p:sp>
          <p:nvSpPr>
            <p:cNvPr id="19576" name="Freeform 46"/>
            <p:cNvSpPr>
              <a:spLocks/>
            </p:cNvSpPr>
            <p:nvPr/>
          </p:nvSpPr>
          <p:spPr bwMode="auto">
            <a:xfrm>
              <a:off x="1757" y="2058"/>
              <a:ext cx="723" cy="248"/>
            </a:xfrm>
            <a:custGeom>
              <a:avLst/>
              <a:gdLst>
                <a:gd name="T0" fmla="*/ 1 w 1361"/>
                <a:gd name="T1" fmla="*/ 0 h 415"/>
                <a:gd name="T2" fmla="*/ 1 w 1361"/>
                <a:gd name="T3" fmla="*/ 1 h 415"/>
                <a:gd name="T4" fmla="*/ 1 w 1361"/>
                <a:gd name="T5" fmla="*/ 1 h 415"/>
                <a:gd name="T6" fmla="*/ 0 w 1361"/>
                <a:gd name="T7" fmla="*/ 1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415"/>
                <a:gd name="T14" fmla="*/ 1361 w 136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415">
                  <a:moveTo>
                    <a:pt x="1361" y="0"/>
                  </a:moveTo>
                  <a:cubicBezTo>
                    <a:pt x="1209" y="102"/>
                    <a:pt x="1058" y="204"/>
                    <a:pt x="907" y="272"/>
                  </a:cubicBezTo>
                  <a:cubicBezTo>
                    <a:pt x="756" y="340"/>
                    <a:pt x="604" y="401"/>
                    <a:pt x="453" y="408"/>
                  </a:cubicBezTo>
                  <a:cubicBezTo>
                    <a:pt x="302" y="415"/>
                    <a:pt x="151" y="366"/>
                    <a:pt x="0" y="31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77" name="Text Box 47"/>
            <p:cNvSpPr txBox="1">
              <a:spLocks noChangeArrowheads="1"/>
            </p:cNvSpPr>
            <p:nvPr/>
          </p:nvSpPr>
          <p:spPr bwMode="auto">
            <a:xfrm>
              <a:off x="1247" y="1933"/>
              <a:ext cx="2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f</a:t>
              </a:r>
            </a:p>
          </p:txBody>
        </p:sp>
        <p:sp>
          <p:nvSpPr>
            <p:cNvPr id="19578" name="Text Box 48"/>
            <p:cNvSpPr txBox="1">
              <a:spLocks noChangeArrowheads="1"/>
            </p:cNvSpPr>
            <p:nvPr/>
          </p:nvSpPr>
          <p:spPr bwMode="auto">
            <a:xfrm>
              <a:off x="1247" y="2341"/>
              <a:ext cx="2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f</a:t>
              </a:r>
            </a:p>
          </p:txBody>
        </p:sp>
        <p:sp>
          <p:nvSpPr>
            <p:cNvPr id="19579" name="Line 54"/>
            <p:cNvSpPr>
              <a:spLocks noChangeShapeType="1"/>
            </p:cNvSpPr>
            <p:nvPr/>
          </p:nvSpPr>
          <p:spPr bwMode="auto">
            <a:xfrm flipV="1">
              <a:off x="3009" y="1977"/>
              <a:ext cx="0" cy="2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0" name="Text Box 55"/>
            <p:cNvSpPr txBox="1">
              <a:spLocks noChangeArrowheads="1"/>
            </p:cNvSpPr>
            <p:nvPr/>
          </p:nvSpPr>
          <p:spPr bwMode="auto">
            <a:xfrm>
              <a:off x="2905" y="2085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581" name="Line 56"/>
            <p:cNvSpPr>
              <a:spLocks noChangeShapeType="1"/>
            </p:cNvSpPr>
            <p:nvPr/>
          </p:nvSpPr>
          <p:spPr bwMode="auto">
            <a:xfrm>
              <a:off x="2069" y="1624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2" name="Rectangle 57"/>
            <p:cNvSpPr>
              <a:spLocks noChangeArrowheads="1"/>
            </p:cNvSpPr>
            <p:nvPr/>
          </p:nvSpPr>
          <p:spPr bwMode="auto">
            <a:xfrm rot="2550634" flipH="1">
              <a:off x="1828" y="1786"/>
              <a:ext cx="72" cy="19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83" name="Rectangle 58"/>
            <p:cNvSpPr>
              <a:spLocks noChangeArrowheads="1"/>
            </p:cNvSpPr>
            <p:nvPr/>
          </p:nvSpPr>
          <p:spPr bwMode="auto">
            <a:xfrm rot="-2942850">
              <a:off x="2253" y="1750"/>
              <a:ext cx="90" cy="2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84" name="Line 59"/>
            <p:cNvSpPr>
              <a:spLocks noChangeShapeType="1"/>
            </p:cNvSpPr>
            <p:nvPr/>
          </p:nvSpPr>
          <p:spPr bwMode="auto">
            <a:xfrm>
              <a:off x="2816" y="2112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5" name="Line 60"/>
            <p:cNvSpPr>
              <a:spLocks noChangeShapeType="1"/>
            </p:cNvSpPr>
            <p:nvPr/>
          </p:nvSpPr>
          <p:spPr bwMode="auto">
            <a:xfrm>
              <a:off x="985" y="2546"/>
              <a:ext cx="18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6" name="Line 61"/>
            <p:cNvSpPr>
              <a:spLocks noChangeShapeType="1"/>
            </p:cNvSpPr>
            <p:nvPr/>
          </p:nvSpPr>
          <p:spPr bwMode="auto">
            <a:xfrm flipH="1">
              <a:off x="1924" y="1624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7" name="Line 62"/>
            <p:cNvSpPr>
              <a:spLocks noChangeShapeType="1"/>
            </p:cNvSpPr>
            <p:nvPr/>
          </p:nvSpPr>
          <p:spPr bwMode="auto">
            <a:xfrm>
              <a:off x="2069" y="1624"/>
              <a:ext cx="145" cy="1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8" name="Line 63"/>
            <p:cNvSpPr>
              <a:spLocks noChangeShapeType="1"/>
            </p:cNvSpPr>
            <p:nvPr/>
          </p:nvSpPr>
          <p:spPr bwMode="auto">
            <a:xfrm flipH="1">
              <a:off x="1660" y="1950"/>
              <a:ext cx="144" cy="1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89" name="Line 64"/>
            <p:cNvSpPr>
              <a:spLocks noChangeShapeType="1"/>
            </p:cNvSpPr>
            <p:nvPr/>
          </p:nvSpPr>
          <p:spPr bwMode="auto">
            <a:xfrm>
              <a:off x="1635" y="2139"/>
              <a:ext cx="193" cy="1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0" name="Rectangle 65"/>
            <p:cNvSpPr>
              <a:spLocks noChangeArrowheads="1"/>
            </p:cNvSpPr>
            <p:nvPr/>
          </p:nvSpPr>
          <p:spPr bwMode="auto">
            <a:xfrm rot="2550634" flipH="1">
              <a:off x="2286" y="2194"/>
              <a:ext cx="72" cy="1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91" name="Line 67"/>
            <p:cNvSpPr>
              <a:spLocks noChangeShapeType="1"/>
            </p:cNvSpPr>
            <p:nvPr/>
          </p:nvSpPr>
          <p:spPr bwMode="auto">
            <a:xfrm flipH="1">
              <a:off x="2382" y="2058"/>
              <a:ext cx="121" cy="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2" name="Line 68"/>
            <p:cNvSpPr>
              <a:spLocks noChangeShapeType="1"/>
            </p:cNvSpPr>
            <p:nvPr/>
          </p:nvSpPr>
          <p:spPr bwMode="auto">
            <a:xfrm flipH="1">
              <a:off x="2117" y="2356"/>
              <a:ext cx="144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3" name="Line 69"/>
            <p:cNvSpPr>
              <a:spLocks noChangeShapeType="1"/>
            </p:cNvSpPr>
            <p:nvPr/>
          </p:nvSpPr>
          <p:spPr bwMode="auto">
            <a:xfrm>
              <a:off x="2382" y="1950"/>
              <a:ext cx="120" cy="1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4" name="Line 72"/>
            <p:cNvSpPr>
              <a:spLocks noChangeShapeType="1"/>
            </p:cNvSpPr>
            <p:nvPr/>
          </p:nvSpPr>
          <p:spPr bwMode="auto">
            <a:xfrm>
              <a:off x="2696" y="2058"/>
              <a:ext cx="26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5" name="Line 73"/>
            <p:cNvSpPr>
              <a:spLocks noChangeShapeType="1"/>
            </p:cNvSpPr>
            <p:nvPr/>
          </p:nvSpPr>
          <p:spPr bwMode="auto">
            <a:xfrm>
              <a:off x="2768" y="2085"/>
              <a:ext cx="12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6" name="Line 74"/>
            <p:cNvSpPr>
              <a:spLocks noChangeShapeType="1"/>
            </p:cNvSpPr>
            <p:nvPr/>
          </p:nvSpPr>
          <p:spPr bwMode="auto">
            <a:xfrm flipV="1">
              <a:off x="2816" y="1624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7" name="Line 75"/>
            <p:cNvSpPr>
              <a:spLocks noChangeShapeType="1"/>
            </p:cNvSpPr>
            <p:nvPr/>
          </p:nvSpPr>
          <p:spPr bwMode="auto">
            <a:xfrm flipH="1">
              <a:off x="985" y="2139"/>
              <a:ext cx="67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8" name="Line 76"/>
            <p:cNvSpPr>
              <a:spLocks noChangeShapeType="1"/>
            </p:cNvSpPr>
            <p:nvPr/>
          </p:nvSpPr>
          <p:spPr bwMode="auto">
            <a:xfrm flipH="1">
              <a:off x="985" y="2220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99" name="Line 77"/>
            <p:cNvSpPr>
              <a:spLocks noChangeShapeType="1"/>
            </p:cNvSpPr>
            <p:nvPr/>
          </p:nvSpPr>
          <p:spPr bwMode="auto">
            <a:xfrm>
              <a:off x="985" y="2139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0" name="Rectangle 78"/>
            <p:cNvSpPr>
              <a:spLocks noChangeArrowheads="1"/>
            </p:cNvSpPr>
            <p:nvPr/>
          </p:nvSpPr>
          <p:spPr bwMode="auto">
            <a:xfrm>
              <a:off x="961" y="2275"/>
              <a:ext cx="49" cy="1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601" name="Line 79"/>
            <p:cNvSpPr>
              <a:spLocks noChangeShapeType="1"/>
            </p:cNvSpPr>
            <p:nvPr/>
          </p:nvSpPr>
          <p:spPr bwMode="auto">
            <a:xfrm>
              <a:off x="985" y="2437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2" name="Freeform 81"/>
            <p:cNvSpPr>
              <a:spLocks/>
            </p:cNvSpPr>
            <p:nvPr/>
          </p:nvSpPr>
          <p:spPr bwMode="auto">
            <a:xfrm>
              <a:off x="1756" y="2058"/>
              <a:ext cx="723" cy="248"/>
            </a:xfrm>
            <a:custGeom>
              <a:avLst/>
              <a:gdLst>
                <a:gd name="T0" fmla="*/ 1 w 1361"/>
                <a:gd name="T1" fmla="*/ 0 h 415"/>
                <a:gd name="T2" fmla="*/ 1 w 1361"/>
                <a:gd name="T3" fmla="*/ 1 h 415"/>
                <a:gd name="T4" fmla="*/ 1 w 1361"/>
                <a:gd name="T5" fmla="*/ 1 h 415"/>
                <a:gd name="T6" fmla="*/ 0 w 1361"/>
                <a:gd name="T7" fmla="*/ 1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415"/>
                <a:gd name="T14" fmla="*/ 1361 w 136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415">
                  <a:moveTo>
                    <a:pt x="1361" y="0"/>
                  </a:moveTo>
                  <a:cubicBezTo>
                    <a:pt x="1209" y="102"/>
                    <a:pt x="1058" y="204"/>
                    <a:pt x="907" y="272"/>
                  </a:cubicBezTo>
                  <a:cubicBezTo>
                    <a:pt x="756" y="340"/>
                    <a:pt x="604" y="401"/>
                    <a:pt x="453" y="408"/>
                  </a:cubicBezTo>
                  <a:cubicBezTo>
                    <a:pt x="302" y="415"/>
                    <a:pt x="151" y="366"/>
                    <a:pt x="0" y="31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3" name="Text Box 88"/>
            <p:cNvSpPr txBox="1">
              <a:spLocks noChangeArrowheads="1"/>
            </p:cNvSpPr>
            <p:nvPr/>
          </p:nvSpPr>
          <p:spPr bwMode="auto">
            <a:xfrm>
              <a:off x="2905" y="2084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604" name="Line 89"/>
            <p:cNvSpPr>
              <a:spLocks noChangeShapeType="1"/>
            </p:cNvSpPr>
            <p:nvPr/>
          </p:nvSpPr>
          <p:spPr bwMode="auto">
            <a:xfrm>
              <a:off x="2069" y="1623"/>
              <a:ext cx="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5" name="Rectangle 90"/>
            <p:cNvSpPr>
              <a:spLocks noChangeArrowheads="1"/>
            </p:cNvSpPr>
            <p:nvPr/>
          </p:nvSpPr>
          <p:spPr bwMode="auto">
            <a:xfrm rot="2550634" flipH="1">
              <a:off x="1829" y="1779"/>
              <a:ext cx="72" cy="18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606" name="Rectangle 91"/>
            <p:cNvSpPr>
              <a:spLocks noChangeArrowheads="1"/>
            </p:cNvSpPr>
            <p:nvPr/>
          </p:nvSpPr>
          <p:spPr bwMode="auto">
            <a:xfrm rot="-2942850">
              <a:off x="2245" y="1724"/>
              <a:ext cx="90" cy="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607" name="Line 92"/>
            <p:cNvSpPr>
              <a:spLocks noChangeShapeType="1"/>
            </p:cNvSpPr>
            <p:nvPr/>
          </p:nvSpPr>
          <p:spPr bwMode="auto">
            <a:xfrm>
              <a:off x="2816" y="2111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8" name="Line 93"/>
            <p:cNvSpPr>
              <a:spLocks noChangeShapeType="1"/>
            </p:cNvSpPr>
            <p:nvPr/>
          </p:nvSpPr>
          <p:spPr bwMode="auto">
            <a:xfrm>
              <a:off x="985" y="2545"/>
              <a:ext cx="1130" cy="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09" name="Line 94"/>
            <p:cNvSpPr>
              <a:spLocks noChangeShapeType="1"/>
            </p:cNvSpPr>
            <p:nvPr/>
          </p:nvSpPr>
          <p:spPr bwMode="auto">
            <a:xfrm flipH="1">
              <a:off x="1925" y="1616"/>
              <a:ext cx="145" cy="1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0" name="Line 95"/>
            <p:cNvSpPr>
              <a:spLocks noChangeShapeType="1"/>
            </p:cNvSpPr>
            <p:nvPr/>
          </p:nvSpPr>
          <p:spPr bwMode="auto">
            <a:xfrm>
              <a:off x="2069" y="1616"/>
              <a:ext cx="1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1" name="Line 96"/>
            <p:cNvSpPr>
              <a:spLocks noChangeShapeType="1"/>
            </p:cNvSpPr>
            <p:nvPr/>
          </p:nvSpPr>
          <p:spPr bwMode="auto">
            <a:xfrm flipH="1">
              <a:off x="1660" y="1941"/>
              <a:ext cx="144" cy="1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2" name="Rectangle 98"/>
            <p:cNvSpPr>
              <a:spLocks noChangeArrowheads="1"/>
            </p:cNvSpPr>
            <p:nvPr/>
          </p:nvSpPr>
          <p:spPr bwMode="auto">
            <a:xfrm rot="2550634" flipH="1">
              <a:off x="2286" y="2193"/>
              <a:ext cx="72" cy="1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613" name="Line 100"/>
            <p:cNvSpPr>
              <a:spLocks noChangeShapeType="1"/>
            </p:cNvSpPr>
            <p:nvPr/>
          </p:nvSpPr>
          <p:spPr bwMode="auto">
            <a:xfrm flipH="1">
              <a:off x="2382" y="2050"/>
              <a:ext cx="122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4" name="Line 101"/>
            <p:cNvSpPr>
              <a:spLocks noChangeShapeType="1"/>
            </p:cNvSpPr>
            <p:nvPr/>
          </p:nvSpPr>
          <p:spPr bwMode="auto">
            <a:xfrm flipH="1">
              <a:off x="2117" y="2356"/>
              <a:ext cx="144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5" name="Line 102"/>
            <p:cNvSpPr>
              <a:spLocks noChangeShapeType="1"/>
            </p:cNvSpPr>
            <p:nvPr/>
          </p:nvSpPr>
          <p:spPr bwMode="auto">
            <a:xfrm>
              <a:off x="2372" y="1914"/>
              <a:ext cx="128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6" name="Text Box 104"/>
            <p:cNvSpPr txBox="1">
              <a:spLocks noChangeArrowheads="1"/>
            </p:cNvSpPr>
            <p:nvPr/>
          </p:nvSpPr>
          <p:spPr bwMode="auto">
            <a:xfrm>
              <a:off x="1973" y="2069"/>
              <a:ext cx="2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V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m</a:t>
              </a:r>
            </a:p>
          </p:txBody>
        </p:sp>
        <p:sp>
          <p:nvSpPr>
            <p:cNvPr id="19617" name="Line 105"/>
            <p:cNvSpPr>
              <a:spLocks noChangeShapeType="1"/>
            </p:cNvSpPr>
            <p:nvPr/>
          </p:nvSpPr>
          <p:spPr bwMode="auto">
            <a:xfrm>
              <a:off x="2696" y="2057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8" name="Line 106"/>
            <p:cNvSpPr>
              <a:spLocks noChangeShapeType="1"/>
            </p:cNvSpPr>
            <p:nvPr/>
          </p:nvSpPr>
          <p:spPr bwMode="auto">
            <a:xfrm>
              <a:off x="2768" y="2084"/>
              <a:ext cx="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19" name="Line 107"/>
            <p:cNvSpPr>
              <a:spLocks noChangeShapeType="1"/>
            </p:cNvSpPr>
            <p:nvPr/>
          </p:nvSpPr>
          <p:spPr bwMode="auto">
            <a:xfrm flipV="1">
              <a:off x="2816" y="1623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0" name="Line 108"/>
            <p:cNvSpPr>
              <a:spLocks noChangeShapeType="1"/>
            </p:cNvSpPr>
            <p:nvPr/>
          </p:nvSpPr>
          <p:spPr bwMode="auto">
            <a:xfrm flipH="1">
              <a:off x="985" y="2131"/>
              <a:ext cx="675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1" name="Line 109"/>
            <p:cNvSpPr>
              <a:spLocks noChangeShapeType="1"/>
            </p:cNvSpPr>
            <p:nvPr/>
          </p:nvSpPr>
          <p:spPr bwMode="auto">
            <a:xfrm flipH="1">
              <a:off x="1106" y="2186"/>
              <a:ext cx="650" cy="0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2" name="Line 110"/>
            <p:cNvSpPr>
              <a:spLocks noChangeShapeType="1"/>
            </p:cNvSpPr>
            <p:nvPr/>
          </p:nvSpPr>
          <p:spPr bwMode="auto">
            <a:xfrm>
              <a:off x="985" y="2139"/>
              <a:ext cx="0" cy="13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3" name="Rectangle 111"/>
            <p:cNvSpPr>
              <a:spLocks noChangeArrowheads="1"/>
            </p:cNvSpPr>
            <p:nvPr/>
          </p:nvSpPr>
          <p:spPr bwMode="auto">
            <a:xfrm>
              <a:off x="961" y="2274"/>
              <a:ext cx="49" cy="163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624" name="Line 112"/>
            <p:cNvSpPr>
              <a:spLocks noChangeShapeType="1"/>
            </p:cNvSpPr>
            <p:nvPr/>
          </p:nvSpPr>
          <p:spPr bwMode="auto">
            <a:xfrm>
              <a:off x="985" y="2437"/>
              <a:ext cx="0" cy="1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5" name="Freeform 113"/>
            <p:cNvSpPr>
              <a:spLocks/>
            </p:cNvSpPr>
            <p:nvPr/>
          </p:nvSpPr>
          <p:spPr bwMode="auto">
            <a:xfrm>
              <a:off x="1761" y="2057"/>
              <a:ext cx="718" cy="249"/>
            </a:xfrm>
            <a:custGeom>
              <a:avLst/>
              <a:gdLst>
                <a:gd name="T0" fmla="*/ 1 w 1352"/>
                <a:gd name="T1" fmla="*/ 0 h 416"/>
                <a:gd name="T2" fmla="*/ 1 w 1352"/>
                <a:gd name="T3" fmla="*/ 1 h 416"/>
                <a:gd name="T4" fmla="*/ 1 w 1352"/>
                <a:gd name="T5" fmla="*/ 1 h 416"/>
                <a:gd name="T6" fmla="*/ 0 w 1352"/>
                <a:gd name="T7" fmla="*/ 1 h 4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2"/>
                <a:gd name="T13" fmla="*/ 0 h 416"/>
                <a:gd name="T14" fmla="*/ 1352 w 1352"/>
                <a:gd name="T15" fmla="*/ 416 h 4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2" h="416">
                  <a:moveTo>
                    <a:pt x="1352" y="0"/>
                  </a:moveTo>
                  <a:cubicBezTo>
                    <a:pt x="1200" y="102"/>
                    <a:pt x="1049" y="204"/>
                    <a:pt x="898" y="272"/>
                  </a:cubicBezTo>
                  <a:cubicBezTo>
                    <a:pt x="747" y="340"/>
                    <a:pt x="594" y="416"/>
                    <a:pt x="444" y="408"/>
                  </a:cubicBezTo>
                  <a:cubicBezTo>
                    <a:pt x="294" y="400"/>
                    <a:pt x="92" y="264"/>
                    <a:pt x="0" y="22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6" name="Text Box 114"/>
            <p:cNvSpPr txBox="1">
              <a:spLocks noChangeArrowheads="1"/>
            </p:cNvSpPr>
            <p:nvPr/>
          </p:nvSpPr>
          <p:spPr bwMode="auto">
            <a:xfrm>
              <a:off x="1973" y="2387"/>
              <a:ext cx="1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9627" name="Text Box 115"/>
            <p:cNvSpPr txBox="1">
              <a:spLocks noChangeArrowheads="1"/>
            </p:cNvSpPr>
            <p:nvPr/>
          </p:nvSpPr>
          <p:spPr bwMode="auto">
            <a:xfrm>
              <a:off x="1882" y="1525"/>
              <a:ext cx="1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9628" name="Line 119"/>
            <p:cNvSpPr>
              <a:spLocks noChangeShapeType="1"/>
            </p:cNvSpPr>
            <p:nvPr/>
          </p:nvSpPr>
          <p:spPr bwMode="auto">
            <a:xfrm>
              <a:off x="2120" y="2544"/>
              <a:ext cx="69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629" name="Line 120"/>
            <p:cNvSpPr>
              <a:spLocks noChangeShapeType="1"/>
            </p:cNvSpPr>
            <p:nvPr/>
          </p:nvSpPr>
          <p:spPr bwMode="auto">
            <a:xfrm flipH="1" flipV="1">
              <a:off x="985" y="2131"/>
              <a:ext cx="121" cy="55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</p:grpSp>
      <p:grpSp>
        <p:nvGrpSpPr>
          <p:cNvPr id="19462" name="Group 213"/>
          <p:cNvGrpSpPr>
            <a:grpSpLocks/>
          </p:cNvGrpSpPr>
          <p:nvPr/>
        </p:nvGrpSpPr>
        <p:grpSpPr bwMode="auto">
          <a:xfrm>
            <a:off x="2711451" y="2544812"/>
            <a:ext cx="3529013" cy="1892300"/>
            <a:chOff x="3152" y="1525"/>
            <a:chExt cx="2223" cy="1192"/>
          </a:xfrm>
        </p:grpSpPr>
        <p:sp>
          <p:nvSpPr>
            <p:cNvPr id="19463" name="Line 126"/>
            <p:cNvSpPr>
              <a:spLocks noChangeShapeType="1"/>
            </p:cNvSpPr>
            <p:nvPr/>
          </p:nvSpPr>
          <p:spPr bwMode="auto">
            <a:xfrm flipV="1">
              <a:off x="5368" y="1977"/>
              <a:ext cx="0" cy="2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64" name="Line 159"/>
            <p:cNvSpPr>
              <a:spLocks noChangeShapeType="1"/>
            </p:cNvSpPr>
            <p:nvPr/>
          </p:nvSpPr>
          <p:spPr bwMode="auto">
            <a:xfrm flipV="1">
              <a:off x="5368" y="1977"/>
              <a:ext cx="0" cy="21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65" name="Text Box 125"/>
            <p:cNvSpPr txBox="1">
              <a:spLocks noChangeArrowheads="1"/>
            </p:cNvSpPr>
            <p:nvPr/>
          </p:nvSpPr>
          <p:spPr bwMode="auto">
            <a:xfrm>
              <a:off x="4830" y="1979"/>
              <a:ext cx="17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200">
                  <a:solidFill>
                    <a:schemeClr val="bg2"/>
                  </a:solidFill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19466" name="Text Box 127"/>
            <p:cNvSpPr txBox="1">
              <a:spLocks noChangeArrowheads="1"/>
            </p:cNvSpPr>
            <p:nvPr/>
          </p:nvSpPr>
          <p:spPr bwMode="auto">
            <a:xfrm>
              <a:off x="5264" y="2085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467" name="Line 128"/>
            <p:cNvSpPr>
              <a:spLocks noChangeShapeType="1"/>
            </p:cNvSpPr>
            <p:nvPr/>
          </p:nvSpPr>
          <p:spPr bwMode="auto">
            <a:xfrm>
              <a:off x="4429" y="1624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68" name="Rectangle 129"/>
            <p:cNvSpPr>
              <a:spLocks noChangeArrowheads="1"/>
            </p:cNvSpPr>
            <p:nvPr/>
          </p:nvSpPr>
          <p:spPr bwMode="auto">
            <a:xfrm rot="2550634" flipH="1">
              <a:off x="4188" y="1786"/>
              <a:ext cx="72" cy="19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69" name="Rectangle 130"/>
            <p:cNvSpPr>
              <a:spLocks noChangeArrowheads="1"/>
            </p:cNvSpPr>
            <p:nvPr/>
          </p:nvSpPr>
          <p:spPr bwMode="auto">
            <a:xfrm rot="-2942850">
              <a:off x="4612" y="1751"/>
              <a:ext cx="90" cy="21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70" name="Line 131"/>
            <p:cNvSpPr>
              <a:spLocks noChangeShapeType="1"/>
            </p:cNvSpPr>
            <p:nvPr/>
          </p:nvSpPr>
          <p:spPr bwMode="auto">
            <a:xfrm>
              <a:off x="5176" y="2112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1" name="Line 132"/>
            <p:cNvSpPr>
              <a:spLocks noChangeShapeType="1"/>
            </p:cNvSpPr>
            <p:nvPr/>
          </p:nvSpPr>
          <p:spPr bwMode="auto">
            <a:xfrm>
              <a:off x="3345" y="2546"/>
              <a:ext cx="18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2" name="Text Box 133"/>
            <p:cNvSpPr txBox="1">
              <a:spLocks noChangeArrowheads="1"/>
            </p:cNvSpPr>
            <p:nvPr/>
          </p:nvSpPr>
          <p:spPr bwMode="auto">
            <a:xfrm>
              <a:off x="3969" y="1706"/>
              <a:ext cx="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9473" name="Line 134"/>
            <p:cNvSpPr>
              <a:spLocks noChangeShapeType="1"/>
            </p:cNvSpPr>
            <p:nvPr/>
          </p:nvSpPr>
          <p:spPr bwMode="auto">
            <a:xfrm flipH="1">
              <a:off x="4284" y="1624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4" name="Line 135"/>
            <p:cNvSpPr>
              <a:spLocks noChangeShapeType="1"/>
            </p:cNvSpPr>
            <p:nvPr/>
          </p:nvSpPr>
          <p:spPr bwMode="auto">
            <a:xfrm>
              <a:off x="4429" y="1624"/>
              <a:ext cx="144" cy="1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5" name="Line 136"/>
            <p:cNvSpPr>
              <a:spLocks noChangeShapeType="1"/>
            </p:cNvSpPr>
            <p:nvPr/>
          </p:nvSpPr>
          <p:spPr bwMode="auto">
            <a:xfrm flipH="1">
              <a:off x="4019" y="1950"/>
              <a:ext cx="145" cy="1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6" name="Line 137"/>
            <p:cNvSpPr>
              <a:spLocks noChangeShapeType="1"/>
            </p:cNvSpPr>
            <p:nvPr/>
          </p:nvSpPr>
          <p:spPr bwMode="auto">
            <a:xfrm>
              <a:off x="3995" y="2139"/>
              <a:ext cx="193" cy="1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77" name="Rectangle 138"/>
            <p:cNvSpPr>
              <a:spLocks noChangeArrowheads="1"/>
            </p:cNvSpPr>
            <p:nvPr/>
          </p:nvSpPr>
          <p:spPr bwMode="auto">
            <a:xfrm rot="2550634" flipH="1">
              <a:off x="4645" y="2194"/>
              <a:ext cx="73" cy="1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78" name="Text Box 139"/>
            <p:cNvSpPr txBox="1">
              <a:spLocks noChangeArrowheads="1"/>
            </p:cNvSpPr>
            <p:nvPr/>
          </p:nvSpPr>
          <p:spPr bwMode="auto">
            <a:xfrm>
              <a:off x="4694" y="2251"/>
              <a:ext cx="22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9479" name="Line 140"/>
            <p:cNvSpPr>
              <a:spLocks noChangeShapeType="1"/>
            </p:cNvSpPr>
            <p:nvPr/>
          </p:nvSpPr>
          <p:spPr bwMode="auto">
            <a:xfrm flipH="1">
              <a:off x="4741" y="2058"/>
              <a:ext cx="122" cy="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0" name="Line 141"/>
            <p:cNvSpPr>
              <a:spLocks noChangeShapeType="1"/>
            </p:cNvSpPr>
            <p:nvPr/>
          </p:nvSpPr>
          <p:spPr bwMode="auto">
            <a:xfrm flipH="1">
              <a:off x="4476" y="2356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1" name="Line 142"/>
            <p:cNvSpPr>
              <a:spLocks noChangeShapeType="1"/>
            </p:cNvSpPr>
            <p:nvPr/>
          </p:nvSpPr>
          <p:spPr bwMode="auto">
            <a:xfrm>
              <a:off x="4741" y="1950"/>
              <a:ext cx="121" cy="1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2" name="Text Box 143"/>
            <p:cNvSpPr txBox="1">
              <a:spLocks noChangeArrowheads="1"/>
            </p:cNvSpPr>
            <p:nvPr/>
          </p:nvSpPr>
          <p:spPr bwMode="auto">
            <a:xfrm>
              <a:off x="4649" y="1661"/>
              <a:ext cx="2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9483" name="Line 144"/>
            <p:cNvSpPr>
              <a:spLocks noChangeShapeType="1"/>
            </p:cNvSpPr>
            <p:nvPr/>
          </p:nvSpPr>
          <p:spPr bwMode="auto">
            <a:xfrm>
              <a:off x="5055" y="2058"/>
              <a:ext cx="26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4" name="Line 145"/>
            <p:cNvSpPr>
              <a:spLocks noChangeShapeType="1"/>
            </p:cNvSpPr>
            <p:nvPr/>
          </p:nvSpPr>
          <p:spPr bwMode="auto">
            <a:xfrm>
              <a:off x="5128" y="2085"/>
              <a:ext cx="12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5" name="Line 146"/>
            <p:cNvSpPr>
              <a:spLocks noChangeShapeType="1"/>
            </p:cNvSpPr>
            <p:nvPr/>
          </p:nvSpPr>
          <p:spPr bwMode="auto">
            <a:xfrm flipV="1">
              <a:off x="5176" y="1624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6" name="Line 147"/>
            <p:cNvSpPr>
              <a:spLocks noChangeShapeType="1"/>
            </p:cNvSpPr>
            <p:nvPr/>
          </p:nvSpPr>
          <p:spPr bwMode="auto">
            <a:xfrm flipH="1">
              <a:off x="3345" y="2139"/>
              <a:ext cx="674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7" name="Line 148"/>
            <p:cNvSpPr>
              <a:spLocks noChangeShapeType="1"/>
            </p:cNvSpPr>
            <p:nvPr/>
          </p:nvSpPr>
          <p:spPr bwMode="auto">
            <a:xfrm flipH="1">
              <a:off x="3345" y="2220"/>
              <a:ext cx="74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8" name="Line 149"/>
            <p:cNvSpPr>
              <a:spLocks noChangeShapeType="1"/>
            </p:cNvSpPr>
            <p:nvPr/>
          </p:nvSpPr>
          <p:spPr bwMode="auto">
            <a:xfrm>
              <a:off x="3345" y="2139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89" name="Rectangle 150"/>
            <p:cNvSpPr>
              <a:spLocks noChangeArrowheads="1"/>
            </p:cNvSpPr>
            <p:nvPr/>
          </p:nvSpPr>
          <p:spPr bwMode="auto">
            <a:xfrm>
              <a:off x="3321" y="2275"/>
              <a:ext cx="48" cy="1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490" name="Line 151"/>
            <p:cNvSpPr>
              <a:spLocks noChangeShapeType="1"/>
            </p:cNvSpPr>
            <p:nvPr/>
          </p:nvSpPr>
          <p:spPr bwMode="auto">
            <a:xfrm>
              <a:off x="3345" y="2437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91" name="Text Box 152"/>
            <p:cNvSpPr txBox="1">
              <a:spLocks noChangeArrowheads="1"/>
            </p:cNvSpPr>
            <p:nvPr/>
          </p:nvSpPr>
          <p:spPr bwMode="auto">
            <a:xfrm>
              <a:off x="3152" y="2323"/>
              <a:ext cx="2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19492" name="Text Box 153"/>
            <p:cNvSpPr txBox="1">
              <a:spLocks noChangeArrowheads="1"/>
            </p:cNvSpPr>
            <p:nvPr/>
          </p:nvSpPr>
          <p:spPr bwMode="auto">
            <a:xfrm>
              <a:off x="3288" y="1933"/>
              <a:ext cx="1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9493" name="Text Box 154"/>
            <p:cNvSpPr txBox="1">
              <a:spLocks noChangeArrowheads="1"/>
            </p:cNvSpPr>
            <p:nvPr/>
          </p:nvSpPr>
          <p:spPr bwMode="auto">
            <a:xfrm>
              <a:off x="4019" y="2261"/>
              <a:ext cx="2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A’</a:t>
              </a:r>
            </a:p>
          </p:txBody>
        </p:sp>
        <p:sp>
          <p:nvSpPr>
            <p:cNvPr id="19494" name="Freeform 155"/>
            <p:cNvSpPr>
              <a:spLocks/>
            </p:cNvSpPr>
            <p:nvPr/>
          </p:nvSpPr>
          <p:spPr bwMode="auto">
            <a:xfrm>
              <a:off x="4116" y="2058"/>
              <a:ext cx="723" cy="248"/>
            </a:xfrm>
            <a:custGeom>
              <a:avLst/>
              <a:gdLst>
                <a:gd name="T0" fmla="*/ 1 w 1361"/>
                <a:gd name="T1" fmla="*/ 0 h 415"/>
                <a:gd name="T2" fmla="*/ 1 w 1361"/>
                <a:gd name="T3" fmla="*/ 1 h 415"/>
                <a:gd name="T4" fmla="*/ 1 w 1361"/>
                <a:gd name="T5" fmla="*/ 1 h 415"/>
                <a:gd name="T6" fmla="*/ 0 w 1361"/>
                <a:gd name="T7" fmla="*/ 1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415"/>
                <a:gd name="T14" fmla="*/ 1361 w 136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415">
                  <a:moveTo>
                    <a:pt x="1361" y="0"/>
                  </a:moveTo>
                  <a:cubicBezTo>
                    <a:pt x="1209" y="102"/>
                    <a:pt x="1058" y="204"/>
                    <a:pt x="907" y="272"/>
                  </a:cubicBezTo>
                  <a:cubicBezTo>
                    <a:pt x="756" y="340"/>
                    <a:pt x="604" y="401"/>
                    <a:pt x="453" y="408"/>
                  </a:cubicBezTo>
                  <a:cubicBezTo>
                    <a:pt x="302" y="415"/>
                    <a:pt x="151" y="366"/>
                    <a:pt x="0" y="31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95" name="Text Box 156"/>
            <p:cNvSpPr txBox="1">
              <a:spLocks noChangeArrowheads="1"/>
            </p:cNvSpPr>
            <p:nvPr/>
          </p:nvSpPr>
          <p:spPr bwMode="auto">
            <a:xfrm>
              <a:off x="3606" y="1933"/>
              <a:ext cx="2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f</a:t>
              </a:r>
            </a:p>
          </p:txBody>
        </p:sp>
        <p:sp>
          <p:nvSpPr>
            <p:cNvPr id="19496" name="Text Box 157"/>
            <p:cNvSpPr txBox="1">
              <a:spLocks noChangeArrowheads="1"/>
            </p:cNvSpPr>
            <p:nvPr/>
          </p:nvSpPr>
          <p:spPr bwMode="auto">
            <a:xfrm>
              <a:off x="3606" y="2341"/>
              <a:ext cx="2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R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f</a:t>
              </a:r>
            </a:p>
          </p:txBody>
        </p:sp>
        <p:sp>
          <p:nvSpPr>
            <p:cNvPr id="19497" name="Text Box 160"/>
            <p:cNvSpPr txBox="1">
              <a:spLocks noChangeArrowheads="1"/>
            </p:cNvSpPr>
            <p:nvPr/>
          </p:nvSpPr>
          <p:spPr bwMode="auto">
            <a:xfrm>
              <a:off x="5264" y="2085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498" name="Line 161"/>
            <p:cNvSpPr>
              <a:spLocks noChangeShapeType="1"/>
            </p:cNvSpPr>
            <p:nvPr/>
          </p:nvSpPr>
          <p:spPr bwMode="auto">
            <a:xfrm>
              <a:off x="4428" y="1624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499" name="Rectangle 162"/>
            <p:cNvSpPr>
              <a:spLocks noChangeArrowheads="1"/>
            </p:cNvSpPr>
            <p:nvPr/>
          </p:nvSpPr>
          <p:spPr bwMode="auto">
            <a:xfrm rot="2550634" flipH="1">
              <a:off x="4187" y="1786"/>
              <a:ext cx="72" cy="19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00" name="Rectangle 163"/>
            <p:cNvSpPr>
              <a:spLocks noChangeArrowheads="1"/>
            </p:cNvSpPr>
            <p:nvPr/>
          </p:nvSpPr>
          <p:spPr bwMode="auto">
            <a:xfrm rot="-2942850">
              <a:off x="4612" y="1750"/>
              <a:ext cx="90" cy="21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01" name="Line 164"/>
            <p:cNvSpPr>
              <a:spLocks noChangeShapeType="1"/>
            </p:cNvSpPr>
            <p:nvPr/>
          </p:nvSpPr>
          <p:spPr bwMode="auto">
            <a:xfrm>
              <a:off x="5175" y="2112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2" name="Line 165"/>
            <p:cNvSpPr>
              <a:spLocks noChangeShapeType="1"/>
            </p:cNvSpPr>
            <p:nvPr/>
          </p:nvSpPr>
          <p:spPr bwMode="auto">
            <a:xfrm>
              <a:off x="3344" y="2546"/>
              <a:ext cx="18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3" name="Line 166"/>
            <p:cNvSpPr>
              <a:spLocks noChangeShapeType="1"/>
            </p:cNvSpPr>
            <p:nvPr/>
          </p:nvSpPr>
          <p:spPr bwMode="auto">
            <a:xfrm flipH="1">
              <a:off x="4283" y="1624"/>
              <a:ext cx="145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4" name="Line 167"/>
            <p:cNvSpPr>
              <a:spLocks noChangeShapeType="1"/>
            </p:cNvSpPr>
            <p:nvPr/>
          </p:nvSpPr>
          <p:spPr bwMode="auto">
            <a:xfrm>
              <a:off x="4428" y="1624"/>
              <a:ext cx="145" cy="1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5" name="Line 168"/>
            <p:cNvSpPr>
              <a:spLocks noChangeShapeType="1"/>
            </p:cNvSpPr>
            <p:nvPr/>
          </p:nvSpPr>
          <p:spPr bwMode="auto">
            <a:xfrm flipH="1">
              <a:off x="4019" y="1950"/>
              <a:ext cx="144" cy="1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6" name="Line 169"/>
            <p:cNvSpPr>
              <a:spLocks noChangeShapeType="1"/>
            </p:cNvSpPr>
            <p:nvPr/>
          </p:nvSpPr>
          <p:spPr bwMode="auto">
            <a:xfrm>
              <a:off x="3994" y="2139"/>
              <a:ext cx="193" cy="1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7" name="Rectangle 170"/>
            <p:cNvSpPr>
              <a:spLocks noChangeArrowheads="1"/>
            </p:cNvSpPr>
            <p:nvPr/>
          </p:nvSpPr>
          <p:spPr bwMode="auto">
            <a:xfrm rot="2550634" flipH="1">
              <a:off x="4645" y="2194"/>
              <a:ext cx="72" cy="189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08" name="Line 171"/>
            <p:cNvSpPr>
              <a:spLocks noChangeShapeType="1"/>
            </p:cNvSpPr>
            <p:nvPr/>
          </p:nvSpPr>
          <p:spPr bwMode="auto">
            <a:xfrm flipH="1">
              <a:off x="4741" y="2058"/>
              <a:ext cx="121" cy="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09" name="Line 172"/>
            <p:cNvSpPr>
              <a:spLocks noChangeShapeType="1"/>
            </p:cNvSpPr>
            <p:nvPr/>
          </p:nvSpPr>
          <p:spPr bwMode="auto">
            <a:xfrm flipH="1">
              <a:off x="4476" y="2356"/>
              <a:ext cx="144" cy="19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0" name="Line 173"/>
            <p:cNvSpPr>
              <a:spLocks noChangeShapeType="1"/>
            </p:cNvSpPr>
            <p:nvPr/>
          </p:nvSpPr>
          <p:spPr bwMode="auto">
            <a:xfrm>
              <a:off x="4741" y="1950"/>
              <a:ext cx="120" cy="1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1" name="Line 174"/>
            <p:cNvSpPr>
              <a:spLocks noChangeShapeType="1"/>
            </p:cNvSpPr>
            <p:nvPr/>
          </p:nvSpPr>
          <p:spPr bwMode="auto">
            <a:xfrm>
              <a:off x="5055" y="2058"/>
              <a:ext cx="26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2" name="Line 175"/>
            <p:cNvSpPr>
              <a:spLocks noChangeShapeType="1"/>
            </p:cNvSpPr>
            <p:nvPr/>
          </p:nvSpPr>
          <p:spPr bwMode="auto">
            <a:xfrm>
              <a:off x="5127" y="2085"/>
              <a:ext cx="12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3" name="Line 176"/>
            <p:cNvSpPr>
              <a:spLocks noChangeShapeType="1"/>
            </p:cNvSpPr>
            <p:nvPr/>
          </p:nvSpPr>
          <p:spPr bwMode="auto">
            <a:xfrm flipV="1">
              <a:off x="5175" y="1624"/>
              <a:ext cx="0" cy="4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4" name="Line 177"/>
            <p:cNvSpPr>
              <a:spLocks noChangeShapeType="1"/>
            </p:cNvSpPr>
            <p:nvPr/>
          </p:nvSpPr>
          <p:spPr bwMode="auto">
            <a:xfrm flipH="1">
              <a:off x="3344" y="2139"/>
              <a:ext cx="67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5" name="Line 178"/>
            <p:cNvSpPr>
              <a:spLocks noChangeShapeType="1"/>
            </p:cNvSpPr>
            <p:nvPr/>
          </p:nvSpPr>
          <p:spPr bwMode="auto">
            <a:xfrm flipH="1">
              <a:off x="3344" y="2220"/>
              <a:ext cx="74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6" name="Line 179"/>
            <p:cNvSpPr>
              <a:spLocks noChangeShapeType="1"/>
            </p:cNvSpPr>
            <p:nvPr/>
          </p:nvSpPr>
          <p:spPr bwMode="auto">
            <a:xfrm>
              <a:off x="3344" y="2139"/>
              <a:ext cx="0" cy="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7" name="Rectangle 180"/>
            <p:cNvSpPr>
              <a:spLocks noChangeArrowheads="1"/>
            </p:cNvSpPr>
            <p:nvPr/>
          </p:nvSpPr>
          <p:spPr bwMode="auto">
            <a:xfrm>
              <a:off x="3320" y="2275"/>
              <a:ext cx="49" cy="1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18" name="Line 181"/>
            <p:cNvSpPr>
              <a:spLocks noChangeShapeType="1"/>
            </p:cNvSpPr>
            <p:nvPr/>
          </p:nvSpPr>
          <p:spPr bwMode="auto">
            <a:xfrm>
              <a:off x="3344" y="2437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19" name="Freeform 182"/>
            <p:cNvSpPr>
              <a:spLocks/>
            </p:cNvSpPr>
            <p:nvPr/>
          </p:nvSpPr>
          <p:spPr bwMode="auto">
            <a:xfrm>
              <a:off x="4115" y="2058"/>
              <a:ext cx="723" cy="248"/>
            </a:xfrm>
            <a:custGeom>
              <a:avLst/>
              <a:gdLst>
                <a:gd name="T0" fmla="*/ 1 w 1361"/>
                <a:gd name="T1" fmla="*/ 0 h 415"/>
                <a:gd name="T2" fmla="*/ 1 w 1361"/>
                <a:gd name="T3" fmla="*/ 1 h 415"/>
                <a:gd name="T4" fmla="*/ 1 w 1361"/>
                <a:gd name="T5" fmla="*/ 1 h 415"/>
                <a:gd name="T6" fmla="*/ 0 w 1361"/>
                <a:gd name="T7" fmla="*/ 1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1"/>
                <a:gd name="T13" fmla="*/ 0 h 415"/>
                <a:gd name="T14" fmla="*/ 1361 w 1361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1" h="415">
                  <a:moveTo>
                    <a:pt x="1361" y="0"/>
                  </a:moveTo>
                  <a:cubicBezTo>
                    <a:pt x="1209" y="102"/>
                    <a:pt x="1058" y="204"/>
                    <a:pt x="907" y="272"/>
                  </a:cubicBezTo>
                  <a:cubicBezTo>
                    <a:pt x="756" y="340"/>
                    <a:pt x="604" y="401"/>
                    <a:pt x="453" y="408"/>
                  </a:cubicBezTo>
                  <a:cubicBezTo>
                    <a:pt x="302" y="415"/>
                    <a:pt x="151" y="366"/>
                    <a:pt x="0" y="31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0" name="Text Box 184"/>
            <p:cNvSpPr txBox="1">
              <a:spLocks noChangeArrowheads="1"/>
            </p:cNvSpPr>
            <p:nvPr/>
          </p:nvSpPr>
          <p:spPr bwMode="auto">
            <a:xfrm>
              <a:off x="5264" y="2084"/>
              <a:ext cx="1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9521" name="Line 185"/>
            <p:cNvSpPr>
              <a:spLocks noChangeShapeType="1"/>
            </p:cNvSpPr>
            <p:nvPr/>
          </p:nvSpPr>
          <p:spPr bwMode="auto">
            <a:xfrm>
              <a:off x="4428" y="1623"/>
              <a:ext cx="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2" name="Rectangle 186"/>
            <p:cNvSpPr>
              <a:spLocks noChangeArrowheads="1"/>
            </p:cNvSpPr>
            <p:nvPr/>
          </p:nvSpPr>
          <p:spPr bwMode="auto">
            <a:xfrm rot="2550634" flipH="1">
              <a:off x="4188" y="1779"/>
              <a:ext cx="72" cy="18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23" name="Rectangle 187"/>
            <p:cNvSpPr>
              <a:spLocks noChangeArrowheads="1"/>
            </p:cNvSpPr>
            <p:nvPr/>
          </p:nvSpPr>
          <p:spPr bwMode="auto">
            <a:xfrm rot="-2942850">
              <a:off x="4604" y="1724"/>
              <a:ext cx="90" cy="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24" name="Line 188"/>
            <p:cNvSpPr>
              <a:spLocks noChangeShapeType="1"/>
            </p:cNvSpPr>
            <p:nvPr/>
          </p:nvSpPr>
          <p:spPr bwMode="auto">
            <a:xfrm>
              <a:off x="5175" y="2111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5" name="Line 189"/>
            <p:cNvSpPr>
              <a:spLocks noChangeShapeType="1"/>
            </p:cNvSpPr>
            <p:nvPr/>
          </p:nvSpPr>
          <p:spPr bwMode="auto">
            <a:xfrm>
              <a:off x="3344" y="2545"/>
              <a:ext cx="1130" cy="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6" name="Line 190"/>
            <p:cNvSpPr>
              <a:spLocks noChangeShapeType="1"/>
            </p:cNvSpPr>
            <p:nvPr/>
          </p:nvSpPr>
          <p:spPr bwMode="auto">
            <a:xfrm flipH="1">
              <a:off x="4284" y="1616"/>
              <a:ext cx="145" cy="1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7" name="Line 191"/>
            <p:cNvSpPr>
              <a:spLocks noChangeShapeType="1"/>
            </p:cNvSpPr>
            <p:nvPr/>
          </p:nvSpPr>
          <p:spPr bwMode="auto">
            <a:xfrm>
              <a:off x="4428" y="1616"/>
              <a:ext cx="1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8" name="Line 192"/>
            <p:cNvSpPr>
              <a:spLocks noChangeShapeType="1"/>
            </p:cNvSpPr>
            <p:nvPr/>
          </p:nvSpPr>
          <p:spPr bwMode="auto">
            <a:xfrm flipH="1">
              <a:off x="4019" y="1941"/>
              <a:ext cx="144" cy="1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29" name="Rectangle 193"/>
            <p:cNvSpPr>
              <a:spLocks noChangeArrowheads="1"/>
            </p:cNvSpPr>
            <p:nvPr/>
          </p:nvSpPr>
          <p:spPr bwMode="auto">
            <a:xfrm rot="2550634" flipH="1">
              <a:off x="4645" y="2193"/>
              <a:ext cx="72" cy="18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30" name="Line 194"/>
            <p:cNvSpPr>
              <a:spLocks noChangeShapeType="1"/>
            </p:cNvSpPr>
            <p:nvPr/>
          </p:nvSpPr>
          <p:spPr bwMode="auto">
            <a:xfrm flipH="1">
              <a:off x="4741" y="2050"/>
              <a:ext cx="122" cy="16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1" name="Line 195"/>
            <p:cNvSpPr>
              <a:spLocks noChangeShapeType="1"/>
            </p:cNvSpPr>
            <p:nvPr/>
          </p:nvSpPr>
          <p:spPr bwMode="auto">
            <a:xfrm flipH="1">
              <a:off x="4476" y="2356"/>
              <a:ext cx="144" cy="19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2" name="Line 196"/>
            <p:cNvSpPr>
              <a:spLocks noChangeShapeType="1"/>
            </p:cNvSpPr>
            <p:nvPr/>
          </p:nvSpPr>
          <p:spPr bwMode="auto">
            <a:xfrm>
              <a:off x="4731" y="1914"/>
              <a:ext cx="128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3" name="Text Box 197"/>
            <p:cNvSpPr txBox="1">
              <a:spLocks noChangeArrowheads="1"/>
            </p:cNvSpPr>
            <p:nvPr/>
          </p:nvSpPr>
          <p:spPr bwMode="auto">
            <a:xfrm>
              <a:off x="4241" y="2069"/>
              <a:ext cx="2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latin typeface="Tahoma" panose="020B0604030504040204" pitchFamily="34" charset="0"/>
                </a:rPr>
                <a:t>V</a:t>
              </a:r>
              <a:r>
                <a:rPr lang="fr-FR" altLang="fr-FR" sz="1400" baseline="-25000">
                  <a:latin typeface="Tahoma" panose="020B0604030504040204" pitchFamily="34" charset="0"/>
                </a:rPr>
                <a:t>m</a:t>
              </a:r>
            </a:p>
          </p:txBody>
        </p:sp>
        <p:sp>
          <p:nvSpPr>
            <p:cNvPr id="19534" name="Line 198"/>
            <p:cNvSpPr>
              <a:spLocks noChangeShapeType="1"/>
            </p:cNvSpPr>
            <p:nvPr/>
          </p:nvSpPr>
          <p:spPr bwMode="auto">
            <a:xfrm>
              <a:off x="5055" y="2057"/>
              <a:ext cx="2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5" name="Line 199"/>
            <p:cNvSpPr>
              <a:spLocks noChangeShapeType="1"/>
            </p:cNvSpPr>
            <p:nvPr/>
          </p:nvSpPr>
          <p:spPr bwMode="auto">
            <a:xfrm>
              <a:off x="5127" y="2084"/>
              <a:ext cx="1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6" name="Line 200"/>
            <p:cNvSpPr>
              <a:spLocks noChangeShapeType="1"/>
            </p:cNvSpPr>
            <p:nvPr/>
          </p:nvSpPr>
          <p:spPr bwMode="auto">
            <a:xfrm flipV="1">
              <a:off x="5175" y="1623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7" name="Line 201"/>
            <p:cNvSpPr>
              <a:spLocks noChangeShapeType="1"/>
            </p:cNvSpPr>
            <p:nvPr/>
          </p:nvSpPr>
          <p:spPr bwMode="auto">
            <a:xfrm flipH="1">
              <a:off x="3344" y="2131"/>
              <a:ext cx="675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8" name="Line 202"/>
            <p:cNvSpPr>
              <a:spLocks noChangeShapeType="1"/>
            </p:cNvSpPr>
            <p:nvPr/>
          </p:nvSpPr>
          <p:spPr bwMode="auto">
            <a:xfrm flipH="1">
              <a:off x="3470" y="2613"/>
              <a:ext cx="1708" cy="1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39" name="Line 203"/>
            <p:cNvSpPr>
              <a:spLocks noChangeShapeType="1"/>
            </p:cNvSpPr>
            <p:nvPr/>
          </p:nvSpPr>
          <p:spPr bwMode="auto">
            <a:xfrm>
              <a:off x="3344" y="2139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40" name="Rectangle 204"/>
            <p:cNvSpPr>
              <a:spLocks noChangeArrowheads="1"/>
            </p:cNvSpPr>
            <p:nvPr/>
          </p:nvSpPr>
          <p:spPr bwMode="auto">
            <a:xfrm>
              <a:off x="3320" y="2274"/>
              <a:ext cx="49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endParaRPr lang="en-CA" altLang="fr-FR" sz="2000">
                <a:solidFill>
                  <a:schemeClr val="bg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541" name="Line 205"/>
            <p:cNvSpPr>
              <a:spLocks noChangeShapeType="1"/>
            </p:cNvSpPr>
            <p:nvPr/>
          </p:nvSpPr>
          <p:spPr bwMode="auto">
            <a:xfrm>
              <a:off x="3344" y="2437"/>
              <a:ext cx="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42" name="Freeform 206"/>
            <p:cNvSpPr>
              <a:spLocks/>
            </p:cNvSpPr>
            <p:nvPr/>
          </p:nvSpPr>
          <p:spPr bwMode="auto">
            <a:xfrm>
              <a:off x="4044" y="2057"/>
              <a:ext cx="794" cy="255"/>
            </a:xfrm>
            <a:custGeom>
              <a:avLst/>
              <a:gdLst>
                <a:gd name="T0" fmla="*/ 794 w 794"/>
                <a:gd name="T1" fmla="*/ 0 h 255"/>
                <a:gd name="T2" fmla="*/ 553 w 794"/>
                <a:gd name="T3" fmla="*/ 163 h 255"/>
                <a:gd name="T4" fmla="*/ 312 w 794"/>
                <a:gd name="T5" fmla="*/ 244 h 255"/>
                <a:gd name="T6" fmla="*/ 0 w 794"/>
                <a:gd name="T7" fmla="*/ 94 h 2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4"/>
                <a:gd name="T13" fmla="*/ 0 h 255"/>
                <a:gd name="T14" fmla="*/ 794 w 794"/>
                <a:gd name="T15" fmla="*/ 255 h 2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4" h="255">
                  <a:moveTo>
                    <a:pt x="794" y="0"/>
                  </a:moveTo>
                  <a:cubicBezTo>
                    <a:pt x="713" y="61"/>
                    <a:pt x="633" y="122"/>
                    <a:pt x="553" y="163"/>
                  </a:cubicBezTo>
                  <a:cubicBezTo>
                    <a:pt x="473" y="204"/>
                    <a:pt x="404" y="255"/>
                    <a:pt x="312" y="244"/>
                  </a:cubicBezTo>
                  <a:cubicBezTo>
                    <a:pt x="220" y="233"/>
                    <a:pt x="65" y="125"/>
                    <a:pt x="0" y="9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  <p:sp>
          <p:nvSpPr>
            <p:cNvPr id="19543" name="Text Box 207"/>
            <p:cNvSpPr txBox="1">
              <a:spLocks noChangeArrowheads="1"/>
            </p:cNvSpPr>
            <p:nvPr/>
          </p:nvSpPr>
          <p:spPr bwMode="auto">
            <a:xfrm>
              <a:off x="3198" y="2523"/>
              <a:ext cx="1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19544" name="Text Box 208"/>
            <p:cNvSpPr txBox="1">
              <a:spLocks noChangeArrowheads="1"/>
            </p:cNvSpPr>
            <p:nvPr/>
          </p:nvSpPr>
          <p:spPr bwMode="auto">
            <a:xfrm>
              <a:off x="4241" y="1525"/>
              <a:ext cx="1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288925" indent="-28892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0099CC"/>
                </a:buClr>
                <a:buSzPct val="80000"/>
                <a:buFont typeface="Wingdings" panose="05000000000000000000" pitchFamily="2" charset="2"/>
                <a:buNone/>
              </a:pPr>
              <a:r>
                <a:rPr lang="fr-FR" altLang="fr-FR" sz="1400">
                  <a:solidFill>
                    <a:schemeClr val="bg2"/>
                  </a:solidFill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9545" name="Line 210"/>
            <p:cNvSpPr>
              <a:spLocks noChangeShapeType="1"/>
            </p:cNvSpPr>
            <p:nvPr/>
          </p:nvSpPr>
          <p:spPr bwMode="auto">
            <a:xfrm flipH="1" flipV="1">
              <a:off x="3349" y="2559"/>
              <a:ext cx="121" cy="55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fr-CA"/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masque EN">
  <a:themeElements>
    <a:clrScheme name="">
      <a:dk1>
        <a:srgbClr val="000000"/>
      </a:dk1>
      <a:lt1>
        <a:srgbClr val="FFFFCC"/>
      </a:lt1>
      <a:dk2>
        <a:srgbClr val="8B8B8B"/>
      </a:dk2>
      <a:lt2>
        <a:srgbClr val="CC9900"/>
      </a:lt2>
      <a:accent1>
        <a:srgbClr val="00CCFF"/>
      </a:accent1>
      <a:accent2>
        <a:srgbClr val="00FFCC"/>
      </a:accent2>
      <a:accent3>
        <a:srgbClr val="FFFFE2"/>
      </a:accent3>
      <a:accent4>
        <a:srgbClr val="000000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asque EN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asque E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E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E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elo de apresentação personalizado">
  <a:themeElements>
    <a:clrScheme name="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80000"/>
          <a:buFont typeface="Wingdings" pitchFamily="2" charset="2"/>
          <a:buNone/>
          <a:tabLst/>
          <a:defRPr kumimoji="1" lang="fr-FR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sque EN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32316</TotalTime>
  <Words>2342</Words>
  <Application>Microsoft Office PowerPoint</Application>
  <PresentationFormat>Widescreen</PresentationFormat>
  <Paragraphs>601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Arial Narrow</vt:lpstr>
      <vt:lpstr>Calibri</vt:lpstr>
      <vt:lpstr>Cambria Math</vt:lpstr>
      <vt:lpstr>Comic Sans MS</vt:lpstr>
      <vt:lpstr>Symbol</vt:lpstr>
      <vt:lpstr>Tahoma</vt:lpstr>
      <vt:lpstr>Times New Roman</vt:lpstr>
      <vt:lpstr>Verdana</vt:lpstr>
      <vt:lpstr>Wingdings</vt:lpstr>
      <vt:lpstr>masque EN</vt:lpstr>
      <vt:lpstr>Conception personnalisée</vt:lpstr>
      <vt:lpstr>Office Theme</vt:lpstr>
      <vt:lpstr>Modelo de apresentação personalizado</vt:lpstr>
      <vt:lpstr>Document</vt:lpstr>
      <vt:lpstr>Equation</vt:lpstr>
      <vt:lpstr>Équation</vt:lpstr>
      <vt:lpstr>MIC5111  Introduction aux systèmes embarqués   Circuits de conditionnement pour capteurs</vt:lpstr>
      <vt:lpstr>Objectifs d’apprentissage</vt:lpstr>
      <vt:lpstr>Fonction d’un circuit de conditionnement</vt:lpstr>
      <vt:lpstr>Conditionneurs pour capteurs résistifs.</vt:lpstr>
      <vt:lpstr>Montage potentiométrique</vt:lpstr>
      <vt:lpstr>PowerPoint Presentation</vt:lpstr>
      <vt:lpstr>Effet de R des fils de raccordement</vt:lpstr>
      <vt:lpstr>Montage en pont</vt:lpstr>
      <vt:lpstr>PowerPoint Presentation</vt:lpstr>
      <vt:lpstr>Conditionneurs pour capteurs réactifs</vt:lpstr>
      <vt:lpstr>Amplificateurs opérationnels et conditionneurs</vt:lpstr>
      <vt:lpstr>Amplificateurs opérationnels</vt:lpstr>
      <vt:lpstr>PowerPoint Presentation</vt:lpstr>
      <vt:lpstr>PowerPoint Presentation</vt:lpstr>
      <vt:lpstr>PowerPoint Presentation</vt:lpstr>
      <vt:lpstr>Généralisations</vt:lpstr>
      <vt:lpstr>Amplificateurs d’instrumentation</vt:lpstr>
      <vt:lpstr>Convertisseurs tension-courant</vt:lpstr>
      <vt:lpstr>Circuits non linéaires</vt:lpstr>
      <vt:lpstr>Circuits non linéaires</vt:lpstr>
      <vt:lpstr>Amplificateur à gain numérique</vt:lpstr>
      <vt:lpstr>PowerPoint Presentation</vt:lpstr>
      <vt:lpstr>Intégrateur </vt:lpstr>
      <vt:lpstr>Intégrateur à résistance shunt</vt:lpstr>
      <vt:lpstr>PowerPoint Presentation</vt:lpstr>
      <vt:lpstr>Amplificateur de photodiode</vt:lpstr>
      <vt:lpstr>PowerPoint Presentation</vt:lpstr>
      <vt:lpstr>Derrière les rideaux…</vt:lpstr>
      <vt:lpstr>Le vrai ampli-op</vt:lpstr>
      <vt:lpstr>Compensation du deuxième pôle</vt:lpstr>
      <vt:lpstr>Autres sources d’erreur</vt:lpstr>
      <vt:lpstr>Compensation de la tension et du courant de décalage</vt:lpstr>
      <vt:lpstr>Circuits décaleurs de tension </vt:lpstr>
      <vt:lpstr>Isolation de masse</vt:lpstr>
      <vt:lpstr>En 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Courtellemont</dc:creator>
  <cp:lastModifiedBy>Boukadoum, A. Mounir</cp:lastModifiedBy>
  <cp:revision>452</cp:revision>
  <cp:lastPrinted>2014-11-06T13:47:27Z</cp:lastPrinted>
  <dcterms:created xsi:type="dcterms:W3CDTF">2002-01-08T12:37:03Z</dcterms:created>
  <dcterms:modified xsi:type="dcterms:W3CDTF">2025-10-16T21:35:18Z</dcterms:modified>
</cp:coreProperties>
</file>