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Lst>
  <p:notesMasterIdLst>
    <p:notesMasterId r:id="rId44"/>
  </p:notesMasterIdLst>
  <p:sldIdLst>
    <p:sldId id="256" r:id="rId5"/>
    <p:sldId id="257" r:id="rId6"/>
    <p:sldId id="258" r:id="rId7"/>
    <p:sldId id="315" r:id="rId8"/>
    <p:sldId id="316" r:id="rId9"/>
    <p:sldId id="317" r:id="rId10"/>
    <p:sldId id="318" r:id="rId11"/>
    <p:sldId id="314" r:id="rId12"/>
    <p:sldId id="260" r:id="rId13"/>
    <p:sldId id="261" r:id="rId14"/>
    <p:sldId id="262" r:id="rId15"/>
    <p:sldId id="331" r:id="rId16"/>
    <p:sldId id="328" r:id="rId17"/>
    <p:sldId id="326" r:id="rId18"/>
    <p:sldId id="263" r:id="rId19"/>
    <p:sldId id="265" r:id="rId20"/>
    <p:sldId id="264" r:id="rId21"/>
    <p:sldId id="266" r:id="rId22"/>
    <p:sldId id="267" r:id="rId23"/>
    <p:sldId id="321" r:id="rId24"/>
    <p:sldId id="344" r:id="rId25"/>
    <p:sldId id="332" r:id="rId26"/>
    <p:sldId id="333" r:id="rId27"/>
    <p:sldId id="268" r:id="rId28"/>
    <p:sldId id="327" r:id="rId29"/>
    <p:sldId id="269" r:id="rId30"/>
    <p:sldId id="270" r:id="rId31"/>
    <p:sldId id="272" r:id="rId32"/>
    <p:sldId id="324" r:id="rId33"/>
    <p:sldId id="322" r:id="rId34"/>
    <p:sldId id="323" r:id="rId35"/>
    <p:sldId id="334" r:id="rId36"/>
    <p:sldId id="335" r:id="rId37"/>
    <p:sldId id="337" r:id="rId38"/>
    <p:sldId id="338" r:id="rId39"/>
    <p:sldId id="339" r:id="rId40"/>
    <p:sldId id="343" r:id="rId41"/>
    <p:sldId id="340" r:id="rId42"/>
    <p:sldId id="342" r:id="rId43"/>
  </p:sldIdLst>
  <p:sldSz cx="12192000" cy="6858000"/>
  <p:notesSz cx="7315200" cy="9601200"/>
  <p:defaultTextStyle>
    <a:defPPr>
      <a:defRPr lang="fr-FR"/>
    </a:defPPr>
    <a:lvl1pPr algn="l" rtl="0" eaLnBrk="0" fontAlgn="base" hangingPunct="0">
      <a:spcBef>
        <a:spcPct val="0"/>
      </a:spcBef>
      <a:spcAft>
        <a:spcPct val="0"/>
      </a:spcAft>
      <a:defRPr kumimoji="1" sz="2000" i="1" kern="1200">
        <a:solidFill>
          <a:schemeClr val="bg1"/>
        </a:solidFill>
        <a:latin typeface="Tahoma" panose="020B0604030504040204" pitchFamily="34" charset="0"/>
        <a:ea typeface="+mn-ea"/>
        <a:cs typeface="+mn-cs"/>
      </a:defRPr>
    </a:lvl1pPr>
    <a:lvl2pPr marL="457200" algn="l" rtl="0" eaLnBrk="0" fontAlgn="base" hangingPunct="0">
      <a:spcBef>
        <a:spcPct val="0"/>
      </a:spcBef>
      <a:spcAft>
        <a:spcPct val="0"/>
      </a:spcAft>
      <a:defRPr kumimoji="1" sz="2000" i="1" kern="1200">
        <a:solidFill>
          <a:schemeClr val="bg1"/>
        </a:solidFill>
        <a:latin typeface="Tahoma" panose="020B0604030504040204" pitchFamily="34" charset="0"/>
        <a:ea typeface="+mn-ea"/>
        <a:cs typeface="+mn-cs"/>
      </a:defRPr>
    </a:lvl2pPr>
    <a:lvl3pPr marL="914400" algn="l" rtl="0" eaLnBrk="0" fontAlgn="base" hangingPunct="0">
      <a:spcBef>
        <a:spcPct val="0"/>
      </a:spcBef>
      <a:spcAft>
        <a:spcPct val="0"/>
      </a:spcAft>
      <a:defRPr kumimoji="1" sz="2000" i="1" kern="1200">
        <a:solidFill>
          <a:schemeClr val="bg1"/>
        </a:solidFill>
        <a:latin typeface="Tahoma" panose="020B0604030504040204" pitchFamily="34" charset="0"/>
        <a:ea typeface="+mn-ea"/>
        <a:cs typeface="+mn-cs"/>
      </a:defRPr>
    </a:lvl3pPr>
    <a:lvl4pPr marL="1371600" algn="l" rtl="0" eaLnBrk="0" fontAlgn="base" hangingPunct="0">
      <a:spcBef>
        <a:spcPct val="0"/>
      </a:spcBef>
      <a:spcAft>
        <a:spcPct val="0"/>
      </a:spcAft>
      <a:defRPr kumimoji="1" sz="2000" i="1" kern="1200">
        <a:solidFill>
          <a:schemeClr val="bg1"/>
        </a:solidFill>
        <a:latin typeface="Tahoma" panose="020B0604030504040204" pitchFamily="34" charset="0"/>
        <a:ea typeface="+mn-ea"/>
        <a:cs typeface="+mn-cs"/>
      </a:defRPr>
    </a:lvl4pPr>
    <a:lvl5pPr marL="1828800" algn="l" rtl="0" eaLnBrk="0" fontAlgn="base" hangingPunct="0">
      <a:spcBef>
        <a:spcPct val="0"/>
      </a:spcBef>
      <a:spcAft>
        <a:spcPct val="0"/>
      </a:spcAft>
      <a:defRPr kumimoji="1" sz="2000" i="1" kern="1200">
        <a:solidFill>
          <a:schemeClr val="bg1"/>
        </a:solidFill>
        <a:latin typeface="Tahoma" panose="020B0604030504040204" pitchFamily="34" charset="0"/>
        <a:ea typeface="+mn-ea"/>
        <a:cs typeface="+mn-cs"/>
      </a:defRPr>
    </a:lvl5pPr>
    <a:lvl6pPr marL="2286000" algn="l" defTabSz="914400" rtl="0" eaLnBrk="1" latinLnBrk="0" hangingPunct="1">
      <a:defRPr kumimoji="1" sz="2000" i="1" kern="1200">
        <a:solidFill>
          <a:schemeClr val="bg1"/>
        </a:solidFill>
        <a:latin typeface="Tahoma" panose="020B0604030504040204" pitchFamily="34" charset="0"/>
        <a:ea typeface="+mn-ea"/>
        <a:cs typeface="+mn-cs"/>
      </a:defRPr>
    </a:lvl6pPr>
    <a:lvl7pPr marL="2743200" algn="l" defTabSz="914400" rtl="0" eaLnBrk="1" latinLnBrk="0" hangingPunct="1">
      <a:defRPr kumimoji="1" sz="2000" i="1" kern="1200">
        <a:solidFill>
          <a:schemeClr val="bg1"/>
        </a:solidFill>
        <a:latin typeface="Tahoma" panose="020B0604030504040204" pitchFamily="34" charset="0"/>
        <a:ea typeface="+mn-ea"/>
        <a:cs typeface="+mn-cs"/>
      </a:defRPr>
    </a:lvl7pPr>
    <a:lvl8pPr marL="3200400" algn="l" defTabSz="914400" rtl="0" eaLnBrk="1" latinLnBrk="0" hangingPunct="1">
      <a:defRPr kumimoji="1" sz="2000" i="1" kern="1200">
        <a:solidFill>
          <a:schemeClr val="bg1"/>
        </a:solidFill>
        <a:latin typeface="Tahoma" panose="020B0604030504040204" pitchFamily="34" charset="0"/>
        <a:ea typeface="+mn-ea"/>
        <a:cs typeface="+mn-cs"/>
      </a:defRPr>
    </a:lvl8pPr>
    <a:lvl9pPr marL="3657600" algn="l" defTabSz="914400" rtl="0" eaLnBrk="1" latinLnBrk="0" hangingPunct="1">
      <a:defRPr kumimoji="1" sz="2000" i="1" kern="1200">
        <a:solidFill>
          <a:schemeClr val="bg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428" autoAdjust="0"/>
  </p:normalViewPr>
  <p:slideViewPr>
    <p:cSldViewPr>
      <p:cViewPr varScale="1">
        <p:scale>
          <a:sx n="70" d="100"/>
          <a:sy n="70" d="100"/>
        </p:scale>
        <p:origin x="65" y="125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0934A406-862B-25DE-B006-9DBAFC406FA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spcBef>
                <a:spcPct val="0"/>
              </a:spcBef>
              <a:buClrTx/>
              <a:buSzTx/>
              <a:buFontTx/>
              <a:buNone/>
              <a:defRPr kumimoji="0" sz="1300" i="0">
                <a:solidFill>
                  <a:schemeClr val="tx1"/>
                </a:solidFill>
                <a:latin typeface="Times New Roman" pitchFamily="18" charset="0"/>
              </a:defRPr>
            </a:lvl1pPr>
          </a:lstStyle>
          <a:p>
            <a:pPr>
              <a:defRPr/>
            </a:pPr>
            <a:endParaRPr lang="fr-FR"/>
          </a:p>
        </p:txBody>
      </p:sp>
      <p:sp>
        <p:nvSpPr>
          <p:cNvPr id="203779" name="Rectangle 3">
            <a:extLst>
              <a:ext uri="{FF2B5EF4-FFF2-40B4-BE49-F238E27FC236}">
                <a16:creationId xmlns:a16="http://schemas.microsoft.com/office/drawing/2014/main" id="{59BB68AA-0D94-425D-328A-6B86CEA906D5}"/>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spcBef>
                <a:spcPct val="0"/>
              </a:spcBef>
              <a:buClrTx/>
              <a:buSzTx/>
              <a:buFontTx/>
              <a:buNone/>
              <a:defRPr kumimoji="0" sz="1300" i="0">
                <a:solidFill>
                  <a:schemeClr val="tx1"/>
                </a:solidFill>
                <a:latin typeface="Times New Roman" pitchFamily="18" charset="0"/>
              </a:defRPr>
            </a:lvl1pPr>
          </a:lstStyle>
          <a:p>
            <a:pPr>
              <a:defRPr/>
            </a:pPr>
            <a:endParaRPr lang="fr-FR"/>
          </a:p>
        </p:txBody>
      </p:sp>
      <p:sp>
        <p:nvSpPr>
          <p:cNvPr id="6148" name="Rectangle 4">
            <a:extLst>
              <a:ext uri="{FF2B5EF4-FFF2-40B4-BE49-F238E27FC236}">
                <a16:creationId xmlns:a16="http://schemas.microsoft.com/office/drawing/2014/main" id="{F28B681C-6DEE-0B91-AE60-BAB608E73B8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1" name="Rectangle 5">
            <a:extLst>
              <a:ext uri="{FF2B5EF4-FFF2-40B4-BE49-F238E27FC236}">
                <a16:creationId xmlns:a16="http://schemas.microsoft.com/office/drawing/2014/main" id="{7C02DDDB-3BA1-429B-88E0-4C5D482586C3}"/>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03782" name="Rectangle 6">
            <a:extLst>
              <a:ext uri="{FF2B5EF4-FFF2-40B4-BE49-F238E27FC236}">
                <a16:creationId xmlns:a16="http://schemas.microsoft.com/office/drawing/2014/main" id="{39232BE3-5306-05D6-38E5-4374C424A9B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spcBef>
                <a:spcPct val="0"/>
              </a:spcBef>
              <a:buClrTx/>
              <a:buSzTx/>
              <a:buFontTx/>
              <a:buNone/>
              <a:defRPr kumimoji="0" sz="1300" i="0">
                <a:solidFill>
                  <a:schemeClr val="tx1"/>
                </a:solidFill>
                <a:latin typeface="Times New Roman" pitchFamily="18" charset="0"/>
              </a:defRPr>
            </a:lvl1pPr>
          </a:lstStyle>
          <a:p>
            <a:pPr>
              <a:defRPr/>
            </a:pPr>
            <a:endParaRPr lang="fr-FR"/>
          </a:p>
        </p:txBody>
      </p:sp>
      <p:sp>
        <p:nvSpPr>
          <p:cNvPr id="203783" name="Rectangle 7">
            <a:extLst>
              <a:ext uri="{FF2B5EF4-FFF2-40B4-BE49-F238E27FC236}">
                <a16:creationId xmlns:a16="http://schemas.microsoft.com/office/drawing/2014/main" id="{9C87710E-1451-C0C8-C0FC-4CF30BCFC870}"/>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kumimoji="0" sz="1300" i="0">
                <a:solidFill>
                  <a:schemeClr val="tx1"/>
                </a:solidFill>
                <a:latin typeface="Times New Roman" panose="02020603050405020304" pitchFamily="18" charset="0"/>
              </a:defRPr>
            </a:lvl1pPr>
          </a:lstStyle>
          <a:p>
            <a:pPr>
              <a:defRPr/>
            </a:pPr>
            <a:fld id="{59B70482-EC27-44D2-B876-1654E74A3CD4}"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77D63347-62A5-0E4C-59AE-C11F6F506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1CE0FF47-A9B8-49C5-BBC4-8B0E77251D6B}" type="slidenum">
              <a:rPr kumimoji="0" lang="fr-FR" altLang="fr-FR" sz="1300" i="0" smtClean="0">
                <a:solidFill>
                  <a:schemeClr val="tx1"/>
                </a:solidFill>
                <a:latin typeface="Times New Roman" panose="02020603050405020304" pitchFamily="18" charset="0"/>
              </a:rPr>
              <a:pPr/>
              <a:t>1</a:t>
            </a:fld>
            <a:endParaRPr kumimoji="0" lang="fr-FR" altLang="fr-FR" sz="1300" i="0">
              <a:solidFill>
                <a:schemeClr val="tx1"/>
              </a:solidFill>
              <a:latin typeface="Times New Roman" panose="02020603050405020304" pitchFamily="18" charset="0"/>
            </a:endParaRPr>
          </a:p>
        </p:txBody>
      </p:sp>
      <p:sp>
        <p:nvSpPr>
          <p:cNvPr id="8195" name="Rectangle 2">
            <a:extLst>
              <a:ext uri="{FF2B5EF4-FFF2-40B4-BE49-F238E27FC236}">
                <a16:creationId xmlns:a16="http://schemas.microsoft.com/office/drawing/2014/main" id="{18D54690-66A2-B8D0-1773-531FF954F5B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163C644-993A-A19D-37E0-1E9033701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46E0EAE-AB68-0A6D-50DD-09549F2A7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9F8070BC-D15B-4BA3-88F4-624E1C2C99C3}" type="slidenum">
              <a:rPr kumimoji="0" lang="fr-FR" altLang="fr-FR" sz="1300" i="0" smtClean="0">
                <a:solidFill>
                  <a:schemeClr val="tx1"/>
                </a:solidFill>
                <a:latin typeface="Times New Roman" panose="02020603050405020304" pitchFamily="18" charset="0"/>
              </a:rPr>
              <a:pPr/>
              <a:t>12</a:t>
            </a:fld>
            <a:endParaRPr kumimoji="0" lang="fr-FR" altLang="fr-FR" sz="1300" i="0">
              <a:solidFill>
                <a:schemeClr val="tx1"/>
              </a:solidFill>
              <a:latin typeface="Times New Roman" panose="02020603050405020304" pitchFamily="18" charset="0"/>
            </a:endParaRPr>
          </a:p>
        </p:txBody>
      </p:sp>
      <p:sp>
        <p:nvSpPr>
          <p:cNvPr id="28675" name="Rectangle 2">
            <a:extLst>
              <a:ext uri="{FF2B5EF4-FFF2-40B4-BE49-F238E27FC236}">
                <a16:creationId xmlns:a16="http://schemas.microsoft.com/office/drawing/2014/main" id="{798ABB38-054B-4E82-CA54-DF754A0D2C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ACB8C7D-5291-614C-3831-B6CF73EF25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AEAABCB-3E2A-04AA-12D3-C4C867D66E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FC9CAAF5-60AD-400E-8EBC-1663CCA5A733}" type="slidenum">
              <a:rPr kumimoji="0" lang="fr-FR" altLang="fr-FR" sz="1300" i="0" smtClean="0">
                <a:solidFill>
                  <a:schemeClr val="tx1"/>
                </a:solidFill>
                <a:latin typeface="Times New Roman" panose="02020603050405020304" pitchFamily="18" charset="0"/>
              </a:rPr>
              <a:pPr/>
              <a:t>13</a:t>
            </a:fld>
            <a:endParaRPr kumimoji="0" lang="fr-FR" altLang="fr-FR" sz="1300" i="0">
              <a:solidFill>
                <a:schemeClr val="tx1"/>
              </a:solidFill>
              <a:latin typeface="Times New Roman" panose="02020603050405020304" pitchFamily="18" charset="0"/>
            </a:endParaRPr>
          </a:p>
        </p:txBody>
      </p:sp>
      <p:sp>
        <p:nvSpPr>
          <p:cNvPr id="30723" name="Rectangle 2">
            <a:extLst>
              <a:ext uri="{FF2B5EF4-FFF2-40B4-BE49-F238E27FC236}">
                <a16:creationId xmlns:a16="http://schemas.microsoft.com/office/drawing/2014/main" id="{3A2A5D82-AC2C-04B6-450F-16BE239C9B5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BC18C3A-050C-2031-21B1-EC9A7C632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C973653-B2C6-8EF1-86DF-51432370B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F30EEA2A-314F-40C6-B047-DD3081667A54}" type="slidenum">
              <a:rPr kumimoji="0" lang="fr-FR" altLang="fr-FR" sz="1300" i="0" smtClean="0">
                <a:solidFill>
                  <a:schemeClr val="tx1"/>
                </a:solidFill>
                <a:latin typeface="Times New Roman" panose="02020603050405020304" pitchFamily="18" charset="0"/>
              </a:rPr>
              <a:pPr/>
              <a:t>15</a:t>
            </a:fld>
            <a:endParaRPr kumimoji="0" lang="fr-FR" altLang="fr-FR" sz="1300" i="0">
              <a:solidFill>
                <a:schemeClr val="tx1"/>
              </a:solidFill>
              <a:latin typeface="Times New Roman" panose="02020603050405020304" pitchFamily="18" charset="0"/>
            </a:endParaRPr>
          </a:p>
        </p:txBody>
      </p:sp>
      <p:sp>
        <p:nvSpPr>
          <p:cNvPr id="33795" name="Rectangle 2">
            <a:extLst>
              <a:ext uri="{FF2B5EF4-FFF2-40B4-BE49-F238E27FC236}">
                <a16:creationId xmlns:a16="http://schemas.microsoft.com/office/drawing/2014/main" id="{68FA4C29-0449-18C0-376E-C6256B60FD6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44EB53E-D347-397D-C9EE-5DD015E4F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F3A8A7B-5B1F-2BFE-9A0A-0AD4E41C6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91FAFEF5-74A8-4850-8CF4-1F6CF90C558B}" type="slidenum">
              <a:rPr kumimoji="0" lang="fr-FR" altLang="fr-FR" sz="1300" i="0" smtClean="0">
                <a:solidFill>
                  <a:schemeClr val="tx1"/>
                </a:solidFill>
                <a:latin typeface="Times New Roman" panose="02020603050405020304" pitchFamily="18" charset="0"/>
              </a:rPr>
              <a:pPr/>
              <a:t>16</a:t>
            </a:fld>
            <a:endParaRPr kumimoji="0" lang="fr-FR" altLang="fr-FR" sz="1300" i="0">
              <a:solidFill>
                <a:schemeClr val="tx1"/>
              </a:solidFill>
              <a:latin typeface="Times New Roman" panose="02020603050405020304" pitchFamily="18" charset="0"/>
            </a:endParaRPr>
          </a:p>
        </p:txBody>
      </p:sp>
      <p:sp>
        <p:nvSpPr>
          <p:cNvPr id="35843" name="Rectangle 2">
            <a:extLst>
              <a:ext uri="{FF2B5EF4-FFF2-40B4-BE49-F238E27FC236}">
                <a16:creationId xmlns:a16="http://schemas.microsoft.com/office/drawing/2014/main" id="{DC714CE1-C776-2623-8066-056EE8DAE5B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9015E19-1B49-1F9B-03C3-4F68670F2B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4881BD1-E446-E09A-D67E-772F579D2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5704715B-46E7-4A39-9C6E-1ABF8B285535}" type="slidenum">
              <a:rPr kumimoji="0" lang="fr-FR" altLang="fr-FR" sz="1300" i="0" smtClean="0">
                <a:solidFill>
                  <a:schemeClr val="tx1"/>
                </a:solidFill>
                <a:latin typeface="Times New Roman" panose="02020603050405020304" pitchFamily="18" charset="0"/>
              </a:rPr>
              <a:pPr/>
              <a:t>17</a:t>
            </a:fld>
            <a:endParaRPr kumimoji="0" lang="fr-FR" altLang="fr-FR" sz="1300" i="0">
              <a:solidFill>
                <a:schemeClr val="tx1"/>
              </a:solidFill>
              <a:latin typeface="Times New Roman" panose="02020603050405020304" pitchFamily="18" charset="0"/>
            </a:endParaRPr>
          </a:p>
        </p:txBody>
      </p:sp>
      <p:sp>
        <p:nvSpPr>
          <p:cNvPr id="37891" name="Rectangle 2">
            <a:extLst>
              <a:ext uri="{FF2B5EF4-FFF2-40B4-BE49-F238E27FC236}">
                <a16:creationId xmlns:a16="http://schemas.microsoft.com/office/drawing/2014/main" id="{361321B1-0FC1-0B16-6113-D9731CFBA10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F056063-333B-BE48-603D-A5418CA5A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9D88525-A1E2-68EC-30AE-C0735FC04F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AAAEDBAF-C572-4EAA-97AB-A46E5EE2D470}" type="slidenum">
              <a:rPr kumimoji="0" lang="fr-FR" altLang="fr-FR" sz="1300" i="0" smtClean="0">
                <a:solidFill>
                  <a:schemeClr val="tx1"/>
                </a:solidFill>
                <a:latin typeface="Times New Roman" panose="02020603050405020304" pitchFamily="18" charset="0"/>
              </a:rPr>
              <a:pPr/>
              <a:t>18</a:t>
            </a:fld>
            <a:endParaRPr kumimoji="0" lang="fr-FR" altLang="fr-FR" sz="1300" i="0">
              <a:solidFill>
                <a:schemeClr val="tx1"/>
              </a:solidFill>
              <a:latin typeface="Times New Roman" panose="02020603050405020304" pitchFamily="18" charset="0"/>
            </a:endParaRPr>
          </a:p>
        </p:txBody>
      </p:sp>
      <p:sp>
        <p:nvSpPr>
          <p:cNvPr id="39939" name="Rectangle 2">
            <a:extLst>
              <a:ext uri="{FF2B5EF4-FFF2-40B4-BE49-F238E27FC236}">
                <a16:creationId xmlns:a16="http://schemas.microsoft.com/office/drawing/2014/main" id="{FC7CEEDB-573E-0EE4-18AF-9E8B1D38157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F5C6B5A-13DE-BE73-35AA-3D8A0B172F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9D0F9D3-C5B4-C2E3-0F94-F9F5983AE7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7E7126F8-2EB4-4819-A196-F473BED1A33F}" type="slidenum">
              <a:rPr kumimoji="0" lang="fr-FR" altLang="fr-FR" sz="1300" i="0" smtClean="0">
                <a:solidFill>
                  <a:schemeClr val="tx1"/>
                </a:solidFill>
                <a:latin typeface="Times New Roman" panose="02020603050405020304" pitchFamily="18" charset="0"/>
              </a:rPr>
              <a:pPr/>
              <a:t>19</a:t>
            </a:fld>
            <a:endParaRPr kumimoji="0" lang="fr-FR" altLang="fr-FR" sz="1300" i="0">
              <a:solidFill>
                <a:schemeClr val="tx1"/>
              </a:solidFill>
              <a:latin typeface="Times New Roman" panose="02020603050405020304" pitchFamily="18" charset="0"/>
            </a:endParaRPr>
          </a:p>
        </p:txBody>
      </p:sp>
      <p:sp>
        <p:nvSpPr>
          <p:cNvPr id="41987" name="Rectangle 2">
            <a:extLst>
              <a:ext uri="{FF2B5EF4-FFF2-40B4-BE49-F238E27FC236}">
                <a16:creationId xmlns:a16="http://schemas.microsoft.com/office/drawing/2014/main" id="{5E9B09AA-C36D-C496-FDC5-D1A9C4CE0CE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F6534CB1-640B-E1A7-A15D-AB082DD561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FA69D80-F131-1D25-6205-C032747051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28DE4D68-4BFB-47B8-B198-03BE76C1C59B}" type="slidenum">
              <a:rPr kumimoji="0" lang="fr-FR" altLang="fr-FR" sz="1300" i="0" smtClean="0">
                <a:solidFill>
                  <a:schemeClr val="tx1"/>
                </a:solidFill>
                <a:latin typeface="Times New Roman" panose="02020603050405020304" pitchFamily="18" charset="0"/>
              </a:rPr>
              <a:pPr/>
              <a:t>22</a:t>
            </a:fld>
            <a:endParaRPr kumimoji="0" lang="fr-FR" altLang="fr-FR" sz="1300" i="0">
              <a:solidFill>
                <a:schemeClr val="tx1"/>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54F0162B-B600-DBB9-884B-2F3891D3942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66DA614-ADB3-F2EE-91D0-3595516E2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2C25612-76FA-C216-7623-E3617FF5E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B343C099-AB65-4345-84E5-35C05EEB5BDE}" type="slidenum">
              <a:rPr kumimoji="0" lang="fr-FR" altLang="fr-FR" sz="1300" i="0" smtClean="0">
                <a:solidFill>
                  <a:schemeClr val="tx1"/>
                </a:solidFill>
                <a:latin typeface="Times New Roman" panose="02020603050405020304" pitchFamily="18" charset="0"/>
              </a:rPr>
              <a:pPr/>
              <a:t>23</a:t>
            </a:fld>
            <a:endParaRPr kumimoji="0" lang="fr-FR" altLang="fr-FR" sz="1300" i="0">
              <a:solidFill>
                <a:schemeClr val="tx1"/>
              </a:solidFill>
              <a:latin typeface="Times New Roman" panose="02020603050405020304" pitchFamily="18" charset="0"/>
            </a:endParaRPr>
          </a:p>
        </p:txBody>
      </p:sp>
      <p:sp>
        <p:nvSpPr>
          <p:cNvPr id="48131" name="Rectangle 2">
            <a:extLst>
              <a:ext uri="{FF2B5EF4-FFF2-40B4-BE49-F238E27FC236}">
                <a16:creationId xmlns:a16="http://schemas.microsoft.com/office/drawing/2014/main" id="{BC7CB0C0-2852-A806-CEC4-4D47D5D3831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1AC67ADB-B95F-21F3-E6A8-F0149EE91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CEAF384-5CAA-E4D8-D168-11A1BFCA0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9ACF8CBF-A07A-4F80-BDB4-F18AB28A23A5}" type="slidenum">
              <a:rPr kumimoji="0" lang="fr-FR" altLang="fr-FR" sz="1300" i="0" smtClean="0">
                <a:solidFill>
                  <a:schemeClr val="tx1"/>
                </a:solidFill>
                <a:latin typeface="Times New Roman" panose="02020603050405020304" pitchFamily="18" charset="0"/>
              </a:rPr>
              <a:pPr/>
              <a:t>24</a:t>
            </a:fld>
            <a:endParaRPr kumimoji="0" lang="fr-FR" altLang="fr-FR" sz="1300" i="0">
              <a:solidFill>
                <a:schemeClr val="tx1"/>
              </a:solidFill>
              <a:latin typeface="Times New Roman" panose="02020603050405020304" pitchFamily="18" charset="0"/>
            </a:endParaRPr>
          </a:p>
        </p:txBody>
      </p:sp>
      <p:sp>
        <p:nvSpPr>
          <p:cNvPr id="50179" name="Rectangle 2">
            <a:extLst>
              <a:ext uri="{FF2B5EF4-FFF2-40B4-BE49-F238E27FC236}">
                <a16:creationId xmlns:a16="http://schemas.microsoft.com/office/drawing/2014/main" id="{4EEECF2E-FD2E-4CA5-1972-BC34F40D58B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8A65EF46-BF88-A99E-DA55-B2FF3E9798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725900F-4606-214F-91FF-F759D757D1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6DB60329-2F57-4681-ACE4-F397CC655968}" type="slidenum">
              <a:rPr kumimoji="0" lang="fr-FR" altLang="fr-FR" sz="1300" i="0" smtClean="0">
                <a:solidFill>
                  <a:schemeClr val="tx1"/>
                </a:solidFill>
                <a:latin typeface="Times New Roman" panose="02020603050405020304" pitchFamily="18" charset="0"/>
              </a:rPr>
              <a:pPr/>
              <a:t>2</a:t>
            </a:fld>
            <a:endParaRPr kumimoji="0" lang="fr-FR" altLang="fr-FR" sz="1300" i="0">
              <a:solidFill>
                <a:schemeClr val="tx1"/>
              </a:solidFill>
              <a:latin typeface="Times New Roman" panose="02020603050405020304" pitchFamily="18" charset="0"/>
            </a:endParaRPr>
          </a:p>
        </p:txBody>
      </p:sp>
      <p:sp>
        <p:nvSpPr>
          <p:cNvPr id="10243" name="Rectangle 2">
            <a:extLst>
              <a:ext uri="{FF2B5EF4-FFF2-40B4-BE49-F238E27FC236}">
                <a16:creationId xmlns:a16="http://schemas.microsoft.com/office/drawing/2014/main" id="{0C74A10B-93A8-46BB-7E13-CB8B7ACF8A8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994A097-5473-5AB3-3B63-21DABF492A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FC4B821-0899-34F4-925A-FA7D98720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B61BDB51-9C45-4128-9CAD-EF1F3AC51EB3}" type="slidenum">
              <a:rPr kumimoji="0" lang="fr-FR" altLang="fr-FR" sz="1300" i="0" smtClean="0">
                <a:solidFill>
                  <a:schemeClr val="tx1"/>
                </a:solidFill>
                <a:latin typeface="Times New Roman" panose="02020603050405020304" pitchFamily="18" charset="0"/>
              </a:rPr>
              <a:pPr/>
              <a:t>26</a:t>
            </a:fld>
            <a:endParaRPr kumimoji="0" lang="fr-FR" altLang="fr-FR" sz="1300" i="0">
              <a:solidFill>
                <a:schemeClr val="tx1"/>
              </a:solidFill>
              <a:latin typeface="Times New Roman" panose="02020603050405020304" pitchFamily="18" charset="0"/>
            </a:endParaRPr>
          </a:p>
        </p:txBody>
      </p:sp>
      <p:sp>
        <p:nvSpPr>
          <p:cNvPr id="53251" name="Rectangle 2">
            <a:extLst>
              <a:ext uri="{FF2B5EF4-FFF2-40B4-BE49-F238E27FC236}">
                <a16:creationId xmlns:a16="http://schemas.microsoft.com/office/drawing/2014/main" id="{61D04C3F-C6B4-2C73-C6D9-8F71A21AC46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8E59BB4-0787-D722-2415-64CB5AA42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A794136-00D4-64AC-DA9E-2E3D59325A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97C1C047-36BE-4DD9-A907-80A46724562D}" type="slidenum">
              <a:rPr kumimoji="0" lang="fr-FR" altLang="fr-FR" sz="1300" i="0" smtClean="0">
                <a:solidFill>
                  <a:schemeClr val="tx1"/>
                </a:solidFill>
                <a:latin typeface="Times New Roman" panose="02020603050405020304" pitchFamily="18" charset="0"/>
              </a:rPr>
              <a:pPr/>
              <a:t>27</a:t>
            </a:fld>
            <a:endParaRPr kumimoji="0" lang="fr-FR" altLang="fr-FR" sz="1300" i="0">
              <a:solidFill>
                <a:schemeClr val="tx1"/>
              </a:solidFill>
              <a:latin typeface="Times New Roman" panose="02020603050405020304" pitchFamily="18" charset="0"/>
            </a:endParaRPr>
          </a:p>
        </p:txBody>
      </p:sp>
      <p:sp>
        <p:nvSpPr>
          <p:cNvPr id="55299" name="Rectangle 2">
            <a:extLst>
              <a:ext uri="{FF2B5EF4-FFF2-40B4-BE49-F238E27FC236}">
                <a16:creationId xmlns:a16="http://schemas.microsoft.com/office/drawing/2014/main" id="{2FF41B71-E008-693C-EF8E-A469B85A33D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AEA8F89-68C2-769D-006E-19FE243627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AF79FE-038D-0421-0A47-3ED9700EF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757BC4CD-09D0-43E0-B49C-D8BAD82F3C44}" type="slidenum">
              <a:rPr kumimoji="0" lang="fr-FR" altLang="fr-FR" sz="1300" i="0" smtClean="0">
                <a:solidFill>
                  <a:schemeClr val="tx1"/>
                </a:solidFill>
                <a:latin typeface="Times New Roman" panose="02020603050405020304" pitchFamily="18" charset="0"/>
              </a:rPr>
              <a:pPr/>
              <a:t>28</a:t>
            </a:fld>
            <a:endParaRPr kumimoji="0" lang="fr-FR" altLang="fr-FR" sz="1300" i="0">
              <a:solidFill>
                <a:schemeClr val="tx1"/>
              </a:solidFill>
              <a:latin typeface="Times New Roman" panose="02020603050405020304" pitchFamily="18" charset="0"/>
            </a:endParaRPr>
          </a:p>
        </p:txBody>
      </p:sp>
      <p:sp>
        <p:nvSpPr>
          <p:cNvPr id="57347" name="Rectangle 2">
            <a:extLst>
              <a:ext uri="{FF2B5EF4-FFF2-40B4-BE49-F238E27FC236}">
                <a16:creationId xmlns:a16="http://schemas.microsoft.com/office/drawing/2014/main" id="{8E8A1FB3-DCB2-37A2-0D6D-1C38573A61E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7431C72-E1F1-925A-4CDE-A7F1F0077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AC3C621-E27F-2240-D7CE-45001A43EA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ADE0260B-4844-4781-832B-255D567C29D2}" type="slidenum">
              <a:rPr kumimoji="0" lang="fr-FR" altLang="fr-FR" sz="1300" i="0" smtClean="0">
                <a:solidFill>
                  <a:schemeClr val="tx1"/>
                </a:solidFill>
                <a:latin typeface="Times New Roman" panose="02020603050405020304" pitchFamily="18" charset="0"/>
              </a:rPr>
              <a:pPr/>
              <a:t>32</a:t>
            </a:fld>
            <a:endParaRPr kumimoji="0" lang="fr-FR" altLang="fr-FR" sz="1300" i="0">
              <a:solidFill>
                <a:schemeClr val="tx1"/>
              </a:solidFill>
              <a:latin typeface="Times New Roman" panose="02020603050405020304" pitchFamily="18" charset="0"/>
            </a:endParaRPr>
          </a:p>
        </p:txBody>
      </p:sp>
      <p:sp>
        <p:nvSpPr>
          <p:cNvPr id="62467" name="Rectangle 2">
            <a:extLst>
              <a:ext uri="{FF2B5EF4-FFF2-40B4-BE49-F238E27FC236}">
                <a16:creationId xmlns:a16="http://schemas.microsoft.com/office/drawing/2014/main" id="{E2A18F84-B024-B3CC-44FE-6FCCAB7DC4D3}"/>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A3AA77D-6F5D-C3B1-A81A-D87F42E35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026377A-50E3-8961-E9BE-98B33F9CC0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632F95D8-7466-4C9B-92F3-40032F543468}" type="slidenum">
              <a:rPr kumimoji="0" lang="fr-FR" altLang="fr-FR" sz="1300" i="0" smtClean="0">
                <a:solidFill>
                  <a:schemeClr val="tx1"/>
                </a:solidFill>
                <a:latin typeface="Times New Roman" panose="02020603050405020304" pitchFamily="18" charset="0"/>
              </a:rPr>
              <a:pPr/>
              <a:t>33</a:t>
            </a:fld>
            <a:endParaRPr kumimoji="0" lang="fr-FR" altLang="fr-FR" sz="1300" i="0">
              <a:solidFill>
                <a:schemeClr val="tx1"/>
              </a:solidFill>
              <a:latin typeface="Times New Roman" panose="02020603050405020304" pitchFamily="18" charset="0"/>
            </a:endParaRPr>
          </a:p>
        </p:txBody>
      </p:sp>
      <p:sp>
        <p:nvSpPr>
          <p:cNvPr id="64515" name="Rectangle 2">
            <a:extLst>
              <a:ext uri="{FF2B5EF4-FFF2-40B4-BE49-F238E27FC236}">
                <a16:creationId xmlns:a16="http://schemas.microsoft.com/office/drawing/2014/main" id="{336CA482-857E-317C-4A76-946F178B4920}"/>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3B4D295-0398-710C-EA67-17C89A91E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00B02D2-F9CF-FFC1-C926-2E53C5BD6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3804FA6A-8445-4626-BC58-C845353E10C9}" type="slidenum">
              <a:rPr kumimoji="0" lang="fr-FR" altLang="fr-FR" sz="1300" i="0" smtClean="0">
                <a:solidFill>
                  <a:schemeClr val="tx1"/>
                </a:solidFill>
                <a:latin typeface="Times New Roman" panose="02020603050405020304" pitchFamily="18" charset="0"/>
              </a:rPr>
              <a:pPr/>
              <a:t>34</a:t>
            </a:fld>
            <a:endParaRPr kumimoji="0" lang="fr-FR" altLang="fr-FR" sz="1300" i="0">
              <a:solidFill>
                <a:schemeClr val="tx1"/>
              </a:solidFill>
              <a:latin typeface="Times New Roman" panose="02020603050405020304" pitchFamily="18" charset="0"/>
            </a:endParaRPr>
          </a:p>
        </p:txBody>
      </p:sp>
      <p:sp>
        <p:nvSpPr>
          <p:cNvPr id="66563" name="Rectangle 2">
            <a:extLst>
              <a:ext uri="{FF2B5EF4-FFF2-40B4-BE49-F238E27FC236}">
                <a16:creationId xmlns:a16="http://schemas.microsoft.com/office/drawing/2014/main" id="{9BACFE0F-EC65-5DF1-3A05-7243C2A0A3D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808DA51-1F91-626E-8E80-77DFF4C6B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527A12B-A21A-30D0-FBC6-E0C6CCFF3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E54567B7-69B6-4A89-86D7-7B4AE933BCE7}" type="slidenum">
              <a:rPr kumimoji="0" lang="fr-FR" altLang="fr-FR" sz="1300" i="0" smtClean="0">
                <a:solidFill>
                  <a:schemeClr val="tx1"/>
                </a:solidFill>
                <a:latin typeface="Times New Roman" panose="02020603050405020304" pitchFamily="18" charset="0"/>
              </a:rPr>
              <a:pPr/>
              <a:t>35</a:t>
            </a:fld>
            <a:endParaRPr kumimoji="0" lang="fr-FR" altLang="fr-FR" sz="1300" i="0">
              <a:solidFill>
                <a:schemeClr val="tx1"/>
              </a:solidFill>
              <a:latin typeface="Times New Roman" panose="02020603050405020304" pitchFamily="18" charset="0"/>
            </a:endParaRPr>
          </a:p>
        </p:txBody>
      </p:sp>
      <p:sp>
        <p:nvSpPr>
          <p:cNvPr id="68611" name="Rectangle 2">
            <a:extLst>
              <a:ext uri="{FF2B5EF4-FFF2-40B4-BE49-F238E27FC236}">
                <a16:creationId xmlns:a16="http://schemas.microsoft.com/office/drawing/2014/main" id="{A5BB8F38-6493-AB8A-EB6D-6D445DE8F68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BDD2C82-FBDF-1992-AB78-B5321F2D5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22DFE90-3904-126E-83BF-EC2B5A00CB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57D63E23-68F8-4907-A404-EC3FB7EA18C8}" type="slidenum">
              <a:rPr kumimoji="0" lang="fr-FR" altLang="fr-FR" sz="1300" i="0" smtClean="0">
                <a:solidFill>
                  <a:schemeClr val="tx1"/>
                </a:solidFill>
                <a:latin typeface="Times New Roman" panose="02020603050405020304" pitchFamily="18" charset="0"/>
              </a:rPr>
              <a:pPr/>
              <a:t>3</a:t>
            </a:fld>
            <a:endParaRPr kumimoji="0" lang="fr-FR" altLang="fr-FR" sz="1300" i="0">
              <a:solidFill>
                <a:schemeClr val="tx1"/>
              </a:solidFill>
              <a:latin typeface="Times New Roman" panose="02020603050405020304" pitchFamily="18" charset="0"/>
            </a:endParaRPr>
          </a:p>
        </p:txBody>
      </p:sp>
      <p:sp>
        <p:nvSpPr>
          <p:cNvPr id="12291" name="Rectangle 2">
            <a:extLst>
              <a:ext uri="{FF2B5EF4-FFF2-40B4-BE49-F238E27FC236}">
                <a16:creationId xmlns:a16="http://schemas.microsoft.com/office/drawing/2014/main" id="{17D25DB8-06BA-996B-F74D-6F5C48E12334}"/>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EF2829A-586A-0203-0812-F84E1B888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460BCFF-79CA-CDDA-A0DA-B96B3181C9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77DB4952-9772-4D2C-8AAB-647402A1AE2B}" type="slidenum">
              <a:rPr kumimoji="0" lang="fr-FR" altLang="fr-FR" sz="1300" i="0" smtClean="0">
                <a:solidFill>
                  <a:schemeClr val="tx1"/>
                </a:solidFill>
                <a:latin typeface="Times New Roman" panose="02020603050405020304" pitchFamily="18" charset="0"/>
              </a:rPr>
              <a:pPr/>
              <a:t>4</a:t>
            </a:fld>
            <a:endParaRPr kumimoji="0" lang="fr-FR" altLang="fr-FR" sz="1300" i="0">
              <a:solidFill>
                <a:schemeClr val="tx1"/>
              </a:solidFill>
              <a:latin typeface="Times New Roman" panose="02020603050405020304" pitchFamily="18" charset="0"/>
            </a:endParaRPr>
          </a:p>
        </p:txBody>
      </p:sp>
      <p:sp>
        <p:nvSpPr>
          <p:cNvPr id="14339" name="Rectangle 2">
            <a:extLst>
              <a:ext uri="{FF2B5EF4-FFF2-40B4-BE49-F238E27FC236}">
                <a16:creationId xmlns:a16="http://schemas.microsoft.com/office/drawing/2014/main" id="{B62A3C1F-0FF5-EDC0-CBE9-23AABF6B509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9161E12-53E8-7D1E-84CF-AF7A6A45D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A6A27B1-FA02-9833-0C68-5522A978C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A4D74A05-1F18-4360-A352-9673F58054E9}" type="slidenum">
              <a:rPr kumimoji="0" lang="fr-FR" altLang="fr-FR" sz="1300" i="0" smtClean="0">
                <a:solidFill>
                  <a:schemeClr val="tx1"/>
                </a:solidFill>
                <a:latin typeface="Times New Roman" panose="02020603050405020304" pitchFamily="18" charset="0"/>
              </a:rPr>
              <a:pPr/>
              <a:t>7</a:t>
            </a:fld>
            <a:endParaRPr kumimoji="0" lang="fr-FR" altLang="fr-FR" sz="1300" i="0">
              <a:solidFill>
                <a:schemeClr val="tx1"/>
              </a:solidFill>
              <a:latin typeface="Times New Roman" panose="02020603050405020304" pitchFamily="18" charset="0"/>
            </a:endParaRPr>
          </a:p>
        </p:txBody>
      </p:sp>
      <p:sp>
        <p:nvSpPr>
          <p:cNvPr id="18435" name="Rectangle 2">
            <a:extLst>
              <a:ext uri="{FF2B5EF4-FFF2-40B4-BE49-F238E27FC236}">
                <a16:creationId xmlns:a16="http://schemas.microsoft.com/office/drawing/2014/main" id="{46E3F966-8912-F1BC-8A82-9A6D4FA76BF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643BBF2-2DE5-ABC7-7F0C-33C02CF9E2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5FF7911-3AAB-B68E-BDFB-B73BCC35B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3CC929B1-3A97-4ED3-BEBF-57B562D56D24}" type="slidenum">
              <a:rPr kumimoji="0" lang="fr-FR" altLang="fr-FR" sz="1300" i="0" smtClean="0">
                <a:solidFill>
                  <a:schemeClr val="tx1"/>
                </a:solidFill>
                <a:latin typeface="Times New Roman" panose="02020603050405020304" pitchFamily="18" charset="0"/>
              </a:rPr>
              <a:pPr/>
              <a:t>8</a:t>
            </a:fld>
            <a:endParaRPr kumimoji="0" lang="fr-FR" altLang="fr-FR" sz="1300" i="0">
              <a:solidFill>
                <a:schemeClr val="tx1"/>
              </a:solidFill>
              <a:latin typeface="Times New Roman" panose="02020603050405020304" pitchFamily="18" charset="0"/>
            </a:endParaRPr>
          </a:p>
        </p:txBody>
      </p:sp>
      <p:sp>
        <p:nvSpPr>
          <p:cNvPr id="20483" name="Rectangle 2">
            <a:extLst>
              <a:ext uri="{FF2B5EF4-FFF2-40B4-BE49-F238E27FC236}">
                <a16:creationId xmlns:a16="http://schemas.microsoft.com/office/drawing/2014/main" id="{2655D6D4-30E1-79E2-D395-F4953CEB9D2D}"/>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393E3F25-D703-DA7A-51C4-775BB6FECA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5DC9493-4BC5-DCB4-97D5-9FD373B90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56324EA3-EACB-4AF3-98AE-AD07EE7655CF}" type="slidenum">
              <a:rPr kumimoji="0" lang="fr-FR" altLang="fr-FR" sz="1300" i="0" smtClean="0">
                <a:solidFill>
                  <a:schemeClr val="tx1"/>
                </a:solidFill>
                <a:latin typeface="Times New Roman" panose="02020603050405020304" pitchFamily="18" charset="0"/>
              </a:rPr>
              <a:pPr/>
              <a:t>9</a:t>
            </a:fld>
            <a:endParaRPr kumimoji="0" lang="fr-FR" altLang="fr-FR" sz="1300" i="0">
              <a:solidFill>
                <a:schemeClr val="tx1"/>
              </a:solidFill>
              <a:latin typeface="Times New Roman" panose="02020603050405020304" pitchFamily="18" charset="0"/>
            </a:endParaRPr>
          </a:p>
        </p:txBody>
      </p:sp>
      <p:sp>
        <p:nvSpPr>
          <p:cNvPr id="22531" name="Rectangle 2">
            <a:extLst>
              <a:ext uri="{FF2B5EF4-FFF2-40B4-BE49-F238E27FC236}">
                <a16:creationId xmlns:a16="http://schemas.microsoft.com/office/drawing/2014/main" id="{9FE90846-7EA2-5F3D-71D0-0621B35081D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06EB59-7C75-3797-D014-AA96E4DB9B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612C81E-0068-5567-5574-5CE868C7C1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A8EE8DEA-AC9C-4663-8B78-5A16B25BF932}" type="slidenum">
              <a:rPr kumimoji="0" lang="fr-FR" altLang="fr-FR" sz="1300" i="0" smtClean="0">
                <a:solidFill>
                  <a:schemeClr val="tx1"/>
                </a:solidFill>
                <a:latin typeface="Times New Roman" panose="02020603050405020304" pitchFamily="18" charset="0"/>
              </a:rPr>
              <a:pPr/>
              <a:t>10</a:t>
            </a:fld>
            <a:endParaRPr kumimoji="0" lang="fr-FR" altLang="fr-FR" sz="1300" i="0">
              <a:solidFill>
                <a:schemeClr val="tx1"/>
              </a:solidFill>
              <a:latin typeface="Times New Roman" panose="02020603050405020304" pitchFamily="18" charset="0"/>
            </a:endParaRPr>
          </a:p>
        </p:txBody>
      </p:sp>
      <p:sp>
        <p:nvSpPr>
          <p:cNvPr id="24579" name="Rectangle 2">
            <a:extLst>
              <a:ext uri="{FF2B5EF4-FFF2-40B4-BE49-F238E27FC236}">
                <a16:creationId xmlns:a16="http://schemas.microsoft.com/office/drawing/2014/main" id="{99C98004-3A2E-88AA-3938-04031BBD744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38EE553-710D-9FBC-15B0-7618956F9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0297651-651A-6618-777C-0E219C16F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fld id="{443ADAAD-CB41-4669-A3D7-22233F85D71A}" type="slidenum">
              <a:rPr kumimoji="0" lang="fr-FR" altLang="fr-FR" sz="1300" i="0" smtClean="0">
                <a:solidFill>
                  <a:schemeClr val="tx1"/>
                </a:solidFill>
                <a:latin typeface="Times New Roman" panose="02020603050405020304" pitchFamily="18" charset="0"/>
              </a:rPr>
              <a:pPr/>
              <a:t>11</a:t>
            </a:fld>
            <a:endParaRPr kumimoji="0" lang="fr-FR" altLang="fr-FR" sz="1300" i="0">
              <a:solidFill>
                <a:schemeClr val="tx1"/>
              </a:solidFill>
              <a:latin typeface="Times New Roman" panose="02020603050405020304" pitchFamily="18" charset="0"/>
            </a:endParaRPr>
          </a:p>
        </p:txBody>
      </p:sp>
      <p:sp>
        <p:nvSpPr>
          <p:cNvPr id="26627" name="Rectangle 2">
            <a:extLst>
              <a:ext uri="{FF2B5EF4-FFF2-40B4-BE49-F238E27FC236}">
                <a16:creationId xmlns:a16="http://schemas.microsoft.com/office/drawing/2014/main" id="{B5466CE0-1B80-0210-55D2-95942606BF2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C5D026A-A0B1-6C32-052B-656EAA6567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75F6A58-4A0C-78E5-21C2-A3C7429A8E09}"/>
              </a:ext>
            </a:extLst>
          </p:cNvPr>
          <p:cNvSpPr>
            <a:spLocks noChangeArrowheads="1"/>
          </p:cNvSpPr>
          <p:nvPr/>
        </p:nvSpPr>
        <p:spPr bwMode="auto">
          <a:xfrm>
            <a:off x="528638" y="0"/>
            <a:ext cx="2235200" cy="6856413"/>
          </a:xfrm>
          <a:prstGeom prst="rect">
            <a:avLst/>
          </a:prstGeom>
          <a:gradFill rotWithShape="0">
            <a:gsLst>
              <a:gs pos="0">
                <a:srgbClr val="FFFFCC"/>
              </a:gs>
              <a:gs pos="100000">
                <a:srgbClr val="0066CC"/>
              </a:gs>
            </a:gsLst>
            <a:lin ang="5400000" scaled="1"/>
          </a:gradFill>
          <a:ln>
            <a:noFill/>
          </a:ln>
        </p:spPr>
        <p:txBody>
          <a:bodyP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a:defRPr/>
            </a:pPr>
            <a:endParaRPr lang="en-CA" altLang="fr-FR"/>
          </a:p>
        </p:txBody>
      </p:sp>
      <p:sp>
        <p:nvSpPr>
          <p:cNvPr id="3" name="Rectangle 9">
            <a:extLst>
              <a:ext uri="{FF2B5EF4-FFF2-40B4-BE49-F238E27FC236}">
                <a16:creationId xmlns:a16="http://schemas.microsoft.com/office/drawing/2014/main" id="{C48F0038-B669-3FA8-36CF-0F40E49A7F1B}"/>
              </a:ext>
            </a:extLst>
          </p:cNvPr>
          <p:cNvSpPr>
            <a:spLocks noChangeArrowheads="1"/>
          </p:cNvSpPr>
          <p:nvPr/>
        </p:nvSpPr>
        <p:spPr bwMode="auto">
          <a:xfrm>
            <a:off x="882650" y="465138"/>
            <a:ext cx="1390650" cy="1023937"/>
          </a:xfrm>
          <a:prstGeom prst="rect">
            <a:avLst/>
          </a:prstGeom>
          <a:noFill/>
          <a:ln>
            <a:noFill/>
          </a:ln>
        </p:spPr>
        <p:txBody>
          <a:bodyPr lIns="92075" tIns="46038" rIns="92075" bIns="46038"/>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eaLnBrk="1" hangingPunct="1">
              <a:spcBef>
                <a:spcPct val="0"/>
              </a:spcBef>
              <a:buClrTx/>
              <a:buSzTx/>
              <a:buFontTx/>
              <a:buNone/>
              <a:defRPr/>
            </a:pPr>
            <a:r>
              <a:rPr kumimoji="0" lang="fr-FR" altLang="fr-FR" sz="2400" i="0">
                <a:solidFill>
                  <a:schemeClr val="tx1"/>
                </a:solidFill>
                <a:latin typeface="Times New Roman" panose="02020603050405020304" pitchFamily="18" charset="0"/>
              </a:rPr>
              <a:t>DEA I&amp;C</a:t>
            </a:r>
          </a:p>
        </p:txBody>
      </p:sp>
      <p:sp>
        <p:nvSpPr>
          <p:cNvPr id="4" name="Rectangle 10">
            <a:extLst>
              <a:ext uri="{FF2B5EF4-FFF2-40B4-BE49-F238E27FC236}">
                <a16:creationId xmlns:a16="http://schemas.microsoft.com/office/drawing/2014/main" id="{69AA027B-3E0F-ACDD-6849-F7617F576B33}"/>
              </a:ext>
            </a:extLst>
          </p:cNvPr>
          <p:cNvSpPr>
            <a:spLocks noChangeArrowheads="1"/>
          </p:cNvSpPr>
          <p:nvPr/>
        </p:nvSpPr>
        <p:spPr bwMode="auto">
          <a:xfrm>
            <a:off x="2425700" y="2362200"/>
            <a:ext cx="6908800" cy="152400"/>
          </a:xfrm>
          <a:prstGeom prst="rect">
            <a:avLst/>
          </a:prstGeom>
          <a:gradFill rotWithShape="0">
            <a:gsLst>
              <a:gs pos="0">
                <a:schemeClr val="bg1"/>
              </a:gs>
              <a:gs pos="100000">
                <a:srgbClr val="0099CC"/>
              </a:gs>
            </a:gsLst>
            <a:lin ang="0" scaled="1"/>
          </a:gradFill>
          <a:ln>
            <a:noFill/>
          </a:ln>
        </p:spPr>
        <p:txBody>
          <a:bodyP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a:defRPr/>
            </a:pPr>
            <a:endParaRPr lang="en-CA" altLang="fr-FR"/>
          </a:p>
        </p:txBody>
      </p:sp>
      <p:grpSp>
        <p:nvGrpSpPr>
          <p:cNvPr id="5" name="Group 11">
            <a:extLst>
              <a:ext uri="{FF2B5EF4-FFF2-40B4-BE49-F238E27FC236}">
                <a16:creationId xmlns:a16="http://schemas.microsoft.com/office/drawing/2014/main" id="{D7EE9010-85DB-9C41-393B-B12742A531C3}"/>
              </a:ext>
            </a:extLst>
          </p:cNvPr>
          <p:cNvGrpSpPr>
            <a:grpSpLocks/>
          </p:cNvGrpSpPr>
          <p:nvPr/>
        </p:nvGrpSpPr>
        <p:grpSpPr bwMode="auto">
          <a:xfrm>
            <a:off x="757238" y="5148263"/>
            <a:ext cx="1793875" cy="1325562"/>
            <a:chOff x="358" y="3243"/>
            <a:chExt cx="847" cy="835"/>
          </a:xfrm>
        </p:grpSpPr>
        <p:pic>
          <p:nvPicPr>
            <p:cNvPr id="6" name="Picture 12">
              <a:extLst>
                <a:ext uri="{FF2B5EF4-FFF2-40B4-BE49-F238E27FC236}">
                  <a16:creationId xmlns:a16="http://schemas.microsoft.com/office/drawing/2014/main" id="{2A31F23B-F93D-9EFB-F89D-EA9A576AE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 y="3243"/>
              <a:ext cx="808"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26AC1493-B9CC-355F-3394-C8FBD8A5DEA8}"/>
                </a:ext>
              </a:extLst>
            </p:cNvPr>
            <p:cNvSpPr txBox="1">
              <a:spLocks noChangeArrowheads="1"/>
            </p:cNvSpPr>
            <p:nvPr/>
          </p:nvSpPr>
          <p:spPr bwMode="auto">
            <a:xfrm>
              <a:off x="358" y="3276"/>
              <a:ext cx="760" cy="156"/>
            </a:xfrm>
            <a:prstGeom prst="rect">
              <a:avLst/>
            </a:prstGeom>
            <a:noFill/>
            <a:ln>
              <a:noFill/>
            </a:ln>
          </p:spPr>
          <p:txBody>
            <a:bodyP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a:spcBef>
                  <a:spcPct val="0"/>
                </a:spcBef>
                <a:buClrTx/>
                <a:buSzTx/>
                <a:buFontTx/>
                <a:buNone/>
                <a:defRPr/>
              </a:pPr>
              <a:r>
                <a:rPr lang="fr-FR" altLang="fr-FR" sz="500" b="1" i="0">
                  <a:solidFill>
                    <a:schemeClr val="bg2"/>
                  </a:solidFill>
                  <a:latin typeface="Comic Sans MS" panose="030F0702030302020204" pitchFamily="66" charset="0"/>
                </a:rPr>
                <a:t>Laboratoire d’Informatique</a:t>
              </a:r>
            </a:p>
            <a:p>
              <a:pPr>
                <a:spcBef>
                  <a:spcPct val="0"/>
                </a:spcBef>
                <a:buClrTx/>
                <a:buSzTx/>
                <a:buFontTx/>
                <a:buNone/>
                <a:defRPr/>
              </a:pPr>
              <a:r>
                <a:rPr lang="fr-FR" altLang="fr-FR" sz="500" b="1" i="0">
                  <a:solidFill>
                    <a:schemeClr val="bg2"/>
                  </a:solidFill>
                  <a:latin typeface="Comic Sans MS" panose="030F0702030302020204" pitchFamily="66" charset="0"/>
                </a:rPr>
                <a:t>et d’Imagerie Industrielle</a:t>
              </a:r>
              <a:endParaRPr lang="fr-FR" altLang="fr-FR" sz="500" b="1" i="0">
                <a:solidFill>
                  <a:schemeClr val="bg2"/>
                </a:solidFill>
              </a:endParaRPr>
            </a:p>
          </p:txBody>
        </p:sp>
      </p:grpSp>
      <p:sp>
        <p:nvSpPr>
          <p:cNvPr id="4099" name="Rectangle 3"/>
          <p:cNvSpPr>
            <a:spLocks noGrp="1" noChangeArrowheads="1"/>
          </p:cNvSpPr>
          <p:nvPr>
            <p:ph type="ctrTitle" sz="quarter"/>
          </p:nvPr>
        </p:nvSpPr>
        <p:spPr bwMode="auto">
          <a:xfrm>
            <a:off x="3071284" y="463550"/>
            <a:ext cx="8534400" cy="1474788"/>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solidFill>
                  <a:srgbClr val="FFFFCC"/>
                </a:solidFill>
              </a:defRPr>
            </a:lvl1pPr>
          </a:lstStyle>
          <a:p>
            <a:r>
              <a:rPr lang="fr-FR"/>
              <a:t>Cliquez pour modifier le style du titre du masque</a:t>
            </a:r>
          </a:p>
        </p:txBody>
      </p:sp>
      <p:sp>
        <p:nvSpPr>
          <p:cNvPr id="4100" name="Rectangle 4"/>
          <p:cNvSpPr>
            <a:spLocks noGrp="1" noChangeArrowheads="1"/>
          </p:cNvSpPr>
          <p:nvPr>
            <p:ph type="subTitle" sz="quarter" idx="1"/>
          </p:nvPr>
        </p:nvSpPr>
        <p:spPr bwMode="auto">
          <a:xfrm>
            <a:off x="3071284" y="3128964"/>
            <a:ext cx="8534400" cy="2420937"/>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lgn="ctr">
              <a:defRPr b="1">
                <a:solidFill>
                  <a:srgbClr val="FFFFCC"/>
                </a:solidFill>
                <a:latin typeface="Comic Sans MS" pitchFamily="66" charset="0"/>
              </a:defRPr>
            </a:lvl1pPr>
          </a:lstStyle>
          <a:p>
            <a:r>
              <a:rPr lang="fr-FR"/>
              <a:t>Cliquez pour modifier le style des sous-titres du masque</a:t>
            </a:r>
          </a:p>
        </p:txBody>
      </p:sp>
      <p:sp>
        <p:nvSpPr>
          <p:cNvPr id="8" name="Rectangle 5">
            <a:extLst>
              <a:ext uri="{FF2B5EF4-FFF2-40B4-BE49-F238E27FC236}">
                <a16:creationId xmlns:a16="http://schemas.microsoft.com/office/drawing/2014/main" id="{C55A49D2-1886-209A-AE49-A6777F0F2147}"/>
              </a:ext>
            </a:extLst>
          </p:cNvPr>
          <p:cNvSpPr>
            <a:spLocks noGrp="1" noChangeArrowheads="1"/>
          </p:cNvSpPr>
          <p:nvPr>
            <p:ph type="dt" sz="quarter" idx="10"/>
          </p:nvPr>
        </p:nvSpPr>
        <p:spPr bwMode="auto">
          <a:xfrm>
            <a:off x="914400" y="6172200"/>
            <a:ext cx="2540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spcBef>
                <a:spcPct val="0"/>
              </a:spcBef>
              <a:buClrTx/>
              <a:buSzTx/>
              <a:buFontTx/>
              <a:buNone/>
              <a:defRPr sz="1400" i="0">
                <a:solidFill>
                  <a:schemeClr val="tx1"/>
                </a:solidFill>
                <a:latin typeface="+mj-lt"/>
              </a:defRPr>
            </a:lvl1pPr>
          </a:lstStyle>
          <a:p>
            <a:pPr>
              <a:defRPr/>
            </a:pPr>
            <a:endParaRPr lang="en-US"/>
          </a:p>
        </p:txBody>
      </p:sp>
      <p:sp>
        <p:nvSpPr>
          <p:cNvPr id="9" name="Rectangle 6">
            <a:extLst>
              <a:ext uri="{FF2B5EF4-FFF2-40B4-BE49-F238E27FC236}">
                <a16:creationId xmlns:a16="http://schemas.microsoft.com/office/drawing/2014/main" id="{618438B2-76E4-5F1B-A059-7F5C4192EC6B}"/>
              </a:ext>
            </a:extLst>
          </p:cNvPr>
          <p:cNvSpPr>
            <a:spLocks noGrp="1" noChangeArrowheads="1"/>
          </p:cNvSpPr>
          <p:nvPr>
            <p:ph type="ftr" sz="quarter" idx="11"/>
          </p:nvPr>
        </p:nvSpPr>
        <p:spPr>
          <a:xfrm>
            <a:off x="4165600" y="6172200"/>
            <a:ext cx="3860800" cy="457200"/>
          </a:xfrm>
        </p:spPr>
        <p:txBody>
          <a:bodyPr/>
          <a:lstStyle>
            <a:lvl1pPr algn="ctr">
              <a:defRPr b="0">
                <a:solidFill>
                  <a:schemeClr val="tx1"/>
                </a:solidFill>
                <a:effectLst/>
              </a:defRPr>
            </a:lvl1pPr>
          </a:lstStyle>
          <a:p>
            <a:pPr>
              <a:defRPr/>
            </a:pPr>
            <a:endParaRPr lang="en-US"/>
          </a:p>
        </p:txBody>
      </p:sp>
      <p:sp>
        <p:nvSpPr>
          <p:cNvPr id="10" name="Rectangle 7">
            <a:extLst>
              <a:ext uri="{FF2B5EF4-FFF2-40B4-BE49-F238E27FC236}">
                <a16:creationId xmlns:a16="http://schemas.microsoft.com/office/drawing/2014/main" id="{49098073-98B7-C012-FD71-E46E292B6CBD}"/>
              </a:ext>
            </a:extLst>
          </p:cNvPr>
          <p:cNvSpPr>
            <a:spLocks noGrp="1" noChangeArrowheads="1"/>
          </p:cNvSpPr>
          <p:nvPr>
            <p:ph type="sldNum" sz="quarter" idx="12"/>
          </p:nvPr>
        </p:nvSpPr>
        <p:spPr bwMode="auto">
          <a:xfrm>
            <a:off x="8737600" y="6172200"/>
            <a:ext cx="2540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i="0">
                <a:solidFill>
                  <a:schemeClr val="tx1"/>
                </a:solidFill>
                <a:latin typeface="+mj-lt"/>
              </a:defRPr>
            </a:lvl1pPr>
          </a:lstStyle>
          <a:p>
            <a:pPr>
              <a:defRPr/>
            </a:pPr>
            <a:endParaRPr lang="en-US"/>
          </a:p>
        </p:txBody>
      </p:sp>
    </p:spTree>
    <p:extLst>
      <p:ext uri="{BB962C8B-B14F-4D97-AF65-F5344CB8AC3E}">
        <p14:creationId xmlns:p14="http://schemas.microsoft.com/office/powerpoint/2010/main" val="1511550402"/>
      </p:ext>
    </p:extLst>
  </p:cSld>
  <p:clrMapOvr>
    <a:overrideClrMapping bg1="dk2" tx1="lt1" bg2="dk1" tx2="lt2" accent1="accent1" accent2="accent2" accent3="accent3" accent4="accent4" accent5="accent5" accent6="accent6" hlink="hlink" folHlink="folHlink"/>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16:creationId xmlns:a16="http://schemas.microsoft.com/office/drawing/2014/main" id="{92ADE587-5D70-6DCA-4764-98299A2F4D4A}"/>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3654421088"/>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16:creationId xmlns:a16="http://schemas.microsoft.com/office/drawing/2014/main" id="{C5FDA54B-CD98-60BE-71E1-1E13032E69FB}"/>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2365728244"/>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DEAF81BB-60D7-61A1-03F2-7D9FB5C5A476}"/>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2844988E-B273-2869-A1C5-2C33832D064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D7B4F631-F416-CE70-FADE-00A00998CEED}"/>
              </a:ext>
            </a:extLst>
          </p:cNvPr>
          <p:cNvSpPr>
            <a:spLocks noGrp="1" noChangeArrowheads="1"/>
          </p:cNvSpPr>
          <p:nvPr>
            <p:ph type="sldNum" sz="quarter" idx="12"/>
          </p:nvPr>
        </p:nvSpPr>
        <p:spPr>
          <a:ln/>
        </p:spPr>
        <p:txBody>
          <a:bodyPr/>
          <a:lstStyle>
            <a:lvl1pPr>
              <a:defRPr/>
            </a:lvl1pPr>
          </a:lstStyle>
          <a:p>
            <a:pPr>
              <a:defRPr/>
            </a:pPr>
            <a:fld id="{C5FD7611-1BAF-440E-BFCB-6CA25C8AB962}" type="slidenum">
              <a:rPr lang="fr-FR" altLang="fr-FR"/>
              <a:pPr>
                <a:defRPr/>
              </a:pPr>
              <a:t>‹#›</a:t>
            </a:fld>
            <a:endParaRPr lang="fr-FR" altLang="fr-FR"/>
          </a:p>
        </p:txBody>
      </p:sp>
    </p:spTree>
    <p:extLst>
      <p:ext uri="{BB962C8B-B14F-4D97-AF65-F5344CB8AC3E}">
        <p14:creationId xmlns:p14="http://schemas.microsoft.com/office/powerpoint/2010/main" val="355847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0F41011F-24F8-938C-F8DA-CFE6DDA7F9A8}"/>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EA93C1C7-3AC8-7095-49C1-3F3B7B4C0E89}"/>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50C56EA7-5812-823A-16B8-6E453A687722}"/>
              </a:ext>
            </a:extLst>
          </p:cNvPr>
          <p:cNvSpPr>
            <a:spLocks noGrp="1" noChangeArrowheads="1"/>
          </p:cNvSpPr>
          <p:nvPr>
            <p:ph type="sldNum" sz="quarter" idx="12"/>
          </p:nvPr>
        </p:nvSpPr>
        <p:spPr>
          <a:ln/>
        </p:spPr>
        <p:txBody>
          <a:bodyPr/>
          <a:lstStyle>
            <a:lvl1pPr>
              <a:defRPr/>
            </a:lvl1pPr>
          </a:lstStyle>
          <a:p>
            <a:pPr>
              <a:defRPr/>
            </a:pPr>
            <a:fld id="{2A23A506-6F92-49A9-AB65-BB0748B98EF7}" type="slidenum">
              <a:rPr lang="fr-FR" altLang="fr-FR"/>
              <a:pPr>
                <a:defRPr/>
              </a:pPr>
              <a:t>‹#›</a:t>
            </a:fld>
            <a:endParaRPr lang="fr-FR" altLang="fr-FR"/>
          </a:p>
        </p:txBody>
      </p:sp>
    </p:spTree>
    <p:extLst>
      <p:ext uri="{BB962C8B-B14F-4D97-AF65-F5344CB8AC3E}">
        <p14:creationId xmlns:p14="http://schemas.microsoft.com/office/powerpoint/2010/main" val="43767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5D7D27-796C-6CD7-65EB-1C19B12A4504}"/>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4088C54D-A289-7B5A-C567-7E82376BBA5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35E40BC8-ABAA-C184-164A-2C9B98D75001}"/>
              </a:ext>
            </a:extLst>
          </p:cNvPr>
          <p:cNvSpPr>
            <a:spLocks noGrp="1" noChangeArrowheads="1"/>
          </p:cNvSpPr>
          <p:nvPr>
            <p:ph type="sldNum" sz="quarter" idx="12"/>
          </p:nvPr>
        </p:nvSpPr>
        <p:spPr>
          <a:ln/>
        </p:spPr>
        <p:txBody>
          <a:bodyPr/>
          <a:lstStyle>
            <a:lvl1pPr>
              <a:defRPr/>
            </a:lvl1pPr>
          </a:lstStyle>
          <a:p>
            <a:pPr>
              <a:defRPr/>
            </a:pPr>
            <a:fld id="{DF118E5C-8C04-4B98-B25C-5BADC636B9B6}" type="slidenum">
              <a:rPr lang="fr-FR" altLang="fr-FR"/>
              <a:pPr>
                <a:defRPr/>
              </a:pPr>
              <a:t>‹#›</a:t>
            </a:fld>
            <a:endParaRPr lang="fr-FR" altLang="fr-FR"/>
          </a:p>
        </p:txBody>
      </p:sp>
    </p:spTree>
    <p:extLst>
      <p:ext uri="{BB962C8B-B14F-4D97-AF65-F5344CB8AC3E}">
        <p14:creationId xmlns:p14="http://schemas.microsoft.com/office/powerpoint/2010/main" val="2432789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F35DFAB9-6009-2414-E988-AA51B4FC00E0}"/>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AAA83735-0F85-D391-2B99-C84664A917D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D8B21CD1-2357-3BFD-FA3D-76873FBF0BF9}"/>
              </a:ext>
            </a:extLst>
          </p:cNvPr>
          <p:cNvSpPr>
            <a:spLocks noGrp="1" noChangeArrowheads="1"/>
          </p:cNvSpPr>
          <p:nvPr>
            <p:ph type="sldNum" sz="quarter" idx="12"/>
          </p:nvPr>
        </p:nvSpPr>
        <p:spPr>
          <a:ln/>
        </p:spPr>
        <p:txBody>
          <a:bodyPr/>
          <a:lstStyle>
            <a:lvl1pPr>
              <a:defRPr/>
            </a:lvl1pPr>
          </a:lstStyle>
          <a:p>
            <a:pPr>
              <a:defRPr/>
            </a:pPr>
            <a:fld id="{B2EB99A4-A1BB-446D-BB65-8B7856B672AB}" type="slidenum">
              <a:rPr lang="fr-FR" altLang="fr-FR"/>
              <a:pPr>
                <a:defRPr/>
              </a:pPr>
              <a:t>‹#›</a:t>
            </a:fld>
            <a:endParaRPr lang="fr-FR" altLang="fr-FR"/>
          </a:p>
        </p:txBody>
      </p:sp>
    </p:spTree>
    <p:extLst>
      <p:ext uri="{BB962C8B-B14F-4D97-AF65-F5344CB8AC3E}">
        <p14:creationId xmlns:p14="http://schemas.microsoft.com/office/powerpoint/2010/main" val="237976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B6496A07-63F0-1874-11F2-A0304E621C36}"/>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5">
            <a:extLst>
              <a:ext uri="{FF2B5EF4-FFF2-40B4-BE49-F238E27FC236}">
                <a16:creationId xmlns:a16="http://schemas.microsoft.com/office/drawing/2014/main" id="{967B8572-FEBE-D148-E65D-ABB9DDA0AF65}"/>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id="{20A01EAB-9F82-EE26-EABD-CFF54C475659}"/>
              </a:ext>
            </a:extLst>
          </p:cNvPr>
          <p:cNvSpPr>
            <a:spLocks noGrp="1" noChangeArrowheads="1"/>
          </p:cNvSpPr>
          <p:nvPr>
            <p:ph type="sldNum" sz="quarter" idx="12"/>
          </p:nvPr>
        </p:nvSpPr>
        <p:spPr>
          <a:ln/>
        </p:spPr>
        <p:txBody>
          <a:bodyPr/>
          <a:lstStyle>
            <a:lvl1pPr>
              <a:defRPr/>
            </a:lvl1pPr>
          </a:lstStyle>
          <a:p>
            <a:pPr>
              <a:defRPr/>
            </a:pPr>
            <a:fld id="{C1AF077A-2743-4150-95A1-27F8E7727A29}" type="slidenum">
              <a:rPr lang="fr-FR" altLang="fr-FR"/>
              <a:pPr>
                <a:defRPr/>
              </a:pPr>
              <a:t>‹#›</a:t>
            </a:fld>
            <a:endParaRPr lang="fr-FR" altLang="fr-FR"/>
          </a:p>
        </p:txBody>
      </p:sp>
    </p:spTree>
    <p:extLst>
      <p:ext uri="{BB962C8B-B14F-4D97-AF65-F5344CB8AC3E}">
        <p14:creationId xmlns:p14="http://schemas.microsoft.com/office/powerpoint/2010/main" val="145208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3FF19977-A1E7-279E-0504-E047C4C36AC5}"/>
              </a:ext>
            </a:extLst>
          </p:cNvPr>
          <p:cNvSpPr>
            <a:spLocks noGrp="1" noChangeArrowheads="1"/>
          </p:cNvSpPr>
          <p:nvPr>
            <p:ph type="dt" sz="half" idx="10"/>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1325EE02-A1CF-33E4-F320-95D522080C7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id="{1BB493F1-132F-70FD-69A9-263343993F47}"/>
              </a:ext>
            </a:extLst>
          </p:cNvPr>
          <p:cNvSpPr>
            <a:spLocks noGrp="1" noChangeArrowheads="1"/>
          </p:cNvSpPr>
          <p:nvPr>
            <p:ph type="sldNum" sz="quarter" idx="12"/>
          </p:nvPr>
        </p:nvSpPr>
        <p:spPr>
          <a:ln/>
        </p:spPr>
        <p:txBody>
          <a:bodyPr/>
          <a:lstStyle>
            <a:lvl1pPr>
              <a:defRPr/>
            </a:lvl1pPr>
          </a:lstStyle>
          <a:p>
            <a:pPr>
              <a:defRPr/>
            </a:pPr>
            <a:fld id="{96D027F2-C3E3-4E5E-AAC5-A2C0BEC60489}" type="slidenum">
              <a:rPr lang="fr-FR" altLang="fr-FR"/>
              <a:pPr>
                <a:defRPr/>
              </a:pPr>
              <a:t>‹#›</a:t>
            </a:fld>
            <a:endParaRPr lang="fr-FR" altLang="fr-FR"/>
          </a:p>
        </p:txBody>
      </p:sp>
    </p:spTree>
    <p:extLst>
      <p:ext uri="{BB962C8B-B14F-4D97-AF65-F5344CB8AC3E}">
        <p14:creationId xmlns:p14="http://schemas.microsoft.com/office/powerpoint/2010/main" val="270563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289502-478F-0E3F-C451-2383679EF0BB}"/>
              </a:ext>
            </a:extLst>
          </p:cNvPr>
          <p:cNvSpPr>
            <a:spLocks noGrp="1" noChangeArrowheads="1"/>
          </p:cNvSpPr>
          <p:nvPr>
            <p:ph type="dt" sz="half" idx="10"/>
          </p:nvPr>
        </p:nvSpPr>
        <p:spPr>
          <a:ln/>
        </p:spPr>
        <p:txBody>
          <a:bodyPr/>
          <a:lstStyle>
            <a:lvl1pPr>
              <a:defRPr/>
            </a:lvl1pPr>
          </a:lstStyle>
          <a:p>
            <a:pPr>
              <a:defRPr/>
            </a:pPr>
            <a:endParaRPr lang="fr-FR"/>
          </a:p>
        </p:txBody>
      </p:sp>
      <p:sp>
        <p:nvSpPr>
          <p:cNvPr id="3" name="Rectangle 5">
            <a:extLst>
              <a:ext uri="{FF2B5EF4-FFF2-40B4-BE49-F238E27FC236}">
                <a16:creationId xmlns:a16="http://schemas.microsoft.com/office/drawing/2014/main" id="{795F6F68-D9A9-7BFF-87EF-1460991D59E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id="{0C06C90B-9BC8-B713-06F9-4B051C5B6707}"/>
              </a:ext>
            </a:extLst>
          </p:cNvPr>
          <p:cNvSpPr>
            <a:spLocks noGrp="1" noChangeArrowheads="1"/>
          </p:cNvSpPr>
          <p:nvPr>
            <p:ph type="sldNum" sz="quarter" idx="12"/>
          </p:nvPr>
        </p:nvSpPr>
        <p:spPr>
          <a:ln/>
        </p:spPr>
        <p:txBody>
          <a:bodyPr/>
          <a:lstStyle>
            <a:lvl1pPr>
              <a:defRPr/>
            </a:lvl1pPr>
          </a:lstStyle>
          <a:p>
            <a:pPr>
              <a:defRPr/>
            </a:pPr>
            <a:fld id="{1EF2414C-441D-4BF9-A618-57500579DE6B}" type="slidenum">
              <a:rPr lang="fr-FR" altLang="fr-FR"/>
              <a:pPr>
                <a:defRPr/>
              </a:pPr>
              <a:t>‹#›</a:t>
            </a:fld>
            <a:endParaRPr lang="fr-FR" altLang="fr-FR"/>
          </a:p>
        </p:txBody>
      </p:sp>
    </p:spTree>
    <p:extLst>
      <p:ext uri="{BB962C8B-B14F-4D97-AF65-F5344CB8AC3E}">
        <p14:creationId xmlns:p14="http://schemas.microsoft.com/office/powerpoint/2010/main" val="136900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2B4C08-3F6F-A8E2-A094-B21111ABA1C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4C9B7DA9-A555-DDC9-9450-B70C4C0E22A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CCE83ECB-C40D-7DB0-871C-AE2C0D7F54FB}"/>
              </a:ext>
            </a:extLst>
          </p:cNvPr>
          <p:cNvSpPr>
            <a:spLocks noGrp="1" noChangeArrowheads="1"/>
          </p:cNvSpPr>
          <p:nvPr>
            <p:ph type="sldNum" sz="quarter" idx="12"/>
          </p:nvPr>
        </p:nvSpPr>
        <p:spPr>
          <a:ln/>
        </p:spPr>
        <p:txBody>
          <a:bodyPr/>
          <a:lstStyle>
            <a:lvl1pPr>
              <a:defRPr/>
            </a:lvl1pPr>
          </a:lstStyle>
          <a:p>
            <a:pPr>
              <a:defRPr/>
            </a:pPr>
            <a:fld id="{75154EB2-0E36-45F5-BED3-4F173C7DC6D3}" type="slidenum">
              <a:rPr lang="fr-FR" altLang="fr-FR"/>
              <a:pPr>
                <a:defRPr/>
              </a:pPr>
              <a:t>‹#›</a:t>
            </a:fld>
            <a:endParaRPr lang="fr-FR" altLang="fr-FR"/>
          </a:p>
        </p:txBody>
      </p:sp>
    </p:spTree>
    <p:extLst>
      <p:ext uri="{BB962C8B-B14F-4D97-AF65-F5344CB8AC3E}">
        <p14:creationId xmlns:p14="http://schemas.microsoft.com/office/powerpoint/2010/main" val="177095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a:extLst>
              <a:ext uri="{FF2B5EF4-FFF2-40B4-BE49-F238E27FC236}">
                <a16:creationId xmlns:a16="http://schemas.microsoft.com/office/drawing/2014/main" id="{5FA6ED9A-1180-E2C0-3615-8CD5F52A62E0}"/>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3513390951"/>
      </p:ext>
    </p:extLst>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D83003-CB1A-460A-7E35-C57ACC366FB5}"/>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30E2C7D7-9581-F745-A45B-CEA6AD7FC09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id="{2A9869E2-80C8-A53D-DAA8-ECC4AABDFD79}"/>
              </a:ext>
            </a:extLst>
          </p:cNvPr>
          <p:cNvSpPr>
            <a:spLocks noGrp="1" noChangeArrowheads="1"/>
          </p:cNvSpPr>
          <p:nvPr>
            <p:ph type="sldNum" sz="quarter" idx="12"/>
          </p:nvPr>
        </p:nvSpPr>
        <p:spPr>
          <a:ln/>
        </p:spPr>
        <p:txBody>
          <a:bodyPr/>
          <a:lstStyle>
            <a:lvl1pPr>
              <a:defRPr/>
            </a:lvl1pPr>
          </a:lstStyle>
          <a:p>
            <a:pPr>
              <a:defRPr/>
            </a:pPr>
            <a:fld id="{FAF9F8F9-B8F3-47A7-9B22-F93E9E4E0AA4}" type="slidenum">
              <a:rPr lang="fr-FR" altLang="fr-FR"/>
              <a:pPr>
                <a:defRPr/>
              </a:pPr>
              <a:t>‹#›</a:t>
            </a:fld>
            <a:endParaRPr lang="fr-FR" altLang="fr-FR"/>
          </a:p>
        </p:txBody>
      </p:sp>
    </p:spTree>
    <p:extLst>
      <p:ext uri="{BB962C8B-B14F-4D97-AF65-F5344CB8AC3E}">
        <p14:creationId xmlns:p14="http://schemas.microsoft.com/office/powerpoint/2010/main" val="42752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79E8E86D-43C1-9C2F-4305-87E6BDB3E064}"/>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678C1371-7DB3-699B-6332-C8DB78C36FA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46CE0584-673A-B95F-5B4D-9900521FD7E4}"/>
              </a:ext>
            </a:extLst>
          </p:cNvPr>
          <p:cNvSpPr>
            <a:spLocks noGrp="1" noChangeArrowheads="1"/>
          </p:cNvSpPr>
          <p:nvPr>
            <p:ph type="sldNum" sz="quarter" idx="12"/>
          </p:nvPr>
        </p:nvSpPr>
        <p:spPr>
          <a:ln/>
        </p:spPr>
        <p:txBody>
          <a:bodyPr/>
          <a:lstStyle>
            <a:lvl1pPr>
              <a:defRPr/>
            </a:lvl1pPr>
          </a:lstStyle>
          <a:p>
            <a:pPr>
              <a:defRPr/>
            </a:pPr>
            <a:fld id="{F737F405-B90B-4175-91B4-E3617F861702}" type="slidenum">
              <a:rPr lang="fr-FR" altLang="fr-FR"/>
              <a:pPr>
                <a:defRPr/>
              </a:pPr>
              <a:t>‹#›</a:t>
            </a:fld>
            <a:endParaRPr lang="fr-FR" altLang="fr-FR"/>
          </a:p>
        </p:txBody>
      </p:sp>
    </p:spTree>
    <p:extLst>
      <p:ext uri="{BB962C8B-B14F-4D97-AF65-F5344CB8AC3E}">
        <p14:creationId xmlns:p14="http://schemas.microsoft.com/office/powerpoint/2010/main" val="65029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6411D1B8-88BE-3ECA-1A96-080DFA0D5C2A}"/>
              </a:ext>
            </a:extLst>
          </p:cNvPr>
          <p:cNvSpPr>
            <a:spLocks noGrp="1" noChangeArrowheads="1"/>
          </p:cNvSpPr>
          <p:nvPr>
            <p:ph type="dt" sz="half" idx="10"/>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8E1C6973-6CB9-18AB-FDD2-E6F980DD240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id="{F0F128BB-43BB-44C2-D985-45CC7E856E65}"/>
              </a:ext>
            </a:extLst>
          </p:cNvPr>
          <p:cNvSpPr>
            <a:spLocks noGrp="1" noChangeArrowheads="1"/>
          </p:cNvSpPr>
          <p:nvPr>
            <p:ph type="sldNum" sz="quarter" idx="12"/>
          </p:nvPr>
        </p:nvSpPr>
        <p:spPr>
          <a:ln/>
        </p:spPr>
        <p:txBody>
          <a:bodyPr/>
          <a:lstStyle>
            <a:lvl1pPr>
              <a:defRPr/>
            </a:lvl1pPr>
          </a:lstStyle>
          <a:p>
            <a:pPr>
              <a:defRPr/>
            </a:pPr>
            <a:fld id="{B3EC4922-539B-4764-9E53-4724F41B468A}" type="slidenum">
              <a:rPr lang="fr-FR" altLang="fr-FR"/>
              <a:pPr>
                <a:defRPr/>
              </a:pPr>
              <a:t>‹#›</a:t>
            </a:fld>
            <a:endParaRPr lang="fr-FR" altLang="fr-FR"/>
          </a:p>
        </p:txBody>
      </p:sp>
    </p:spTree>
    <p:extLst>
      <p:ext uri="{BB962C8B-B14F-4D97-AF65-F5344CB8AC3E}">
        <p14:creationId xmlns:p14="http://schemas.microsoft.com/office/powerpoint/2010/main" val="2536403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2349420444"/>
      </p:ext>
    </p:extLst>
  </p:cSld>
  <p:clrMapOvr>
    <a:masterClrMapping/>
  </p:clrMapOvr>
  <p:transitio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79129170"/>
      </p:ext>
    </p:extLst>
  </p:cSld>
  <p:clrMapOvr>
    <a:masterClrMapping/>
  </p:clrMapOvr>
  <p:transition>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7900337"/>
      </p:ext>
    </p:extLst>
  </p:cSld>
  <p:clrMapOvr>
    <a:masterClrMapping/>
  </p:clrMapOvr>
  <p:transition>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1154826"/>
      </p:ext>
    </p:extLst>
  </p:cSld>
  <p:clrMapOvr>
    <a:masterClrMapping/>
  </p:clrMapOvr>
  <p:transition>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6438175"/>
      </p:ext>
    </p:extLst>
  </p:cSld>
  <p:clrMapOvr>
    <a:masterClrMapping/>
  </p:clrMapOvr>
  <p:transition>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13442970"/>
      </p:ext>
    </p:extLst>
  </p:cSld>
  <p:clrMapOvr>
    <a:masterClrMapping/>
  </p:clrMapOvr>
  <p:transition>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255544"/>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426E72A7-8304-EBE3-E569-E0A7C2A8313A}"/>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295446816"/>
      </p:ext>
    </p:extLst>
  </p:cSld>
  <p:clrMapOvr>
    <a:masterClrMapping/>
  </p:clrMapOvr>
  <p:transition>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585993"/>
      </p:ext>
    </p:extLst>
  </p:cSld>
  <p:clrMapOvr>
    <a:masterClrMapping/>
  </p:clrMapOvr>
  <p:transition>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4355489"/>
      </p:ext>
    </p:extLst>
  </p:cSld>
  <p:clrMapOvr>
    <a:masterClrMapping/>
  </p:clrMapOvr>
  <p:transition>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2938013"/>
      </p:ext>
    </p:extLst>
  </p:cSld>
  <p:clrMapOvr>
    <a:masterClrMapping/>
  </p:clrMapOvr>
  <p:transition>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41404969"/>
      </p:ext>
    </p:extLst>
  </p:cSld>
  <p:clrMapOvr>
    <a:masterClrMapping/>
  </p:clrMapOvr>
  <p:transition>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09600" y="1600201"/>
            <a:ext cx="10972800" cy="4525963"/>
          </a:xfrm>
        </p:spPr>
        <p:txBody>
          <a:bodyPr/>
          <a:lstStyle/>
          <a:p>
            <a:pPr lvl="0"/>
            <a:endParaRPr lang="en-CA" noProof="0"/>
          </a:p>
        </p:txBody>
      </p:sp>
    </p:spTree>
    <p:extLst>
      <p:ext uri="{BB962C8B-B14F-4D97-AF65-F5344CB8AC3E}">
        <p14:creationId xmlns:p14="http://schemas.microsoft.com/office/powerpoint/2010/main" val="1928030461"/>
      </p:ext>
    </p:extLst>
  </p:cSld>
  <p:clrMapOvr>
    <a:masterClrMapping/>
  </p:clrMapOvr>
  <p:transition>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53788977"/>
      </p:ext>
    </p:extLst>
  </p:cSld>
  <p:clrMapOvr>
    <a:masterClrMapping/>
  </p:clrMapOvr>
  <p:transition>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36766406"/>
      </p:ext>
    </p:extLst>
  </p:cSld>
  <p:clrMapOvr>
    <a:masterClrMapping/>
  </p:clrMapOvr>
  <p:transition>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814980717"/>
      </p:ext>
    </p:extLst>
  </p:cSld>
  <p:clrMapOvr>
    <a:masterClrMapping/>
  </p:clrMapOvr>
  <p:transition>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id="{1440EF9B-C5FA-53B5-F5C2-D49077BBACB0}"/>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646DF59B-574B-FB0F-A22A-90ABAFC88E1D}"/>
              </a:ext>
            </a:extLst>
          </p:cNvPr>
          <p:cNvSpPr>
            <a:spLocks noGrp="1" noChangeArrowheads="1"/>
          </p:cNvSpPr>
          <p:nvPr>
            <p:ph type="sldNum" sz="quarter" idx="11"/>
          </p:nvPr>
        </p:nvSpPr>
        <p:spPr>
          <a:ln/>
        </p:spPr>
        <p:txBody>
          <a:bodyPr/>
          <a:lstStyle>
            <a:lvl1pPr>
              <a:defRPr/>
            </a:lvl1pPr>
          </a:lstStyle>
          <a:p>
            <a:pPr>
              <a:defRPr/>
            </a:pPr>
            <a:fld id="{974F8052-A64E-48EB-A30B-1FD67EDA7693}" type="slidenum">
              <a:rPr lang="pt-PT" altLang="fr-FR"/>
              <a:pPr>
                <a:defRPr/>
              </a:pPr>
              <a:t>‹#›</a:t>
            </a:fld>
            <a:endParaRPr lang="pt-PT" altLang="fr-FR"/>
          </a:p>
        </p:txBody>
      </p:sp>
      <p:sp>
        <p:nvSpPr>
          <p:cNvPr id="6" name="Rectangle 29">
            <a:extLst>
              <a:ext uri="{FF2B5EF4-FFF2-40B4-BE49-F238E27FC236}">
                <a16:creationId xmlns:a16="http://schemas.microsoft.com/office/drawing/2014/main" id="{F81051E6-DE4E-0820-F8DC-62C7A3B9AF0E}"/>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600730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D10B9581-73DC-2A90-0AE8-B152CFBDB929}"/>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FD525078-2C8E-7808-0950-D8BD9D563F03}"/>
              </a:ext>
            </a:extLst>
          </p:cNvPr>
          <p:cNvSpPr>
            <a:spLocks noGrp="1" noChangeArrowheads="1"/>
          </p:cNvSpPr>
          <p:nvPr>
            <p:ph type="sldNum" sz="quarter" idx="11"/>
          </p:nvPr>
        </p:nvSpPr>
        <p:spPr>
          <a:ln/>
        </p:spPr>
        <p:txBody>
          <a:bodyPr/>
          <a:lstStyle>
            <a:lvl1pPr>
              <a:defRPr/>
            </a:lvl1pPr>
          </a:lstStyle>
          <a:p>
            <a:pPr>
              <a:defRPr/>
            </a:pPr>
            <a:fld id="{2D6150BA-6771-424C-9903-DBEA5027C40B}" type="slidenum">
              <a:rPr lang="pt-PT" altLang="fr-FR"/>
              <a:pPr>
                <a:defRPr/>
              </a:pPr>
              <a:t>‹#›</a:t>
            </a:fld>
            <a:endParaRPr lang="pt-PT" altLang="fr-FR"/>
          </a:p>
        </p:txBody>
      </p:sp>
      <p:sp>
        <p:nvSpPr>
          <p:cNvPr id="6" name="Rectangle 29">
            <a:extLst>
              <a:ext uri="{FF2B5EF4-FFF2-40B4-BE49-F238E27FC236}">
                <a16:creationId xmlns:a16="http://schemas.microsoft.com/office/drawing/2014/main" id="{E9500DA5-8554-F0ED-2CBC-A7F3B6FBED66}"/>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0616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a:extLst>
              <a:ext uri="{FF2B5EF4-FFF2-40B4-BE49-F238E27FC236}">
                <a16:creationId xmlns:a16="http://schemas.microsoft.com/office/drawing/2014/main" id="{CDF4B8B5-2A4B-D9D4-EED9-0B3997F855CE}"/>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1874504182"/>
      </p:ext>
    </p:extLst>
  </p:cSld>
  <p:clrMapOvr>
    <a:masterClrMapping/>
  </p:clrMapOvr>
  <p:transition>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207A37F-57F6-E185-CFFA-44FA4A27D3A0}"/>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71CB37DD-E03D-26CC-5E25-634B41B11295}"/>
              </a:ext>
            </a:extLst>
          </p:cNvPr>
          <p:cNvSpPr>
            <a:spLocks noGrp="1" noChangeArrowheads="1"/>
          </p:cNvSpPr>
          <p:nvPr>
            <p:ph type="sldNum" sz="quarter" idx="11"/>
          </p:nvPr>
        </p:nvSpPr>
        <p:spPr>
          <a:ln/>
        </p:spPr>
        <p:txBody>
          <a:bodyPr/>
          <a:lstStyle>
            <a:lvl1pPr>
              <a:defRPr/>
            </a:lvl1pPr>
          </a:lstStyle>
          <a:p>
            <a:pPr>
              <a:defRPr/>
            </a:pPr>
            <a:fld id="{7CCE669C-75C9-440C-970B-F0CE879D4B5C}" type="slidenum">
              <a:rPr lang="pt-PT" altLang="fr-FR"/>
              <a:pPr>
                <a:defRPr/>
              </a:pPr>
              <a:t>‹#›</a:t>
            </a:fld>
            <a:endParaRPr lang="pt-PT" altLang="fr-FR"/>
          </a:p>
        </p:txBody>
      </p:sp>
      <p:sp>
        <p:nvSpPr>
          <p:cNvPr id="6" name="Rectangle 29">
            <a:extLst>
              <a:ext uri="{FF2B5EF4-FFF2-40B4-BE49-F238E27FC236}">
                <a16:creationId xmlns:a16="http://schemas.microsoft.com/office/drawing/2014/main" id="{7F31BE89-DE08-92AA-F785-ED037E62D1A1}"/>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736757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4417" y="1052513"/>
            <a:ext cx="5384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212417" y="1052513"/>
            <a:ext cx="5384800"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64928EA9-9E89-CDF8-0338-6BE594E787CF}"/>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B1E6AD4D-D845-F098-6962-85780AE2AA98}"/>
              </a:ext>
            </a:extLst>
          </p:cNvPr>
          <p:cNvSpPr>
            <a:spLocks noGrp="1" noChangeArrowheads="1"/>
          </p:cNvSpPr>
          <p:nvPr>
            <p:ph type="sldNum" sz="quarter" idx="11"/>
          </p:nvPr>
        </p:nvSpPr>
        <p:spPr>
          <a:ln/>
        </p:spPr>
        <p:txBody>
          <a:bodyPr/>
          <a:lstStyle>
            <a:lvl1pPr>
              <a:defRPr/>
            </a:lvl1pPr>
          </a:lstStyle>
          <a:p>
            <a:pPr>
              <a:defRPr/>
            </a:pPr>
            <a:fld id="{3EECDC94-00CB-4E59-91D5-C06C0C70940F}" type="slidenum">
              <a:rPr lang="pt-PT" altLang="fr-FR"/>
              <a:pPr>
                <a:defRPr/>
              </a:pPr>
              <a:t>‹#›</a:t>
            </a:fld>
            <a:endParaRPr lang="pt-PT" altLang="fr-FR"/>
          </a:p>
        </p:txBody>
      </p:sp>
      <p:sp>
        <p:nvSpPr>
          <p:cNvPr id="7" name="Rectangle 29">
            <a:extLst>
              <a:ext uri="{FF2B5EF4-FFF2-40B4-BE49-F238E27FC236}">
                <a16:creationId xmlns:a16="http://schemas.microsoft.com/office/drawing/2014/main" id="{D461C8E9-C578-2424-052A-B572F468832D}"/>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242927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5336A323-ADA0-12F1-3BFB-47EBBFFC3E7A}"/>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6">
            <a:extLst>
              <a:ext uri="{FF2B5EF4-FFF2-40B4-BE49-F238E27FC236}">
                <a16:creationId xmlns:a16="http://schemas.microsoft.com/office/drawing/2014/main" id="{A71474B3-0CCC-A42D-B926-2190A81138D2}"/>
              </a:ext>
            </a:extLst>
          </p:cNvPr>
          <p:cNvSpPr>
            <a:spLocks noGrp="1" noChangeArrowheads="1"/>
          </p:cNvSpPr>
          <p:nvPr>
            <p:ph type="sldNum" sz="quarter" idx="11"/>
          </p:nvPr>
        </p:nvSpPr>
        <p:spPr>
          <a:ln/>
        </p:spPr>
        <p:txBody>
          <a:bodyPr/>
          <a:lstStyle>
            <a:lvl1pPr>
              <a:defRPr/>
            </a:lvl1pPr>
          </a:lstStyle>
          <a:p>
            <a:pPr>
              <a:defRPr/>
            </a:pPr>
            <a:fld id="{699F4E27-F30E-44DF-BB2D-FD06D52B18AC}" type="slidenum">
              <a:rPr lang="pt-PT" altLang="fr-FR"/>
              <a:pPr>
                <a:defRPr/>
              </a:pPr>
              <a:t>‹#›</a:t>
            </a:fld>
            <a:endParaRPr lang="pt-PT" altLang="fr-FR"/>
          </a:p>
        </p:txBody>
      </p:sp>
      <p:sp>
        <p:nvSpPr>
          <p:cNvPr id="9" name="Rectangle 29">
            <a:extLst>
              <a:ext uri="{FF2B5EF4-FFF2-40B4-BE49-F238E27FC236}">
                <a16:creationId xmlns:a16="http://schemas.microsoft.com/office/drawing/2014/main" id="{F6A233E0-2C08-0288-8BEC-5E5F313AE957}"/>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941235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B6A8DE8A-7B99-D485-9801-DBBC0EE8457A}"/>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6">
            <a:extLst>
              <a:ext uri="{FF2B5EF4-FFF2-40B4-BE49-F238E27FC236}">
                <a16:creationId xmlns:a16="http://schemas.microsoft.com/office/drawing/2014/main" id="{B86B5D08-4CC3-CE4D-539D-93877027B3F0}"/>
              </a:ext>
            </a:extLst>
          </p:cNvPr>
          <p:cNvSpPr>
            <a:spLocks noGrp="1" noChangeArrowheads="1"/>
          </p:cNvSpPr>
          <p:nvPr>
            <p:ph type="sldNum" sz="quarter" idx="11"/>
          </p:nvPr>
        </p:nvSpPr>
        <p:spPr>
          <a:ln/>
        </p:spPr>
        <p:txBody>
          <a:bodyPr/>
          <a:lstStyle>
            <a:lvl1pPr>
              <a:defRPr/>
            </a:lvl1pPr>
          </a:lstStyle>
          <a:p>
            <a:pPr>
              <a:defRPr/>
            </a:pPr>
            <a:fld id="{5AF20452-6FA0-4798-ADFC-F37D2EC480D9}" type="slidenum">
              <a:rPr lang="pt-PT" altLang="fr-FR"/>
              <a:pPr>
                <a:defRPr/>
              </a:pPr>
              <a:t>‹#›</a:t>
            </a:fld>
            <a:endParaRPr lang="pt-PT" altLang="fr-FR"/>
          </a:p>
        </p:txBody>
      </p:sp>
      <p:sp>
        <p:nvSpPr>
          <p:cNvPr id="5" name="Rectangle 29">
            <a:extLst>
              <a:ext uri="{FF2B5EF4-FFF2-40B4-BE49-F238E27FC236}">
                <a16:creationId xmlns:a16="http://schemas.microsoft.com/office/drawing/2014/main" id="{24F30AFF-D989-A856-3EB8-5F8FBEED3C33}"/>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875419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EB4D10-2316-A196-51F0-69B9B2FE3018}"/>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6">
            <a:extLst>
              <a:ext uri="{FF2B5EF4-FFF2-40B4-BE49-F238E27FC236}">
                <a16:creationId xmlns:a16="http://schemas.microsoft.com/office/drawing/2014/main" id="{EDDF6EE7-3E9A-C381-8D4B-10978204665A}"/>
              </a:ext>
            </a:extLst>
          </p:cNvPr>
          <p:cNvSpPr>
            <a:spLocks noGrp="1" noChangeArrowheads="1"/>
          </p:cNvSpPr>
          <p:nvPr>
            <p:ph type="sldNum" sz="quarter" idx="11"/>
          </p:nvPr>
        </p:nvSpPr>
        <p:spPr>
          <a:ln/>
        </p:spPr>
        <p:txBody>
          <a:bodyPr/>
          <a:lstStyle>
            <a:lvl1pPr>
              <a:defRPr/>
            </a:lvl1pPr>
          </a:lstStyle>
          <a:p>
            <a:pPr>
              <a:defRPr/>
            </a:pPr>
            <a:fld id="{BB6B3273-7ACD-4AB9-BE97-3AAB48A23314}" type="slidenum">
              <a:rPr lang="pt-PT" altLang="fr-FR"/>
              <a:pPr>
                <a:defRPr/>
              </a:pPr>
              <a:t>‹#›</a:t>
            </a:fld>
            <a:endParaRPr lang="pt-PT" altLang="fr-FR"/>
          </a:p>
        </p:txBody>
      </p:sp>
      <p:sp>
        <p:nvSpPr>
          <p:cNvPr id="4" name="Rectangle 29">
            <a:extLst>
              <a:ext uri="{FF2B5EF4-FFF2-40B4-BE49-F238E27FC236}">
                <a16:creationId xmlns:a16="http://schemas.microsoft.com/office/drawing/2014/main" id="{97972BEA-D5D1-A146-C42E-16B53DA4D52E}"/>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363110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7C2D6F-340A-4CEC-4696-8036104F48FD}"/>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6BAD13C6-E1E4-7AE4-E61A-889030AF49CD}"/>
              </a:ext>
            </a:extLst>
          </p:cNvPr>
          <p:cNvSpPr>
            <a:spLocks noGrp="1" noChangeArrowheads="1"/>
          </p:cNvSpPr>
          <p:nvPr>
            <p:ph type="sldNum" sz="quarter" idx="11"/>
          </p:nvPr>
        </p:nvSpPr>
        <p:spPr>
          <a:ln/>
        </p:spPr>
        <p:txBody>
          <a:bodyPr/>
          <a:lstStyle>
            <a:lvl1pPr>
              <a:defRPr/>
            </a:lvl1pPr>
          </a:lstStyle>
          <a:p>
            <a:pPr>
              <a:defRPr/>
            </a:pPr>
            <a:fld id="{A5944105-8E55-48B2-8CFE-EF56F81C4AE9}" type="slidenum">
              <a:rPr lang="pt-PT" altLang="fr-FR"/>
              <a:pPr>
                <a:defRPr/>
              </a:pPr>
              <a:t>‹#›</a:t>
            </a:fld>
            <a:endParaRPr lang="pt-PT" altLang="fr-FR"/>
          </a:p>
        </p:txBody>
      </p:sp>
      <p:sp>
        <p:nvSpPr>
          <p:cNvPr id="7" name="Rectangle 29">
            <a:extLst>
              <a:ext uri="{FF2B5EF4-FFF2-40B4-BE49-F238E27FC236}">
                <a16:creationId xmlns:a16="http://schemas.microsoft.com/office/drawing/2014/main" id="{F0205369-B465-A63B-8122-21323DD9A9CC}"/>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834106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DB94C0-5C61-0D28-C7E6-2A257B789297}"/>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20CF70F3-64D8-14F4-BD1C-A301F0E8CBFE}"/>
              </a:ext>
            </a:extLst>
          </p:cNvPr>
          <p:cNvSpPr>
            <a:spLocks noGrp="1" noChangeArrowheads="1"/>
          </p:cNvSpPr>
          <p:nvPr>
            <p:ph type="sldNum" sz="quarter" idx="11"/>
          </p:nvPr>
        </p:nvSpPr>
        <p:spPr>
          <a:ln/>
        </p:spPr>
        <p:txBody>
          <a:bodyPr/>
          <a:lstStyle>
            <a:lvl1pPr>
              <a:defRPr/>
            </a:lvl1pPr>
          </a:lstStyle>
          <a:p>
            <a:pPr>
              <a:defRPr/>
            </a:pPr>
            <a:fld id="{125D6D90-FAF4-4B5B-A94E-912FFE59CDC3}" type="slidenum">
              <a:rPr lang="pt-PT" altLang="fr-FR"/>
              <a:pPr>
                <a:defRPr/>
              </a:pPr>
              <a:t>‹#›</a:t>
            </a:fld>
            <a:endParaRPr lang="pt-PT" altLang="fr-FR"/>
          </a:p>
        </p:txBody>
      </p:sp>
      <p:sp>
        <p:nvSpPr>
          <p:cNvPr id="7" name="Rectangle 29">
            <a:extLst>
              <a:ext uri="{FF2B5EF4-FFF2-40B4-BE49-F238E27FC236}">
                <a16:creationId xmlns:a16="http://schemas.microsoft.com/office/drawing/2014/main" id="{A4E0D611-3EB8-8C60-7557-45227CD1D2AA}"/>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272051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AA49C2C8-64D8-2C53-2F66-2569726C9D77}"/>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148BA9FA-3085-DF44-7F45-893FD9316A96}"/>
              </a:ext>
            </a:extLst>
          </p:cNvPr>
          <p:cNvSpPr>
            <a:spLocks noGrp="1" noChangeArrowheads="1"/>
          </p:cNvSpPr>
          <p:nvPr>
            <p:ph type="sldNum" sz="quarter" idx="11"/>
          </p:nvPr>
        </p:nvSpPr>
        <p:spPr>
          <a:ln/>
        </p:spPr>
        <p:txBody>
          <a:bodyPr/>
          <a:lstStyle>
            <a:lvl1pPr>
              <a:defRPr/>
            </a:lvl1pPr>
          </a:lstStyle>
          <a:p>
            <a:pPr>
              <a:defRPr/>
            </a:pPr>
            <a:fld id="{8D29F90E-D176-45EF-80E3-49677DF46136}" type="slidenum">
              <a:rPr lang="pt-PT" altLang="fr-FR"/>
              <a:pPr>
                <a:defRPr/>
              </a:pPr>
              <a:t>‹#›</a:t>
            </a:fld>
            <a:endParaRPr lang="pt-PT" altLang="fr-FR"/>
          </a:p>
        </p:txBody>
      </p:sp>
      <p:sp>
        <p:nvSpPr>
          <p:cNvPr id="6" name="Rectangle 29">
            <a:extLst>
              <a:ext uri="{FF2B5EF4-FFF2-40B4-BE49-F238E27FC236}">
                <a16:creationId xmlns:a16="http://schemas.microsoft.com/office/drawing/2014/main" id="{14D4C773-0E8F-3F8B-DBDD-EE2BE61414B1}"/>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258038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4017" y="115888"/>
            <a:ext cx="2743200" cy="626586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4417" y="115888"/>
            <a:ext cx="8026400" cy="6265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EBC9E35E-8816-179C-7912-CC34FBFF73C4}"/>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AE298C69-6BA4-2418-DC2B-61CA576F4EBE}"/>
              </a:ext>
            </a:extLst>
          </p:cNvPr>
          <p:cNvSpPr>
            <a:spLocks noGrp="1" noChangeArrowheads="1"/>
          </p:cNvSpPr>
          <p:nvPr>
            <p:ph type="sldNum" sz="quarter" idx="11"/>
          </p:nvPr>
        </p:nvSpPr>
        <p:spPr>
          <a:ln/>
        </p:spPr>
        <p:txBody>
          <a:bodyPr/>
          <a:lstStyle>
            <a:lvl1pPr>
              <a:defRPr/>
            </a:lvl1pPr>
          </a:lstStyle>
          <a:p>
            <a:pPr>
              <a:defRPr/>
            </a:pPr>
            <a:fld id="{FB2FE0E9-9902-42FF-B50B-D15BCD530D28}" type="slidenum">
              <a:rPr lang="pt-PT" altLang="fr-FR"/>
              <a:pPr>
                <a:defRPr/>
              </a:pPr>
              <a:t>‹#›</a:t>
            </a:fld>
            <a:endParaRPr lang="pt-PT" altLang="fr-FR"/>
          </a:p>
        </p:txBody>
      </p:sp>
      <p:sp>
        <p:nvSpPr>
          <p:cNvPr id="6" name="Rectangle 29">
            <a:extLst>
              <a:ext uri="{FF2B5EF4-FFF2-40B4-BE49-F238E27FC236}">
                <a16:creationId xmlns:a16="http://schemas.microsoft.com/office/drawing/2014/main" id="{C0BF3AFB-1F1E-6CF3-9F83-CCD1B6C45138}"/>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363085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B802385C-5104-11C0-CE13-EBF3F65C3BEB}"/>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790467967"/>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Rectangle 6">
            <a:extLst>
              <a:ext uri="{FF2B5EF4-FFF2-40B4-BE49-F238E27FC236}">
                <a16:creationId xmlns:a16="http://schemas.microsoft.com/office/drawing/2014/main" id="{B66546ED-68F7-5411-BA2A-19E2EDA2BCE7}"/>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3391446686"/>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5CC51D7-4D51-ABC0-79B9-54B8FF113F5D}"/>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118046376"/>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C7AA391B-5946-85A5-3E49-CE7212503662}"/>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190226121"/>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102A3DCA-9C22-9352-5D9D-46B6C895144D}"/>
              </a:ext>
            </a:extLst>
          </p:cNvPr>
          <p:cNvSpPr>
            <a:spLocks noGrp="1" noChangeArrowheads="1"/>
          </p:cNvSpPr>
          <p:nvPr>
            <p:ph type="ftr" sz="quarter" idx="10"/>
          </p:nvPr>
        </p:nvSpPr>
        <p:spPr>
          <a:ln/>
        </p:spPr>
        <p:txBody>
          <a:bodyPr/>
          <a:lstStyle>
            <a:lvl1pPr>
              <a:defRPr/>
            </a:lvl1pPr>
          </a:lstStyle>
          <a:p>
            <a:pPr>
              <a:defRPr/>
            </a:pPr>
            <a:r>
              <a:rPr lang="fr-FR"/>
              <a:t>Pierre Courtellemont – Master IMA</a:t>
            </a:r>
          </a:p>
        </p:txBody>
      </p:sp>
    </p:spTree>
    <p:extLst>
      <p:ext uri="{BB962C8B-B14F-4D97-AF65-F5344CB8AC3E}">
        <p14:creationId xmlns:p14="http://schemas.microsoft.com/office/powerpoint/2010/main" val="3098226305"/>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66FF"/>
            </a:gs>
            <a:gs pos="100000">
              <a:srgbClr val="1C388B"/>
            </a:gs>
          </a:gsLst>
          <a:path path="rect">
            <a:fillToRect l="100000" t="100000"/>
          </a:path>
        </a:gra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57E131C8-B983-A0CB-2F85-DD173865B3DE}"/>
              </a:ext>
            </a:extLst>
          </p:cNvPr>
          <p:cNvSpPr>
            <a:spLocks noChangeArrowheads="1"/>
          </p:cNvSpPr>
          <p:nvPr userDrawn="1"/>
        </p:nvSpPr>
        <p:spPr bwMode="auto">
          <a:xfrm rot="10800000">
            <a:off x="203200" y="228600"/>
            <a:ext cx="1219200" cy="6477000"/>
          </a:xfrm>
          <a:prstGeom prst="rect">
            <a:avLst/>
          </a:prstGeom>
          <a:gradFill rotWithShape="0">
            <a:gsLst>
              <a:gs pos="0">
                <a:schemeClr val="bg1"/>
              </a:gs>
              <a:gs pos="100000">
                <a:srgbClr val="0099CC"/>
              </a:gs>
            </a:gsLst>
            <a:lin ang="5400000" scaled="1"/>
          </a:gradFill>
          <a:ln>
            <a:noFill/>
          </a:ln>
        </p:spPr>
        <p:txBody>
          <a:bodyP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a:defRPr/>
            </a:pPr>
            <a:endParaRPr lang="en-CA" altLang="fr-FR"/>
          </a:p>
        </p:txBody>
      </p:sp>
      <p:sp>
        <p:nvSpPr>
          <p:cNvPr id="1027" name="Rectangle 2">
            <a:extLst>
              <a:ext uri="{FF2B5EF4-FFF2-40B4-BE49-F238E27FC236}">
                <a16:creationId xmlns:a16="http://schemas.microsoft.com/office/drawing/2014/main" id="{B82F585F-40E4-FB46-1EEF-624730F39DA9}"/>
              </a:ext>
            </a:extLst>
          </p:cNvPr>
          <p:cNvSpPr>
            <a:spLocks noChangeArrowheads="1"/>
          </p:cNvSpPr>
          <p:nvPr userDrawn="1"/>
        </p:nvSpPr>
        <p:spPr bwMode="auto">
          <a:xfrm>
            <a:off x="914400" y="1066800"/>
            <a:ext cx="6908800" cy="152400"/>
          </a:xfrm>
          <a:prstGeom prst="rect">
            <a:avLst/>
          </a:prstGeom>
          <a:solidFill>
            <a:srgbClr val="3366FF"/>
          </a:solidFill>
          <a:ln>
            <a:noFill/>
          </a:ln>
        </p:spPr>
        <p:txBody>
          <a:bodyP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a:defRPr/>
            </a:pPr>
            <a:endParaRPr lang="en-CA" altLang="fr-FR"/>
          </a:p>
        </p:txBody>
      </p:sp>
      <p:sp>
        <p:nvSpPr>
          <p:cNvPr id="3078" name="Rectangle 6">
            <a:extLst>
              <a:ext uri="{FF2B5EF4-FFF2-40B4-BE49-F238E27FC236}">
                <a16:creationId xmlns:a16="http://schemas.microsoft.com/office/drawing/2014/main" id="{51B313E9-DB1C-E23F-FDC6-D69EE86B447F}"/>
              </a:ext>
            </a:extLst>
          </p:cNvPr>
          <p:cNvSpPr>
            <a:spLocks noGrp="1" noChangeArrowheads="1"/>
          </p:cNvSpPr>
          <p:nvPr>
            <p:ph type="ftr" sz="quarter" idx="3"/>
          </p:nvPr>
        </p:nvSpPr>
        <p:spPr bwMode="auto">
          <a:xfrm>
            <a:off x="4470400" y="6400800"/>
            <a:ext cx="772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b="1" i="0">
                <a:solidFill>
                  <a:srgbClr val="3366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mj-lt"/>
              </a:defRPr>
            </a:lvl1pPr>
          </a:lstStyle>
          <a:p>
            <a:pPr>
              <a:defRPr/>
            </a:pPr>
            <a:r>
              <a:rPr lang="fr-FR"/>
              <a:t>Pierre Courtellemont – Master IMA</a:t>
            </a:r>
          </a:p>
        </p:txBody>
      </p:sp>
      <p:graphicFrame>
        <p:nvGraphicFramePr>
          <p:cNvPr id="1029" name="Object 11">
            <a:extLst>
              <a:ext uri="{FF2B5EF4-FFF2-40B4-BE49-F238E27FC236}">
                <a16:creationId xmlns:a16="http://schemas.microsoft.com/office/drawing/2014/main" id="{A8426EBC-2BF9-72E7-E41C-CE20689116EB}"/>
              </a:ext>
            </a:extLst>
          </p:cNvPr>
          <p:cNvGraphicFramePr>
            <a:graphicFrameLocks noChangeAspect="1"/>
          </p:cNvGraphicFramePr>
          <p:nvPr/>
        </p:nvGraphicFramePr>
        <p:xfrm>
          <a:off x="304800" y="304800"/>
          <a:ext cx="903288" cy="685800"/>
        </p:xfrm>
        <a:graphic>
          <a:graphicData uri="http://schemas.openxmlformats.org/presentationml/2006/ole">
            <mc:AlternateContent xmlns:mc="http://schemas.openxmlformats.org/markup-compatibility/2006">
              <mc:Choice xmlns:v="urn:schemas-microsoft-com:vml" Requires="v">
                <p:oleObj name="Document" r:id="rId13" imgW="818388" imgH="827532" progId="Word.Document.8">
                  <p:embed/>
                </p:oleObj>
              </mc:Choice>
              <mc:Fallback>
                <p:oleObj name="Document" r:id="rId13" imgW="818388" imgH="827532" progId="Word.Document.8">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304800"/>
                        <a:ext cx="9032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5" name="Rectangle 13">
            <a:extLst>
              <a:ext uri="{FF2B5EF4-FFF2-40B4-BE49-F238E27FC236}">
                <a16:creationId xmlns:a16="http://schemas.microsoft.com/office/drawing/2014/main" id="{AE9439E5-DF07-6285-DAA2-23073DFE2A2C}"/>
              </a:ext>
            </a:extLst>
          </p:cNvPr>
          <p:cNvSpPr>
            <a:spLocks noChangeArrowheads="1"/>
          </p:cNvSpPr>
          <p:nvPr/>
        </p:nvSpPr>
        <p:spPr bwMode="auto">
          <a:xfrm>
            <a:off x="1776413" y="404813"/>
            <a:ext cx="9120187" cy="457200"/>
          </a:xfrm>
          <a:prstGeom prst="rect">
            <a:avLst/>
          </a:prstGeom>
          <a:noFill/>
          <a:ln w="9525">
            <a:noFill/>
            <a:miter lim="800000"/>
            <a:headEnd/>
            <a:tailEnd/>
          </a:ln>
          <a:effectLst/>
        </p:spPr>
        <p:txBody>
          <a:bodyPr wrap="none" lIns="92075" tIns="46038" rIns="92075" bIns="46038" anchor="ctr"/>
          <a:lstStyle/>
          <a:p>
            <a:pPr algn="r">
              <a:defRPr/>
            </a:pPr>
            <a:r>
              <a:rPr lang="fr-FR" sz="2400" b="1" i="0">
                <a:solidFill>
                  <a:srgbClr val="3366FF"/>
                </a:solidFill>
                <a:effectDag name="">
                  <a:cont type="tree" name="">
                    <a:effect ref="fillLine"/>
                    <a:outerShdw dist="38100" dir="13500000" algn="br">
                      <a:srgbClr val="7799FF"/>
                    </a:outerShdw>
                  </a:cont>
                  <a:cont type="tree" name="">
                    <a:effect ref="fillLine"/>
                    <a:outerShdw dist="38100" dir="2700000" algn="tl">
                      <a:srgbClr val="1E3D99"/>
                    </a:outerShdw>
                  </a:cont>
                  <a:effect ref="fillLine"/>
                </a:effectDag>
                <a:latin typeface="Comic Sans MS" pitchFamily="66" charset="0"/>
              </a:rPr>
              <a:t>Systèmes Industriels : Acquisition de données</a:t>
            </a:r>
          </a:p>
        </p:txBody>
      </p:sp>
    </p:spTree>
  </p:cSld>
  <p:clrMap bg1="lt1" tx1="dk1" bg2="lt2" tx2="dk2" accent1="accent1" accent2="accent2" accent3="accent3" accent4="accent4" accent5="accent5" accent6="accent6" hlink="hlink" folHlink="folHlink"/>
  <p:sldLayoutIdLst>
    <p:sldLayoutId id="2147484631"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ransition>
    <p:blinds dir="vert"/>
  </p:transition>
  <p:hf sldNum="0" hdr="0" dt="0"/>
  <p:txStyles>
    <p:titleStyle>
      <a:lvl1pPr algn="l" rtl="0" eaLnBrk="0" fontAlgn="base" hangingPunct="0">
        <a:spcBef>
          <a:spcPct val="0"/>
        </a:spcBef>
        <a:spcAft>
          <a:spcPct val="0"/>
        </a:spcAft>
        <a:defRPr kumimoji="1" sz="3200" b="1">
          <a:solidFill>
            <a:schemeClr val="bg1"/>
          </a:solidFill>
          <a:latin typeface="+mj-lt"/>
          <a:ea typeface="+mj-ea"/>
          <a:cs typeface="+mj-cs"/>
        </a:defRPr>
      </a:lvl1pPr>
      <a:lvl2pPr algn="l" rtl="0" eaLnBrk="0" fontAlgn="base" hangingPunct="0">
        <a:spcBef>
          <a:spcPct val="0"/>
        </a:spcBef>
        <a:spcAft>
          <a:spcPct val="0"/>
        </a:spcAft>
        <a:defRPr kumimoji="1" sz="3200" b="1">
          <a:solidFill>
            <a:schemeClr val="bg1"/>
          </a:solidFill>
          <a:latin typeface="Comic Sans MS" pitchFamily="66" charset="0"/>
        </a:defRPr>
      </a:lvl2pPr>
      <a:lvl3pPr algn="l" rtl="0" eaLnBrk="0" fontAlgn="base" hangingPunct="0">
        <a:spcBef>
          <a:spcPct val="0"/>
        </a:spcBef>
        <a:spcAft>
          <a:spcPct val="0"/>
        </a:spcAft>
        <a:defRPr kumimoji="1" sz="3200" b="1">
          <a:solidFill>
            <a:schemeClr val="bg1"/>
          </a:solidFill>
          <a:latin typeface="Comic Sans MS" pitchFamily="66" charset="0"/>
        </a:defRPr>
      </a:lvl3pPr>
      <a:lvl4pPr algn="l" rtl="0" eaLnBrk="0" fontAlgn="base" hangingPunct="0">
        <a:spcBef>
          <a:spcPct val="0"/>
        </a:spcBef>
        <a:spcAft>
          <a:spcPct val="0"/>
        </a:spcAft>
        <a:defRPr kumimoji="1" sz="3200" b="1">
          <a:solidFill>
            <a:schemeClr val="bg1"/>
          </a:solidFill>
          <a:latin typeface="Comic Sans MS" pitchFamily="66" charset="0"/>
        </a:defRPr>
      </a:lvl4pPr>
      <a:lvl5pPr algn="l" rtl="0" eaLnBrk="0" fontAlgn="base" hangingPunct="0">
        <a:spcBef>
          <a:spcPct val="0"/>
        </a:spcBef>
        <a:spcAft>
          <a:spcPct val="0"/>
        </a:spcAft>
        <a:defRPr kumimoji="1" sz="3200" b="1">
          <a:solidFill>
            <a:schemeClr val="bg1"/>
          </a:solidFill>
          <a:latin typeface="Comic Sans MS" pitchFamily="66" charset="0"/>
        </a:defRPr>
      </a:lvl5pPr>
      <a:lvl6pPr marL="457200" algn="l" rtl="0" eaLnBrk="0" fontAlgn="base" hangingPunct="0">
        <a:spcBef>
          <a:spcPct val="0"/>
        </a:spcBef>
        <a:spcAft>
          <a:spcPct val="0"/>
        </a:spcAft>
        <a:defRPr kumimoji="1" sz="3200" b="1">
          <a:solidFill>
            <a:schemeClr val="bg1"/>
          </a:solidFill>
          <a:latin typeface="Comic Sans MS" pitchFamily="66" charset="0"/>
        </a:defRPr>
      </a:lvl6pPr>
      <a:lvl7pPr marL="914400" algn="l" rtl="0" eaLnBrk="0" fontAlgn="base" hangingPunct="0">
        <a:spcBef>
          <a:spcPct val="0"/>
        </a:spcBef>
        <a:spcAft>
          <a:spcPct val="0"/>
        </a:spcAft>
        <a:defRPr kumimoji="1" sz="3200" b="1">
          <a:solidFill>
            <a:schemeClr val="bg1"/>
          </a:solidFill>
          <a:latin typeface="Comic Sans MS" pitchFamily="66" charset="0"/>
        </a:defRPr>
      </a:lvl7pPr>
      <a:lvl8pPr marL="1371600" algn="l" rtl="0" eaLnBrk="0" fontAlgn="base" hangingPunct="0">
        <a:spcBef>
          <a:spcPct val="0"/>
        </a:spcBef>
        <a:spcAft>
          <a:spcPct val="0"/>
        </a:spcAft>
        <a:defRPr kumimoji="1" sz="3200" b="1">
          <a:solidFill>
            <a:schemeClr val="bg1"/>
          </a:solidFill>
          <a:latin typeface="Comic Sans MS" pitchFamily="66" charset="0"/>
        </a:defRPr>
      </a:lvl8pPr>
      <a:lvl9pPr marL="1828800" algn="l" rtl="0" eaLnBrk="0" fontAlgn="base" hangingPunct="0">
        <a:spcBef>
          <a:spcPct val="0"/>
        </a:spcBef>
        <a:spcAft>
          <a:spcPct val="0"/>
        </a:spcAft>
        <a:defRPr kumimoji="1" sz="3200" b="1">
          <a:solidFill>
            <a:schemeClr val="bg1"/>
          </a:solidFill>
          <a:latin typeface="Comic Sans MS" pitchFamily="66" charset="0"/>
        </a:defRPr>
      </a:lvl9pPr>
    </p:titleStyle>
    <p:bodyStyle>
      <a:lvl1pPr marL="288925" indent="-288925" algn="l" rtl="0" eaLnBrk="0" fontAlgn="base" hangingPunct="0">
        <a:spcBef>
          <a:spcPct val="20000"/>
        </a:spcBef>
        <a:spcAft>
          <a:spcPct val="0"/>
        </a:spcAft>
        <a:buClr>
          <a:srgbClr val="0099CC"/>
        </a:buClr>
        <a:buSzPct val="80000"/>
        <a:buFont typeface="Wingdings" panose="05000000000000000000" pitchFamily="2" charset="2"/>
        <a:defRPr kumimoji="1" sz="2800">
          <a:solidFill>
            <a:schemeClr val="bg1"/>
          </a:solidFill>
          <a:latin typeface="+mn-lt"/>
          <a:ea typeface="+mn-ea"/>
          <a:cs typeface="+mn-cs"/>
        </a:defRPr>
      </a:lvl1pPr>
      <a:lvl2pPr marL="765175" indent="-285750" algn="l" rtl="0" eaLnBrk="0" fontAlgn="base" hangingPunct="0">
        <a:spcBef>
          <a:spcPct val="20000"/>
        </a:spcBef>
        <a:spcAft>
          <a:spcPct val="0"/>
        </a:spcAft>
        <a:buFont typeface="Wingdings" panose="05000000000000000000" pitchFamily="2" charset="2"/>
        <a:defRPr kumimoji="1" sz="2400">
          <a:solidFill>
            <a:schemeClr val="bg1"/>
          </a:solidFill>
          <a:latin typeface="+mn-lt"/>
        </a:defRPr>
      </a:lvl2pPr>
      <a:lvl3pPr marL="1139825" indent="-184150" algn="l" rtl="0" eaLnBrk="0" fontAlgn="base" hangingPunct="0">
        <a:spcBef>
          <a:spcPct val="20000"/>
        </a:spcBef>
        <a:spcAft>
          <a:spcPct val="0"/>
        </a:spcAft>
        <a:buClr>
          <a:schemeClr val="bg1"/>
        </a:buClr>
        <a:defRPr kumimoji="1" sz="2400">
          <a:solidFill>
            <a:schemeClr val="bg1"/>
          </a:solidFill>
          <a:latin typeface="+mn-lt"/>
        </a:defRPr>
      </a:lvl3pPr>
      <a:lvl4pPr marL="1616075" indent="-285750" algn="l" rtl="0" eaLnBrk="0" fontAlgn="base" hangingPunct="0">
        <a:spcBef>
          <a:spcPct val="20000"/>
        </a:spcBef>
        <a:spcAft>
          <a:spcPct val="0"/>
        </a:spcAft>
        <a:defRPr kumimoji="1" sz="2000" i="1">
          <a:solidFill>
            <a:schemeClr val="bg1"/>
          </a:solidFill>
          <a:latin typeface="+mn-lt"/>
        </a:defRPr>
      </a:lvl4pPr>
      <a:lvl5pPr marL="2425700" indent="-228600" algn="l" rtl="0" eaLnBrk="0" fontAlgn="base" hangingPunct="0">
        <a:spcBef>
          <a:spcPct val="20000"/>
        </a:spcBef>
        <a:spcAft>
          <a:spcPct val="0"/>
        </a:spcAft>
        <a:buClr>
          <a:schemeClr val="accent2"/>
        </a:buClr>
        <a:defRPr kumimoji="1" sz="2000">
          <a:solidFill>
            <a:schemeClr val="bg1"/>
          </a:solidFill>
          <a:latin typeface="+mn-lt"/>
        </a:defRPr>
      </a:lvl5pPr>
      <a:lvl6pPr marL="2882900" indent="-228600" algn="l" rtl="0" eaLnBrk="0" fontAlgn="base" hangingPunct="0">
        <a:spcBef>
          <a:spcPct val="20000"/>
        </a:spcBef>
        <a:spcAft>
          <a:spcPct val="0"/>
        </a:spcAft>
        <a:buClr>
          <a:schemeClr val="accent2"/>
        </a:buClr>
        <a:defRPr kumimoji="1" sz="2000">
          <a:solidFill>
            <a:schemeClr val="bg1"/>
          </a:solidFill>
          <a:latin typeface="+mn-lt"/>
        </a:defRPr>
      </a:lvl6pPr>
      <a:lvl7pPr marL="3340100" indent="-228600" algn="l" rtl="0" eaLnBrk="0" fontAlgn="base" hangingPunct="0">
        <a:spcBef>
          <a:spcPct val="20000"/>
        </a:spcBef>
        <a:spcAft>
          <a:spcPct val="0"/>
        </a:spcAft>
        <a:buClr>
          <a:schemeClr val="accent2"/>
        </a:buClr>
        <a:defRPr kumimoji="1" sz="2000">
          <a:solidFill>
            <a:schemeClr val="bg1"/>
          </a:solidFill>
          <a:latin typeface="+mn-lt"/>
        </a:defRPr>
      </a:lvl7pPr>
      <a:lvl8pPr marL="3797300" indent="-228600" algn="l" rtl="0" eaLnBrk="0" fontAlgn="base" hangingPunct="0">
        <a:spcBef>
          <a:spcPct val="20000"/>
        </a:spcBef>
        <a:spcAft>
          <a:spcPct val="0"/>
        </a:spcAft>
        <a:buClr>
          <a:schemeClr val="accent2"/>
        </a:buClr>
        <a:defRPr kumimoji="1" sz="2000">
          <a:solidFill>
            <a:schemeClr val="bg1"/>
          </a:solidFill>
          <a:latin typeface="+mn-lt"/>
        </a:defRPr>
      </a:lvl8pPr>
      <a:lvl9pPr marL="4254500" indent="-228600" algn="l" rtl="0" eaLnBrk="0" fontAlgn="base" hangingPunct="0">
        <a:spcBef>
          <a:spcPct val="20000"/>
        </a:spcBef>
        <a:spcAft>
          <a:spcPct val="0"/>
        </a:spcAft>
        <a:buClr>
          <a:schemeClr val="accent2"/>
        </a:buClr>
        <a:defRPr kumimoji="1"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C0C0AFA-AF97-AD23-4211-9664D5C4918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2051" name="Rectangle 3">
            <a:extLst>
              <a:ext uri="{FF2B5EF4-FFF2-40B4-BE49-F238E27FC236}">
                <a16:creationId xmlns:a16="http://schemas.microsoft.com/office/drawing/2014/main" id="{C54DC97C-810A-1D61-715B-DCFA8A90C00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397316" name="Rectangle 4">
            <a:extLst>
              <a:ext uri="{FF2B5EF4-FFF2-40B4-BE49-F238E27FC236}">
                <a16:creationId xmlns:a16="http://schemas.microsoft.com/office/drawing/2014/main" id="{64A377CF-F774-129D-AB43-9D0C242F206B}"/>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0" sz="1400" i="0">
                <a:solidFill>
                  <a:schemeClr val="tx1"/>
                </a:solidFill>
                <a:latin typeface="Times New Roman" pitchFamily="18" charset="0"/>
              </a:defRPr>
            </a:lvl1pPr>
          </a:lstStyle>
          <a:p>
            <a:pPr>
              <a:defRPr/>
            </a:pPr>
            <a:endParaRPr lang="fr-FR"/>
          </a:p>
        </p:txBody>
      </p:sp>
      <p:sp>
        <p:nvSpPr>
          <p:cNvPr id="397317" name="Rectangle 5">
            <a:extLst>
              <a:ext uri="{FF2B5EF4-FFF2-40B4-BE49-F238E27FC236}">
                <a16:creationId xmlns:a16="http://schemas.microsoft.com/office/drawing/2014/main" id="{9CDBFC26-8C92-4A82-558D-C79F194EB60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kumimoji="0" sz="1400" i="0">
                <a:solidFill>
                  <a:schemeClr val="tx1"/>
                </a:solidFill>
                <a:latin typeface="Times New Roman" pitchFamily="18" charset="0"/>
              </a:defRPr>
            </a:lvl1pPr>
          </a:lstStyle>
          <a:p>
            <a:pPr>
              <a:defRPr/>
            </a:pPr>
            <a:endParaRPr lang="fr-FR"/>
          </a:p>
        </p:txBody>
      </p:sp>
      <p:sp>
        <p:nvSpPr>
          <p:cNvPr id="397318" name="Rectangle 6">
            <a:extLst>
              <a:ext uri="{FF2B5EF4-FFF2-40B4-BE49-F238E27FC236}">
                <a16:creationId xmlns:a16="http://schemas.microsoft.com/office/drawing/2014/main" id="{AF8220D4-117C-8750-E20F-46DA39DCA5C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i="0">
                <a:solidFill>
                  <a:schemeClr val="tx1"/>
                </a:solidFill>
                <a:latin typeface="Times New Roman" panose="02020603050405020304" pitchFamily="18" charset="0"/>
              </a:defRPr>
            </a:lvl1pPr>
          </a:lstStyle>
          <a:p>
            <a:pPr>
              <a:defRPr/>
            </a:pPr>
            <a:fld id="{56B4FDFC-0BD6-48CB-9BAE-54EC34FE4A31}"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403CE62-A8CB-8832-3DB6-CE5801F1FCD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CA" altLang="fr-FR"/>
          </a:p>
        </p:txBody>
      </p:sp>
      <p:sp>
        <p:nvSpPr>
          <p:cNvPr id="3075" name="Text Placeholder 2">
            <a:extLst>
              <a:ext uri="{FF2B5EF4-FFF2-40B4-BE49-F238E27FC236}">
                <a16:creationId xmlns:a16="http://schemas.microsoft.com/office/drawing/2014/main" id="{4451FB33-2208-CB4A-4F02-F082F983DB1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sp>
        <p:nvSpPr>
          <p:cNvPr id="3076" name="Rectangle 26">
            <a:extLst>
              <a:ext uri="{FF2B5EF4-FFF2-40B4-BE49-F238E27FC236}">
                <a16:creationId xmlns:a16="http://schemas.microsoft.com/office/drawing/2014/main" id="{26AA0665-8BB5-ACE3-81CD-36B220AC081D}"/>
              </a:ext>
            </a:extLst>
          </p:cNvPr>
          <p:cNvSpPr>
            <a:spLocks noChangeArrowheads="1"/>
          </p:cNvSpPr>
          <p:nvPr userDrawn="1"/>
        </p:nvSpPr>
        <p:spPr bwMode="auto">
          <a:xfrm>
            <a:off x="0" y="6381750"/>
            <a:ext cx="12192000" cy="476250"/>
          </a:xfrm>
          <a:prstGeom prst="rect">
            <a:avLst/>
          </a:prstGeom>
          <a:gradFill rotWithShape="1">
            <a:gsLst>
              <a:gs pos="0">
                <a:srgbClr val="760000"/>
              </a:gs>
              <a:gs pos="100000">
                <a:srgbClr val="FF0000"/>
              </a:gs>
            </a:gsLst>
            <a:lin ang="0" scaled="1"/>
          </a:gradFill>
          <a:ln>
            <a:noFill/>
          </a:ln>
        </p:spPr>
        <p:txBody>
          <a:bodyPr wrap="none" anchor="ct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eaLnBrk="1" hangingPunct="1">
              <a:spcBef>
                <a:spcPct val="0"/>
              </a:spcBef>
              <a:buClrTx/>
              <a:buSzTx/>
              <a:buFontTx/>
              <a:buNone/>
              <a:defRPr/>
            </a:pPr>
            <a:r>
              <a:rPr kumimoji="0" lang="fr-CA" altLang="fr-FR" sz="1000">
                <a:latin typeface="Arial" panose="020B0604020202020204" pitchFamily="34" charset="0"/>
              </a:rPr>
              <a:t>Traduit et/ou adapté de matériel recueilli sur Internet (dont les notes de </a:t>
            </a:r>
            <a:r>
              <a:rPr lang="fr-FR" altLang="fr-FR" sz="1000">
                <a:latin typeface="Arial" panose="020B0604020202020204" pitchFamily="34" charset="0"/>
              </a:rPr>
              <a:t>Pierre Courtellemont)</a:t>
            </a:r>
            <a:endParaRPr lang="fr-CA" altLang="fr-FR" sz="100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Lst>
  <p:transition>
    <p:blinds dir="vert"/>
  </p:transition>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B03E05C1-003C-4F3C-B0DB-BAA0B88A253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kumimoji="0" sz="1400" i="0">
                <a:solidFill>
                  <a:schemeClr val="tx1"/>
                </a:solidFill>
                <a:latin typeface="Arial" charset="0"/>
              </a:defRPr>
            </a:lvl1pPr>
          </a:lstStyle>
          <a:p>
            <a:pPr>
              <a:defRPr/>
            </a:pPr>
            <a:endParaRPr lang="pt-PT"/>
          </a:p>
        </p:txBody>
      </p:sp>
      <p:sp>
        <p:nvSpPr>
          <p:cNvPr id="4099" name="Rectangle 14">
            <a:extLst>
              <a:ext uri="{FF2B5EF4-FFF2-40B4-BE49-F238E27FC236}">
                <a16:creationId xmlns:a16="http://schemas.microsoft.com/office/drawing/2014/main" id="{E3D02872-53FD-0117-F578-8B1C6516F02E}"/>
              </a:ext>
            </a:extLst>
          </p:cNvPr>
          <p:cNvSpPr>
            <a:spLocks noChangeArrowheads="1"/>
          </p:cNvSpPr>
          <p:nvPr/>
        </p:nvSpPr>
        <p:spPr bwMode="auto">
          <a:xfrm>
            <a:off x="0" y="6381750"/>
            <a:ext cx="12192000" cy="476250"/>
          </a:xfrm>
          <a:prstGeom prst="rect">
            <a:avLst/>
          </a:prstGeom>
          <a:gradFill rotWithShape="1">
            <a:gsLst>
              <a:gs pos="0">
                <a:srgbClr val="760000"/>
              </a:gs>
              <a:gs pos="100000">
                <a:srgbClr val="FF0000"/>
              </a:gs>
            </a:gsLst>
            <a:lin ang="0" scaled="1"/>
          </a:gradFill>
          <a:ln>
            <a:noFill/>
          </a:ln>
        </p:spPr>
        <p:txBody>
          <a:bodyPr wrap="none" anchor="ct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eaLnBrk="1" hangingPunct="1">
              <a:spcBef>
                <a:spcPct val="0"/>
              </a:spcBef>
              <a:buClrTx/>
              <a:buSzTx/>
              <a:buFontTx/>
              <a:buNone/>
              <a:defRPr/>
            </a:pPr>
            <a:endParaRPr kumimoji="0" lang="pt-PT" altLang="fr-FR" sz="1800" i="0">
              <a:solidFill>
                <a:schemeClr val="tx1"/>
              </a:solidFill>
              <a:latin typeface="Arial" panose="020B0604020202020204" pitchFamily="34" charset="0"/>
            </a:endParaRPr>
          </a:p>
        </p:txBody>
      </p:sp>
      <p:sp>
        <p:nvSpPr>
          <p:cNvPr id="4100" name="Rectangle 13">
            <a:extLst>
              <a:ext uri="{FF2B5EF4-FFF2-40B4-BE49-F238E27FC236}">
                <a16:creationId xmlns:a16="http://schemas.microsoft.com/office/drawing/2014/main" id="{813F1F5E-2FE6-A100-CA53-2C36F7D0D4AD}"/>
              </a:ext>
            </a:extLst>
          </p:cNvPr>
          <p:cNvSpPr>
            <a:spLocks noChangeArrowheads="1"/>
          </p:cNvSpPr>
          <p:nvPr/>
        </p:nvSpPr>
        <p:spPr bwMode="auto">
          <a:xfrm>
            <a:off x="0" y="0"/>
            <a:ext cx="12192000" cy="1052513"/>
          </a:xfrm>
          <a:prstGeom prst="rect">
            <a:avLst/>
          </a:prstGeom>
          <a:gradFill rotWithShape="1">
            <a:gsLst>
              <a:gs pos="0">
                <a:srgbClr val="7F7F7F">
                  <a:alpha val="89998"/>
                </a:srgbClr>
              </a:gs>
              <a:gs pos="100000">
                <a:srgbClr val="000000"/>
              </a:gs>
            </a:gsLst>
            <a:lin ang="0" scaled="1"/>
          </a:gradFill>
          <a:ln>
            <a:noFill/>
          </a:ln>
        </p:spPr>
        <p:txBody>
          <a:bodyPr wrap="none" anchor="ct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eaLnBrk="1" hangingPunct="1">
              <a:spcBef>
                <a:spcPct val="0"/>
              </a:spcBef>
              <a:buClrTx/>
              <a:buSzTx/>
              <a:buFontTx/>
              <a:buNone/>
              <a:defRPr/>
            </a:pPr>
            <a:endParaRPr kumimoji="0" lang="pt-PT" altLang="fr-FR" sz="1800" i="0">
              <a:solidFill>
                <a:schemeClr val="tx1"/>
              </a:solidFill>
              <a:latin typeface="Arial" panose="020B0604020202020204" pitchFamily="34" charset="0"/>
            </a:endParaRPr>
          </a:p>
        </p:txBody>
      </p:sp>
      <p:sp>
        <p:nvSpPr>
          <p:cNvPr id="4101" name="Rectangle 9">
            <a:extLst>
              <a:ext uri="{FF2B5EF4-FFF2-40B4-BE49-F238E27FC236}">
                <a16:creationId xmlns:a16="http://schemas.microsoft.com/office/drawing/2014/main" id="{B4ACD2DB-A597-F5F2-D113-905E1F3CB2F2}"/>
              </a:ext>
            </a:extLst>
          </p:cNvPr>
          <p:cNvSpPr>
            <a:spLocks noGrp="1" noChangeArrowheads="1"/>
          </p:cNvSpPr>
          <p:nvPr>
            <p:ph type="title"/>
          </p:nvPr>
        </p:nvSpPr>
        <p:spPr bwMode="auto">
          <a:xfrm>
            <a:off x="814388" y="115888"/>
            <a:ext cx="10563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fr-FR"/>
              <a:t>Clique para editar o estilo do título</a:t>
            </a:r>
          </a:p>
        </p:txBody>
      </p:sp>
      <p:sp>
        <p:nvSpPr>
          <p:cNvPr id="4102" name="Rectangle 10">
            <a:extLst>
              <a:ext uri="{FF2B5EF4-FFF2-40B4-BE49-F238E27FC236}">
                <a16:creationId xmlns:a16="http://schemas.microsoft.com/office/drawing/2014/main" id="{689A524B-0858-4A6F-611F-8F3837883FA3}"/>
              </a:ext>
            </a:extLst>
          </p:cNvPr>
          <p:cNvSpPr>
            <a:spLocks noGrp="1" noChangeArrowheads="1"/>
          </p:cNvSpPr>
          <p:nvPr>
            <p:ph type="body" idx="1"/>
          </p:nvPr>
        </p:nvSpPr>
        <p:spPr bwMode="auto">
          <a:xfrm>
            <a:off x="623888" y="1052513"/>
            <a:ext cx="109728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fr-FR"/>
              <a:t>Clique para editar os estilos de texto do modelo global</a:t>
            </a:r>
          </a:p>
          <a:p>
            <a:pPr lvl="1"/>
            <a:r>
              <a:rPr lang="pt-PT" altLang="fr-FR"/>
              <a:t>Segundo nível</a:t>
            </a:r>
          </a:p>
          <a:p>
            <a:pPr lvl="2"/>
            <a:r>
              <a:rPr lang="pt-PT" altLang="fr-FR"/>
              <a:t>Terceiro nível</a:t>
            </a:r>
          </a:p>
          <a:p>
            <a:pPr lvl="3"/>
            <a:r>
              <a:rPr lang="pt-PT" altLang="fr-FR"/>
              <a:t>Quarto nível</a:t>
            </a:r>
          </a:p>
          <a:p>
            <a:pPr lvl="4"/>
            <a:r>
              <a:rPr lang="pt-PT" altLang="fr-FR"/>
              <a:t>Quinto nível</a:t>
            </a:r>
          </a:p>
        </p:txBody>
      </p:sp>
      <p:sp>
        <p:nvSpPr>
          <p:cNvPr id="7174" name="Rectangle 6">
            <a:extLst>
              <a:ext uri="{FF2B5EF4-FFF2-40B4-BE49-F238E27FC236}">
                <a16:creationId xmlns:a16="http://schemas.microsoft.com/office/drawing/2014/main" id="{B99F495A-13A0-9865-882D-1379D8E31E7B}"/>
              </a:ext>
            </a:extLst>
          </p:cNvPr>
          <p:cNvSpPr>
            <a:spLocks noGrp="1" noChangeArrowheads="1"/>
          </p:cNvSpPr>
          <p:nvPr>
            <p:ph type="sldNum" sz="quarter" idx="4"/>
          </p:nvPr>
        </p:nvSpPr>
        <p:spPr bwMode="auto">
          <a:xfrm>
            <a:off x="8783638" y="64817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i="0">
                <a:latin typeface="Verdana" panose="020B0604030504040204" pitchFamily="34" charset="0"/>
              </a:defRPr>
            </a:lvl1pPr>
          </a:lstStyle>
          <a:p>
            <a:pPr>
              <a:defRPr/>
            </a:pPr>
            <a:fld id="{0E2786C5-9F7D-4D43-B0D3-F93D6110ED7C}" type="slidenum">
              <a:rPr lang="pt-PT" altLang="fr-FR"/>
              <a:pPr>
                <a:defRPr/>
              </a:pPr>
              <a:t>‹#›</a:t>
            </a:fld>
            <a:endParaRPr lang="pt-PT" altLang="fr-FR"/>
          </a:p>
        </p:txBody>
      </p:sp>
      <p:sp>
        <p:nvSpPr>
          <p:cNvPr id="4104" name="Rectangle 26">
            <a:extLst>
              <a:ext uri="{FF2B5EF4-FFF2-40B4-BE49-F238E27FC236}">
                <a16:creationId xmlns:a16="http://schemas.microsoft.com/office/drawing/2014/main" id="{F8BB4044-AE11-022A-3296-F62FA3D50B00}"/>
              </a:ext>
            </a:extLst>
          </p:cNvPr>
          <p:cNvSpPr>
            <a:spLocks noChangeArrowheads="1"/>
          </p:cNvSpPr>
          <p:nvPr/>
        </p:nvSpPr>
        <p:spPr bwMode="auto">
          <a:xfrm>
            <a:off x="0" y="6381750"/>
            <a:ext cx="12192000" cy="476250"/>
          </a:xfrm>
          <a:prstGeom prst="rect">
            <a:avLst/>
          </a:prstGeom>
          <a:gradFill rotWithShape="1">
            <a:gsLst>
              <a:gs pos="0">
                <a:srgbClr val="760000"/>
              </a:gs>
              <a:gs pos="100000">
                <a:srgbClr val="FF0000"/>
              </a:gs>
            </a:gsLst>
            <a:lin ang="0" scaled="1"/>
          </a:gradFill>
          <a:ln>
            <a:noFill/>
          </a:ln>
        </p:spPr>
        <p:txBody>
          <a:bodyPr wrap="none" anchor="ctr"/>
          <a:lstStyle>
            <a:lvl1pPr>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1pPr>
            <a:lvl2pPr marL="742950" indent="-28575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2pPr>
            <a:lvl3pPr marL="11430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3pPr>
            <a:lvl4pPr marL="16002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4pPr>
            <a:lvl5pPr marL="2057400" indent="-228600">
              <a:spcBef>
                <a:spcPct val="20000"/>
              </a:spcBef>
              <a:buClr>
                <a:srgbClr val="0099CC"/>
              </a:buClr>
              <a:buSzPct val="80000"/>
              <a:buFont typeface="Wingdings" panose="05000000000000000000" pitchFamily="2" charset="2"/>
              <a:defRPr kumimoji="1" sz="2000" i="1">
                <a:solidFill>
                  <a:schemeClr val="bg1"/>
                </a:solidFill>
                <a:latin typeface="Tahoma" panose="020B0604030504040204" pitchFamily="34" charset="0"/>
              </a:defRPr>
            </a:lvl5pPr>
            <a:lvl6pPr marL="25146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6pPr>
            <a:lvl7pPr marL="29718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7pPr>
            <a:lvl8pPr marL="34290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8pPr>
            <a:lvl9pPr marL="3886200" indent="-228600" eaLnBrk="0" fontAlgn="base" hangingPunct="0">
              <a:spcBef>
                <a:spcPct val="20000"/>
              </a:spcBef>
              <a:spcAft>
                <a:spcPct val="0"/>
              </a:spcAft>
              <a:buClr>
                <a:srgbClr val="0099CC"/>
              </a:buClr>
              <a:buSzPct val="80000"/>
              <a:buFont typeface="Wingdings" panose="05000000000000000000" pitchFamily="2" charset="2"/>
              <a:defRPr kumimoji="1" sz="2000" i="1">
                <a:solidFill>
                  <a:schemeClr val="bg1"/>
                </a:solidFill>
                <a:latin typeface="Tahoma" panose="020B0604030504040204" pitchFamily="34" charset="0"/>
              </a:defRPr>
            </a:lvl9pPr>
          </a:lstStyle>
          <a:p>
            <a:pPr eaLnBrk="1" hangingPunct="1">
              <a:spcBef>
                <a:spcPct val="0"/>
              </a:spcBef>
              <a:buClrTx/>
              <a:buSzTx/>
              <a:buFontTx/>
              <a:buNone/>
              <a:defRPr/>
            </a:pPr>
            <a:r>
              <a:rPr kumimoji="0" lang="fr-CA" altLang="fr-FR" sz="1000">
                <a:solidFill>
                  <a:schemeClr val="bg2"/>
                </a:solidFill>
                <a:latin typeface="Arial" panose="020B0604020202020204" pitchFamily="34" charset="0"/>
              </a:rPr>
              <a:t>Traduit et adapté de l’anglais</a:t>
            </a:r>
          </a:p>
        </p:txBody>
      </p:sp>
      <p:sp>
        <p:nvSpPr>
          <p:cNvPr id="7197" name="Rectangle 29">
            <a:extLst>
              <a:ext uri="{FF2B5EF4-FFF2-40B4-BE49-F238E27FC236}">
                <a16:creationId xmlns:a16="http://schemas.microsoft.com/office/drawing/2014/main" id="{ABBAD5D6-69E5-FCFC-24CC-142EDE525CF8}"/>
              </a:ext>
            </a:extLst>
          </p:cNvPr>
          <p:cNvSpPr>
            <a:spLocks noGrp="1" noChangeArrowheads="1"/>
          </p:cNvSpPr>
          <p:nvPr>
            <p:ph type="ftr" sz="quarter" idx="3"/>
          </p:nvPr>
        </p:nvSpPr>
        <p:spPr bwMode="auto">
          <a:xfrm>
            <a:off x="4214813" y="6343650"/>
            <a:ext cx="37433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kumimoji="0" sz="600" b="1" i="0">
                <a:solidFill>
                  <a:schemeClr val="bg1"/>
                </a:solidFill>
                <a:latin typeface="+mn-lt"/>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hf hdr="0" dt="0"/>
  <p:txStyles>
    <p:titleStyle>
      <a:lvl1pPr algn="ctr" rtl="0" eaLnBrk="0" fontAlgn="base" hangingPunct="0">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3000" b="1">
          <a:solidFill>
            <a:schemeClr val="bg1"/>
          </a:solidFill>
          <a:latin typeface="Verdana" pitchFamily="34" charset="0"/>
        </a:defRPr>
      </a:lvl2pPr>
      <a:lvl3pPr algn="ctr" rtl="0" eaLnBrk="0" fontAlgn="base" hangingPunct="0">
        <a:spcBef>
          <a:spcPct val="0"/>
        </a:spcBef>
        <a:spcAft>
          <a:spcPct val="0"/>
        </a:spcAft>
        <a:defRPr sz="3000" b="1">
          <a:solidFill>
            <a:schemeClr val="bg1"/>
          </a:solidFill>
          <a:latin typeface="Verdana" pitchFamily="34" charset="0"/>
        </a:defRPr>
      </a:lvl3pPr>
      <a:lvl4pPr algn="ctr" rtl="0" eaLnBrk="0" fontAlgn="base" hangingPunct="0">
        <a:spcBef>
          <a:spcPct val="0"/>
        </a:spcBef>
        <a:spcAft>
          <a:spcPct val="0"/>
        </a:spcAft>
        <a:defRPr sz="3000" b="1">
          <a:solidFill>
            <a:schemeClr val="bg1"/>
          </a:solidFill>
          <a:latin typeface="Verdana" pitchFamily="34" charset="0"/>
        </a:defRPr>
      </a:lvl4pPr>
      <a:lvl5pPr algn="ctr" rtl="0" eaLnBrk="0" fontAlgn="base" hangingPunct="0">
        <a:spcBef>
          <a:spcPct val="0"/>
        </a:spcBef>
        <a:spcAft>
          <a:spcPct val="0"/>
        </a:spcAft>
        <a:defRPr sz="3000" b="1">
          <a:solidFill>
            <a:schemeClr val="bg1"/>
          </a:solidFill>
          <a:latin typeface="Verdana" pitchFamily="34" charset="0"/>
        </a:defRPr>
      </a:lvl5pPr>
      <a:lvl6pPr marL="457200" algn="ctr" rtl="0" eaLnBrk="0" fontAlgn="base" hangingPunct="0">
        <a:spcBef>
          <a:spcPct val="0"/>
        </a:spcBef>
        <a:spcAft>
          <a:spcPct val="0"/>
        </a:spcAft>
        <a:defRPr sz="3000" b="1">
          <a:solidFill>
            <a:schemeClr val="bg1"/>
          </a:solidFill>
          <a:latin typeface="Verdana" pitchFamily="34" charset="0"/>
        </a:defRPr>
      </a:lvl6pPr>
      <a:lvl7pPr marL="914400" algn="ctr" rtl="0" eaLnBrk="0" fontAlgn="base" hangingPunct="0">
        <a:spcBef>
          <a:spcPct val="0"/>
        </a:spcBef>
        <a:spcAft>
          <a:spcPct val="0"/>
        </a:spcAft>
        <a:defRPr sz="3000" b="1">
          <a:solidFill>
            <a:schemeClr val="bg1"/>
          </a:solidFill>
          <a:latin typeface="Verdana" pitchFamily="34" charset="0"/>
        </a:defRPr>
      </a:lvl7pPr>
      <a:lvl8pPr marL="1371600" algn="ctr" rtl="0" eaLnBrk="0" fontAlgn="base" hangingPunct="0">
        <a:spcBef>
          <a:spcPct val="0"/>
        </a:spcBef>
        <a:spcAft>
          <a:spcPct val="0"/>
        </a:spcAft>
        <a:defRPr sz="3000" b="1">
          <a:solidFill>
            <a:schemeClr val="bg1"/>
          </a:solidFill>
          <a:latin typeface="Verdana" pitchFamily="34" charset="0"/>
        </a:defRPr>
      </a:lvl8pPr>
      <a:lvl9pPr marL="1828800" algn="ctr" rtl="0" eaLnBrk="0" fontAlgn="base" hangingPunct="0">
        <a:spcBef>
          <a:spcPct val="0"/>
        </a:spcBef>
        <a:spcAft>
          <a:spcPct val="0"/>
        </a:spcAft>
        <a:defRPr sz="3000" b="1">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fr.wikipedia.org/wiki/Fichier:Plate_CapacitorII.svg"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fr.wikipedia.org/wiki/Fichier:Cylindrical_CapacitorII.sv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0.jpeg"/><Relationship Id="rId1" Type="http://schemas.openxmlformats.org/officeDocument/2006/relationships/slideLayout" Target="../slideLayouts/slideLayout35.x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3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5.wmf"/><Relationship Id="rId4" Type="http://schemas.openxmlformats.org/officeDocument/2006/relationships/image" Target="../media/image50.png"/><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hare.net/slideshow/embed_code/11703502" TargetMode="External"/><Relationship Id="rId2" Type="http://schemas.openxmlformats.org/officeDocument/2006/relationships/hyperlink" Target="http://www14.informatik.tu-muenchen.de/konferenzen/Jass06/courses/5/Talks/Wimmer.ppt" TargetMode="External"/><Relationship Id="rId1" Type="http://schemas.openxmlformats.org/officeDocument/2006/relationships/slideLayout" Target="../slideLayouts/slideLayout36.xml"/><Relationship Id="rId5" Type="http://schemas.openxmlformats.org/officeDocument/2006/relationships/image" Target="../media/image71.jpeg"/><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8.bin"/><Relationship Id="rId1" Type="http://schemas.openxmlformats.org/officeDocument/2006/relationships/slideLayout" Target="../slideLayouts/slideLayout35.xml"/><Relationship Id="rId5" Type="http://schemas.openxmlformats.org/officeDocument/2006/relationships/image" Target="../media/image73.w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C91B06BC-D4AC-B2D9-39A6-EAC85E410D90}"/>
              </a:ext>
            </a:extLst>
          </p:cNvPr>
          <p:cNvSpPr txBox="1">
            <a:spLocks noChangeArrowheads="1"/>
          </p:cNvSpPr>
          <p:nvPr/>
        </p:nvSpPr>
        <p:spPr bwMode="auto">
          <a:xfrm>
            <a:off x="2697163" y="2549525"/>
            <a:ext cx="7110412"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r>
              <a:rPr lang="fr-FR" altLang="fr-FR" sz="4400" i="0">
                <a:latin typeface="Tahoma" panose="020B0604030504040204" pitchFamily="34" charset="0"/>
              </a:rPr>
              <a:t> </a:t>
            </a:r>
            <a:r>
              <a:rPr lang="fr-FR" altLang="fr-FR" i="0">
                <a:latin typeface="Tahoma" panose="020B0604030504040204" pitchFamily="34" charset="0"/>
              </a:rPr>
              <a:t>MIC5111</a:t>
            </a:r>
          </a:p>
          <a:p>
            <a:pPr algn="ctr">
              <a:buClr>
                <a:srgbClr val="0099CC"/>
              </a:buClr>
              <a:buSzPct val="80000"/>
              <a:buFont typeface="Wingdings" panose="05000000000000000000" pitchFamily="2" charset="2"/>
              <a:buNone/>
            </a:pPr>
            <a:r>
              <a:rPr lang="fr-FR" altLang="fr-FR" i="0">
                <a:latin typeface="Tahoma" panose="020B0604030504040204" pitchFamily="34" charset="0"/>
              </a:rPr>
              <a:t>Introduction aux systèmes embarqués</a:t>
            </a:r>
          </a:p>
          <a:p>
            <a:pPr algn="ctr">
              <a:buClr>
                <a:srgbClr val="0099CC"/>
              </a:buClr>
              <a:buSzPct val="80000"/>
              <a:buFont typeface="Wingdings" panose="05000000000000000000" pitchFamily="2" charset="2"/>
              <a:buNone/>
            </a:pPr>
            <a:r>
              <a:rPr lang="fr-FR" altLang="fr-FR" sz="4400" i="0">
                <a:latin typeface="Tahoma" panose="020B0604030504040204" pitchFamily="34" charset="0"/>
              </a:rPr>
              <a:t>les capteurs</a:t>
            </a: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8205EFFC-0C74-6B04-CAC7-79FB193B46DC}"/>
              </a:ext>
            </a:extLst>
          </p:cNvPr>
          <p:cNvSpPr txBox="1">
            <a:spLocks noChangeArrowheads="1"/>
          </p:cNvSpPr>
          <p:nvPr/>
        </p:nvSpPr>
        <p:spPr bwMode="auto">
          <a:xfrm>
            <a:off x="2711450" y="1341438"/>
            <a:ext cx="77771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2000" i="0">
                <a:solidFill>
                  <a:schemeClr val="bg1"/>
                </a:solidFill>
                <a:latin typeface="Tahoma" panose="020B0604030504040204" pitchFamily="34" charset="0"/>
              </a:rPr>
              <a:t>Exemples de capteurs  actifs :</a:t>
            </a:r>
          </a:p>
          <a:p>
            <a:pPr>
              <a:buClr>
                <a:srgbClr val="0099CC"/>
              </a:buClr>
              <a:buSzPct val="80000"/>
              <a:buFont typeface="Wingdings" panose="05000000000000000000" pitchFamily="2" charset="2"/>
              <a:buNone/>
            </a:pPr>
            <a:endParaRPr lang="fr-FR" altLang="fr-FR" sz="2000" i="0">
              <a:solidFill>
                <a:schemeClr val="bg1"/>
              </a:solidFill>
              <a:latin typeface="Tahoma" panose="020B0604030504040204" pitchFamily="34" charset="0"/>
            </a:endParaRPr>
          </a:p>
        </p:txBody>
      </p:sp>
      <p:sp>
        <p:nvSpPr>
          <p:cNvPr id="23555" name="Rectangle 160">
            <a:extLst>
              <a:ext uri="{FF2B5EF4-FFF2-40B4-BE49-F238E27FC236}">
                <a16:creationId xmlns:a16="http://schemas.microsoft.com/office/drawing/2014/main" id="{E22F0855-A623-5AEA-24CF-FB78410CEB5E}"/>
              </a:ext>
            </a:extLst>
          </p:cNvPr>
          <p:cNvSpPr>
            <a:spLocks noGrp="1"/>
          </p:cNvSpPr>
          <p:nvPr>
            <p:ph type="title"/>
          </p:nvPr>
        </p:nvSpPr>
        <p:spPr>
          <a:xfrm>
            <a:off x="1055688" y="333375"/>
            <a:ext cx="10872787" cy="1084263"/>
          </a:xfrm>
        </p:spPr>
        <p:txBody>
          <a:bodyPr/>
          <a:lstStyle/>
          <a:p>
            <a:pPr eaLnBrk="1" hangingPunct="1"/>
            <a:r>
              <a:rPr lang="en-CA" altLang="fr-FR">
                <a:solidFill>
                  <a:srgbClr val="0070C0"/>
                </a:solidFill>
              </a:rPr>
              <a:t>Exemples d’effets utilisés pour le captage actif</a:t>
            </a:r>
            <a:endParaRPr lang="en-US" altLang="fr-FR">
              <a:solidFill>
                <a:srgbClr val="0070C0"/>
              </a:solidFill>
            </a:endParaRPr>
          </a:p>
        </p:txBody>
      </p:sp>
      <p:graphicFrame>
        <p:nvGraphicFramePr>
          <p:cNvPr id="583860" name="Group 180">
            <a:extLst>
              <a:ext uri="{FF2B5EF4-FFF2-40B4-BE49-F238E27FC236}">
                <a16:creationId xmlns:a16="http://schemas.microsoft.com/office/drawing/2014/main" id="{8D12AC3F-9384-2804-F95A-59002A91CC5F}"/>
              </a:ext>
            </a:extLst>
          </p:cNvPr>
          <p:cNvGraphicFramePr>
            <a:graphicFrameLocks noGrp="1"/>
          </p:cNvGraphicFramePr>
          <p:nvPr>
            <p:ph idx="4294967295"/>
          </p:nvPr>
        </p:nvGraphicFramePr>
        <p:xfrm>
          <a:off x="2351088" y="1989138"/>
          <a:ext cx="6273800" cy="3263900"/>
        </p:xfrm>
        <a:graphic>
          <a:graphicData uri="http://schemas.openxmlformats.org/drawingml/2006/table">
            <a:tbl>
              <a:tblPr/>
              <a:tblGrid>
                <a:gridCol w="2386012">
                  <a:extLst>
                    <a:ext uri="{9D8B030D-6E8A-4147-A177-3AD203B41FA5}">
                      <a16:colId xmlns:a16="http://schemas.microsoft.com/office/drawing/2014/main" val="20000"/>
                    </a:ext>
                  </a:extLst>
                </a:gridCol>
                <a:gridCol w="1871663">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4327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tx1"/>
                          </a:solidFill>
                          <a:effectLst/>
                          <a:latin typeface="Calibri" pitchFamily="34" charset="0"/>
                          <a:cs typeface="Times New Roman" pitchFamily="18" charset="0"/>
                        </a:rPr>
                        <a:t>Mesurande</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Calibri" pitchFamily="34" charset="0"/>
                          <a:cs typeface="Times New Roman" pitchFamily="18" charset="0"/>
                        </a:rPr>
                        <a:t>Effet utilisé</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Calibri" pitchFamily="34" charset="0"/>
                          <a:cs typeface="Times New Roman" pitchFamily="18" charset="0"/>
                        </a:rPr>
                        <a:t>Grandeur de sortie</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5412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Température</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thermoélectricité</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Tension</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8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Flux électromagnétique (optique)</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Photo émission</a:t>
                      </a:r>
                      <a:endParaRPr kumimoji="0" lang="en-US" sz="1600" b="0" i="0" u="none" strike="noStrike" cap="none" normalizeH="0" baseline="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Pyroélectricité</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Courant</a:t>
                      </a:r>
                      <a:endParaRPr kumimoji="0" lang="en-US" sz="1600" b="0" i="0" u="none" strike="noStrike" cap="none" normalizeH="0" baseline="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Charge</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Déformation, force, pression, accélération</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Piézoélectricité</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Charge</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6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Position</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Effet Hall</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Tension</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4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Vitesse</a:t>
                      </a:r>
                      <a:endParaRPr kumimoji="0" lang="fr-FR" sz="3600" b="0" i="0" u="none" strike="noStrike" cap="none" normalizeH="0" baseline="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Induction</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Tension</a:t>
                      </a:r>
                      <a:endParaRPr kumimoji="0" lang="fr-FR" sz="3600" b="0" i="0" u="none" strike="noStrike" cap="none" normalizeH="0" baseline="0" dirty="0">
                        <a:ln>
                          <a:noFill/>
                        </a:ln>
                        <a:solidFill>
                          <a:schemeClr val="tx1"/>
                        </a:solidFill>
                        <a:effectLst/>
                        <a:latin typeface="Calibri" pitchFamily="34" charset="0"/>
                      </a:endParaRPr>
                    </a:p>
                  </a:txBody>
                  <a:tcPr marL="92075" marR="92075" marT="46048" marB="460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86" name="Rectangle 1">
            <a:extLst>
              <a:ext uri="{FF2B5EF4-FFF2-40B4-BE49-F238E27FC236}">
                <a16:creationId xmlns:a16="http://schemas.microsoft.com/office/drawing/2014/main" id="{EA078FB1-2530-463C-980A-46E64774AE8D}"/>
              </a:ext>
            </a:extLst>
          </p:cNvPr>
          <p:cNvSpPr>
            <a:spLocks noChangeArrowheads="1"/>
          </p:cNvSpPr>
          <p:nvPr/>
        </p:nvSpPr>
        <p:spPr bwMode="auto">
          <a:xfrm>
            <a:off x="2135188" y="5516563"/>
            <a:ext cx="686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fr-FR" sz="2000">
                <a:solidFill>
                  <a:srgbClr val="0070C0"/>
                </a:solidFill>
                <a:latin typeface="Tahoma" panose="020B0604030504040204" pitchFamily="34" charset="0"/>
              </a:rPr>
              <a:t>Peuvent souvent servir de sources d’enérgie rnouvelable ! </a:t>
            </a:r>
            <a:endParaRPr lang="fr-CA" altLang="fr-FR" sz="2000">
              <a:solidFill>
                <a:schemeClr val="bg1"/>
              </a:solidFill>
              <a:latin typeface="Tahoma" panose="020B0604030504040204" pitchFamily="34" charset="0"/>
            </a:endParaRPr>
          </a:p>
        </p:txBody>
      </p:sp>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EDA793C3-1B3B-B748-E21E-A3FD3C9175E4}"/>
              </a:ext>
            </a:extLst>
          </p:cNvPr>
          <p:cNvSpPr txBox="1">
            <a:spLocks noChangeArrowheads="1"/>
          </p:cNvSpPr>
          <p:nvPr/>
        </p:nvSpPr>
        <p:spPr bwMode="auto">
          <a:xfrm>
            <a:off x="1055688" y="1341438"/>
            <a:ext cx="9504362"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27075" indent="-2698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Une résistance pure R peut s’écrire</a:t>
            </a:r>
          </a:p>
          <a:p>
            <a:pPr>
              <a:buClr>
                <a:srgbClr val="0099CC"/>
              </a:buClr>
              <a:buSzPct val="80000"/>
              <a:buFont typeface="Wingdings" panose="05000000000000000000" pitchFamily="2" charset="2"/>
              <a:buNone/>
            </a:pPr>
            <a:r>
              <a:rPr lang="fr-FR" altLang="fr-FR" sz="2400" i="0"/>
              <a:t>		</a:t>
            </a:r>
            <a:r>
              <a:rPr lang="fr-FR" altLang="fr-FR" sz="2400"/>
              <a:t>R = F(x)/</a:t>
            </a:r>
            <a:r>
              <a:rPr lang="fr-FR" altLang="fr-FR" sz="2400">
                <a:latin typeface="Symbol" panose="05050102010706020507" pitchFamily="18" charset="2"/>
              </a:rPr>
              <a:t>s</a:t>
            </a:r>
            <a:r>
              <a:rPr lang="fr-FR" altLang="fr-FR" sz="2400" i="0"/>
              <a:t> </a:t>
            </a:r>
          </a:p>
          <a:p>
            <a:pPr>
              <a:buClr>
                <a:srgbClr val="0099CC"/>
              </a:buClr>
              <a:buSzPct val="80000"/>
              <a:buFont typeface="Wingdings" panose="05000000000000000000" pitchFamily="2" charset="2"/>
              <a:buNone/>
            </a:pPr>
            <a:r>
              <a:rPr lang="fr-FR" altLang="fr-FR" sz="2400" i="0"/>
              <a:t>	où F(x) reflète la géométrie du matériau et </a:t>
            </a:r>
            <a:r>
              <a:rPr lang="fr-FR" altLang="fr-FR" sz="2400" i="0">
                <a:latin typeface="Symbol" panose="05050102010706020507" pitchFamily="18" charset="2"/>
              </a:rPr>
              <a:t>s</a:t>
            </a:r>
            <a:r>
              <a:rPr lang="fr-FR" altLang="fr-FR" sz="2400" i="0"/>
              <a:t> sa conductivité :</a:t>
            </a:r>
          </a:p>
          <a:p>
            <a:pPr>
              <a:buClr>
                <a:srgbClr val="0099CC"/>
              </a:buClr>
              <a:buSzPct val="80000"/>
              <a:buFont typeface="Wingdings" panose="05000000000000000000" pitchFamily="2" charset="2"/>
              <a:buNone/>
            </a:pPr>
            <a:r>
              <a:rPr lang="fr-FR" altLang="fr-FR" sz="2400" i="0"/>
              <a:t>		</a:t>
            </a:r>
            <a:r>
              <a:rPr lang="fr-FR" altLang="fr-FR" sz="2400">
                <a:latin typeface="Symbol" panose="05050102010706020507" pitchFamily="18" charset="2"/>
              </a:rPr>
              <a:t>s</a:t>
            </a:r>
            <a:r>
              <a:rPr lang="fr-FR" altLang="fr-FR" sz="2400"/>
              <a:t> = q (m</a:t>
            </a:r>
            <a:r>
              <a:rPr lang="fr-FR" altLang="fr-FR" sz="2400" baseline="-25000"/>
              <a:t>p</a:t>
            </a:r>
            <a:r>
              <a:rPr lang="fr-FR" altLang="fr-FR" sz="2400"/>
              <a:t> p + m</a:t>
            </a:r>
            <a:r>
              <a:rPr lang="fr-FR" altLang="fr-FR" sz="2400" baseline="-25000"/>
              <a:t>n</a:t>
            </a:r>
            <a:r>
              <a:rPr lang="fr-FR" altLang="fr-FR" sz="2400"/>
              <a:t> n)</a:t>
            </a:r>
          </a:p>
          <a:p>
            <a:pPr>
              <a:buClr>
                <a:srgbClr val="0099CC"/>
              </a:buClr>
              <a:buSzPct val="80000"/>
              <a:buFont typeface="Wingdings" panose="05000000000000000000" pitchFamily="2" charset="2"/>
              <a:buNone/>
            </a:pPr>
            <a:r>
              <a:rPr lang="fr-FR" altLang="fr-FR" sz="2400" i="0"/>
              <a:t>	</a:t>
            </a:r>
            <a:r>
              <a:rPr lang="fr-FR" altLang="fr-FR" sz="2000" i="0"/>
              <a:t>q est la charge de l’électron, et les coefficients m sont les mobilités des porteurs + et – , multipliées par leurs densités respectives</a:t>
            </a:r>
          </a:p>
          <a:p>
            <a:pPr>
              <a:buClr>
                <a:srgbClr val="0099CC"/>
              </a:buClr>
              <a:buSzPct val="80000"/>
              <a:buFont typeface="Wingdings" panose="05000000000000000000" pitchFamily="2" charset="2"/>
              <a:buChar char="l"/>
            </a:pPr>
            <a:r>
              <a:rPr lang="fr-FR" altLang="fr-FR" sz="2400" i="0"/>
              <a:t>Le mesurande peut dépendre de :</a:t>
            </a:r>
          </a:p>
          <a:p>
            <a:pPr lvl="1">
              <a:buClr>
                <a:srgbClr val="0099CC"/>
              </a:buClr>
              <a:buSzPct val="80000"/>
              <a:buFont typeface="Wingdings" panose="05000000000000000000" pitchFamily="2" charset="2"/>
              <a:buChar char="§"/>
            </a:pPr>
            <a:r>
              <a:rPr lang="fr-FR" altLang="fr-FR" sz="2200" i="0"/>
              <a:t>la densité des porteurs (température ou flux lumineux)</a:t>
            </a:r>
          </a:p>
          <a:p>
            <a:pPr lvl="1">
              <a:spcBef>
                <a:spcPct val="0"/>
              </a:spcBef>
              <a:buClr>
                <a:srgbClr val="0099CC"/>
              </a:buClr>
              <a:buSzPct val="80000"/>
              <a:buFont typeface="Wingdings" panose="05000000000000000000" pitchFamily="2" charset="2"/>
              <a:buChar char="§"/>
            </a:pPr>
            <a:r>
              <a:rPr lang="fr-FR" altLang="fr-FR" sz="2200" i="0"/>
              <a:t>la mobilité des porteurs (T°, contrainte, champ magnétique)</a:t>
            </a:r>
          </a:p>
          <a:p>
            <a:pPr lvl="1">
              <a:spcBef>
                <a:spcPct val="0"/>
              </a:spcBef>
              <a:buClr>
                <a:srgbClr val="0099CC"/>
              </a:buClr>
              <a:buSzPct val="80000"/>
              <a:buFont typeface="Wingdings" panose="05000000000000000000" pitchFamily="2" charset="2"/>
              <a:buChar char="§"/>
            </a:pPr>
            <a:r>
              <a:rPr lang="fr-FR" altLang="fr-FR" sz="2200" i="0"/>
              <a:t>la géométrie.</a:t>
            </a:r>
          </a:p>
        </p:txBody>
      </p:sp>
      <p:sp>
        <p:nvSpPr>
          <p:cNvPr id="25603" name="Rectangle 44">
            <a:extLst>
              <a:ext uri="{FF2B5EF4-FFF2-40B4-BE49-F238E27FC236}">
                <a16:creationId xmlns:a16="http://schemas.microsoft.com/office/drawing/2014/main" id="{FED64B7C-B026-69B4-A212-FAF43AFD8BA1}"/>
              </a:ext>
            </a:extLst>
          </p:cNvPr>
          <p:cNvSpPr>
            <a:spLocks noGrp="1"/>
          </p:cNvSpPr>
          <p:nvPr>
            <p:ph type="title"/>
          </p:nvPr>
        </p:nvSpPr>
        <p:spPr>
          <a:xfrm>
            <a:off x="1055688" y="274638"/>
            <a:ext cx="10526712" cy="1143000"/>
          </a:xfrm>
        </p:spPr>
        <p:txBody>
          <a:bodyPr/>
          <a:lstStyle/>
          <a:p>
            <a:pPr algn="l" eaLnBrk="1" hangingPunct="1">
              <a:spcBef>
                <a:spcPct val="20000"/>
              </a:spcBef>
            </a:pPr>
            <a:r>
              <a:rPr lang="en-CA" altLang="fr-FR">
                <a:solidFill>
                  <a:srgbClr val="0070C0"/>
                </a:solidFill>
              </a:rPr>
              <a:t>Les capteurs résistifs</a:t>
            </a:r>
            <a:endParaRPr lang="en-US" altLang="fr-FR">
              <a:solidFill>
                <a:srgbClr val="0070C0"/>
              </a:solidFill>
            </a:endParaRPr>
          </a:p>
        </p:txBody>
      </p:sp>
      <p:pic>
        <p:nvPicPr>
          <p:cNvPr id="25604" name="Picture 5" descr="Image result for resistance formula">
            <a:extLst>
              <a:ext uri="{FF2B5EF4-FFF2-40B4-BE49-F238E27FC236}">
                <a16:creationId xmlns:a16="http://schemas.microsoft.com/office/drawing/2014/main" id="{610B9125-FB18-5A9F-DC4D-2D53139F2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13" t="24709" r="7744" b="23747"/>
          <a:stretch>
            <a:fillRect/>
          </a:stretch>
        </p:blipFill>
        <p:spPr bwMode="auto">
          <a:xfrm>
            <a:off x="4872038" y="5157788"/>
            <a:ext cx="2389187"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C1E5DD3-7A7C-952E-8067-340F866B1CD3}"/>
              </a:ext>
            </a:extLst>
          </p:cNvPr>
          <p:cNvSpPr>
            <a:spLocks noChangeArrowheads="1"/>
          </p:cNvSpPr>
          <p:nvPr/>
        </p:nvSpPr>
        <p:spPr bwMode="auto">
          <a:xfrm>
            <a:off x="1055688" y="1387475"/>
            <a:ext cx="10080625" cy="4314825"/>
          </a:xfrm>
          <a:prstGeom prst="rect">
            <a:avLst/>
          </a:prstGeom>
          <a:noFill/>
          <a:ln>
            <a:noFill/>
          </a:ln>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815975" indent="-3587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defRPr/>
            </a:pPr>
            <a:r>
              <a:rPr lang="fr-FR" altLang="fr-FR" sz="2400" i="0" dirty="0"/>
              <a:t>Enroulements conducteurs qui, lorsque traversés par un flux d’induction magnétique, offrent un </a:t>
            </a:r>
            <a:r>
              <a:rPr lang="fr-FR" altLang="fr-FR" sz="2400" i="0" dirty="0" err="1"/>
              <a:t>mesurande</a:t>
            </a:r>
            <a:r>
              <a:rPr lang="fr-FR" altLang="fr-FR" sz="2400" i="0" dirty="0"/>
              <a:t> pour la position et le déplacement linéaire ou angulaire.</a:t>
            </a:r>
          </a:p>
          <a:p>
            <a:pPr>
              <a:buClr>
                <a:srgbClr val="0099CC"/>
              </a:buClr>
              <a:buSzPct val="80000"/>
              <a:buFont typeface="Wingdings" panose="05000000000000000000" pitchFamily="2" charset="2"/>
              <a:buChar char="l"/>
              <a:defRPr/>
            </a:pPr>
            <a:r>
              <a:rPr lang="fr-FR" altLang="fr-FR" sz="2400" i="0" dirty="0"/>
              <a:t>Deux grandes familles :</a:t>
            </a:r>
            <a:endParaRPr lang="fr-FR" altLang="fr-FR" sz="2400" b="1" i="0" dirty="0"/>
          </a:p>
          <a:p>
            <a:pPr lvl="1">
              <a:buClr>
                <a:schemeClr val="accent2"/>
              </a:buClr>
              <a:buSzPct val="80000"/>
              <a:buFont typeface="Wingdings" panose="05000000000000000000" pitchFamily="2" charset="2"/>
              <a:buChar char="§"/>
              <a:defRPr/>
            </a:pPr>
            <a:r>
              <a:rPr lang="fr-FR" altLang="fr-FR" sz="2400" i="0" dirty="0"/>
              <a:t>Variation du coefficient d’auto-induction d’une bobine traversée par un courant alternatif </a:t>
            </a:r>
          </a:p>
          <a:p>
            <a:pPr lvl="2">
              <a:buClr>
                <a:schemeClr val="accent2"/>
              </a:buClr>
              <a:buSzPct val="80000"/>
              <a:buFont typeface="Wingdings" panose="05000000000000000000" pitchFamily="2" charset="2"/>
              <a:buChar char="§"/>
              <a:defRPr/>
            </a:pPr>
            <a:r>
              <a:rPr lang="fr-FR" altLang="fr-FR" sz="2000" i="0" dirty="0">
                <a:solidFill>
                  <a:schemeClr val="tx1">
                    <a:lumMod val="50000"/>
                    <a:lumOff val="50000"/>
                  </a:schemeClr>
                </a:solidFill>
              </a:rPr>
              <a:t>Par exemple, on déplace un noyau magnétique dans la bobine. Les variations obtenues ne sont pas linéaires avec le déplacement. </a:t>
            </a:r>
          </a:p>
          <a:p>
            <a:pPr lvl="1">
              <a:buClr>
                <a:schemeClr val="accent2"/>
              </a:buClr>
              <a:buSzPct val="80000"/>
              <a:buFont typeface="Wingdings" panose="05000000000000000000" pitchFamily="2" charset="2"/>
              <a:buChar char="§"/>
              <a:defRPr/>
            </a:pPr>
            <a:r>
              <a:rPr lang="fr-FR" altLang="fr-FR" sz="2400" i="0" dirty="0"/>
              <a:t>Variation du couplage entre deux enroulements (ou plus), dont un fixe, en fonction du </a:t>
            </a:r>
            <a:r>
              <a:rPr lang="fr-FR" altLang="fr-FR" sz="2400" i="0" dirty="0" err="1"/>
              <a:t>mesurande</a:t>
            </a:r>
            <a:r>
              <a:rPr lang="fr-FR" altLang="fr-FR" sz="2400" i="0" dirty="0"/>
              <a:t>, à travers des variations de tension/courant induits </a:t>
            </a:r>
          </a:p>
        </p:txBody>
      </p:sp>
      <p:sp>
        <p:nvSpPr>
          <p:cNvPr id="27651" name="Rectangle 3">
            <a:extLst>
              <a:ext uri="{FF2B5EF4-FFF2-40B4-BE49-F238E27FC236}">
                <a16:creationId xmlns:a16="http://schemas.microsoft.com/office/drawing/2014/main" id="{E412AD72-CB86-5CF6-5E9E-348A879ED738}"/>
              </a:ext>
            </a:extLst>
          </p:cNvPr>
          <p:cNvSpPr>
            <a:spLocks noGrp="1"/>
          </p:cNvSpPr>
          <p:nvPr>
            <p:ph type="title"/>
          </p:nvPr>
        </p:nvSpPr>
        <p:spPr>
          <a:xfrm>
            <a:off x="1055688" y="274638"/>
            <a:ext cx="10526712" cy="1143000"/>
          </a:xfrm>
        </p:spPr>
        <p:txBody>
          <a:bodyPr/>
          <a:lstStyle/>
          <a:p>
            <a:pPr algn="l" eaLnBrk="1" hangingPunct="1"/>
            <a:r>
              <a:rPr lang="fr-FR" altLang="fr-FR" sz="4000">
                <a:solidFill>
                  <a:srgbClr val="0070C0"/>
                </a:solidFill>
              </a:rPr>
              <a:t>Capteurs inductifs</a:t>
            </a:r>
            <a:endParaRPr lang="en-US" altLang="fr-FR" sz="4000">
              <a:solidFill>
                <a:srgbClr val="0070C0"/>
              </a:solidFill>
            </a:endParaRPr>
          </a:p>
        </p:txBody>
      </p:sp>
    </p:spTree>
  </p:cSld>
  <p:clrMapOvr>
    <a:masterClrMapping/>
  </p:clrMapOvr>
  <p:transition>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016E78-7FDB-D54D-53B2-1281FCECFD3D}"/>
              </a:ext>
            </a:extLst>
          </p:cNvPr>
          <p:cNvSpPr>
            <a:spLocks noChangeArrowheads="1"/>
          </p:cNvSpPr>
          <p:nvPr/>
        </p:nvSpPr>
        <p:spPr bwMode="auto">
          <a:xfrm>
            <a:off x="1055688" y="1412875"/>
            <a:ext cx="92170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Font appel à un condensateur plan ou cylindrique dont le mesurande affectera un paramètre </a:t>
            </a:r>
          </a:p>
          <a:p>
            <a:pPr>
              <a:buClr>
                <a:srgbClr val="0099CC"/>
              </a:buClr>
              <a:buSzPct val="80000"/>
              <a:buFont typeface="Wingdings" panose="05000000000000000000" pitchFamily="2" charset="2"/>
              <a:buNone/>
            </a:pPr>
            <a:r>
              <a:rPr lang="fr-FR" altLang="fr-FR" sz="2000" b="1" i="0"/>
              <a:t>			</a:t>
            </a:r>
          </a:p>
          <a:p>
            <a:pPr>
              <a:buClr>
                <a:srgbClr val="0099CC"/>
              </a:buClr>
              <a:buSzPct val="80000"/>
              <a:buFont typeface="Wingdings" panose="05000000000000000000" pitchFamily="2" charset="2"/>
              <a:buNone/>
            </a:pPr>
            <a:r>
              <a:rPr lang="fr-FR" altLang="fr-FR" sz="2000" b="1" i="0"/>
              <a:t>		</a:t>
            </a:r>
          </a:p>
          <a:p>
            <a:pPr>
              <a:buClr>
                <a:srgbClr val="0099CC"/>
              </a:buClr>
              <a:buSzPct val="80000"/>
              <a:buFont typeface="Wingdings" panose="05000000000000000000" pitchFamily="2" charset="2"/>
              <a:buNone/>
            </a:pPr>
            <a:endParaRPr lang="fr-FR" altLang="fr-FR" sz="2000" b="1" i="0"/>
          </a:p>
          <a:p>
            <a:pPr>
              <a:buClr>
                <a:srgbClr val="0099CC"/>
              </a:buClr>
              <a:buSzPct val="80000"/>
              <a:buFont typeface="Wingdings" panose="05000000000000000000" pitchFamily="2" charset="2"/>
              <a:buNone/>
            </a:pPr>
            <a:endParaRPr lang="fr-FR" altLang="fr-FR" sz="2000" i="0">
              <a:latin typeface="Tahoma" panose="020B0604030504040204" pitchFamily="34" charset="0"/>
            </a:endParaRPr>
          </a:p>
          <a:p>
            <a:pPr>
              <a:lnSpc>
                <a:spcPct val="50000"/>
              </a:lnSpc>
              <a:buClr>
                <a:srgbClr val="0099CC"/>
              </a:buClr>
              <a:buSzPct val="80000"/>
              <a:buFont typeface="Wingdings" panose="05000000000000000000" pitchFamily="2" charset="2"/>
              <a:buNone/>
            </a:pPr>
            <a:r>
              <a:rPr lang="fr-FR" altLang="fr-FR" sz="2000" i="0">
                <a:latin typeface="Tahoma" panose="020B0604030504040204" pitchFamily="34" charset="0"/>
              </a:rPr>
              <a:t>	</a:t>
            </a:r>
          </a:p>
          <a:p>
            <a:pPr>
              <a:lnSpc>
                <a:spcPct val="60000"/>
              </a:lnSpc>
              <a:buClr>
                <a:srgbClr val="0099CC"/>
              </a:buClr>
              <a:buSzPct val="80000"/>
              <a:buFont typeface="Wingdings" panose="05000000000000000000" pitchFamily="2" charset="2"/>
              <a:buNone/>
            </a:pPr>
            <a:endParaRPr lang="fr-FR" altLang="fr-FR" sz="2000" i="0">
              <a:latin typeface="Tahoma" panose="020B0604030504040204" pitchFamily="34" charset="0"/>
            </a:endParaRPr>
          </a:p>
          <a:p>
            <a:pPr>
              <a:buClr>
                <a:srgbClr val="0099CC"/>
              </a:buClr>
              <a:buSzPct val="80000"/>
              <a:buFont typeface="Wingdings" panose="05000000000000000000" pitchFamily="2" charset="2"/>
              <a:buNone/>
            </a:pPr>
            <a:r>
              <a:rPr lang="fr-FR" altLang="fr-FR" sz="2400" i="0">
                <a:latin typeface="Symbol" panose="05050102010706020507" pitchFamily="18" charset="2"/>
              </a:rPr>
              <a:t>	</a:t>
            </a:r>
            <a:r>
              <a:rPr lang="fr-FR" altLang="fr-FR" sz="2000">
                <a:latin typeface="Symbol" panose="05050102010706020507" pitchFamily="18" charset="2"/>
              </a:rPr>
              <a:t>e</a:t>
            </a:r>
            <a:r>
              <a:rPr lang="fr-FR" altLang="fr-FR" sz="1800" baseline="-25000"/>
              <a:t>r</a:t>
            </a:r>
            <a:r>
              <a:rPr lang="fr-FR" altLang="fr-FR" sz="1800" i="0"/>
              <a:t> est la permittivité du milieu, </a:t>
            </a:r>
            <a:r>
              <a:rPr lang="fr-FR" altLang="fr-FR" sz="2000">
                <a:latin typeface="Symbol" panose="05050102010706020507" pitchFamily="18" charset="2"/>
              </a:rPr>
              <a:t>e</a:t>
            </a:r>
            <a:r>
              <a:rPr lang="fr-FR" altLang="fr-FR" sz="1800" baseline="-25000"/>
              <a:t>0</a:t>
            </a:r>
            <a:r>
              <a:rPr lang="fr-FR" altLang="fr-FR" sz="1800" i="0"/>
              <a:t> celle du vide</a:t>
            </a:r>
            <a:endParaRPr lang="fr-FR" altLang="fr-FR" sz="1800" i="0">
              <a:latin typeface="Tahoma" panose="020B0604030504040204" pitchFamily="34" charset="0"/>
            </a:endParaRPr>
          </a:p>
        </p:txBody>
      </p:sp>
      <p:sp>
        <p:nvSpPr>
          <p:cNvPr id="29699" name="Rectangle 3">
            <a:extLst>
              <a:ext uri="{FF2B5EF4-FFF2-40B4-BE49-F238E27FC236}">
                <a16:creationId xmlns:a16="http://schemas.microsoft.com/office/drawing/2014/main" id="{FFE3C879-4AED-F65B-1F19-D7B87476EF0B}"/>
              </a:ext>
            </a:extLst>
          </p:cNvPr>
          <p:cNvSpPr>
            <a:spLocks noGrp="1"/>
          </p:cNvSpPr>
          <p:nvPr>
            <p:ph type="title"/>
          </p:nvPr>
        </p:nvSpPr>
        <p:spPr>
          <a:xfrm>
            <a:off x="1055688" y="274638"/>
            <a:ext cx="10526712" cy="1143000"/>
          </a:xfrm>
        </p:spPr>
        <p:txBody>
          <a:bodyPr/>
          <a:lstStyle/>
          <a:p>
            <a:pPr algn="l" eaLnBrk="1" hangingPunct="1"/>
            <a:r>
              <a:rPr lang="fr-FR" altLang="fr-FR" sz="4000">
                <a:solidFill>
                  <a:srgbClr val="0070C0"/>
                </a:solidFill>
              </a:rPr>
              <a:t>Capteurs capacitifs</a:t>
            </a:r>
            <a:endParaRPr lang="en-US" altLang="fr-FR" sz="4000">
              <a:solidFill>
                <a:srgbClr val="0070C0"/>
              </a:solidFill>
            </a:endParaRPr>
          </a:p>
        </p:txBody>
      </p:sp>
      <p:graphicFrame>
        <p:nvGraphicFramePr>
          <p:cNvPr id="803872" name="Group 32">
            <a:extLst>
              <a:ext uri="{FF2B5EF4-FFF2-40B4-BE49-F238E27FC236}">
                <a16:creationId xmlns:a16="http://schemas.microsoft.com/office/drawing/2014/main" id="{866279F1-E1E9-385A-9D28-4EF6B27ADC5F}"/>
              </a:ext>
            </a:extLst>
          </p:cNvPr>
          <p:cNvGraphicFramePr>
            <a:graphicFrameLocks noGrp="1"/>
          </p:cNvGraphicFramePr>
          <p:nvPr/>
        </p:nvGraphicFramePr>
        <p:xfrm>
          <a:off x="3143250" y="2151063"/>
          <a:ext cx="5924550" cy="1863725"/>
        </p:xfrm>
        <a:graphic>
          <a:graphicData uri="http://schemas.openxmlformats.org/drawingml/2006/table">
            <a:tbl>
              <a:tblPr/>
              <a:tblGrid>
                <a:gridCol w="2303463">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gridCol w="1747837">
                  <a:extLst>
                    <a:ext uri="{9D8B030D-6E8A-4147-A177-3AD203B41FA5}">
                      <a16:colId xmlns:a16="http://schemas.microsoft.com/office/drawing/2014/main" val="20002"/>
                    </a:ext>
                  </a:extLst>
                </a:gridCol>
              </a:tblGrid>
              <a:tr h="335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0000"/>
                        </a:solidFill>
                        <a:effectLst/>
                        <a:latin typeface="Calibri" pitchFamily="34" charset="0"/>
                      </a:endParaRPr>
                    </a:p>
                  </a:txBody>
                  <a:tcPr marL="92075" marR="92075" marT="46046" marB="46046" horzOverflow="overflow">
                    <a:lnL cap="flat">
                      <a:noFill/>
                    </a:lnL>
                    <a:lnR>
                      <a:noFill/>
                    </a:lnR>
                    <a:lnT cap="flat">
                      <a:noFill/>
                    </a:lnT>
                    <a:lnB>
                      <a:noFill/>
                    </a:lnB>
                    <a:lnTlToBr>
                      <a:noFill/>
                    </a:lnTlToBr>
                    <a:lnBlToTr>
                      <a:noFill/>
                    </a:lnBlToTr>
                    <a:solidFill>
                      <a:srgbClr val="FFFFE6"/>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Calibri" pitchFamily="34" charset="0"/>
                        </a:rPr>
                        <a:t>Capacité</a:t>
                      </a:r>
                      <a:endParaRPr kumimoji="0" lang="fr-FR" sz="1600" b="0" i="0" u="none" strike="noStrike" cap="none" normalizeH="0" baseline="0">
                        <a:ln>
                          <a:noFill/>
                        </a:ln>
                        <a:solidFill>
                          <a:schemeClr val="tx1"/>
                        </a:solidFill>
                        <a:effectLst/>
                        <a:latin typeface="Calibri" pitchFamily="34" charset="0"/>
                      </a:endParaRPr>
                    </a:p>
                  </a:txBody>
                  <a:tcPr marL="92075" marR="92075" marT="46046" marB="46046" horzOverflow="overflow">
                    <a:lnL>
                      <a:noFill/>
                    </a:lnL>
                    <a:lnR>
                      <a:noFill/>
                    </a:lnR>
                    <a:lnT cap="flat">
                      <a:noFill/>
                    </a:lnT>
                    <a:lnB>
                      <a:noFill/>
                    </a:lnB>
                    <a:lnTlToBr>
                      <a:noFill/>
                    </a:lnTlToBr>
                    <a:lnBlToTr>
                      <a:noFill/>
                    </a:lnBlToTr>
                    <a:solidFill>
                      <a:srgbClr val="FFFFE6"/>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Calibri" pitchFamily="34" charset="0"/>
                        </a:rPr>
                        <a:t>Forme physique</a:t>
                      </a:r>
                      <a:endParaRPr kumimoji="0" lang="fr-FR" sz="1600" b="0" i="0" u="none" strike="noStrike" cap="none" normalizeH="0" baseline="0">
                        <a:ln>
                          <a:noFill/>
                        </a:ln>
                        <a:solidFill>
                          <a:schemeClr val="tx1"/>
                        </a:solidFill>
                        <a:effectLst/>
                        <a:latin typeface="Calibri" pitchFamily="34" charset="0"/>
                      </a:endParaRPr>
                    </a:p>
                  </a:txBody>
                  <a:tcPr marL="92075" marR="92075" marT="46046" marB="46046" horzOverflow="overflow">
                    <a:lnL>
                      <a:noFill/>
                    </a:lnL>
                    <a:lnR cap="flat">
                      <a:noFill/>
                    </a:lnR>
                    <a:lnT cap="flat">
                      <a:noFill/>
                    </a:lnT>
                    <a:lnB>
                      <a:noFill/>
                    </a:lnB>
                    <a:lnTlToBr>
                      <a:noFill/>
                    </a:lnTlToBr>
                    <a:lnBlToTr>
                      <a:noFill/>
                    </a:lnBlToTr>
                    <a:solidFill>
                      <a:srgbClr val="FFFFE6"/>
                    </a:solidFill>
                  </a:tcPr>
                </a:tc>
                <a:extLst>
                  <a:ext uri="{0D108BD9-81ED-4DB2-BD59-A6C34878D82A}">
                    <a16:rowId xmlns:a16="http://schemas.microsoft.com/office/drawing/2014/main" val="10000"/>
                  </a:ext>
                </a:extLst>
              </a:tr>
              <a:tr h="64304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Calibri" pitchFamily="34" charset="0"/>
                        </a:rPr>
                        <a:t>Condensateur plan</a:t>
                      </a:r>
                      <a:endParaRPr kumimoji="0" lang="fr-FR" sz="1600" b="0" i="0" u="none" strike="noStrike" cap="none" normalizeH="0" baseline="0">
                        <a:ln>
                          <a:noFill/>
                        </a:ln>
                        <a:solidFill>
                          <a:schemeClr val="tx1"/>
                        </a:solidFill>
                        <a:effectLst/>
                        <a:latin typeface="Calibri" pitchFamily="34" charset="0"/>
                      </a:endParaRPr>
                    </a:p>
                  </a:txBody>
                  <a:tcPr marL="92075" marR="92075" marT="46046" marB="46046" anchor="ctr" horzOverflow="overflow">
                    <a:lnL cap="flat">
                      <a:noFill/>
                    </a:lnL>
                    <a:lnR>
                      <a:noFill/>
                    </a:lnR>
                    <a:lnT>
                      <a:noFill/>
                    </a:lnT>
                    <a:lnB>
                      <a:noFill/>
                    </a:lnB>
                    <a:lnTlToBr>
                      <a:noFill/>
                    </a:lnTlToBr>
                    <a:lnBlToTr>
                      <a:noFill/>
                    </a:lnBlToTr>
                    <a:solidFill>
                      <a:srgbClr val="FFFF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600" b="0" i="0" u="none" strike="noStrike" cap="none" normalizeH="0" baseline="0">
                          <a:ln>
                            <a:noFill/>
                          </a:ln>
                          <a:solidFill>
                            <a:srgbClr val="000000"/>
                          </a:solidFill>
                          <a:effectLst/>
                          <a:latin typeface="Calibri" pitchFamily="34" charset="0"/>
                        </a:rPr>
                        <a:t>  </a:t>
                      </a:r>
                      <a:r>
                        <a:rPr kumimoji="0" lang="fr-FR" sz="2400" b="0" i="0" u="none" strike="noStrike" cap="none" normalizeH="0" baseline="0">
                          <a:ln>
                            <a:noFill/>
                          </a:ln>
                          <a:solidFill>
                            <a:srgbClr val="000000"/>
                          </a:solidFill>
                          <a:effectLst/>
                          <a:latin typeface="Calibri" pitchFamily="34" charset="0"/>
                        </a:rPr>
                        <a:t> </a:t>
                      </a:r>
                      <a:r>
                        <a:rPr kumimoji="0" lang="fr-FR" sz="600" b="0" i="0" u="none" strike="noStrike" cap="none" normalizeH="0" baseline="0">
                          <a:ln>
                            <a:noFill/>
                          </a:ln>
                          <a:solidFill>
                            <a:srgbClr val="000000"/>
                          </a:solidFill>
                          <a:effectLst/>
                          <a:latin typeface="Calibri" pitchFamily="34" charset="0"/>
                        </a:rPr>
                        <a:t>                                                                                                       </a:t>
                      </a:r>
                    </a:p>
                  </a:txBody>
                  <a:tcPr marL="92075" marR="92075" marT="46046" marB="46046"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500" b="1" i="1" u="none" strike="noStrike" cap="none" normalizeH="0" baseline="0">
                          <a:ln>
                            <a:noFill/>
                          </a:ln>
                          <a:solidFill>
                            <a:srgbClr val="666666"/>
                          </a:solidFill>
                          <a:effectLst/>
                          <a:latin typeface="Calibri" pitchFamily="34" charset="0"/>
                          <a:hlinkClick r:id="rId3"/>
                        </a:rPr>
                        <a:t>  </a:t>
                      </a:r>
                      <a:r>
                        <a:rPr kumimoji="0" lang="fr-FR" sz="3500" b="1" i="1" u="none" strike="noStrike" cap="none" normalizeH="0" baseline="0">
                          <a:ln>
                            <a:noFill/>
                          </a:ln>
                          <a:solidFill>
                            <a:srgbClr val="666666"/>
                          </a:solidFill>
                          <a:effectLst/>
                          <a:latin typeface="Calibri" pitchFamily="34" charset="0"/>
                        </a:rPr>
                        <a:t> </a:t>
                      </a:r>
                      <a:r>
                        <a:rPr kumimoji="0" lang="fr-FR" sz="500" b="1" i="1" u="none" strike="noStrike" cap="none" normalizeH="0" baseline="0">
                          <a:ln>
                            <a:noFill/>
                          </a:ln>
                          <a:solidFill>
                            <a:srgbClr val="666666"/>
                          </a:solidFill>
                          <a:effectLst/>
                          <a:latin typeface="Calibri" pitchFamily="34" charset="0"/>
                        </a:rPr>
                        <a:t>                                                                                            </a:t>
                      </a:r>
                    </a:p>
                  </a:txBody>
                  <a:tcPr marL="92075" marR="92075" marT="46046" marB="46046" anchor="ctr" horzOverflow="overflow">
                    <a:lnL>
                      <a:noFill/>
                    </a:lnL>
                    <a:lnR cap="flat">
                      <a:noFill/>
                    </a:lnR>
                    <a:lnT>
                      <a:noFill/>
                    </a:lnT>
                    <a:lnB>
                      <a:noFill/>
                    </a:lnB>
                    <a:lnTlToBr>
                      <a:noFill/>
                    </a:lnTlToBr>
                    <a:lnBlToTr>
                      <a:noFill/>
                    </a:lnBlToTr>
                    <a:solidFill>
                      <a:srgbClr val="FFFFE6"/>
                    </a:solidFill>
                  </a:tcPr>
                </a:tc>
                <a:extLst>
                  <a:ext uri="{0D108BD9-81ED-4DB2-BD59-A6C34878D82A}">
                    <a16:rowId xmlns:a16="http://schemas.microsoft.com/office/drawing/2014/main" val="10001"/>
                  </a:ext>
                </a:extLst>
              </a:tr>
              <a:tr h="88470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Calibri" pitchFamily="34" charset="0"/>
                        </a:rPr>
                        <a:t>Condensateur cylindrique</a:t>
                      </a:r>
                      <a:endParaRPr kumimoji="0" lang="fr-FR" sz="1600" b="0" i="0" u="none" strike="noStrike" cap="none" normalizeH="0" baseline="0">
                        <a:ln>
                          <a:noFill/>
                        </a:ln>
                        <a:solidFill>
                          <a:schemeClr val="tx1"/>
                        </a:solidFill>
                        <a:effectLst/>
                        <a:latin typeface="Calibri" pitchFamily="34" charset="0"/>
                      </a:endParaRPr>
                    </a:p>
                  </a:txBody>
                  <a:tcPr marL="92075" marR="92075" marT="46046" marB="46046" anchor="ctr" horzOverflow="overflow">
                    <a:lnL cap="flat">
                      <a:noFill/>
                    </a:lnL>
                    <a:lnR>
                      <a:noFill/>
                    </a:lnR>
                    <a:lnT>
                      <a:noFill/>
                    </a:lnT>
                    <a:lnB cap="flat">
                      <a:noFill/>
                    </a:lnB>
                    <a:lnTlToBr>
                      <a:noFill/>
                    </a:lnTlToBr>
                    <a:lnBlToTr>
                      <a:noFill/>
                    </a:lnBlToTr>
                    <a:solidFill>
                      <a:srgbClr val="FFFFE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Calibri" pitchFamily="34" charset="0"/>
                      </a:endParaRPr>
                    </a:p>
                  </a:txBody>
                  <a:tcPr marL="92075" marR="92075" marT="46046" marB="46046" anchor="ctr" horzOverflow="overflow">
                    <a:lnL>
                      <a:noFill/>
                    </a:lnL>
                    <a:lnR>
                      <a:noFill/>
                    </a:lnR>
                    <a:lnT>
                      <a:noFill/>
                    </a:lnT>
                    <a:lnB cap="flat">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sz="500" b="1" i="1" u="none" strike="noStrike" cap="none" normalizeH="0" baseline="0">
                          <a:ln>
                            <a:noFill/>
                          </a:ln>
                          <a:solidFill>
                            <a:srgbClr val="666666"/>
                          </a:solidFill>
                          <a:effectLst/>
                          <a:latin typeface="Calibri" pitchFamily="34" charset="0"/>
                          <a:hlinkClick r:id="rId4"/>
                        </a:rPr>
                        <a:t>  </a:t>
                      </a:r>
                      <a:r>
                        <a:rPr kumimoji="0" lang="fr-FR" sz="5200" b="1" i="1" u="none" strike="noStrike" cap="none" normalizeH="0" baseline="0">
                          <a:ln>
                            <a:noFill/>
                          </a:ln>
                          <a:solidFill>
                            <a:srgbClr val="666666"/>
                          </a:solidFill>
                          <a:effectLst/>
                          <a:latin typeface="Calibri" pitchFamily="34" charset="0"/>
                        </a:rPr>
                        <a:t> </a:t>
                      </a:r>
                      <a:r>
                        <a:rPr kumimoji="0" lang="fr-FR" sz="500" b="1" i="1" u="none" strike="noStrike" cap="none" normalizeH="0" baseline="0">
                          <a:ln>
                            <a:noFill/>
                          </a:ln>
                          <a:solidFill>
                            <a:srgbClr val="666666"/>
                          </a:solidFill>
                          <a:effectLst/>
                          <a:latin typeface="Calibri" pitchFamily="34" charset="0"/>
                        </a:rPr>
                        <a:t>                                                                                               </a:t>
                      </a:r>
                    </a:p>
                  </a:txBody>
                  <a:tcPr marL="92075" marR="92075" marT="46046" marB="46046" anchor="ctr" horzOverflow="overflow">
                    <a:lnL>
                      <a:noFill/>
                    </a:lnL>
                    <a:lnR cap="flat">
                      <a:noFill/>
                    </a:lnR>
                    <a:lnT>
                      <a:noFill/>
                    </a:lnT>
                    <a:lnB cap="flat">
                      <a:noFill/>
                    </a:lnB>
                    <a:lnTlToBr>
                      <a:noFill/>
                    </a:lnTlToBr>
                    <a:lnBlToTr>
                      <a:noFill/>
                    </a:lnBlToTr>
                    <a:solidFill>
                      <a:srgbClr val="FFFFE6"/>
                    </a:solidFill>
                  </a:tcPr>
                </a:tc>
                <a:extLst>
                  <a:ext uri="{0D108BD9-81ED-4DB2-BD59-A6C34878D82A}">
                    <a16:rowId xmlns:a16="http://schemas.microsoft.com/office/drawing/2014/main" val="10002"/>
                  </a:ext>
                </a:extLst>
              </a:tr>
            </a:tbl>
          </a:graphicData>
        </a:graphic>
      </p:graphicFrame>
      <p:grpSp>
        <p:nvGrpSpPr>
          <p:cNvPr id="29710" name="Group 27">
            <a:extLst>
              <a:ext uri="{FF2B5EF4-FFF2-40B4-BE49-F238E27FC236}">
                <a16:creationId xmlns:a16="http://schemas.microsoft.com/office/drawing/2014/main" id="{9EEA5FDF-9C3F-584A-D090-943089574670}"/>
              </a:ext>
            </a:extLst>
          </p:cNvPr>
          <p:cNvGrpSpPr>
            <a:grpSpLocks/>
          </p:cNvGrpSpPr>
          <p:nvPr/>
        </p:nvGrpSpPr>
        <p:grpSpPr bwMode="auto">
          <a:xfrm>
            <a:off x="5548313" y="2582863"/>
            <a:ext cx="3427412" cy="1487487"/>
            <a:chOff x="2535" y="1570"/>
            <a:chExt cx="2159" cy="937"/>
          </a:xfrm>
        </p:grpSpPr>
        <p:pic>
          <p:nvPicPr>
            <p:cNvPr id="29712" name="Picture 28" descr="C = \varepsilon_0\varepsilon_\mathrm{r} \cdot \frac{A}{d}">
              <a:extLst>
                <a:ext uri="{FF2B5EF4-FFF2-40B4-BE49-F238E27FC236}">
                  <a16:creationId xmlns:a16="http://schemas.microsoft.com/office/drawing/2014/main" id="{8E7C7972-EC78-5A36-3467-D8E2B595D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 y="1628"/>
              <a:ext cx="6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29" descr="Plate CapacitorII.svg">
              <a:hlinkClick r:id="rId3"/>
              <a:extLst>
                <a:ext uri="{FF2B5EF4-FFF2-40B4-BE49-F238E27FC236}">
                  <a16:creationId xmlns:a16="http://schemas.microsoft.com/office/drawing/2014/main" id="{B2B08484-4958-6F21-CDD2-B31593625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4" y="1570"/>
              <a:ext cx="9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30" descr="C=2\pi \varepsilon_0\varepsilon_\mathrm{r} \, \frac{l}{\ln\!\left(\frac{R_2}{R_1}\right)}">
              <a:extLst>
                <a:ext uri="{FF2B5EF4-FFF2-40B4-BE49-F238E27FC236}">
                  <a16:creationId xmlns:a16="http://schemas.microsoft.com/office/drawing/2014/main" id="{89779CBA-CE1A-F660-50E1-6ABB176F80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 y="2057"/>
              <a:ext cx="9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31" descr="Cylindrical CapacitorII.svg">
              <a:hlinkClick r:id="rId4"/>
              <a:extLst>
                <a:ext uri="{FF2B5EF4-FFF2-40B4-BE49-F238E27FC236}">
                  <a16:creationId xmlns:a16="http://schemas.microsoft.com/office/drawing/2014/main" id="{CE719823-5293-447E-7399-8E4B86136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4" y="1979"/>
              <a:ext cx="9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1" name="Rectangle 33">
            <a:extLst>
              <a:ext uri="{FF2B5EF4-FFF2-40B4-BE49-F238E27FC236}">
                <a16:creationId xmlns:a16="http://schemas.microsoft.com/office/drawing/2014/main" id="{763B1611-966C-5997-0789-2D73E8F11372}"/>
              </a:ext>
            </a:extLst>
          </p:cNvPr>
          <p:cNvSpPr>
            <a:spLocks noChangeArrowheads="1"/>
          </p:cNvSpPr>
          <p:nvPr/>
        </p:nvSpPr>
        <p:spPr bwMode="auto">
          <a:xfrm>
            <a:off x="1703388" y="4605338"/>
            <a:ext cx="9432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000" i="0"/>
              <a:t>Applications avec modifications dimensionnelles :</a:t>
            </a:r>
          </a:p>
          <a:p>
            <a:pPr lvl="1">
              <a:spcBef>
                <a:spcPct val="0"/>
              </a:spcBef>
              <a:buClr>
                <a:schemeClr val="accent2"/>
              </a:buClr>
              <a:buSzPct val="80000"/>
              <a:buFont typeface="Wingdings" panose="05000000000000000000" pitchFamily="2" charset="2"/>
              <a:buChar char="§"/>
            </a:pPr>
            <a:r>
              <a:rPr lang="fr-FR" altLang="fr-FR" sz="1800" i="0"/>
              <a:t>Pression acoustique (micros capacitifs) ; Pression de fluide; force ou pression mécanique : jauges d’extensométrie</a:t>
            </a:r>
            <a:r>
              <a:rPr lang="fr-FR" altLang="fr-FR" sz="2000" i="0"/>
              <a:t> </a:t>
            </a:r>
            <a:r>
              <a:rPr lang="fr-FR" altLang="fr-FR" sz="1800" i="0"/>
              <a:t>capacitives.</a:t>
            </a:r>
          </a:p>
          <a:p>
            <a:pPr>
              <a:buClr>
                <a:srgbClr val="0099CC"/>
              </a:buClr>
              <a:buSzPct val="80000"/>
              <a:buFont typeface="Wingdings" panose="05000000000000000000" pitchFamily="2" charset="2"/>
              <a:buChar char="l"/>
            </a:pPr>
            <a:r>
              <a:rPr lang="fr-FR" altLang="fr-FR" sz="2000" i="0"/>
              <a:t>Applications avec modification de la permittivité :</a:t>
            </a:r>
          </a:p>
          <a:p>
            <a:pPr lvl="1">
              <a:spcBef>
                <a:spcPct val="0"/>
              </a:spcBef>
              <a:buClr>
                <a:schemeClr val="accent2"/>
              </a:buClr>
              <a:buSzPct val="80000"/>
              <a:buFont typeface="Wingdings" panose="05000000000000000000" pitchFamily="2" charset="2"/>
              <a:buChar char="§"/>
            </a:pPr>
            <a:r>
              <a:rPr lang="fr-FR" altLang="fr-FR" sz="1800" i="0"/>
              <a:t>capteurs de température ; capteurs d’hygrométrie ; capteurs chimiques</a:t>
            </a: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2ACECE2-5258-C356-90CD-854CAC487A79}"/>
              </a:ext>
            </a:extLst>
          </p:cNvPr>
          <p:cNvSpPr>
            <a:spLocks noGrp="1"/>
          </p:cNvSpPr>
          <p:nvPr>
            <p:ph type="title"/>
          </p:nvPr>
        </p:nvSpPr>
        <p:spPr>
          <a:xfrm>
            <a:off x="1055688" y="274638"/>
            <a:ext cx="10526712" cy="1143000"/>
          </a:xfrm>
        </p:spPr>
        <p:txBody>
          <a:bodyPr/>
          <a:lstStyle/>
          <a:p>
            <a:pPr algn="l" eaLnBrk="1" hangingPunct="1"/>
            <a:r>
              <a:rPr lang="en-CA" altLang="fr-FR">
                <a:solidFill>
                  <a:srgbClr val="0070C0"/>
                </a:solidFill>
              </a:rPr>
              <a:t>Mesure de température</a:t>
            </a:r>
            <a:endParaRPr lang="en-US" altLang="fr-FR">
              <a:solidFill>
                <a:srgbClr val="0070C0"/>
              </a:solidFill>
            </a:endParaRPr>
          </a:p>
        </p:txBody>
      </p:sp>
      <p:sp>
        <p:nvSpPr>
          <p:cNvPr id="31747" name="Rectangle 3">
            <a:extLst>
              <a:ext uri="{FF2B5EF4-FFF2-40B4-BE49-F238E27FC236}">
                <a16:creationId xmlns:a16="http://schemas.microsoft.com/office/drawing/2014/main" id="{37895F26-A8C0-1BE2-03DB-837DC2FA5606}"/>
              </a:ext>
            </a:extLst>
          </p:cNvPr>
          <p:cNvSpPr>
            <a:spLocks noGrp="1"/>
          </p:cNvSpPr>
          <p:nvPr>
            <p:ph type="body" idx="1"/>
          </p:nvPr>
        </p:nvSpPr>
        <p:spPr>
          <a:xfrm>
            <a:off x="1055688" y="1844675"/>
            <a:ext cx="9299575" cy="4065588"/>
          </a:xfrm>
        </p:spPr>
        <p:txBody>
          <a:bodyPr/>
          <a:lstStyle/>
          <a:p>
            <a:pPr eaLnBrk="1" hangingPunct="1">
              <a:spcBef>
                <a:spcPct val="0"/>
              </a:spcBef>
              <a:buClr>
                <a:schemeClr val="accent1"/>
              </a:buClr>
            </a:pPr>
            <a:r>
              <a:rPr lang="en-CA" altLang="fr-FR" sz="2800"/>
              <a:t>Une application majeure des capteurs</a:t>
            </a:r>
          </a:p>
          <a:p>
            <a:pPr eaLnBrk="1" hangingPunct="1">
              <a:spcBef>
                <a:spcPct val="0"/>
              </a:spcBef>
              <a:buClr>
                <a:schemeClr val="accent1"/>
              </a:buClr>
            </a:pPr>
            <a:r>
              <a:rPr lang="en-CA" altLang="fr-FR" sz="2800"/>
              <a:t>Capteurs passifs</a:t>
            </a:r>
          </a:p>
          <a:p>
            <a:pPr lvl="1" eaLnBrk="1" hangingPunct="1">
              <a:spcBef>
                <a:spcPct val="0"/>
              </a:spcBef>
              <a:buClr>
                <a:schemeClr val="accent2"/>
              </a:buClr>
              <a:buSzPct val="80000"/>
              <a:buFont typeface="Wingdings" panose="05000000000000000000" pitchFamily="2" charset="2"/>
              <a:buChar char="§"/>
            </a:pPr>
            <a:r>
              <a:rPr lang="en-CA" altLang="fr-FR" sz="2400"/>
              <a:t>Résistances métalliques</a:t>
            </a:r>
          </a:p>
          <a:p>
            <a:pPr lvl="1" eaLnBrk="1" hangingPunct="1">
              <a:spcBef>
                <a:spcPct val="0"/>
              </a:spcBef>
              <a:buClr>
                <a:schemeClr val="accent2"/>
              </a:buClr>
              <a:buSzPct val="80000"/>
              <a:buFont typeface="Wingdings" panose="05000000000000000000" pitchFamily="2" charset="2"/>
              <a:buChar char="§"/>
            </a:pPr>
            <a:r>
              <a:rPr lang="en-CA" altLang="fr-FR" sz="2400"/>
              <a:t>Thermistances</a:t>
            </a:r>
          </a:p>
          <a:p>
            <a:pPr lvl="1" eaLnBrk="1" hangingPunct="1">
              <a:spcBef>
                <a:spcPct val="0"/>
              </a:spcBef>
              <a:buClr>
                <a:schemeClr val="accent2"/>
              </a:buClr>
              <a:buSzPct val="80000"/>
              <a:buFont typeface="Wingdings" panose="05000000000000000000" pitchFamily="2" charset="2"/>
              <a:buChar char="§"/>
            </a:pPr>
            <a:r>
              <a:rPr lang="en-CA" altLang="fr-FR" sz="2400"/>
              <a:t>Jonctions pn</a:t>
            </a:r>
          </a:p>
          <a:p>
            <a:pPr lvl="1" eaLnBrk="1" hangingPunct="1">
              <a:spcBef>
                <a:spcPct val="0"/>
              </a:spcBef>
              <a:buClr>
                <a:schemeClr val="accent2"/>
              </a:buClr>
              <a:buSzPct val="80000"/>
              <a:buFont typeface="Wingdings" panose="05000000000000000000" pitchFamily="2" charset="2"/>
              <a:buChar char="§"/>
            </a:pPr>
            <a:r>
              <a:rPr lang="en-CA" altLang="fr-FR" sz="2400"/>
              <a:t>Pyromètres optiques</a:t>
            </a:r>
          </a:p>
          <a:p>
            <a:pPr eaLnBrk="1" hangingPunct="1">
              <a:spcBef>
                <a:spcPct val="0"/>
              </a:spcBef>
              <a:buClr>
                <a:schemeClr val="accent1"/>
              </a:buClr>
            </a:pPr>
            <a:r>
              <a:rPr lang="en-CA" altLang="fr-FR" sz="2800"/>
              <a:t>Capteurs actifs</a:t>
            </a:r>
          </a:p>
          <a:p>
            <a:pPr lvl="1" eaLnBrk="1" hangingPunct="1">
              <a:spcBef>
                <a:spcPct val="0"/>
              </a:spcBef>
              <a:buClr>
                <a:schemeClr val="accent2"/>
              </a:buClr>
              <a:buSzPct val="80000"/>
              <a:buFont typeface="Wingdings" panose="05000000000000000000" pitchFamily="2" charset="2"/>
              <a:buChar char="§"/>
            </a:pPr>
            <a:r>
              <a:rPr lang="en-CA" altLang="fr-FR" sz="2400"/>
              <a:t>Thermocouples</a:t>
            </a:r>
            <a:endParaRPr lang="en-US" altLang="fr-FR" sz="2400"/>
          </a:p>
        </p:txBody>
      </p:sp>
    </p:spTree>
  </p:cSld>
  <p:clrMapOvr>
    <a:masterClrMapping/>
  </p:clrMapOvr>
  <p:transition>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06F8F731-BF0D-47C2-B974-A9A326795CCB}"/>
              </a:ext>
            </a:extLst>
          </p:cNvPr>
          <p:cNvSpPr txBox="1">
            <a:spLocks noChangeArrowheads="1"/>
          </p:cNvSpPr>
          <p:nvPr/>
        </p:nvSpPr>
        <p:spPr bwMode="auto">
          <a:xfrm>
            <a:off x="1055688" y="2027238"/>
            <a:ext cx="928846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27075" indent="-2698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15000"/>
              </a:spcBef>
              <a:buClr>
                <a:srgbClr val="0099CC"/>
              </a:buClr>
              <a:buSzPct val="80000"/>
              <a:buFont typeface="Wingdings" panose="05000000000000000000" pitchFamily="2" charset="2"/>
              <a:buChar char="l"/>
            </a:pPr>
            <a:r>
              <a:rPr lang="fr-FR" altLang="fr-FR" sz="2400" i="0"/>
              <a:t>Ont une valeur qui croit avec la température selon une loi de la forme :</a:t>
            </a:r>
          </a:p>
          <a:p>
            <a:pPr>
              <a:spcBef>
                <a:spcPct val="15000"/>
              </a:spcBef>
              <a:buClr>
                <a:srgbClr val="0099CC"/>
              </a:buClr>
              <a:buSzPct val="80000"/>
              <a:buFont typeface="Wingdings" panose="05000000000000000000" pitchFamily="2" charset="2"/>
              <a:buNone/>
            </a:pPr>
            <a:r>
              <a:rPr lang="fr-FR" altLang="fr-FR" sz="2400" i="0"/>
              <a:t>   			R(T) = </a:t>
            </a:r>
            <a:r>
              <a:rPr lang="fr-FR" altLang="fr-FR" sz="2400" b="1" i="0">
                <a:solidFill>
                  <a:srgbClr val="FF0000"/>
                </a:solidFill>
              </a:rPr>
              <a:t>R</a:t>
            </a:r>
            <a:r>
              <a:rPr lang="fr-FR" altLang="fr-FR" sz="2400" b="1" i="0" baseline="-25000">
                <a:solidFill>
                  <a:srgbClr val="FF0000"/>
                </a:solidFill>
              </a:rPr>
              <a:t>0</a:t>
            </a:r>
            <a:r>
              <a:rPr lang="fr-FR" altLang="fr-FR" sz="2400" i="0">
                <a:solidFill>
                  <a:srgbClr val="FF0000"/>
                </a:solidFill>
              </a:rPr>
              <a:t> </a:t>
            </a:r>
            <a:r>
              <a:rPr lang="fr-FR" altLang="fr-FR" sz="2400" b="1" i="0">
                <a:solidFill>
                  <a:srgbClr val="FF0000"/>
                </a:solidFill>
              </a:rPr>
              <a:t>(</a:t>
            </a:r>
            <a:r>
              <a:rPr lang="fr-FR" altLang="fr-FR" sz="2400" i="0">
                <a:solidFill>
                  <a:srgbClr val="FF0000"/>
                </a:solidFill>
              </a:rPr>
              <a:t> </a:t>
            </a:r>
            <a:r>
              <a:rPr lang="fr-FR" altLang="fr-FR" sz="2400" b="1" i="0">
                <a:solidFill>
                  <a:srgbClr val="FF0000"/>
                </a:solidFill>
              </a:rPr>
              <a:t>1 + aT</a:t>
            </a:r>
            <a:r>
              <a:rPr lang="fr-FR" altLang="fr-FR" sz="2400" i="0"/>
              <a:t> + bT</a:t>
            </a:r>
            <a:r>
              <a:rPr lang="fr-FR" altLang="fr-FR" sz="2400" i="0" baseline="30000"/>
              <a:t>2</a:t>
            </a:r>
            <a:r>
              <a:rPr lang="fr-FR" altLang="fr-FR" sz="2400" i="0"/>
              <a:t> + c(T-100)T</a:t>
            </a:r>
            <a:r>
              <a:rPr lang="fr-FR" altLang="fr-FR" sz="2400" i="0" baseline="30000"/>
              <a:t>3</a:t>
            </a:r>
            <a:r>
              <a:rPr lang="fr-FR" altLang="fr-FR" sz="2400" b="1" i="0">
                <a:solidFill>
                  <a:srgbClr val="FF0000"/>
                </a:solidFill>
              </a:rPr>
              <a:t>)</a:t>
            </a:r>
            <a:r>
              <a:rPr lang="fr-FR" altLang="fr-FR" sz="2400" i="0"/>
              <a:t> </a:t>
            </a:r>
          </a:p>
          <a:p>
            <a:pPr>
              <a:spcBef>
                <a:spcPct val="15000"/>
              </a:spcBef>
              <a:buClr>
                <a:srgbClr val="0099CC"/>
              </a:buClr>
              <a:buSzPct val="80000"/>
              <a:buFont typeface="Wingdings" panose="05000000000000000000" pitchFamily="2" charset="2"/>
              <a:buNone/>
            </a:pPr>
            <a:r>
              <a:rPr lang="fr-FR" altLang="fr-FR" sz="2400" i="0"/>
              <a:t>	     où T est en °C.</a:t>
            </a:r>
          </a:p>
          <a:p>
            <a:pPr lvl="1">
              <a:spcBef>
                <a:spcPct val="15000"/>
              </a:spcBef>
              <a:buClr>
                <a:srgbClr val="0099CC"/>
              </a:buClr>
              <a:buSzPct val="80000"/>
              <a:buFont typeface="Wingdings" panose="05000000000000000000" pitchFamily="2" charset="2"/>
              <a:buChar char="§"/>
            </a:pPr>
            <a:r>
              <a:rPr lang="fr-FR" altLang="fr-FR" sz="2000" i="0"/>
              <a:t>Le platine (Pt) est le métal le plus utilisé ; sa plage d’utilisation s’étend de  </a:t>
            </a:r>
            <a:r>
              <a:rPr lang="fr-FR" altLang="fr-FR" sz="2000" i="0">
                <a:solidFill>
                  <a:srgbClr val="FF0000"/>
                </a:solidFill>
              </a:rPr>
              <a:t>-200°C à 1000°C</a:t>
            </a:r>
            <a:r>
              <a:rPr lang="fr-FR" altLang="fr-FR" sz="2000" i="0"/>
              <a:t>.</a:t>
            </a:r>
          </a:p>
          <a:p>
            <a:pPr lvl="1">
              <a:spcBef>
                <a:spcPct val="15000"/>
              </a:spcBef>
              <a:buClr>
                <a:srgbClr val="0099CC"/>
              </a:buClr>
              <a:buSzPct val="80000"/>
              <a:buFont typeface="Wingdings" panose="05000000000000000000" pitchFamily="2" charset="2"/>
              <a:buChar char="§"/>
            </a:pPr>
            <a:r>
              <a:rPr lang="fr-FR" altLang="fr-FR" sz="2000" i="0"/>
              <a:t>Le nickel (Ni) et le cuivre (Cu) sont d’autres métaux utilisés. Le Cuivre possède une courbe de variation très linéaire.</a:t>
            </a:r>
          </a:p>
        </p:txBody>
      </p:sp>
      <p:sp>
        <p:nvSpPr>
          <p:cNvPr id="32771" name="Rectangle 6">
            <a:extLst>
              <a:ext uri="{FF2B5EF4-FFF2-40B4-BE49-F238E27FC236}">
                <a16:creationId xmlns:a16="http://schemas.microsoft.com/office/drawing/2014/main" id="{B22A7497-6FD2-0767-26C0-1E4F5D2FC66E}"/>
              </a:ext>
            </a:extLst>
          </p:cNvPr>
          <p:cNvSpPr>
            <a:spLocks noGrp="1"/>
          </p:cNvSpPr>
          <p:nvPr>
            <p:ph type="title"/>
          </p:nvPr>
        </p:nvSpPr>
        <p:spPr>
          <a:xfrm>
            <a:off x="1055688" y="274638"/>
            <a:ext cx="10080625" cy="1143000"/>
          </a:xfrm>
        </p:spPr>
        <p:txBody>
          <a:bodyPr/>
          <a:lstStyle/>
          <a:p>
            <a:pPr algn="l" eaLnBrk="1" hangingPunct="1"/>
            <a:r>
              <a:rPr lang="fr-FR" altLang="fr-FR" sz="4000">
                <a:solidFill>
                  <a:srgbClr val="0070C0"/>
                </a:solidFill>
              </a:rPr>
              <a:t>Mesure de </a:t>
            </a:r>
            <a:r>
              <a:rPr lang="fr-FR" altLang="fr-FR" sz="4000" i="1">
                <a:solidFill>
                  <a:srgbClr val="0070C0"/>
                </a:solidFill>
              </a:rPr>
              <a:t>T</a:t>
            </a:r>
            <a:r>
              <a:rPr lang="fr-FR" altLang="fr-FR" sz="4000">
                <a:solidFill>
                  <a:srgbClr val="0070C0"/>
                </a:solidFill>
              </a:rPr>
              <a:t> passive : résistances métalliques</a:t>
            </a:r>
            <a:endParaRPr lang="en-US" altLang="fr-FR" sz="4000">
              <a:solidFill>
                <a:srgbClr val="0070C0"/>
              </a:solidFill>
            </a:endParaRPr>
          </a:p>
        </p:txBody>
      </p:sp>
      <p:pic>
        <p:nvPicPr>
          <p:cNvPr id="32772" name="Picture 3" descr="Pt100--2-fils-radiospares">
            <a:extLst>
              <a:ext uri="{FF2B5EF4-FFF2-40B4-BE49-F238E27FC236}">
                <a16:creationId xmlns:a16="http://schemas.microsoft.com/office/drawing/2014/main" id="{E87F3CC1-B638-7C82-6C10-AD34A4CBA16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92538" y="5013325"/>
            <a:ext cx="5111750" cy="852488"/>
          </a:xfrm>
        </p:spPr>
      </p:pic>
      <p:sp>
        <p:nvSpPr>
          <p:cNvPr id="32773" name="Text Box 5">
            <a:extLst>
              <a:ext uri="{FF2B5EF4-FFF2-40B4-BE49-F238E27FC236}">
                <a16:creationId xmlns:a16="http://schemas.microsoft.com/office/drawing/2014/main" id="{D4840E99-24C7-44AE-CE5E-6051855D6019}"/>
              </a:ext>
            </a:extLst>
          </p:cNvPr>
          <p:cNvSpPr txBox="1">
            <a:spLocks noChangeArrowheads="1"/>
          </p:cNvSpPr>
          <p:nvPr/>
        </p:nvSpPr>
        <p:spPr bwMode="auto">
          <a:xfrm>
            <a:off x="4943475" y="6021388"/>
            <a:ext cx="2747963" cy="339725"/>
          </a:xfrm>
          <a:prstGeom prst="rect">
            <a:avLst/>
          </a:prstGeom>
          <a:noFill/>
          <a:ln>
            <a:noFill/>
          </a:ln>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defRPr/>
            </a:pPr>
            <a:r>
              <a:rPr lang="fr-FR" altLang="fr-FR" sz="1600">
                <a:latin typeface="Tahoma" panose="020B0604030504040204" pitchFamily="34" charset="0"/>
              </a:rPr>
              <a:t>Pt1000 2 fils </a:t>
            </a:r>
            <a:r>
              <a:rPr lang="fr-FR" altLang="fr-FR" sz="1200">
                <a:solidFill>
                  <a:schemeClr val="bg1">
                    <a:lumMod val="50000"/>
                  </a:schemeClr>
                </a:solidFill>
                <a:latin typeface="Tahoma" panose="020B0604030504040204" pitchFamily="34" charset="0"/>
              </a:rPr>
              <a:t>(photo Radiospares)</a:t>
            </a:r>
          </a:p>
        </p:txBody>
      </p:sp>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065C7D45-C16E-BCB6-431E-ECAFBD2FEA83}"/>
              </a:ext>
            </a:extLst>
          </p:cNvPr>
          <p:cNvSpPr txBox="1">
            <a:spLocks noChangeArrowheads="1"/>
          </p:cNvSpPr>
          <p:nvPr/>
        </p:nvSpPr>
        <p:spPr bwMode="auto">
          <a:xfrm>
            <a:off x="1487488" y="692150"/>
            <a:ext cx="43926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000" i="0">
                <a:latin typeface="Tahoma" panose="020B0604030504040204" pitchFamily="34" charset="0"/>
              </a:rPr>
              <a:t>Exemples de résistances au Pt à valeurs normalisées</a:t>
            </a:r>
          </a:p>
          <a:p>
            <a:pPr>
              <a:buClr>
                <a:srgbClr val="0099CC"/>
              </a:buClr>
              <a:buSzPct val="80000"/>
              <a:buFont typeface="Wingdings" panose="05000000000000000000" pitchFamily="2" charset="2"/>
              <a:buChar char="l"/>
            </a:pPr>
            <a:endParaRPr lang="fr-FR" altLang="fr-FR" sz="2000" i="0">
              <a:latin typeface="Tahoma" panose="020B0604030504040204" pitchFamily="34" charset="0"/>
            </a:endParaRPr>
          </a:p>
          <a:p>
            <a:pPr lvl="1">
              <a:buClr>
                <a:srgbClr val="0099CC"/>
              </a:buClr>
              <a:buSzPct val="80000"/>
              <a:buFont typeface="Wingdings" panose="05000000000000000000" pitchFamily="2" charset="2"/>
              <a:buNone/>
            </a:pPr>
            <a:r>
              <a:rPr lang="fr-FR" altLang="fr-FR" sz="2000" i="0">
                <a:latin typeface="Tahoma" panose="020B0604030504040204" pitchFamily="34" charset="0"/>
              </a:rPr>
              <a:t>Pt100 : 100</a:t>
            </a:r>
            <a:r>
              <a:rPr lang="fr-FR" altLang="fr-FR" sz="2000" i="0">
                <a:latin typeface="Symbol" panose="05050102010706020507" pitchFamily="18" charset="2"/>
              </a:rPr>
              <a:t>W</a:t>
            </a:r>
            <a:r>
              <a:rPr lang="fr-FR" altLang="fr-FR" sz="2000" i="0">
                <a:latin typeface="Tahoma" panose="020B0604030504040204" pitchFamily="34" charset="0"/>
              </a:rPr>
              <a:t> à 0°C. </a:t>
            </a:r>
          </a:p>
          <a:p>
            <a:pPr lvl="1">
              <a:buClr>
                <a:srgbClr val="0099CC"/>
              </a:buClr>
              <a:buSzPct val="80000"/>
              <a:buFont typeface="Wingdings" panose="05000000000000000000" pitchFamily="2" charset="2"/>
              <a:buNone/>
            </a:pPr>
            <a:r>
              <a:rPr lang="fr-FR" altLang="fr-FR" sz="2000" i="0">
                <a:latin typeface="Tahoma" panose="020B0604030504040204" pitchFamily="34" charset="0"/>
              </a:rPr>
              <a:t>Pt1000 : 1000</a:t>
            </a:r>
            <a:r>
              <a:rPr lang="fr-FR" altLang="fr-FR" sz="2000" i="0">
                <a:latin typeface="Symbol" panose="05050102010706020507" pitchFamily="18" charset="2"/>
              </a:rPr>
              <a:t>W</a:t>
            </a:r>
            <a:r>
              <a:rPr lang="fr-FR" altLang="fr-FR" sz="2000" i="0">
                <a:latin typeface="Tahoma" panose="020B0604030504040204" pitchFamily="34" charset="0"/>
              </a:rPr>
              <a:t> à 0°C.</a:t>
            </a:r>
          </a:p>
          <a:p>
            <a:pPr>
              <a:buClr>
                <a:srgbClr val="0099CC"/>
              </a:buClr>
              <a:buSzPct val="80000"/>
              <a:buFont typeface="Wingdings" panose="05000000000000000000" pitchFamily="2" charset="2"/>
              <a:buNone/>
            </a:pPr>
            <a:endParaRPr lang="fr-FR" altLang="fr-FR" sz="2000" i="0">
              <a:latin typeface="Tahoma" panose="020B0604030504040204" pitchFamily="34" charset="0"/>
            </a:endParaRPr>
          </a:p>
        </p:txBody>
      </p:sp>
      <p:pic>
        <p:nvPicPr>
          <p:cNvPr id="34819" name="Picture 6" descr="Pt100-radiospares3">
            <a:extLst>
              <a:ext uri="{FF2B5EF4-FFF2-40B4-BE49-F238E27FC236}">
                <a16:creationId xmlns:a16="http://schemas.microsoft.com/office/drawing/2014/main" id="{45E3E138-B838-6A1F-5914-02EBD440B69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29388" y="836613"/>
            <a:ext cx="2376487" cy="1868487"/>
          </a:xfrm>
        </p:spPr>
      </p:pic>
      <p:pic>
        <p:nvPicPr>
          <p:cNvPr id="34820" name="Picture 7" descr="CARACTPt100-radiospares">
            <a:extLst>
              <a:ext uri="{FF2B5EF4-FFF2-40B4-BE49-F238E27FC236}">
                <a16:creationId xmlns:a16="http://schemas.microsoft.com/office/drawing/2014/main" id="{EF1D4943-2252-C473-6787-79F7BBE269A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487488" y="2852738"/>
            <a:ext cx="7488237" cy="2414587"/>
          </a:xfrm>
        </p:spPr>
      </p:pic>
      <p:sp>
        <p:nvSpPr>
          <p:cNvPr id="34821" name="Text Box 10">
            <a:extLst>
              <a:ext uri="{FF2B5EF4-FFF2-40B4-BE49-F238E27FC236}">
                <a16:creationId xmlns:a16="http://schemas.microsoft.com/office/drawing/2014/main" id="{FEB55B05-66E1-0E33-B4A8-B181E3CFFB62}"/>
              </a:ext>
            </a:extLst>
          </p:cNvPr>
          <p:cNvSpPr txBox="1">
            <a:spLocks noChangeArrowheads="1"/>
          </p:cNvSpPr>
          <p:nvPr/>
        </p:nvSpPr>
        <p:spPr bwMode="auto">
          <a:xfrm>
            <a:off x="1684338" y="5437188"/>
            <a:ext cx="619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2000" i="0">
                <a:latin typeface="Tahoma" panose="020B0604030504040204" pitchFamily="34" charset="0"/>
              </a:rPr>
              <a:t>Exemple de lecture : R=100(1+</a:t>
            </a:r>
            <a:r>
              <a:rPr lang="fr-FR" altLang="fr-FR" sz="2000" i="0">
                <a:latin typeface="Symbol" panose="05050102010706020507" pitchFamily="18" charset="2"/>
              </a:rPr>
              <a:t>a</a:t>
            </a:r>
            <a:r>
              <a:rPr lang="fr-FR" altLang="fr-FR" sz="2000" i="0">
                <a:latin typeface="Tahoma" panose="020B0604030504040204" pitchFamily="34" charset="0"/>
              </a:rPr>
              <a:t>T)=138,5</a:t>
            </a:r>
            <a:r>
              <a:rPr lang="fr-FR" altLang="fr-FR" sz="2000" i="0">
                <a:latin typeface="Symbol" panose="05050102010706020507" pitchFamily="18" charset="2"/>
              </a:rPr>
              <a:t>W</a:t>
            </a:r>
            <a:r>
              <a:rPr lang="fr-FR" altLang="fr-FR" sz="2000" i="0">
                <a:latin typeface="Tahoma" panose="020B0604030504040204" pitchFamily="34" charset="0"/>
              </a:rPr>
              <a:t> à 100°C</a:t>
            </a: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986DE262-9B75-B03F-0BBC-F01923EA85B0}"/>
              </a:ext>
            </a:extLst>
          </p:cNvPr>
          <p:cNvSpPr txBox="1">
            <a:spLocks noChangeArrowheads="1"/>
          </p:cNvSpPr>
          <p:nvPr/>
        </p:nvSpPr>
        <p:spPr bwMode="auto">
          <a:xfrm>
            <a:off x="1055688" y="1616075"/>
            <a:ext cx="10728325"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Mélanges agglomérés et frittés d’oxydes métalliques.</a:t>
            </a:r>
          </a:p>
          <a:p>
            <a:pPr>
              <a:buClr>
                <a:srgbClr val="0099CC"/>
              </a:buClr>
              <a:buSzPct val="80000"/>
              <a:buFont typeface="Wingdings" panose="05000000000000000000" pitchFamily="2" charset="2"/>
              <a:buChar char="l"/>
            </a:pPr>
            <a:r>
              <a:rPr lang="fr-FR" altLang="fr-FR" sz="2400" i="0"/>
              <a:t>Leur résistance décroît avec T suivant une</a:t>
            </a:r>
            <a:r>
              <a:rPr lang="fr-FR" altLang="fr-FR" sz="2400" i="0">
                <a:solidFill>
                  <a:srgbClr val="FF0000"/>
                </a:solidFill>
              </a:rPr>
              <a:t> loi exponentielle</a:t>
            </a:r>
            <a:r>
              <a:rPr lang="fr-FR" altLang="fr-FR" sz="2400" i="0"/>
              <a:t> :</a:t>
            </a:r>
          </a:p>
          <a:p>
            <a:pPr>
              <a:buClr>
                <a:srgbClr val="0099CC"/>
              </a:buClr>
              <a:buSzPct val="80000"/>
              <a:buFont typeface="Wingdings" panose="05000000000000000000" pitchFamily="2" charset="2"/>
              <a:buNone/>
            </a:pPr>
            <a:r>
              <a:rPr lang="fr-FR" altLang="fr-FR" sz="2400" i="0"/>
              <a:t>			</a:t>
            </a:r>
            <a:r>
              <a:rPr lang="fr-FR" altLang="fr-FR" sz="2800" b="1" i="0"/>
              <a:t>R(T) = R</a:t>
            </a:r>
            <a:r>
              <a:rPr lang="fr-FR" altLang="fr-FR" sz="2800" b="1" i="0" baseline="-25000"/>
              <a:t>0</a:t>
            </a:r>
            <a:r>
              <a:rPr lang="fr-FR" altLang="fr-FR" sz="2800" b="1" i="0"/>
              <a:t> </a:t>
            </a:r>
            <a:r>
              <a:rPr lang="fr-FR" altLang="fr-FR" sz="2800" b="1">
                <a:latin typeface="Times New Roman" panose="02020603050405020304" pitchFamily="18" charset="0"/>
                <a:cs typeface="Times New Roman" panose="02020603050405020304" pitchFamily="18" charset="0"/>
              </a:rPr>
              <a:t>e</a:t>
            </a:r>
            <a:r>
              <a:rPr lang="fr-FR" altLang="fr-FR" sz="2800" b="1" i="0" baseline="30000"/>
              <a:t>B (1/T – 1/T0)</a:t>
            </a:r>
            <a:r>
              <a:rPr lang="fr-FR" altLang="fr-FR" sz="2800" b="1" i="0"/>
              <a:t> </a:t>
            </a:r>
            <a:endParaRPr lang="fr-FR" altLang="fr-FR" sz="2400" b="1" i="0"/>
          </a:p>
          <a:p>
            <a:pPr>
              <a:buClr>
                <a:srgbClr val="0099CC"/>
              </a:buClr>
              <a:buSzPct val="80000"/>
              <a:buFont typeface="Wingdings" panose="05000000000000000000" pitchFamily="2" charset="2"/>
              <a:buNone/>
            </a:pPr>
            <a:r>
              <a:rPr lang="fr-FR" altLang="fr-FR" sz="2400" i="0"/>
              <a:t>	où T et T0 sont exprimés en </a:t>
            </a:r>
            <a:r>
              <a:rPr lang="fr-FR" altLang="fr-FR" sz="2400" i="0" baseline="30000"/>
              <a:t>o</a:t>
            </a:r>
            <a:r>
              <a:rPr lang="fr-FR" altLang="fr-FR" sz="2400" i="0"/>
              <a:t>K. (et B est entre 3000</a:t>
            </a:r>
            <a:r>
              <a:rPr lang="fr-FR" altLang="fr-FR" sz="2400" i="0" baseline="30000"/>
              <a:t> o</a:t>
            </a:r>
            <a:r>
              <a:rPr lang="fr-FR" altLang="fr-FR" sz="2400" i="0"/>
              <a:t>K et 5000</a:t>
            </a:r>
            <a:r>
              <a:rPr lang="fr-FR" altLang="fr-FR" sz="2400" i="0" baseline="30000"/>
              <a:t> o</a:t>
            </a:r>
            <a:r>
              <a:rPr lang="fr-FR" altLang="fr-FR" sz="2400" i="0"/>
              <a:t>K).</a:t>
            </a:r>
          </a:p>
          <a:p>
            <a:pPr>
              <a:buClr>
                <a:srgbClr val="0099CC"/>
              </a:buClr>
              <a:buSzPct val="80000"/>
              <a:buFont typeface="Wingdings" panose="05000000000000000000" pitchFamily="2" charset="2"/>
              <a:buChar char="l"/>
            </a:pPr>
            <a:r>
              <a:rPr lang="fr-FR" altLang="fr-FR" sz="2400" i="0"/>
              <a:t>Généralement </a:t>
            </a:r>
            <a:r>
              <a:rPr lang="fr-FR" altLang="fr-FR" sz="2400" i="0">
                <a:solidFill>
                  <a:srgbClr val="FF0000"/>
                </a:solidFill>
              </a:rPr>
              <a:t>utilisables jusqu’à environ 300°C</a:t>
            </a:r>
            <a:r>
              <a:rPr lang="fr-FR" altLang="fr-FR" sz="2400" i="0"/>
              <a:t>.</a:t>
            </a:r>
          </a:p>
          <a:p>
            <a:pPr>
              <a:buClr>
                <a:srgbClr val="0099CC"/>
              </a:buClr>
              <a:buSzPct val="80000"/>
              <a:buFont typeface="Wingdings" panose="05000000000000000000" pitchFamily="2" charset="2"/>
              <a:buChar char="l"/>
            </a:pPr>
            <a:r>
              <a:rPr lang="fr-FR" altLang="fr-FR" sz="2400" i="0"/>
              <a:t>Du fait de leur réponse non-linéaire, elles ne sont utilisées que sur une faible plage de température où elles sont très sensibles (</a:t>
            </a:r>
            <a:r>
              <a:rPr lang="fr-FR" altLang="fr-FR" sz="2400"/>
              <a:t>S</a:t>
            </a:r>
            <a:r>
              <a:rPr lang="fr-FR" altLang="fr-FR" sz="2400" i="0"/>
              <a:t> environ 10 fois supérieur aux résitances métalliques). </a:t>
            </a:r>
          </a:p>
        </p:txBody>
      </p:sp>
      <p:pic>
        <p:nvPicPr>
          <p:cNvPr id="36867" name="Picture 3" descr="thermistance verre">
            <a:extLst>
              <a:ext uri="{FF2B5EF4-FFF2-40B4-BE49-F238E27FC236}">
                <a16:creationId xmlns:a16="http://schemas.microsoft.com/office/drawing/2014/main" id="{AA477059-ECA5-A242-2294-157905B8956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016500" y="5422900"/>
            <a:ext cx="1368425" cy="661988"/>
          </a:xfrm>
        </p:spPr>
      </p:pic>
      <p:sp>
        <p:nvSpPr>
          <p:cNvPr id="36868" name="Text Box 5">
            <a:extLst>
              <a:ext uri="{FF2B5EF4-FFF2-40B4-BE49-F238E27FC236}">
                <a16:creationId xmlns:a16="http://schemas.microsoft.com/office/drawing/2014/main" id="{353C483C-1D82-8F33-6251-5FA705DB3A03}"/>
              </a:ext>
            </a:extLst>
          </p:cNvPr>
          <p:cNvSpPr txBox="1">
            <a:spLocks noChangeArrowheads="1"/>
          </p:cNvSpPr>
          <p:nvPr/>
        </p:nvSpPr>
        <p:spPr bwMode="auto">
          <a:xfrm>
            <a:off x="6456363" y="539591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Thermistance de précision à capsule en verre</a:t>
            </a:r>
          </a:p>
        </p:txBody>
      </p:sp>
      <p:sp>
        <p:nvSpPr>
          <p:cNvPr id="36869" name="Rectangle 8">
            <a:extLst>
              <a:ext uri="{FF2B5EF4-FFF2-40B4-BE49-F238E27FC236}">
                <a16:creationId xmlns:a16="http://schemas.microsoft.com/office/drawing/2014/main" id="{51F1A04A-DA38-4522-2784-19CD4B7B3B19}"/>
              </a:ext>
            </a:extLst>
          </p:cNvPr>
          <p:cNvSpPr>
            <a:spLocks/>
          </p:cNvSpPr>
          <p:nvPr/>
        </p:nvSpPr>
        <p:spPr bwMode="auto">
          <a:xfrm>
            <a:off x="1055688" y="260350"/>
            <a:ext cx="9166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4000" i="0">
                <a:solidFill>
                  <a:srgbClr val="0070C0"/>
                </a:solidFill>
              </a:rPr>
              <a:t>Mesure de </a:t>
            </a:r>
            <a:r>
              <a:rPr lang="fr-FR" altLang="fr-FR" sz="4000">
                <a:solidFill>
                  <a:srgbClr val="0070C0"/>
                </a:solidFill>
              </a:rPr>
              <a:t>T</a:t>
            </a:r>
            <a:r>
              <a:rPr lang="fr-FR" altLang="fr-FR" sz="4000" i="0">
                <a:solidFill>
                  <a:srgbClr val="0070C0"/>
                </a:solidFill>
              </a:rPr>
              <a:t> passive :  thermistances</a:t>
            </a:r>
            <a:endParaRPr lang="en-US" altLang="fr-FR" sz="4000" i="0">
              <a:solidFill>
                <a:srgbClr val="0070C0"/>
              </a:solidFill>
            </a:endParaRPr>
          </a:p>
        </p:txBody>
      </p:sp>
      <p:pic>
        <p:nvPicPr>
          <p:cNvPr id="36870" name="Picture 6" descr="Pt100-radiospares3">
            <a:extLst>
              <a:ext uri="{FF2B5EF4-FFF2-40B4-BE49-F238E27FC236}">
                <a16:creationId xmlns:a16="http://schemas.microsoft.com/office/drawing/2014/main" id="{0EEBE528-AB53-0B12-EC7C-CF602A096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3143" b="47388"/>
          <a:stretch>
            <a:fillRect/>
          </a:stretch>
        </p:blipFill>
        <p:spPr bwMode="auto">
          <a:xfrm rot="-5009404">
            <a:off x="3444082" y="4976019"/>
            <a:ext cx="10668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E19C614C-EA87-16AB-8E25-43D45F36CCE2}"/>
              </a:ext>
            </a:extLst>
          </p:cNvPr>
          <p:cNvSpPr txBox="1">
            <a:spLocks noChangeArrowheads="1"/>
          </p:cNvSpPr>
          <p:nvPr/>
        </p:nvSpPr>
        <p:spPr bwMode="auto">
          <a:xfrm>
            <a:off x="1343025" y="981075"/>
            <a:ext cx="9866313" cy="5264150"/>
          </a:xfrm>
          <a:prstGeom prst="rect">
            <a:avLst/>
          </a:prstGeom>
          <a:noFill/>
          <a:ln>
            <a:noFill/>
          </a:ln>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defRPr/>
            </a:pPr>
            <a:r>
              <a:rPr lang="fr-FR" altLang="fr-FR" sz="2000" i="0" dirty="0"/>
              <a:t>On choisit une faible valeur à 25°C (ex. 100</a:t>
            </a:r>
            <a:r>
              <a:rPr lang="fr-FR" altLang="fr-FR" sz="2000" i="0" dirty="0">
                <a:latin typeface="Symbol" panose="05050102010706020507" pitchFamily="18" charset="2"/>
              </a:rPr>
              <a:t>W</a:t>
            </a:r>
            <a:r>
              <a:rPr lang="fr-FR" altLang="fr-FR" sz="2000" i="0" dirty="0"/>
              <a:t>) pour mesurer les températures basses, et une thermistance de valeur élevée (100 à 500 K</a:t>
            </a:r>
            <a:r>
              <a:rPr lang="fr-FR" altLang="fr-FR" sz="2000" i="0" dirty="0">
                <a:latin typeface="Symbol" panose="05050102010706020507" pitchFamily="18" charset="2"/>
              </a:rPr>
              <a:t>W</a:t>
            </a:r>
            <a:r>
              <a:rPr lang="fr-FR" altLang="fr-FR" sz="2000" i="0" dirty="0"/>
              <a:t> à 25°C) pour mesurer les températures élevées. </a:t>
            </a:r>
          </a:p>
          <a:p>
            <a:pPr lvl="1">
              <a:buClr>
                <a:srgbClr val="0099CC"/>
              </a:buClr>
              <a:buSzPct val="80000"/>
              <a:buFont typeface="Wingdings" panose="05000000000000000000" pitchFamily="2" charset="2"/>
              <a:buChar char="l"/>
              <a:defRPr/>
            </a:pPr>
            <a:r>
              <a:rPr lang="fr-FR" altLang="fr-FR" sz="2000" i="0" dirty="0"/>
              <a:t>Dans R(T) = R</a:t>
            </a:r>
            <a:r>
              <a:rPr lang="fr-FR" altLang="fr-FR" sz="2000" i="0" baseline="-25000" dirty="0"/>
              <a:t>0</a:t>
            </a:r>
            <a:r>
              <a:rPr lang="fr-FR" altLang="fr-FR" sz="2000" i="0" dirty="0"/>
              <a:t> </a:t>
            </a:r>
            <a:r>
              <a:rPr lang="fr-FR" altLang="fr-FR" sz="2000" dirty="0" err="1">
                <a:latin typeface="Times New Roman" panose="02020603050405020304" pitchFamily="18" charset="0"/>
                <a:cs typeface="Times New Roman" panose="02020603050405020304" pitchFamily="18" charset="0"/>
              </a:rPr>
              <a:t>e</a:t>
            </a:r>
            <a:r>
              <a:rPr lang="fr-FR" altLang="fr-FR" sz="2000" i="0" baseline="30000" dirty="0" err="1"/>
              <a:t>B</a:t>
            </a:r>
            <a:r>
              <a:rPr lang="fr-FR" altLang="fr-FR" sz="2000" i="0" baseline="30000" dirty="0"/>
              <a:t> (1/T – 1/T0),</a:t>
            </a:r>
            <a:r>
              <a:rPr lang="fr-FR" altLang="fr-FR" sz="2000" i="0" dirty="0"/>
              <a:t> B dépend de la température mais est considéré constant sur une plage limitée.</a:t>
            </a:r>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endParaRPr lang="fr-FR" altLang="fr-FR" sz="2000" i="0" dirty="0"/>
          </a:p>
          <a:p>
            <a:pPr>
              <a:buClr>
                <a:srgbClr val="0099CC"/>
              </a:buClr>
              <a:buSzPct val="80000"/>
              <a:buFont typeface="Wingdings" panose="05000000000000000000" pitchFamily="2" charset="2"/>
              <a:buChar char="l"/>
              <a:defRPr/>
            </a:pPr>
            <a:r>
              <a:rPr lang="fr-FR" altLang="fr-FR" sz="2000" dirty="0"/>
              <a:t>La sensibilité des thermistances les a rendues populaires pour  les problèmes de régulation à faible plage de température </a:t>
            </a:r>
            <a:r>
              <a:rPr lang="fr-FR" altLang="fr-FR" sz="1800" dirty="0">
                <a:solidFill>
                  <a:schemeClr val="tx1">
                    <a:lumMod val="50000"/>
                    <a:lumOff val="50000"/>
                  </a:schemeClr>
                </a:solidFill>
              </a:rPr>
              <a:t>(ex. thermostats résidentiels),</a:t>
            </a:r>
            <a:r>
              <a:rPr lang="fr-FR" altLang="fr-FR" sz="1800" dirty="0"/>
              <a:t> </a:t>
            </a:r>
            <a:r>
              <a:rPr lang="fr-FR" altLang="fr-FR" sz="2000" dirty="0"/>
              <a:t>bien que n’ayant pas une caractéristique linéaire</a:t>
            </a:r>
          </a:p>
        </p:txBody>
      </p:sp>
      <p:pic>
        <p:nvPicPr>
          <p:cNvPr id="38915" name="Picture 6" descr="CARACT-thermistance-radiospares">
            <a:extLst>
              <a:ext uri="{FF2B5EF4-FFF2-40B4-BE49-F238E27FC236}">
                <a16:creationId xmlns:a16="http://schemas.microsoft.com/office/drawing/2014/main" id="{75C5A02C-80C7-FE58-8E01-7FB4635EE4F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r="1666"/>
          <a:stretch>
            <a:fillRect/>
          </a:stretch>
        </p:blipFill>
        <p:spPr>
          <a:xfrm>
            <a:off x="4295775" y="2354263"/>
            <a:ext cx="4789488" cy="2659062"/>
          </a:xfrm>
        </p:spPr>
      </p:pic>
    </p:spTree>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68072F45-9111-E41A-E82D-684AD7F20BD3}"/>
              </a:ext>
            </a:extLst>
          </p:cNvPr>
          <p:cNvSpPr txBox="1">
            <a:spLocks noChangeArrowheads="1"/>
          </p:cNvSpPr>
          <p:nvPr/>
        </p:nvSpPr>
        <p:spPr bwMode="auto">
          <a:xfrm>
            <a:off x="1055688" y="1665288"/>
            <a:ext cx="95773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2000" i="0">
                <a:latin typeface="Tahoma" panose="020B0604030504040204" pitchFamily="34" charset="0"/>
              </a:rPr>
              <a:t>	</a:t>
            </a:r>
          </a:p>
          <a:p>
            <a:pPr>
              <a:buClr>
                <a:srgbClr val="0099CC"/>
              </a:buClr>
              <a:buSzPct val="80000"/>
              <a:buFont typeface="Wingdings" panose="05000000000000000000" pitchFamily="2" charset="2"/>
              <a:buChar char="l"/>
            </a:pPr>
            <a:r>
              <a:rPr lang="fr-FR" altLang="fr-FR" sz="2200" i="0"/>
              <a:t>Possèdent un coefficient de température positif (CTP) dans la plage de mesure (0,7%/°C à 25°C).</a:t>
            </a:r>
          </a:p>
          <a:p>
            <a:pPr>
              <a:buClr>
                <a:srgbClr val="0099CC"/>
              </a:buClr>
              <a:buSzPct val="80000"/>
              <a:buFont typeface="Wingdings" panose="05000000000000000000" pitchFamily="2" charset="2"/>
              <a:buChar char="l"/>
            </a:pPr>
            <a:r>
              <a:rPr lang="fr-FR" altLang="fr-FR" sz="2200" i="0"/>
              <a:t>Le procédé de fabrication assure de très bonnes qualités d’interchangeabilité, </a:t>
            </a:r>
          </a:p>
          <a:p>
            <a:pPr>
              <a:buClr>
                <a:srgbClr val="0099CC"/>
              </a:buClr>
              <a:buSzPct val="80000"/>
              <a:buFont typeface="Wingdings" panose="05000000000000000000" pitchFamily="2" charset="2"/>
              <a:buChar char="l"/>
            </a:pPr>
            <a:r>
              <a:rPr lang="fr-FR" altLang="fr-FR" sz="2200" i="0"/>
              <a:t>La plage de mesure est assez faible, typiquement </a:t>
            </a:r>
            <a:r>
              <a:rPr lang="fr-FR" altLang="fr-FR" sz="2200" i="0">
                <a:solidFill>
                  <a:srgbClr val="FF0000"/>
                </a:solidFill>
              </a:rPr>
              <a:t>-50°C à +120°C</a:t>
            </a:r>
            <a:r>
              <a:rPr lang="fr-FR" altLang="fr-FR" sz="2200" i="0"/>
              <a:t> ; au-delà, leur caractéristique s’inverse</a:t>
            </a:r>
          </a:p>
          <a:p>
            <a:pPr>
              <a:buClr>
                <a:srgbClr val="0099CC"/>
              </a:buClr>
              <a:buSzPct val="80000"/>
              <a:buFont typeface="Wingdings" panose="05000000000000000000" pitchFamily="2" charset="2"/>
              <a:buNone/>
            </a:pPr>
            <a:endParaRPr lang="fr-FR" altLang="fr-FR" sz="2000" i="0">
              <a:latin typeface="Tahoma" panose="020B0604030504040204" pitchFamily="34" charset="0"/>
            </a:endParaRPr>
          </a:p>
        </p:txBody>
      </p:sp>
      <p:sp>
        <p:nvSpPr>
          <p:cNvPr id="40963" name="Rectangle 5">
            <a:extLst>
              <a:ext uri="{FF2B5EF4-FFF2-40B4-BE49-F238E27FC236}">
                <a16:creationId xmlns:a16="http://schemas.microsoft.com/office/drawing/2014/main" id="{F3DF083C-3DDD-2B55-D8F8-F3DB300CBDD4}"/>
              </a:ext>
            </a:extLst>
          </p:cNvPr>
          <p:cNvSpPr>
            <a:spLocks noGrp="1"/>
          </p:cNvSpPr>
          <p:nvPr>
            <p:ph type="title"/>
          </p:nvPr>
        </p:nvSpPr>
        <p:spPr>
          <a:xfrm>
            <a:off x="1055688" y="274638"/>
            <a:ext cx="10526712" cy="1143000"/>
          </a:xfrm>
        </p:spPr>
        <p:txBody>
          <a:bodyPr/>
          <a:lstStyle/>
          <a:p>
            <a:pPr algn="l" eaLnBrk="1" hangingPunct="1"/>
            <a:r>
              <a:rPr lang="en-CA" altLang="fr-FR" sz="4000">
                <a:solidFill>
                  <a:srgbClr val="0070C0"/>
                </a:solidFill>
              </a:rPr>
              <a:t>Thermistances au Si</a:t>
            </a:r>
            <a:endParaRPr lang="en-US" altLang="fr-FR" sz="4000">
              <a:solidFill>
                <a:srgbClr val="0070C0"/>
              </a:solidFill>
            </a:endParaRPr>
          </a:p>
        </p:txBody>
      </p:sp>
    </p:spTree>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9A3EBD54-26D7-8F0E-E0C5-1F974CBD1146}"/>
              </a:ext>
            </a:extLst>
          </p:cNvPr>
          <p:cNvSpPr txBox="1">
            <a:spLocks noChangeArrowheads="1"/>
          </p:cNvSpPr>
          <p:nvPr/>
        </p:nvSpPr>
        <p:spPr bwMode="auto">
          <a:xfrm>
            <a:off x="1127125" y="1566863"/>
            <a:ext cx="8999538" cy="3724275"/>
          </a:xfrm>
          <a:prstGeom prst="rect">
            <a:avLst/>
          </a:prstGeom>
          <a:noFill/>
          <a:ln w="9525">
            <a:noFill/>
            <a:miter lim="800000"/>
            <a:headEnd/>
            <a:tailEnd/>
          </a:ln>
        </p:spPr>
        <p:txBody>
          <a:bodyPr lIns="92075" tIns="46038" rIns="92075" bIns="46038">
            <a:spAutoFit/>
          </a:bodyPr>
          <a:lstStyle/>
          <a:p>
            <a:pPr marL="288925" indent="-288925">
              <a:spcBef>
                <a:spcPct val="20000"/>
              </a:spcBef>
              <a:buClr>
                <a:srgbClr val="0099CC"/>
              </a:buClr>
              <a:buSzPct val="80000"/>
              <a:buFont typeface="Wingdings" panose="05000000000000000000" pitchFamily="2" charset="2"/>
              <a:buChar char="l"/>
              <a:defRPr/>
            </a:pPr>
            <a:r>
              <a:rPr lang="fr-FR" i="0" dirty="0">
                <a:solidFill>
                  <a:schemeClr val="tx1"/>
                </a:solidFill>
              </a:rPr>
              <a:t>Généralités</a:t>
            </a:r>
          </a:p>
          <a:p>
            <a:pPr marL="288925" indent="-288925">
              <a:spcBef>
                <a:spcPct val="20000"/>
              </a:spcBef>
              <a:buClr>
                <a:srgbClr val="0099CC"/>
              </a:buClr>
              <a:buSzPct val="80000"/>
              <a:buFont typeface="Wingdings" panose="05000000000000000000" pitchFamily="2" charset="2"/>
              <a:buChar char="l"/>
              <a:defRPr/>
            </a:pPr>
            <a:r>
              <a:rPr lang="fr-FR" i="0" dirty="0">
                <a:solidFill>
                  <a:schemeClr val="tx1"/>
                </a:solidFill>
              </a:rPr>
              <a:t>Les capteurs résistifs</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Exemples de capteurs résistifs</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Conditionneurs </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Capteurs avec conditionneurs intégrés</a:t>
            </a:r>
          </a:p>
          <a:p>
            <a:pPr marL="288925" indent="-288925">
              <a:spcBef>
                <a:spcPct val="20000"/>
              </a:spcBef>
              <a:buClr>
                <a:srgbClr val="0099CC"/>
              </a:buClr>
              <a:buSzPct val="80000"/>
              <a:buFont typeface="Wingdings" panose="05000000000000000000" pitchFamily="2" charset="2"/>
              <a:buChar char="l"/>
              <a:defRPr/>
            </a:pPr>
            <a:r>
              <a:rPr lang="fr-FR" i="0" dirty="0">
                <a:solidFill>
                  <a:schemeClr val="tx1"/>
                </a:solidFill>
              </a:rPr>
              <a:t>Capteurs inductifs et capacitifs</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Capteurs inductifs</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Capteurs capacitifs</a:t>
            </a:r>
          </a:p>
          <a:p>
            <a:pPr lvl="1">
              <a:spcBef>
                <a:spcPct val="20000"/>
              </a:spcBef>
              <a:buClr>
                <a:srgbClr val="0099CC"/>
              </a:buClr>
              <a:buSzPct val="80000"/>
              <a:buFont typeface="Wingdings" panose="05000000000000000000" pitchFamily="2" charset="2"/>
              <a:buChar char="l"/>
              <a:defRPr/>
            </a:pPr>
            <a:r>
              <a:rPr lang="fr-FR" i="0" dirty="0">
                <a:solidFill>
                  <a:schemeClr val="tx1"/>
                </a:solidFill>
              </a:rPr>
              <a:t>	Conditionneurs</a:t>
            </a:r>
          </a:p>
          <a:p>
            <a:pPr indent="265113">
              <a:spcBef>
                <a:spcPct val="20000"/>
              </a:spcBef>
              <a:buClr>
                <a:srgbClr val="0099CC"/>
              </a:buClr>
              <a:buSzPct val="80000"/>
              <a:buFont typeface="Wingdings" panose="05000000000000000000" pitchFamily="2" charset="2"/>
              <a:buChar char="l"/>
              <a:defRPr/>
            </a:pPr>
            <a:r>
              <a:rPr lang="fr-FR" i="0" dirty="0">
                <a:solidFill>
                  <a:schemeClr val="tx1"/>
                </a:solidFill>
              </a:rPr>
              <a:t>Capteurs dédiés</a:t>
            </a:r>
          </a:p>
        </p:txBody>
      </p:sp>
      <p:sp>
        <p:nvSpPr>
          <p:cNvPr id="9219" name="Rectangle 3">
            <a:extLst>
              <a:ext uri="{FF2B5EF4-FFF2-40B4-BE49-F238E27FC236}">
                <a16:creationId xmlns:a16="http://schemas.microsoft.com/office/drawing/2014/main" id="{647E67A6-18A0-1721-A384-24BE196609C6}"/>
              </a:ext>
            </a:extLst>
          </p:cNvPr>
          <p:cNvSpPr>
            <a:spLocks noGrp="1"/>
          </p:cNvSpPr>
          <p:nvPr>
            <p:ph type="title"/>
          </p:nvPr>
        </p:nvSpPr>
        <p:spPr>
          <a:xfrm>
            <a:off x="1127125" y="549275"/>
            <a:ext cx="9155113" cy="854075"/>
          </a:xfrm>
        </p:spPr>
        <p:txBody>
          <a:bodyPr/>
          <a:lstStyle/>
          <a:p>
            <a:pPr algn="l" eaLnBrk="1" hangingPunct="1">
              <a:spcBef>
                <a:spcPct val="20000"/>
              </a:spcBef>
            </a:pPr>
            <a:r>
              <a:rPr lang="fr-FR" altLang="fr-FR" sz="4000">
                <a:solidFill>
                  <a:srgbClr val="0070C0"/>
                </a:solidFill>
              </a:rPr>
              <a:t>Plan</a:t>
            </a:r>
            <a:endParaRPr lang="en-US" altLang="fr-FR" sz="4000">
              <a:solidFill>
                <a:srgbClr val="0070C0"/>
              </a:solidFill>
            </a:endParaRP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21070-opt">
            <a:extLst>
              <a:ext uri="{FF2B5EF4-FFF2-40B4-BE49-F238E27FC236}">
                <a16:creationId xmlns:a16="http://schemas.microsoft.com/office/drawing/2014/main" id="{9DF5D285-0807-D80A-915B-E5C4B2EBB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638" y="4530725"/>
            <a:ext cx="12271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A68DD571-E2B2-128A-7C42-6F049D731EF6}"/>
              </a:ext>
            </a:extLst>
          </p:cNvPr>
          <p:cNvSpPr>
            <a:spLocks noGrp="1"/>
          </p:cNvSpPr>
          <p:nvPr>
            <p:ph type="title"/>
          </p:nvPr>
        </p:nvSpPr>
        <p:spPr>
          <a:xfrm>
            <a:off x="1055688" y="201613"/>
            <a:ext cx="9361487" cy="1143000"/>
          </a:xfrm>
        </p:spPr>
        <p:txBody>
          <a:bodyPr/>
          <a:lstStyle/>
          <a:p>
            <a:pPr algn="l" eaLnBrk="1" hangingPunct="1"/>
            <a:r>
              <a:rPr lang="en-CA" altLang="fr-FR">
                <a:solidFill>
                  <a:srgbClr val="0070C0"/>
                </a:solidFill>
              </a:rPr>
              <a:t>Mesure de </a:t>
            </a:r>
            <a:r>
              <a:rPr lang="en-CA" altLang="fr-FR" i="1">
                <a:solidFill>
                  <a:srgbClr val="0070C0"/>
                </a:solidFill>
              </a:rPr>
              <a:t>T</a:t>
            </a:r>
            <a:r>
              <a:rPr lang="en-CA" altLang="fr-FR">
                <a:solidFill>
                  <a:srgbClr val="0070C0"/>
                </a:solidFill>
              </a:rPr>
              <a:t> active : jonction pn</a:t>
            </a:r>
            <a:endParaRPr lang="en-US" altLang="fr-FR">
              <a:solidFill>
                <a:srgbClr val="0070C0"/>
              </a:solidFill>
            </a:endParaRPr>
          </a:p>
        </p:txBody>
      </p:sp>
      <p:sp>
        <p:nvSpPr>
          <p:cNvPr id="4101" name="Rectangle 3">
            <a:extLst>
              <a:ext uri="{FF2B5EF4-FFF2-40B4-BE49-F238E27FC236}">
                <a16:creationId xmlns:a16="http://schemas.microsoft.com/office/drawing/2014/main" id="{9576E7A6-149A-9A69-D11E-7C730CDE4916}"/>
              </a:ext>
            </a:extLst>
          </p:cNvPr>
          <p:cNvSpPr>
            <a:spLocks noGrp="1"/>
          </p:cNvSpPr>
          <p:nvPr>
            <p:ph type="body" sz="half" idx="1"/>
          </p:nvPr>
        </p:nvSpPr>
        <p:spPr>
          <a:xfrm>
            <a:off x="982663" y="1341438"/>
            <a:ext cx="10442575" cy="4525962"/>
          </a:xfrm>
        </p:spPr>
        <p:txBody>
          <a:bodyPr/>
          <a:lstStyle/>
          <a:p>
            <a:pPr eaLnBrk="1" hangingPunct="1">
              <a:lnSpc>
                <a:spcPct val="130000"/>
              </a:lnSpc>
              <a:spcBef>
                <a:spcPct val="0"/>
              </a:spcBef>
              <a:buFontTx/>
              <a:buChar char="•"/>
              <a:defRPr/>
            </a:pPr>
            <a:r>
              <a:rPr lang="fr-CA" altLang="fr-FR" sz="2400" dirty="0"/>
              <a:t>Dans une jonction </a:t>
            </a:r>
            <a:r>
              <a:rPr lang="fr-CA" altLang="fr-FR" sz="2400" dirty="0" err="1"/>
              <a:t>pn</a:t>
            </a:r>
            <a:r>
              <a:rPr lang="fr-CA" altLang="fr-FR" sz="2400" dirty="0"/>
              <a:t>, le courant et la tension sont reliés par                              	         , ce qui donne 	</a:t>
            </a:r>
          </a:p>
          <a:p>
            <a:pPr eaLnBrk="1" hangingPunct="1">
              <a:lnSpc>
                <a:spcPct val="160000"/>
              </a:lnSpc>
              <a:spcBef>
                <a:spcPct val="0"/>
              </a:spcBef>
              <a:buFontTx/>
              <a:buChar char="•"/>
              <a:defRPr/>
            </a:pPr>
            <a:r>
              <a:rPr lang="fr-CA" altLang="fr-FR" sz="2400" dirty="0"/>
              <a:t>Si on fixe </a:t>
            </a:r>
            <a:r>
              <a:rPr lang="fr-CA" altLang="fr-FR" sz="2400" i="1" dirty="0"/>
              <a:t>I</a:t>
            </a:r>
            <a:r>
              <a:rPr lang="fr-CA" altLang="fr-FR" sz="2400" dirty="0"/>
              <a:t> et </a:t>
            </a:r>
            <a:r>
              <a:rPr lang="fr-CA" altLang="fr-FR" sz="2400" i="1" dirty="0"/>
              <a:t>I</a:t>
            </a:r>
            <a:r>
              <a:rPr lang="fr-CA" altLang="fr-FR" sz="2400" baseline="-25000" dirty="0"/>
              <a:t>0</a:t>
            </a:r>
            <a:r>
              <a:rPr lang="fr-CA" altLang="fr-FR" sz="2400" dirty="0"/>
              <a:t>, </a:t>
            </a:r>
            <a:r>
              <a:rPr lang="fr-CA" altLang="fr-FR" sz="2400" i="1" dirty="0"/>
              <a:t>V</a:t>
            </a:r>
            <a:r>
              <a:rPr lang="fr-CA" altLang="fr-FR" sz="2400" dirty="0"/>
              <a:t> est proportionnel à </a:t>
            </a:r>
            <a:r>
              <a:rPr lang="fr-CA" altLang="fr-FR" sz="2400" i="1" dirty="0"/>
              <a:t>T</a:t>
            </a:r>
          </a:p>
          <a:p>
            <a:pPr lvl="1" eaLnBrk="1" hangingPunct="1">
              <a:buClr>
                <a:schemeClr val="accent2"/>
              </a:buClr>
              <a:buSzPct val="80000"/>
              <a:buFont typeface="Wingdings" panose="05000000000000000000" pitchFamily="2" charset="2"/>
              <a:buChar char="§"/>
              <a:defRPr/>
            </a:pPr>
            <a:r>
              <a:rPr lang="fr-CA" altLang="fr-FR" sz="2000" dirty="0"/>
              <a:t>Peut être mis en œuvre avec une diode à jonction </a:t>
            </a:r>
            <a:r>
              <a:rPr lang="fr-CA" altLang="fr-FR" sz="2000" dirty="0" err="1"/>
              <a:t>pn</a:t>
            </a:r>
            <a:r>
              <a:rPr lang="fr-CA" altLang="fr-FR" sz="2000" dirty="0"/>
              <a:t> ou avec la jonction </a:t>
            </a:r>
            <a:r>
              <a:rPr lang="fr-CA" altLang="fr-FR" sz="2000" i="1" dirty="0"/>
              <a:t>B-E</a:t>
            </a:r>
            <a:r>
              <a:rPr lang="fr-CA" altLang="fr-FR" sz="2000" dirty="0"/>
              <a:t> d’un transistor bipolaire </a:t>
            </a:r>
          </a:p>
          <a:p>
            <a:pPr lvl="2" eaLnBrk="1" hangingPunct="1">
              <a:buClr>
                <a:schemeClr val="accent2"/>
              </a:buClr>
              <a:buSzPct val="80000"/>
              <a:buFont typeface="Wingdings" panose="05000000000000000000" pitchFamily="2" charset="2"/>
              <a:buChar char="§"/>
              <a:defRPr/>
            </a:pPr>
            <a:r>
              <a:rPr lang="fr-CA" altLang="fr-FR" sz="1800" dirty="0"/>
              <a:t>Valable pour des températures entre</a:t>
            </a:r>
            <a:r>
              <a:rPr lang="fr-CA" altLang="fr-FR" sz="1800" dirty="0">
                <a:solidFill>
                  <a:srgbClr val="FF0000"/>
                </a:solidFill>
              </a:rPr>
              <a:t> 0 et 70 </a:t>
            </a:r>
            <a:r>
              <a:rPr lang="fr-CA" altLang="fr-FR" sz="1800" baseline="30000" dirty="0">
                <a:solidFill>
                  <a:srgbClr val="FF0000"/>
                </a:solidFill>
              </a:rPr>
              <a:t>0</a:t>
            </a:r>
            <a:r>
              <a:rPr lang="fr-CA" altLang="fr-FR" sz="1800" dirty="0">
                <a:solidFill>
                  <a:srgbClr val="FF0000"/>
                </a:solidFill>
              </a:rPr>
              <a:t>C</a:t>
            </a:r>
            <a:r>
              <a:rPr lang="fr-CA" altLang="fr-FR" sz="1800" dirty="0"/>
              <a:t> environ en pratique.</a:t>
            </a:r>
          </a:p>
          <a:p>
            <a:pPr eaLnBrk="1" hangingPunct="1">
              <a:buClr>
                <a:schemeClr val="accent2"/>
              </a:buClr>
              <a:buFont typeface="Wingdings" panose="05000000000000000000" pitchFamily="2" charset="2"/>
              <a:buChar char="§"/>
              <a:defRPr/>
            </a:pPr>
            <a:r>
              <a:rPr lang="fr-CA" altLang="fr-FR" sz="2400" dirty="0"/>
              <a:t>Des versions avec conditionneur intégré existent</a:t>
            </a:r>
          </a:p>
          <a:p>
            <a:pPr lvl="1" eaLnBrk="1" hangingPunct="1">
              <a:defRPr/>
            </a:pPr>
            <a:r>
              <a:rPr lang="fr-FR" altLang="fr-FR" sz="2000" dirty="0"/>
              <a:t>Ex. : LM35</a:t>
            </a:r>
          </a:p>
          <a:p>
            <a:pPr marL="985838" lvl="2" eaLnBrk="1" hangingPunct="1">
              <a:defRPr/>
            </a:pPr>
            <a:r>
              <a:rPr lang="fr-FR" altLang="fr-FR" sz="1800" dirty="0"/>
              <a:t>Sortie linéaire avec calibration en </a:t>
            </a:r>
            <a:r>
              <a:rPr lang="fr-FR" altLang="fr-FR" sz="1800" baseline="30000" dirty="0" err="1"/>
              <a:t>o</a:t>
            </a:r>
            <a:r>
              <a:rPr lang="fr-FR" altLang="fr-FR" sz="1800" dirty="0" err="1"/>
              <a:t>C</a:t>
            </a:r>
            <a:r>
              <a:rPr lang="fr-FR" altLang="fr-FR" sz="1800" dirty="0"/>
              <a:t>.   </a:t>
            </a:r>
          </a:p>
          <a:p>
            <a:pPr marL="985838" lvl="2" eaLnBrk="1" hangingPunct="1">
              <a:defRPr/>
            </a:pPr>
            <a:r>
              <a:rPr lang="fr-FR" altLang="fr-FR" sz="1800" dirty="0"/>
              <a:t>S = 10 mV/°C avec lecture thermométrique directe : 0 °C --&gt; 0 mV, 50 °C --&gt; 500 mV</a:t>
            </a:r>
          </a:p>
          <a:p>
            <a:pPr lvl="3" eaLnBrk="1" hangingPunct="1">
              <a:defRPr/>
            </a:pPr>
            <a:r>
              <a:rPr lang="fr-FR" altLang="fr-FR" sz="1400" dirty="0"/>
              <a:t>P</a:t>
            </a:r>
            <a:r>
              <a:rPr lang="fr-FR" altLang="fr-FR" sz="1600" dirty="0"/>
              <a:t>récision: 0.5 °C Non-linéarité : 0.25 °C ; Impédance de sortie: 0.1 ohm </a:t>
            </a:r>
            <a:endParaRPr lang="fr-CA" altLang="fr-FR" sz="1400" dirty="0"/>
          </a:p>
        </p:txBody>
      </p:sp>
      <p:graphicFrame>
        <p:nvGraphicFramePr>
          <p:cNvPr id="43013" name="Object 4">
            <a:extLst>
              <a:ext uri="{FF2B5EF4-FFF2-40B4-BE49-F238E27FC236}">
                <a16:creationId xmlns:a16="http://schemas.microsoft.com/office/drawing/2014/main" id="{B4AB32B6-A060-6554-54CE-F2A160378E43}"/>
              </a:ext>
            </a:extLst>
          </p:cNvPr>
          <p:cNvGraphicFramePr>
            <a:graphicFrameLocks noGrp="1" noChangeAspect="1"/>
          </p:cNvGraphicFramePr>
          <p:nvPr>
            <p:ph sz="half" idx="2"/>
          </p:nvPr>
        </p:nvGraphicFramePr>
        <p:xfrm>
          <a:off x="1341438" y="1885950"/>
          <a:ext cx="1225550" cy="603250"/>
        </p:xfrm>
        <a:graphic>
          <a:graphicData uri="http://schemas.openxmlformats.org/presentationml/2006/ole">
            <mc:AlternateContent xmlns:mc="http://schemas.openxmlformats.org/markup-compatibility/2006">
              <mc:Choice xmlns:v="urn:schemas-microsoft-com:vml" Requires="v">
                <p:oleObj name="Equation" r:id="rId3" imgW="799753" imgH="393529" progId="Equation.3">
                  <p:embed/>
                </p:oleObj>
              </mc:Choice>
              <mc:Fallback>
                <p:oleObj name="Equation" r:id="rId3" imgW="799753" imgH="393529"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1885950"/>
                        <a:ext cx="1225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4" name="Object 6">
            <a:extLst>
              <a:ext uri="{FF2B5EF4-FFF2-40B4-BE49-F238E27FC236}">
                <a16:creationId xmlns:a16="http://schemas.microsoft.com/office/drawing/2014/main" id="{C15E54F5-3C95-3762-D610-168613260560}"/>
              </a:ext>
            </a:extLst>
          </p:cNvPr>
          <p:cNvGraphicFramePr>
            <a:graphicFrameLocks noChangeAspect="1"/>
          </p:cNvGraphicFramePr>
          <p:nvPr/>
        </p:nvGraphicFramePr>
        <p:xfrm>
          <a:off x="4438650" y="1844675"/>
          <a:ext cx="1295400" cy="666750"/>
        </p:xfrm>
        <a:graphic>
          <a:graphicData uri="http://schemas.openxmlformats.org/presentationml/2006/ole">
            <mc:AlternateContent xmlns:mc="http://schemas.openxmlformats.org/markup-compatibility/2006">
              <mc:Choice xmlns:v="urn:schemas-microsoft-com:vml" Requires="v">
                <p:oleObj name="Equation" r:id="rId5" imgW="939392" imgH="482391" progId="Equation.3">
                  <p:embed/>
                </p:oleObj>
              </mc:Choice>
              <mc:Fallback>
                <p:oleObj name="Equation" r:id="rId5" imgW="939392" imgH="482391"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650" y="1844675"/>
                        <a:ext cx="1295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DD432E02-A666-7B9A-B195-D5861FACA0FD}"/>
              </a:ext>
            </a:extLst>
          </p:cNvPr>
          <p:cNvSpPr>
            <a:spLocks noGrp="1"/>
          </p:cNvSpPr>
          <p:nvPr>
            <p:ph type="title"/>
          </p:nvPr>
        </p:nvSpPr>
        <p:spPr>
          <a:xfrm>
            <a:off x="1127125" y="274638"/>
            <a:ext cx="10455275" cy="1143000"/>
          </a:xfrm>
        </p:spPr>
        <p:txBody>
          <a:bodyPr/>
          <a:lstStyle/>
          <a:p>
            <a:pPr algn="l"/>
            <a:r>
              <a:rPr lang="en-CA" altLang="fr-FR" sz="4000">
                <a:solidFill>
                  <a:srgbClr val="0070C0"/>
                </a:solidFill>
              </a:rPr>
              <a:t>Mesure de </a:t>
            </a:r>
            <a:r>
              <a:rPr lang="en-CA" altLang="fr-FR" sz="4000" i="1">
                <a:solidFill>
                  <a:srgbClr val="0070C0"/>
                </a:solidFill>
              </a:rPr>
              <a:t>T</a:t>
            </a:r>
            <a:r>
              <a:rPr lang="en-CA" altLang="fr-FR" sz="4000">
                <a:solidFill>
                  <a:srgbClr val="0070C0"/>
                </a:solidFill>
              </a:rPr>
              <a:t> active: Pyromètrie IR</a:t>
            </a:r>
            <a:endParaRPr lang="fr-CA" altLang="fr-FR" sz="4000">
              <a:solidFill>
                <a:srgbClr val="0070C0"/>
              </a:solidFill>
            </a:endParaRPr>
          </a:p>
        </p:txBody>
      </p:sp>
      <p:sp>
        <p:nvSpPr>
          <p:cNvPr id="3" name="Espace réservé du contenu 2">
            <a:extLst>
              <a:ext uri="{FF2B5EF4-FFF2-40B4-BE49-F238E27FC236}">
                <a16:creationId xmlns:a16="http://schemas.microsoft.com/office/drawing/2014/main" id="{5E56BEB9-EA6E-B44D-34F5-B88A977A6216}"/>
              </a:ext>
            </a:extLst>
          </p:cNvPr>
          <p:cNvSpPr>
            <a:spLocks noGrp="1"/>
          </p:cNvSpPr>
          <p:nvPr>
            <p:ph idx="1"/>
          </p:nvPr>
        </p:nvSpPr>
        <p:spPr>
          <a:xfrm>
            <a:off x="1127125" y="1577975"/>
            <a:ext cx="9937750" cy="4525963"/>
          </a:xfrm>
        </p:spPr>
        <p:txBody>
          <a:bodyPr/>
          <a:lstStyle/>
          <a:p>
            <a:pPr>
              <a:defRPr/>
            </a:pPr>
            <a:r>
              <a:rPr lang="en-CA" sz="2800" dirty="0" err="1"/>
              <a:t>Exploite</a:t>
            </a:r>
            <a:r>
              <a:rPr lang="en-CA" sz="2800" dirty="0"/>
              <a:t> le </a:t>
            </a:r>
            <a:r>
              <a:rPr lang="en-CA" sz="2800" dirty="0" err="1"/>
              <a:t>rayonnement</a:t>
            </a:r>
            <a:r>
              <a:rPr lang="en-CA" sz="2800" dirty="0"/>
              <a:t> infra-rouge (irradiance J*) d’un objet, </a:t>
            </a:r>
            <a:r>
              <a:rPr lang="en-CA" sz="2800" dirty="0" err="1"/>
              <a:t>selon</a:t>
            </a:r>
            <a:r>
              <a:rPr lang="en-CA" sz="2800" dirty="0"/>
              <a:t> la </a:t>
            </a:r>
            <a:r>
              <a:rPr lang="en-CA" sz="2800" dirty="0" err="1"/>
              <a:t>loi</a:t>
            </a:r>
            <a:r>
              <a:rPr lang="en-CA" sz="2800" dirty="0"/>
              <a:t> de Stefan-Boltzmann:</a:t>
            </a:r>
          </a:p>
          <a:p>
            <a:pPr lvl="1">
              <a:defRPr/>
            </a:pPr>
            <a:endParaRPr lang="en-CA" sz="2400" dirty="0"/>
          </a:p>
          <a:p>
            <a:pPr>
              <a:defRPr/>
            </a:pPr>
            <a:r>
              <a:rPr lang="en-CA" sz="2800" dirty="0" err="1"/>
              <a:t>L’énergie</a:t>
            </a:r>
            <a:r>
              <a:rPr lang="en-CA" sz="2800" dirty="0"/>
              <a:t> radiative </a:t>
            </a:r>
            <a:r>
              <a:rPr lang="en-CA" sz="2800" dirty="0" err="1"/>
              <a:t>génère</a:t>
            </a:r>
            <a:r>
              <a:rPr lang="en-CA" sz="2800" dirty="0"/>
              <a:t> un courant </a:t>
            </a:r>
            <a:r>
              <a:rPr lang="en-CA" sz="2800" dirty="0" err="1"/>
              <a:t>électrique</a:t>
            </a:r>
            <a:r>
              <a:rPr lang="en-CA" sz="2800" dirty="0"/>
              <a:t> après focalisation sur un </a:t>
            </a:r>
            <a:r>
              <a:rPr lang="en-CA" sz="2800" dirty="0" err="1"/>
              <a:t>détecteur</a:t>
            </a:r>
            <a:endParaRPr lang="en-CA" sz="2800" dirty="0"/>
          </a:p>
          <a:p>
            <a:pPr>
              <a:defRPr/>
            </a:pPr>
            <a:r>
              <a:rPr lang="en-CA" sz="2800" dirty="0" err="1"/>
              <a:t>Mesure</a:t>
            </a:r>
            <a:r>
              <a:rPr lang="en-CA" sz="2800" dirty="0"/>
              <a:t> </a:t>
            </a:r>
            <a:r>
              <a:rPr lang="en-CA" sz="2800" dirty="0" err="1"/>
              <a:t>distante</a:t>
            </a:r>
            <a:r>
              <a:rPr lang="en-CA" sz="2800" dirty="0"/>
              <a:t> sans contact </a:t>
            </a:r>
          </a:p>
          <a:p>
            <a:pPr marL="0" indent="0">
              <a:buFont typeface="Arial" panose="020B0604020202020204" pitchFamily="34" charset="0"/>
              <a:buNone/>
              <a:defRPr/>
            </a:pPr>
            <a:r>
              <a:rPr lang="en-CA" sz="2800" dirty="0"/>
              <a:t>	</a:t>
            </a:r>
            <a:r>
              <a:rPr lang="en-CA" sz="2400" dirty="0" err="1">
                <a:solidFill>
                  <a:srgbClr val="FF0000"/>
                </a:solidFill>
              </a:rPr>
              <a:t>Jusqu’à</a:t>
            </a:r>
            <a:r>
              <a:rPr lang="en-CA" sz="2400" dirty="0">
                <a:solidFill>
                  <a:srgbClr val="FF0000"/>
                </a:solidFill>
              </a:rPr>
              <a:t> </a:t>
            </a:r>
            <a:r>
              <a:rPr lang="en-CA" sz="2400" dirty="0" err="1">
                <a:solidFill>
                  <a:srgbClr val="FF0000"/>
                </a:solidFill>
              </a:rPr>
              <a:t>plusieurs</a:t>
            </a:r>
            <a:r>
              <a:rPr lang="en-CA" sz="2400" dirty="0">
                <a:solidFill>
                  <a:srgbClr val="FF0000"/>
                </a:solidFill>
              </a:rPr>
              <a:t> </a:t>
            </a:r>
            <a:r>
              <a:rPr lang="en-CA" sz="2400" dirty="0" err="1">
                <a:solidFill>
                  <a:srgbClr val="FF0000"/>
                </a:solidFill>
              </a:rPr>
              <a:t>milliers</a:t>
            </a:r>
            <a:r>
              <a:rPr lang="en-CA" sz="2400" dirty="0">
                <a:solidFill>
                  <a:srgbClr val="FF0000"/>
                </a:solidFill>
              </a:rPr>
              <a:t> de </a:t>
            </a:r>
            <a:r>
              <a:rPr lang="en-CA" sz="2400" baseline="30000" dirty="0" err="1">
                <a:solidFill>
                  <a:srgbClr val="FF0000"/>
                </a:solidFill>
              </a:rPr>
              <a:t>o</a:t>
            </a:r>
            <a:r>
              <a:rPr lang="en-CA" sz="2400" dirty="0" err="1">
                <a:solidFill>
                  <a:srgbClr val="FF0000"/>
                </a:solidFill>
              </a:rPr>
              <a:t>C</a:t>
            </a:r>
            <a:endParaRPr lang="en-CA" sz="2800" dirty="0">
              <a:solidFill>
                <a:srgbClr val="FF0000"/>
              </a:solidFill>
            </a:endParaRPr>
          </a:p>
          <a:p>
            <a:pPr>
              <a:defRPr/>
            </a:pPr>
            <a:r>
              <a:rPr lang="en-CA" sz="2800" dirty="0" err="1"/>
              <a:t>Très</a:t>
            </a:r>
            <a:r>
              <a:rPr lang="en-CA" sz="2800" dirty="0"/>
              <a:t> précis </a:t>
            </a:r>
            <a:r>
              <a:rPr lang="en-CA" sz="2800" dirty="0" err="1"/>
              <a:t>si</a:t>
            </a:r>
            <a:r>
              <a:rPr lang="en-CA" sz="2800" dirty="0"/>
              <a:t> </a:t>
            </a:r>
            <a:r>
              <a:rPr lang="en-CA" sz="2800" dirty="0" err="1"/>
              <a:t>calibré</a:t>
            </a:r>
            <a:r>
              <a:rPr lang="en-CA" sz="2800" dirty="0"/>
              <a:t> pour </a:t>
            </a:r>
            <a:r>
              <a:rPr lang="en-CA" sz="2800" dirty="0">
                <a:sym typeface="Symbol" panose="05050102010706020507" pitchFamily="18" charset="2"/>
              </a:rPr>
              <a:t></a:t>
            </a:r>
          </a:p>
          <a:p>
            <a:pPr marL="457200" lvl="1" indent="0">
              <a:buFont typeface="Arial" panose="020B0604020202020204" pitchFamily="34" charset="0"/>
              <a:buNone/>
              <a:defRPr/>
            </a:pPr>
            <a:endParaRPr lang="en-CA" dirty="0"/>
          </a:p>
        </p:txBody>
      </p:sp>
      <p:pic>
        <p:nvPicPr>
          <p:cNvPr id="44036" name="Picture 2" descr="&#10;j^{\star} = \varepsilon\sigma T^{4}&#10;">
            <a:extLst>
              <a:ext uri="{FF2B5EF4-FFF2-40B4-BE49-F238E27FC236}">
                <a16:creationId xmlns:a16="http://schemas.microsoft.com/office/drawing/2014/main" id="{0B120E8F-29A9-C501-A6B5-1FFC00B19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2565400"/>
            <a:ext cx="13985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https://upload.wikimedia.org/wikipedia/commons/thumb/c/cc/CellaTempPQ.jpg/220px-CellaTempPQ.jpg">
            <a:extLst>
              <a:ext uri="{FF2B5EF4-FFF2-40B4-BE49-F238E27FC236}">
                <a16:creationId xmlns:a16="http://schemas.microsoft.com/office/drawing/2014/main" id="{3B237E61-C3A7-3947-5C4C-94F2E8922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4365625"/>
            <a:ext cx="2120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Résultats de recherche d'images pour « ir thermometer wiki »">
            <a:extLst>
              <a:ext uri="{FF2B5EF4-FFF2-40B4-BE49-F238E27FC236}">
                <a16:creationId xmlns:a16="http://schemas.microsoft.com/office/drawing/2014/main" id="{9A686DE2-9D3E-0626-47BC-0879E2688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350" r="31023"/>
          <a:stretch>
            <a:fillRect/>
          </a:stretch>
        </p:blipFill>
        <p:spPr bwMode="auto">
          <a:xfrm>
            <a:off x="9409113" y="2087563"/>
            <a:ext cx="10080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876AE79A-5ABE-AF62-FE86-AB683CE4913C}"/>
              </a:ext>
            </a:extLst>
          </p:cNvPr>
          <p:cNvSpPr txBox="1">
            <a:spLocks noChangeArrowheads="1"/>
          </p:cNvSpPr>
          <p:nvPr/>
        </p:nvSpPr>
        <p:spPr bwMode="auto">
          <a:xfrm>
            <a:off x="1035050" y="1268413"/>
            <a:ext cx="10317163" cy="2714625"/>
          </a:xfrm>
          <a:prstGeom prst="rect">
            <a:avLst/>
          </a:prstGeom>
          <a:noFill/>
          <a:ln>
            <a:noFill/>
          </a:ln>
        </p:spPr>
        <p:txBody>
          <a:bodyPr lIns="92075" tIns="46038" rIns="92075" bIns="46038">
            <a:spAutoFit/>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defRPr/>
            </a:pPr>
            <a:r>
              <a:rPr lang="fr-FR" altLang="fr-FR" sz="2400" i="0" dirty="0"/>
              <a:t>Créé par la jonction de métaux différents m</a:t>
            </a:r>
            <a:r>
              <a:rPr lang="fr-FR" altLang="fr-FR" sz="2400" i="0" baseline="-25000" dirty="0"/>
              <a:t>1</a:t>
            </a:r>
            <a:r>
              <a:rPr lang="fr-FR" altLang="fr-FR" sz="2400" i="0" dirty="0"/>
              <a:t> et m</a:t>
            </a:r>
            <a:r>
              <a:rPr lang="fr-FR" altLang="fr-FR" sz="2400" i="0" baseline="-25000" dirty="0"/>
              <a:t>2</a:t>
            </a:r>
            <a:r>
              <a:rPr lang="fr-FR" altLang="fr-FR" sz="2400" i="0" dirty="0"/>
              <a:t> </a:t>
            </a:r>
          </a:p>
          <a:p>
            <a:pPr lvl="1">
              <a:buClr>
                <a:srgbClr val="0099CC"/>
              </a:buClr>
              <a:buSzPct val="80000"/>
              <a:buFont typeface="Wingdings" panose="05000000000000000000" pitchFamily="2" charset="2"/>
              <a:buChar char="l"/>
              <a:defRPr/>
            </a:pPr>
            <a:r>
              <a:rPr lang="fr-FR" altLang="fr-FR" sz="1800" i="0" dirty="0"/>
              <a:t>En pratique, on utilise deux jonctions en série, dont une plongée à une température T</a:t>
            </a:r>
            <a:r>
              <a:rPr lang="fr-FR" altLang="fr-FR" sz="1800" i="0" baseline="-25000" dirty="0"/>
              <a:t>ref</a:t>
            </a:r>
            <a:endParaRPr lang="fr-FR" altLang="fr-FR" sz="1800" i="0" dirty="0"/>
          </a:p>
          <a:p>
            <a:pPr lvl="1">
              <a:buClr>
                <a:srgbClr val="0099CC"/>
              </a:buClr>
              <a:buSzPct val="80000"/>
              <a:buFont typeface="Wingdings" panose="05000000000000000000" pitchFamily="2" charset="2"/>
              <a:buChar char="l"/>
              <a:defRPr/>
            </a:pPr>
            <a:r>
              <a:rPr lang="fr-FR" altLang="fr-FR" sz="1800" i="0" dirty="0"/>
              <a:t>Par effet Seebeck, il apparaît aux bornes de ce circuit une tension</a:t>
            </a:r>
          </a:p>
          <a:p>
            <a:pPr marL="457200" lvl="1" indent="0">
              <a:buClr>
                <a:srgbClr val="0099CC"/>
              </a:buClr>
              <a:buSzPct val="80000"/>
              <a:buFont typeface="Arial" panose="020B0604020202020204" pitchFamily="34" charset="0"/>
              <a:buNone/>
              <a:defRPr/>
            </a:pPr>
            <a:r>
              <a:rPr lang="fr-FR" altLang="fr-FR" sz="1800" i="0" dirty="0"/>
              <a:t>	 E(T, T</a:t>
            </a:r>
            <a:r>
              <a:rPr lang="fr-FR" altLang="fr-FR" sz="1800" i="0" baseline="-25000" dirty="0"/>
              <a:t>ref</a:t>
            </a:r>
            <a:r>
              <a:rPr lang="fr-FR" altLang="fr-FR" sz="1800" i="0" dirty="0"/>
              <a:t>) = </a:t>
            </a:r>
            <a:r>
              <a:rPr lang="fr-FR" altLang="fr-FR" sz="1800" dirty="0"/>
              <a:t>f</a:t>
            </a:r>
            <a:r>
              <a:rPr lang="fr-FR" altLang="fr-FR" sz="1200" dirty="0"/>
              <a:t> </a:t>
            </a:r>
            <a:r>
              <a:rPr lang="fr-FR" altLang="fr-FR" sz="1800" i="0" dirty="0"/>
              <a:t>(</a:t>
            </a:r>
            <a:r>
              <a:rPr lang="fr-FR" altLang="fr-FR" sz="1800" dirty="0"/>
              <a:t>T </a:t>
            </a:r>
            <a:r>
              <a:rPr lang="fr-FR" altLang="fr-FR" sz="1800" i="0" dirty="0"/>
              <a:t>- T</a:t>
            </a:r>
            <a:r>
              <a:rPr lang="fr-FR" altLang="fr-FR" sz="1800" i="0" baseline="-25000" dirty="0"/>
              <a:t>ref</a:t>
            </a:r>
            <a:r>
              <a:rPr lang="fr-FR" altLang="fr-FR" sz="1800" i="0" dirty="0"/>
              <a:t>)</a:t>
            </a:r>
            <a:r>
              <a:rPr lang="fr-FR" altLang="fr-FR" sz="1600" i="0" dirty="0"/>
              <a:t> </a:t>
            </a:r>
          </a:p>
          <a:p>
            <a:pPr>
              <a:buClr>
                <a:srgbClr val="0099CC"/>
              </a:buClr>
              <a:buSzPct val="80000"/>
              <a:buFont typeface="Wingdings" panose="05000000000000000000" pitchFamily="2" charset="2"/>
              <a:buChar char="l"/>
              <a:defRPr/>
            </a:pPr>
            <a:r>
              <a:rPr lang="fr-FR" altLang="fr-FR" sz="2400" i="0" dirty="0"/>
              <a:t>Gamme de mesure </a:t>
            </a:r>
            <a:r>
              <a:rPr lang="fr-FR" altLang="fr-FR" sz="2400" i="0" dirty="0">
                <a:solidFill>
                  <a:srgbClr val="FF0000"/>
                </a:solidFill>
              </a:rPr>
              <a:t>jusqu’à 2500°C </a:t>
            </a:r>
          </a:p>
          <a:p>
            <a:pPr>
              <a:buClr>
                <a:srgbClr val="0099CC"/>
              </a:buClr>
              <a:buSzPct val="80000"/>
              <a:buFont typeface="Wingdings" panose="05000000000000000000" pitchFamily="2" charset="2"/>
              <a:buChar char="l"/>
              <a:defRPr/>
            </a:pPr>
            <a:r>
              <a:rPr lang="fr-FR" altLang="fr-FR" sz="2400" i="0" dirty="0">
                <a:solidFill>
                  <a:srgbClr val="FF0000"/>
                </a:solidFill>
              </a:rPr>
              <a:t>La réponse est non linéaire</a:t>
            </a:r>
            <a:r>
              <a:rPr lang="fr-FR" altLang="fr-FR" sz="2400" i="0" dirty="0"/>
              <a:t> et des mesures de                                                  compensation sont nécessaires </a:t>
            </a:r>
            <a:endParaRPr lang="fr-FR" altLang="fr-FR" sz="2000" i="0" dirty="0"/>
          </a:p>
        </p:txBody>
      </p:sp>
      <p:sp>
        <p:nvSpPr>
          <p:cNvPr id="45059" name="Rectangle 41">
            <a:extLst>
              <a:ext uri="{FF2B5EF4-FFF2-40B4-BE49-F238E27FC236}">
                <a16:creationId xmlns:a16="http://schemas.microsoft.com/office/drawing/2014/main" id="{DB911423-F58C-B110-E10D-39C3CC8B321E}"/>
              </a:ext>
            </a:extLst>
          </p:cNvPr>
          <p:cNvSpPr>
            <a:spLocks noGrp="1"/>
          </p:cNvSpPr>
          <p:nvPr>
            <p:ph type="title"/>
          </p:nvPr>
        </p:nvSpPr>
        <p:spPr>
          <a:xfrm>
            <a:off x="1035050" y="188913"/>
            <a:ext cx="9175750" cy="1143000"/>
          </a:xfrm>
        </p:spPr>
        <p:txBody>
          <a:bodyPr/>
          <a:lstStyle/>
          <a:p>
            <a:pPr algn="l" eaLnBrk="1" hangingPunct="1"/>
            <a:r>
              <a:rPr lang="fr-FR" altLang="fr-FR" sz="4000">
                <a:solidFill>
                  <a:srgbClr val="0070C0"/>
                </a:solidFill>
              </a:rPr>
              <a:t>Mesure de </a:t>
            </a:r>
            <a:r>
              <a:rPr lang="fr-FR" altLang="fr-FR" sz="4000" i="1">
                <a:solidFill>
                  <a:srgbClr val="0070C0"/>
                </a:solidFill>
              </a:rPr>
              <a:t>T</a:t>
            </a:r>
            <a:r>
              <a:rPr lang="fr-FR" altLang="fr-FR" sz="4000">
                <a:solidFill>
                  <a:srgbClr val="0070C0"/>
                </a:solidFill>
              </a:rPr>
              <a:t> active : Thermocouple</a:t>
            </a:r>
            <a:endParaRPr lang="en-US" altLang="fr-FR" sz="4000">
              <a:solidFill>
                <a:srgbClr val="0070C0"/>
              </a:solidFill>
            </a:endParaRPr>
          </a:p>
        </p:txBody>
      </p:sp>
      <p:grpSp>
        <p:nvGrpSpPr>
          <p:cNvPr id="45060" name="Group 50">
            <a:extLst>
              <a:ext uri="{FF2B5EF4-FFF2-40B4-BE49-F238E27FC236}">
                <a16:creationId xmlns:a16="http://schemas.microsoft.com/office/drawing/2014/main" id="{BC869B79-630D-8508-F626-140C868E40F2}"/>
              </a:ext>
            </a:extLst>
          </p:cNvPr>
          <p:cNvGrpSpPr>
            <a:grpSpLocks/>
          </p:cNvGrpSpPr>
          <p:nvPr/>
        </p:nvGrpSpPr>
        <p:grpSpPr bwMode="auto">
          <a:xfrm>
            <a:off x="7935913" y="2349500"/>
            <a:ext cx="2103437" cy="1554163"/>
            <a:chOff x="4039" y="1480"/>
            <a:chExt cx="1325" cy="979"/>
          </a:xfrm>
        </p:grpSpPr>
        <p:sp>
          <p:nvSpPr>
            <p:cNvPr id="45062" name="Line 3">
              <a:extLst>
                <a:ext uri="{FF2B5EF4-FFF2-40B4-BE49-F238E27FC236}">
                  <a16:creationId xmlns:a16="http://schemas.microsoft.com/office/drawing/2014/main" id="{AE692D7A-6988-9FCC-79DF-6480E0298F9C}"/>
                </a:ext>
              </a:extLst>
            </p:cNvPr>
            <p:cNvSpPr>
              <a:spLocks noChangeShapeType="1"/>
            </p:cNvSpPr>
            <p:nvPr/>
          </p:nvSpPr>
          <p:spPr bwMode="auto">
            <a:xfrm>
              <a:off x="4227" y="1622"/>
              <a:ext cx="109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63" name="Freeform 4">
              <a:extLst>
                <a:ext uri="{FF2B5EF4-FFF2-40B4-BE49-F238E27FC236}">
                  <a16:creationId xmlns:a16="http://schemas.microsoft.com/office/drawing/2014/main" id="{9615FBF9-34ED-A478-E742-B19A6E9BF35A}"/>
                </a:ext>
              </a:extLst>
            </p:cNvPr>
            <p:cNvSpPr>
              <a:spLocks/>
            </p:cNvSpPr>
            <p:nvPr/>
          </p:nvSpPr>
          <p:spPr bwMode="auto">
            <a:xfrm>
              <a:off x="4227" y="1622"/>
              <a:ext cx="355" cy="658"/>
            </a:xfrm>
            <a:custGeom>
              <a:avLst/>
              <a:gdLst>
                <a:gd name="T0" fmla="*/ 0 w 498"/>
                <a:gd name="T1" fmla="*/ 0 h 817"/>
                <a:gd name="T2" fmla="*/ 1 w 498"/>
                <a:gd name="T3" fmla="*/ 8 h 817"/>
                <a:gd name="T4" fmla="*/ 1 w 498"/>
                <a:gd name="T5" fmla="*/ 16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64" name="Line 5">
              <a:extLst>
                <a:ext uri="{FF2B5EF4-FFF2-40B4-BE49-F238E27FC236}">
                  <a16:creationId xmlns:a16="http://schemas.microsoft.com/office/drawing/2014/main" id="{41B1366B-7D35-0897-B274-A144D3A5878C}"/>
                </a:ext>
              </a:extLst>
            </p:cNvPr>
            <p:cNvSpPr>
              <a:spLocks noChangeShapeType="1"/>
            </p:cNvSpPr>
            <p:nvPr/>
          </p:nvSpPr>
          <p:spPr bwMode="auto">
            <a:xfrm>
              <a:off x="4421" y="2280"/>
              <a:ext cx="93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65" name="Line 6">
              <a:extLst>
                <a:ext uri="{FF2B5EF4-FFF2-40B4-BE49-F238E27FC236}">
                  <a16:creationId xmlns:a16="http://schemas.microsoft.com/office/drawing/2014/main" id="{9C0BED96-A1AE-8D25-A30D-0A2DD2D63568}"/>
                </a:ext>
              </a:extLst>
            </p:cNvPr>
            <p:cNvSpPr>
              <a:spLocks noChangeShapeType="1"/>
            </p:cNvSpPr>
            <p:nvPr/>
          </p:nvSpPr>
          <p:spPr bwMode="auto">
            <a:xfrm flipV="1">
              <a:off x="5131" y="1659"/>
              <a:ext cx="0" cy="584"/>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66" name="Text Box 7">
              <a:extLst>
                <a:ext uri="{FF2B5EF4-FFF2-40B4-BE49-F238E27FC236}">
                  <a16:creationId xmlns:a16="http://schemas.microsoft.com/office/drawing/2014/main" id="{454ABAEE-E359-A7C0-3981-2DAD1CE945AE}"/>
                </a:ext>
              </a:extLst>
            </p:cNvPr>
            <p:cNvSpPr txBox="1">
              <a:spLocks noChangeArrowheads="1"/>
            </p:cNvSpPr>
            <p:nvPr/>
          </p:nvSpPr>
          <p:spPr bwMode="auto">
            <a:xfrm>
              <a:off x="4131" y="2220"/>
              <a:ext cx="11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US" altLang="fr-FR" sz="1800" i="0">
                <a:latin typeface="Tahoma" panose="020B0604030504040204" pitchFamily="34" charset="0"/>
              </a:endParaRPr>
            </a:p>
          </p:txBody>
        </p:sp>
        <p:sp>
          <p:nvSpPr>
            <p:cNvPr id="45067" name="Text Box 8">
              <a:extLst>
                <a:ext uri="{FF2B5EF4-FFF2-40B4-BE49-F238E27FC236}">
                  <a16:creationId xmlns:a16="http://schemas.microsoft.com/office/drawing/2014/main" id="{D0AB696A-0EB3-FD89-73B0-83D4C21433C4}"/>
                </a:ext>
              </a:extLst>
            </p:cNvPr>
            <p:cNvSpPr txBox="1">
              <a:spLocks noChangeArrowheads="1"/>
            </p:cNvSpPr>
            <p:nvPr/>
          </p:nvSpPr>
          <p:spPr bwMode="auto">
            <a:xfrm>
              <a:off x="4039" y="1480"/>
              <a:ext cx="2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a:latin typeface="Tahoma" panose="020B0604030504040204" pitchFamily="34" charset="0"/>
                </a:rPr>
                <a:t>T</a:t>
              </a:r>
              <a:endParaRPr lang="fr-FR" altLang="fr-FR" sz="1800" baseline="-25000">
                <a:latin typeface="Tahoma" panose="020B0604030504040204" pitchFamily="34" charset="0"/>
              </a:endParaRPr>
            </a:p>
          </p:txBody>
        </p:sp>
        <p:sp>
          <p:nvSpPr>
            <p:cNvPr id="45068" name="Text Box 9">
              <a:extLst>
                <a:ext uri="{FF2B5EF4-FFF2-40B4-BE49-F238E27FC236}">
                  <a16:creationId xmlns:a16="http://schemas.microsoft.com/office/drawing/2014/main" id="{4C8FE97F-DE5D-7E29-773A-765FF2F5C056}"/>
                </a:ext>
              </a:extLst>
            </p:cNvPr>
            <p:cNvSpPr txBox="1">
              <a:spLocks noChangeArrowheads="1"/>
            </p:cNvSpPr>
            <p:nvPr/>
          </p:nvSpPr>
          <p:spPr bwMode="auto">
            <a:xfrm>
              <a:off x="4915" y="1789"/>
              <a:ext cx="4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E(T</a:t>
              </a:r>
              <a:r>
                <a:rPr lang="fr-FR" altLang="fr-FR" sz="1800" i="0" baseline="-25000">
                  <a:latin typeface="Tahoma" panose="020B0604030504040204" pitchFamily="34" charset="0"/>
                </a:rPr>
                <a:t>1</a:t>
              </a:r>
              <a:r>
                <a:rPr lang="fr-FR" altLang="fr-FR" sz="1800" i="0">
                  <a:latin typeface="Tahoma" panose="020B0604030504040204" pitchFamily="34" charset="0"/>
                </a:rPr>
                <a:t>)</a:t>
              </a:r>
            </a:p>
          </p:txBody>
        </p:sp>
        <p:sp>
          <p:nvSpPr>
            <p:cNvPr id="45069" name="Text Box 10">
              <a:extLst>
                <a:ext uri="{FF2B5EF4-FFF2-40B4-BE49-F238E27FC236}">
                  <a16:creationId xmlns:a16="http://schemas.microsoft.com/office/drawing/2014/main" id="{DB4922B0-154C-C903-27C1-15F7631C41C9}"/>
                </a:ext>
              </a:extLst>
            </p:cNvPr>
            <p:cNvSpPr txBox="1">
              <a:spLocks noChangeArrowheads="1"/>
            </p:cNvSpPr>
            <p:nvPr/>
          </p:nvSpPr>
          <p:spPr bwMode="auto">
            <a:xfrm>
              <a:off x="4657" y="1581"/>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1</a:t>
              </a:r>
              <a:endParaRPr lang="fr-FR" altLang="fr-FR" sz="1600" i="0">
                <a:latin typeface="Tahoma" panose="020B0604030504040204" pitchFamily="34" charset="0"/>
              </a:endParaRPr>
            </a:p>
          </p:txBody>
        </p:sp>
        <p:sp>
          <p:nvSpPr>
            <p:cNvPr id="45070" name="Text Box 11">
              <a:extLst>
                <a:ext uri="{FF2B5EF4-FFF2-40B4-BE49-F238E27FC236}">
                  <a16:creationId xmlns:a16="http://schemas.microsoft.com/office/drawing/2014/main" id="{2355492C-B343-BA00-B82B-4D3207719860}"/>
                </a:ext>
              </a:extLst>
            </p:cNvPr>
            <p:cNvSpPr txBox="1">
              <a:spLocks noChangeArrowheads="1"/>
            </p:cNvSpPr>
            <p:nvPr/>
          </p:nvSpPr>
          <p:spPr bwMode="auto">
            <a:xfrm>
              <a:off x="4655" y="2247"/>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1</a:t>
              </a:r>
              <a:endParaRPr lang="fr-FR" altLang="fr-FR" sz="1600" i="0">
                <a:latin typeface="Tahoma" panose="020B0604030504040204" pitchFamily="34" charset="0"/>
              </a:endParaRPr>
            </a:p>
          </p:txBody>
        </p:sp>
        <p:sp>
          <p:nvSpPr>
            <p:cNvPr id="45071" name="Text Box 12">
              <a:extLst>
                <a:ext uri="{FF2B5EF4-FFF2-40B4-BE49-F238E27FC236}">
                  <a16:creationId xmlns:a16="http://schemas.microsoft.com/office/drawing/2014/main" id="{9EA2B897-2F55-DD50-3CD8-2DE3A3D5E1F2}"/>
                </a:ext>
              </a:extLst>
            </p:cNvPr>
            <p:cNvSpPr txBox="1">
              <a:spLocks noChangeArrowheads="1"/>
            </p:cNvSpPr>
            <p:nvPr/>
          </p:nvSpPr>
          <p:spPr bwMode="auto">
            <a:xfrm>
              <a:off x="4604" y="1888"/>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2</a:t>
              </a:r>
              <a:endParaRPr lang="fr-FR" altLang="fr-FR" sz="1600" i="0">
                <a:latin typeface="Tahoma" panose="020B0604030504040204" pitchFamily="34" charset="0"/>
              </a:endParaRPr>
            </a:p>
          </p:txBody>
        </p:sp>
        <p:sp>
          <p:nvSpPr>
            <p:cNvPr id="45072" name="Line 13">
              <a:extLst>
                <a:ext uri="{FF2B5EF4-FFF2-40B4-BE49-F238E27FC236}">
                  <a16:creationId xmlns:a16="http://schemas.microsoft.com/office/drawing/2014/main" id="{282F3529-8235-3745-BDDA-ACCACA967082}"/>
                </a:ext>
              </a:extLst>
            </p:cNvPr>
            <p:cNvSpPr>
              <a:spLocks noChangeShapeType="1"/>
            </p:cNvSpPr>
            <p:nvPr/>
          </p:nvSpPr>
          <p:spPr bwMode="auto">
            <a:xfrm>
              <a:off x="4227" y="1622"/>
              <a:ext cx="109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73" name="Freeform 14">
              <a:extLst>
                <a:ext uri="{FF2B5EF4-FFF2-40B4-BE49-F238E27FC236}">
                  <a16:creationId xmlns:a16="http://schemas.microsoft.com/office/drawing/2014/main" id="{C5FF4946-8B69-3C6B-610E-48F97F16D9F0}"/>
                </a:ext>
              </a:extLst>
            </p:cNvPr>
            <p:cNvSpPr>
              <a:spLocks/>
            </p:cNvSpPr>
            <p:nvPr/>
          </p:nvSpPr>
          <p:spPr bwMode="auto">
            <a:xfrm>
              <a:off x="4227" y="1622"/>
              <a:ext cx="355" cy="658"/>
            </a:xfrm>
            <a:custGeom>
              <a:avLst/>
              <a:gdLst>
                <a:gd name="T0" fmla="*/ 0 w 498"/>
                <a:gd name="T1" fmla="*/ 0 h 817"/>
                <a:gd name="T2" fmla="*/ 1 w 498"/>
                <a:gd name="T3" fmla="*/ 8 h 817"/>
                <a:gd name="T4" fmla="*/ 1 w 498"/>
                <a:gd name="T5" fmla="*/ 16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74" name="Line 15">
              <a:extLst>
                <a:ext uri="{FF2B5EF4-FFF2-40B4-BE49-F238E27FC236}">
                  <a16:creationId xmlns:a16="http://schemas.microsoft.com/office/drawing/2014/main" id="{560B5772-2D42-0001-A153-8CC20EAD1D3D}"/>
                </a:ext>
              </a:extLst>
            </p:cNvPr>
            <p:cNvSpPr>
              <a:spLocks noChangeShapeType="1"/>
            </p:cNvSpPr>
            <p:nvPr/>
          </p:nvSpPr>
          <p:spPr bwMode="auto">
            <a:xfrm>
              <a:off x="4421" y="2280"/>
              <a:ext cx="93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75" name="Line 18">
              <a:extLst>
                <a:ext uri="{FF2B5EF4-FFF2-40B4-BE49-F238E27FC236}">
                  <a16:creationId xmlns:a16="http://schemas.microsoft.com/office/drawing/2014/main" id="{44077784-7617-B18C-AFE4-715266811408}"/>
                </a:ext>
              </a:extLst>
            </p:cNvPr>
            <p:cNvSpPr>
              <a:spLocks noChangeShapeType="1"/>
            </p:cNvSpPr>
            <p:nvPr/>
          </p:nvSpPr>
          <p:spPr bwMode="auto">
            <a:xfrm>
              <a:off x="4227" y="1622"/>
              <a:ext cx="109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76" name="Freeform 19">
              <a:extLst>
                <a:ext uri="{FF2B5EF4-FFF2-40B4-BE49-F238E27FC236}">
                  <a16:creationId xmlns:a16="http://schemas.microsoft.com/office/drawing/2014/main" id="{75E54018-F0DA-02C2-962D-083198F5A384}"/>
                </a:ext>
              </a:extLst>
            </p:cNvPr>
            <p:cNvSpPr>
              <a:spLocks/>
            </p:cNvSpPr>
            <p:nvPr/>
          </p:nvSpPr>
          <p:spPr bwMode="auto">
            <a:xfrm>
              <a:off x="4227" y="1622"/>
              <a:ext cx="355" cy="658"/>
            </a:xfrm>
            <a:custGeom>
              <a:avLst/>
              <a:gdLst>
                <a:gd name="T0" fmla="*/ 0 w 498"/>
                <a:gd name="T1" fmla="*/ 0 h 817"/>
                <a:gd name="T2" fmla="*/ 1 w 498"/>
                <a:gd name="T3" fmla="*/ 8 h 817"/>
                <a:gd name="T4" fmla="*/ 1 w 498"/>
                <a:gd name="T5" fmla="*/ 16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77" name="Line 20">
              <a:extLst>
                <a:ext uri="{FF2B5EF4-FFF2-40B4-BE49-F238E27FC236}">
                  <a16:creationId xmlns:a16="http://schemas.microsoft.com/office/drawing/2014/main" id="{600D2715-4385-BEA7-294F-6B6D0E5670BC}"/>
                </a:ext>
              </a:extLst>
            </p:cNvPr>
            <p:cNvSpPr>
              <a:spLocks noChangeShapeType="1"/>
            </p:cNvSpPr>
            <p:nvPr/>
          </p:nvSpPr>
          <p:spPr bwMode="auto">
            <a:xfrm>
              <a:off x="4421" y="2280"/>
              <a:ext cx="93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78" name="Text Box 22">
              <a:extLst>
                <a:ext uri="{FF2B5EF4-FFF2-40B4-BE49-F238E27FC236}">
                  <a16:creationId xmlns:a16="http://schemas.microsoft.com/office/drawing/2014/main" id="{CA703026-8007-086B-257D-226F36FDF3C0}"/>
                </a:ext>
              </a:extLst>
            </p:cNvPr>
            <p:cNvSpPr txBox="1">
              <a:spLocks noChangeArrowheads="1"/>
            </p:cNvSpPr>
            <p:nvPr/>
          </p:nvSpPr>
          <p:spPr bwMode="auto">
            <a:xfrm>
              <a:off x="4105" y="2160"/>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T</a:t>
              </a:r>
              <a:r>
                <a:rPr lang="fr-FR" altLang="fr-FR" sz="1800" i="0" baseline="-25000">
                  <a:latin typeface="Tahoma" panose="020B0604030504040204" pitchFamily="34" charset="0"/>
                </a:rPr>
                <a:t>ref</a:t>
              </a:r>
            </a:p>
          </p:txBody>
        </p:sp>
        <p:sp>
          <p:nvSpPr>
            <p:cNvPr id="45079" name="Line 27">
              <a:extLst>
                <a:ext uri="{FF2B5EF4-FFF2-40B4-BE49-F238E27FC236}">
                  <a16:creationId xmlns:a16="http://schemas.microsoft.com/office/drawing/2014/main" id="{B7745348-D537-D251-C36A-F0393B634F03}"/>
                </a:ext>
              </a:extLst>
            </p:cNvPr>
            <p:cNvSpPr>
              <a:spLocks noChangeShapeType="1"/>
            </p:cNvSpPr>
            <p:nvPr/>
          </p:nvSpPr>
          <p:spPr bwMode="auto">
            <a:xfrm>
              <a:off x="4227" y="1622"/>
              <a:ext cx="109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0" name="Freeform 28">
              <a:extLst>
                <a:ext uri="{FF2B5EF4-FFF2-40B4-BE49-F238E27FC236}">
                  <a16:creationId xmlns:a16="http://schemas.microsoft.com/office/drawing/2014/main" id="{C634B130-82BC-5FBD-70BF-214BA0800533}"/>
                </a:ext>
              </a:extLst>
            </p:cNvPr>
            <p:cNvSpPr>
              <a:spLocks/>
            </p:cNvSpPr>
            <p:nvPr/>
          </p:nvSpPr>
          <p:spPr bwMode="auto">
            <a:xfrm>
              <a:off x="4227" y="1622"/>
              <a:ext cx="355" cy="658"/>
            </a:xfrm>
            <a:custGeom>
              <a:avLst/>
              <a:gdLst>
                <a:gd name="T0" fmla="*/ 0 w 498"/>
                <a:gd name="T1" fmla="*/ 0 h 817"/>
                <a:gd name="T2" fmla="*/ 1 w 498"/>
                <a:gd name="T3" fmla="*/ 8 h 817"/>
                <a:gd name="T4" fmla="*/ 1 w 498"/>
                <a:gd name="T5" fmla="*/ 16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81" name="Line 29">
              <a:extLst>
                <a:ext uri="{FF2B5EF4-FFF2-40B4-BE49-F238E27FC236}">
                  <a16:creationId xmlns:a16="http://schemas.microsoft.com/office/drawing/2014/main" id="{8671BC8D-78C1-BEAC-A06A-729E80514598}"/>
                </a:ext>
              </a:extLst>
            </p:cNvPr>
            <p:cNvSpPr>
              <a:spLocks noChangeShapeType="1"/>
            </p:cNvSpPr>
            <p:nvPr/>
          </p:nvSpPr>
          <p:spPr bwMode="auto">
            <a:xfrm>
              <a:off x="4421" y="2280"/>
              <a:ext cx="93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2" name="Line 31">
              <a:extLst>
                <a:ext uri="{FF2B5EF4-FFF2-40B4-BE49-F238E27FC236}">
                  <a16:creationId xmlns:a16="http://schemas.microsoft.com/office/drawing/2014/main" id="{ECE53616-335D-5AE5-6E7B-A0AA72A4DE8B}"/>
                </a:ext>
              </a:extLst>
            </p:cNvPr>
            <p:cNvSpPr>
              <a:spLocks noChangeShapeType="1"/>
            </p:cNvSpPr>
            <p:nvPr/>
          </p:nvSpPr>
          <p:spPr bwMode="auto">
            <a:xfrm>
              <a:off x="4227" y="1622"/>
              <a:ext cx="1097"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3" name="Freeform 32">
              <a:extLst>
                <a:ext uri="{FF2B5EF4-FFF2-40B4-BE49-F238E27FC236}">
                  <a16:creationId xmlns:a16="http://schemas.microsoft.com/office/drawing/2014/main" id="{2FF3BEDB-6F76-9EBB-5F10-EA8ED7A3B538}"/>
                </a:ext>
              </a:extLst>
            </p:cNvPr>
            <p:cNvSpPr>
              <a:spLocks/>
            </p:cNvSpPr>
            <p:nvPr/>
          </p:nvSpPr>
          <p:spPr bwMode="auto">
            <a:xfrm>
              <a:off x="4227" y="1622"/>
              <a:ext cx="355" cy="658"/>
            </a:xfrm>
            <a:custGeom>
              <a:avLst/>
              <a:gdLst>
                <a:gd name="T0" fmla="*/ 0 w 498"/>
                <a:gd name="T1" fmla="*/ 0 h 817"/>
                <a:gd name="T2" fmla="*/ 1 w 498"/>
                <a:gd name="T3" fmla="*/ 8 h 817"/>
                <a:gd name="T4" fmla="*/ 1 w 498"/>
                <a:gd name="T5" fmla="*/ 16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84" name="Line 33">
              <a:extLst>
                <a:ext uri="{FF2B5EF4-FFF2-40B4-BE49-F238E27FC236}">
                  <a16:creationId xmlns:a16="http://schemas.microsoft.com/office/drawing/2014/main" id="{04D10D8D-074C-9A46-FEE0-022DEDD3D697}"/>
                </a:ext>
              </a:extLst>
            </p:cNvPr>
            <p:cNvSpPr>
              <a:spLocks noChangeShapeType="1"/>
            </p:cNvSpPr>
            <p:nvPr/>
          </p:nvSpPr>
          <p:spPr bwMode="auto">
            <a:xfrm>
              <a:off x="4421" y="2280"/>
              <a:ext cx="936"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5" name="Line 37">
              <a:extLst>
                <a:ext uri="{FF2B5EF4-FFF2-40B4-BE49-F238E27FC236}">
                  <a16:creationId xmlns:a16="http://schemas.microsoft.com/office/drawing/2014/main" id="{6D7761DD-D47B-A7E8-D010-33F4BB33DE1A}"/>
                </a:ext>
              </a:extLst>
            </p:cNvPr>
            <p:cNvSpPr>
              <a:spLocks noChangeShapeType="1"/>
            </p:cNvSpPr>
            <p:nvPr/>
          </p:nvSpPr>
          <p:spPr bwMode="auto">
            <a:xfrm>
              <a:off x="4227" y="1622"/>
              <a:ext cx="10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6" name="Freeform 38">
              <a:extLst>
                <a:ext uri="{FF2B5EF4-FFF2-40B4-BE49-F238E27FC236}">
                  <a16:creationId xmlns:a16="http://schemas.microsoft.com/office/drawing/2014/main" id="{A20A311A-5A0A-27B4-1287-F3C83979E05F}"/>
                </a:ext>
              </a:extLst>
            </p:cNvPr>
            <p:cNvSpPr>
              <a:spLocks/>
            </p:cNvSpPr>
            <p:nvPr/>
          </p:nvSpPr>
          <p:spPr bwMode="auto">
            <a:xfrm>
              <a:off x="4227" y="1622"/>
              <a:ext cx="647" cy="658"/>
            </a:xfrm>
            <a:custGeom>
              <a:avLst/>
              <a:gdLst>
                <a:gd name="T0" fmla="*/ 0 w 910"/>
                <a:gd name="T1" fmla="*/ 0 h 817"/>
                <a:gd name="T2" fmla="*/ 1 w 910"/>
                <a:gd name="T3" fmla="*/ 2 h 817"/>
                <a:gd name="T4" fmla="*/ 2 w 910"/>
                <a:gd name="T5" fmla="*/ 10 h 817"/>
                <a:gd name="T6" fmla="*/ 1 w 910"/>
                <a:gd name="T7" fmla="*/ 16 h 817"/>
                <a:gd name="T8" fmla="*/ 0 60000 65536"/>
                <a:gd name="T9" fmla="*/ 0 60000 65536"/>
                <a:gd name="T10" fmla="*/ 0 60000 65536"/>
                <a:gd name="T11" fmla="*/ 0 60000 65536"/>
                <a:gd name="T12" fmla="*/ 0 w 910"/>
                <a:gd name="T13" fmla="*/ 0 h 817"/>
                <a:gd name="T14" fmla="*/ 910 w 910"/>
                <a:gd name="T15" fmla="*/ 817 h 817"/>
              </a:gdLst>
              <a:ahLst/>
              <a:cxnLst>
                <a:cxn ang="T8">
                  <a:pos x="T0" y="T1"/>
                </a:cxn>
                <a:cxn ang="T9">
                  <a:pos x="T2" y="T3"/>
                </a:cxn>
                <a:cxn ang="T10">
                  <a:pos x="T4" y="T5"/>
                </a:cxn>
                <a:cxn ang="T11">
                  <a:pos x="T6" y="T7"/>
                </a:cxn>
              </a:cxnLst>
              <a:rect l="T12" t="T13" r="T14" b="T15"/>
              <a:pathLst>
                <a:path w="910" h="817">
                  <a:moveTo>
                    <a:pt x="0" y="0"/>
                  </a:moveTo>
                  <a:cubicBezTo>
                    <a:pt x="36" y="19"/>
                    <a:pt x="64" y="27"/>
                    <a:pt x="214" y="112"/>
                  </a:cubicBezTo>
                  <a:cubicBezTo>
                    <a:pt x="364" y="197"/>
                    <a:pt x="890" y="391"/>
                    <a:pt x="900" y="508"/>
                  </a:cubicBezTo>
                  <a:cubicBezTo>
                    <a:pt x="910" y="625"/>
                    <a:pt x="403" y="753"/>
                    <a:pt x="272" y="817"/>
                  </a:cubicBez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5087" name="Line 39">
              <a:extLst>
                <a:ext uri="{FF2B5EF4-FFF2-40B4-BE49-F238E27FC236}">
                  <a16:creationId xmlns:a16="http://schemas.microsoft.com/office/drawing/2014/main" id="{9383D75F-161E-5101-4CF3-EAEFF0E4BD69}"/>
                </a:ext>
              </a:extLst>
            </p:cNvPr>
            <p:cNvSpPr>
              <a:spLocks noChangeShapeType="1"/>
            </p:cNvSpPr>
            <p:nvPr/>
          </p:nvSpPr>
          <p:spPr bwMode="auto">
            <a:xfrm>
              <a:off x="4421" y="2280"/>
              <a:ext cx="9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8" name="Line 40">
              <a:extLst>
                <a:ext uri="{FF2B5EF4-FFF2-40B4-BE49-F238E27FC236}">
                  <a16:creationId xmlns:a16="http://schemas.microsoft.com/office/drawing/2014/main" id="{91E51594-C3DB-E099-9132-AFF74CFE470F}"/>
                </a:ext>
              </a:extLst>
            </p:cNvPr>
            <p:cNvSpPr>
              <a:spLocks noChangeShapeType="1"/>
            </p:cNvSpPr>
            <p:nvPr/>
          </p:nvSpPr>
          <p:spPr bwMode="auto">
            <a:xfrm flipV="1">
              <a:off x="5329" y="1650"/>
              <a:ext cx="0" cy="58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5089" name="Oval 42">
              <a:extLst>
                <a:ext uri="{FF2B5EF4-FFF2-40B4-BE49-F238E27FC236}">
                  <a16:creationId xmlns:a16="http://schemas.microsoft.com/office/drawing/2014/main" id="{1C3D1B0A-2FD2-276D-9B8D-A45601B705E0}"/>
                </a:ext>
              </a:extLst>
            </p:cNvPr>
            <p:cNvSpPr>
              <a:spLocks noChangeArrowheads="1"/>
            </p:cNvSpPr>
            <p:nvPr/>
          </p:nvSpPr>
          <p:spPr bwMode="auto">
            <a:xfrm>
              <a:off x="4210" y="1606"/>
              <a:ext cx="33" cy="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45090" name="Oval 44">
              <a:extLst>
                <a:ext uri="{FF2B5EF4-FFF2-40B4-BE49-F238E27FC236}">
                  <a16:creationId xmlns:a16="http://schemas.microsoft.com/office/drawing/2014/main" id="{681496C9-73BA-6391-967B-CF424C9031D5}"/>
                </a:ext>
              </a:extLst>
            </p:cNvPr>
            <p:cNvSpPr>
              <a:spLocks noChangeArrowheads="1"/>
            </p:cNvSpPr>
            <p:nvPr/>
          </p:nvSpPr>
          <p:spPr bwMode="auto">
            <a:xfrm>
              <a:off x="4409" y="2260"/>
              <a:ext cx="33" cy="3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grpSp>
      <p:pic>
        <p:nvPicPr>
          <p:cNvPr id="45061" name="Picture 48" descr="CCF10282009_00000">
            <a:extLst>
              <a:ext uri="{FF2B5EF4-FFF2-40B4-BE49-F238E27FC236}">
                <a16:creationId xmlns:a16="http://schemas.microsoft.com/office/drawing/2014/main" id="{E80285D5-2543-0868-1869-85C892449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21" t="55128" r="1407" b="19275"/>
          <a:stretch>
            <a:fillRect/>
          </a:stretch>
        </p:blipFill>
        <p:spPr bwMode="auto">
          <a:xfrm>
            <a:off x="2795588" y="3946525"/>
            <a:ext cx="65532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3">
            <a:extLst>
              <a:ext uri="{FF2B5EF4-FFF2-40B4-BE49-F238E27FC236}">
                <a16:creationId xmlns:a16="http://schemas.microsoft.com/office/drawing/2014/main" id="{FA69838F-2B9D-D65C-3D0D-C220F899BE23}"/>
              </a:ext>
            </a:extLst>
          </p:cNvPr>
          <p:cNvSpPr>
            <a:spLocks noGrp="1"/>
          </p:cNvSpPr>
          <p:nvPr>
            <p:ph type="body" idx="1"/>
          </p:nvPr>
        </p:nvSpPr>
        <p:spPr/>
        <p:txBody>
          <a:bodyPr/>
          <a:lstStyle/>
          <a:p>
            <a:pPr eaLnBrk="1" hangingPunct="1">
              <a:buClr>
                <a:schemeClr val="accent1"/>
              </a:buClr>
              <a:buFontTx/>
              <a:buChar char="•"/>
              <a:defRPr/>
            </a:pPr>
            <a:r>
              <a:rPr lang="fr-FR" altLang="fr-FR" sz="2400" dirty="0"/>
              <a:t>Lorsque T</a:t>
            </a:r>
            <a:r>
              <a:rPr lang="fr-FR" altLang="fr-FR" sz="2400" baseline="-25000" dirty="0"/>
              <a:t>ref</a:t>
            </a:r>
            <a:r>
              <a:rPr lang="fr-FR" altLang="fr-FR" sz="2400" dirty="0"/>
              <a:t> = 0°C, on lit </a:t>
            </a:r>
            <a:r>
              <a:rPr lang="fr-FR" altLang="fr-FR" sz="2400" i="1" dirty="0"/>
              <a:t>T</a:t>
            </a:r>
            <a:r>
              <a:rPr lang="fr-FR" altLang="fr-FR" sz="2400" dirty="0"/>
              <a:t> dans de tables normalisées.</a:t>
            </a:r>
          </a:p>
          <a:p>
            <a:pPr eaLnBrk="1" hangingPunct="1">
              <a:buClr>
                <a:schemeClr val="accent1"/>
              </a:buClr>
              <a:buFontTx/>
              <a:buChar char="•"/>
              <a:defRPr/>
            </a:pPr>
            <a:r>
              <a:rPr lang="fr-FR" altLang="fr-FR" sz="2400" dirty="0"/>
              <a:t>Si </a:t>
            </a:r>
            <a:r>
              <a:rPr lang="fr-FR" altLang="fr-FR" sz="2400" dirty="0" err="1"/>
              <a:t>T</a:t>
            </a:r>
            <a:r>
              <a:rPr lang="fr-FR" altLang="fr-FR" sz="2400" baseline="-25000" dirty="0" err="1"/>
              <a:t>ref</a:t>
            </a:r>
            <a:r>
              <a:rPr lang="fr-FR" altLang="fr-FR" sz="2400" dirty="0"/>
              <a:t> = </a:t>
            </a:r>
            <a:r>
              <a:rPr lang="fr-FR" altLang="fr-FR" sz="2400" dirty="0" err="1"/>
              <a:t>T</a:t>
            </a:r>
            <a:r>
              <a:rPr lang="fr-FR" altLang="fr-FR" sz="2400" baseline="-25000" dirty="0" err="1"/>
              <a:t>amb</a:t>
            </a:r>
            <a:r>
              <a:rPr lang="fr-FR" altLang="fr-FR" sz="2400" dirty="0"/>
              <a:t>, on détermine </a:t>
            </a:r>
            <a:r>
              <a:rPr lang="fr-FR" altLang="fr-FR" sz="2400" i="1" dirty="0"/>
              <a:t>T</a:t>
            </a:r>
            <a:r>
              <a:rPr lang="fr-FR" altLang="fr-FR" sz="2400" dirty="0"/>
              <a:t> par :</a:t>
            </a:r>
          </a:p>
          <a:p>
            <a:pPr marL="0" indent="0" eaLnBrk="1" hangingPunct="1">
              <a:lnSpc>
                <a:spcPct val="120000"/>
              </a:lnSpc>
              <a:buClr>
                <a:schemeClr val="accent1"/>
              </a:buClr>
              <a:buFont typeface="Arial" panose="020B0604020202020204" pitchFamily="34" charset="0"/>
              <a:buNone/>
              <a:defRPr/>
            </a:pPr>
            <a:r>
              <a:rPr lang="fr-FR" altLang="fr-FR" sz="2400" dirty="0"/>
              <a:t>	     E(T, </a:t>
            </a:r>
            <a:r>
              <a:rPr lang="fr-FR" altLang="fr-FR" sz="2400" dirty="0" err="1"/>
              <a:t>T</a:t>
            </a:r>
            <a:r>
              <a:rPr lang="fr-FR" altLang="fr-FR" sz="2400" baseline="-25000" dirty="0" err="1"/>
              <a:t>amb</a:t>
            </a:r>
            <a:r>
              <a:rPr lang="fr-FR" altLang="fr-FR" sz="2400" dirty="0"/>
              <a:t>) = E(T, 0°C)- E(T</a:t>
            </a:r>
            <a:r>
              <a:rPr lang="fr-FR" altLang="fr-FR" sz="2400" baseline="-25000" dirty="0"/>
              <a:t>amb</a:t>
            </a:r>
            <a:r>
              <a:rPr lang="fr-FR" altLang="fr-FR" sz="2400" dirty="0"/>
              <a:t>,0°C)</a:t>
            </a:r>
          </a:p>
          <a:p>
            <a:pPr lvl="1" eaLnBrk="1" hangingPunct="1">
              <a:buClr>
                <a:schemeClr val="accent2"/>
              </a:buClr>
              <a:buFont typeface="Wingdings" panose="05000000000000000000" pitchFamily="2" charset="2"/>
              <a:buChar char="§"/>
              <a:defRPr/>
            </a:pPr>
            <a:r>
              <a:rPr lang="fr-FR" altLang="fr-FR" sz="2000" dirty="0"/>
              <a:t>On peut placer un circuit de </a:t>
            </a:r>
            <a:r>
              <a:rPr lang="fr-FR" altLang="fr-FR" sz="2000" i="1" dirty="0"/>
              <a:t>compensation de soudure froide</a:t>
            </a:r>
            <a:r>
              <a:rPr lang="fr-FR" altLang="fr-FR" sz="2000" dirty="0"/>
              <a:t> qui délivre une tension </a:t>
            </a:r>
            <a:r>
              <a:rPr lang="fr-FR" altLang="fr-FR" sz="2000" dirty="0" err="1"/>
              <a:t>V</a:t>
            </a:r>
            <a:r>
              <a:rPr lang="fr-FR" altLang="fr-FR" sz="2000" baseline="-25000" dirty="0" err="1"/>
              <a:t>csf</a:t>
            </a:r>
            <a:r>
              <a:rPr lang="fr-FR" altLang="fr-FR" sz="2000" dirty="0"/>
              <a:t> = E(T</a:t>
            </a:r>
            <a:r>
              <a:rPr lang="fr-FR" altLang="fr-FR" sz="2000" baseline="-25000" dirty="0"/>
              <a:t>amb</a:t>
            </a:r>
            <a:r>
              <a:rPr lang="fr-FR" altLang="fr-FR" sz="2000" dirty="0"/>
              <a:t>,0°C) en série avec le capteur ; on a alors :</a:t>
            </a:r>
          </a:p>
          <a:p>
            <a:pPr marL="457200" lvl="1" indent="0" eaLnBrk="1" hangingPunct="1">
              <a:buClr>
                <a:schemeClr val="accent2"/>
              </a:buClr>
              <a:buFont typeface="Arial" panose="020B0604020202020204" pitchFamily="34" charset="0"/>
              <a:buNone/>
              <a:defRPr/>
            </a:pPr>
            <a:r>
              <a:rPr lang="fr-FR" altLang="fr-FR" sz="2000" dirty="0"/>
              <a:t>		V = E(T, </a:t>
            </a:r>
            <a:r>
              <a:rPr lang="fr-FR" altLang="fr-FR" sz="2000" dirty="0" err="1"/>
              <a:t>T</a:t>
            </a:r>
            <a:r>
              <a:rPr lang="fr-FR" altLang="fr-FR" sz="2000" baseline="-25000" dirty="0" err="1"/>
              <a:t>amb</a:t>
            </a:r>
            <a:r>
              <a:rPr lang="fr-FR" altLang="fr-FR" sz="2000" dirty="0"/>
              <a:t>) + </a:t>
            </a:r>
            <a:r>
              <a:rPr lang="fr-FR" altLang="fr-FR" sz="2000" dirty="0" err="1"/>
              <a:t>V</a:t>
            </a:r>
            <a:r>
              <a:rPr lang="fr-FR" altLang="fr-FR" sz="2000" baseline="-25000" dirty="0" err="1"/>
              <a:t>csf</a:t>
            </a:r>
            <a:r>
              <a:rPr lang="fr-FR" altLang="fr-FR" sz="2000" dirty="0"/>
              <a:t>  = E(T, 0°C)</a:t>
            </a:r>
          </a:p>
          <a:p>
            <a:pPr lvl="1" eaLnBrk="1" hangingPunct="1">
              <a:buClr>
                <a:schemeClr val="accent2"/>
              </a:buClr>
              <a:buFont typeface="Wingdings" panose="05000000000000000000" pitchFamily="2" charset="2"/>
              <a:buChar char="§"/>
              <a:defRPr/>
            </a:pPr>
            <a:r>
              <a:rPr lang="fr-FR" altLang="fr-FR" sz="2000" dirty="0"/>
              <a:t>La C.S.F peut être réalisée par logiciel si on mesure la température ambiante par un autre type de capteur</a:t>
            </a:r>
            <a:endParaRPr lang="fr-FR" altLang="fr-FR" sz="1600" dirty="0"/>
          </a:p>
          <a:p>
            <a:pPr eaLnBrk="1" hangingPunct="1">
              <a:defRPr/>
            </a:pPr>
            <a:endParaRPr lang="en-US" altLang="fr-FR" sz="1800" dirty="0"/>
          </a:p>
        </p:txBody>
      </p:sp>
      <p:grpSp>
        <p:nvGrpSpPr>
          <p:cNvPr id="47107" name="Group 39">
            <a:extLst>
              <a:ext uri="{FF2B5EF4-FFF2-40B4-BE49-F238E27FC236}">
                <a16:creationId xmlns:a16="http://schemas.microsoft.com/office/drawing/2014/main" id="{20DB4A6F-447F-6065-F800-3D14A246455E}"/>
              </a:ext>
            </a:extLst>
          </p:cNvPr>
          <p:cNvGrpSpPr>
            <a:grpSpLocks/>
          </p:cNvGrpSpPr>
          <p:nvPr/>
        </p:nvGrpSpPr>
        <p:grpSpPr bwMode="auto">
          <a:xfrm>
            <a:off x="8040688" y="1484313"/>
            <a:ext cx="2492375" cy="1633537"/>
            <a:chOff x="3833" y="981"/>
            <a:chExt cx="1570" cy="1029"/>
          </a:xfrm>
        </p:grpSpPr>
        <p:sp>
          <p:nvSpPr>
            <p:cNvPr id="47108" name="Line 5">
              <a:extLst>
                <a:ext uri="{FF2B5EF4-FFF2-40B4-BE49-F238E27FC236}">
                  <a16:creationId xmlns:a16="http://schemas.microsoft.com/office/drawing/2014/main" id="{44145397-CD8D-0FEF-43FB-8F7F344889E7}"/>
                </a:ext>
              </a:extLst>
            </p:cNvPr>
            <p:cNvSpPr>
              <a:spLocks noChangeShapeType="1"/>
            </p:cNvSpPr>
            <p:nvPr/>
          </p:nvSpPr>
          <p:spPr bwMode="auto">
            <a:xfrm>
              <a:off x="4125" y="1092"/>
              <a:ext cx="124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09" name="Freeform 6">
              <a:extLst>
                <a:ext uri="{FF2B5EF4-FFF2-40B4-BE49-F238E27FC236}">
                  <a16:creationId xmlns:a16="http://schemas.microsoft.com/office/drawing/2014/main" id="{F86180E4-DADB-B27D-6BF6-F9B2676668C0}"/>
                </a:ext>
              </a:extLst>
            </p:cNvPr>
            <p:cNvSpPr>
              <a:spLocks/>
            </p:cNvSpPr>
            <p:nvPr/>
          </p:nvSpPr>
          <p:spPr bwMode="auto">
            <a:xfrm>
              <a:off x="4125" y="1092"/>
              <a:ext cx="401" cy="754"/>
            </a:xfrm>
            <a:custGeom>
              <a:avLst/>
              <a:gdLst>
                <a:gd name="T0" fmla="*/ 0 w 498"/>
                <a:gd name="T1" fmla="*/ 0 h 817"/>
                <a:gd name="T2" fmla="*/ 9 w 498"/>
                <a:gd name="T3" fmla="*/ 97 h 817"/>
                <a:gd name="T4" fmla="*/ 5 w 498"/>
                <a:gd name="T5" fmla="*/ 193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10" name="Line 7">
              <a:extLst>
                <a:ext uri="{FF2B5EF4-FFF2-40B4-BE49-F238E27FC236}">
                  <a16:creationId xmlns:a16="http://schemas.microsoft.com/office/drawing/2014/main" id="{84A2BD67-5576-D89D-42EB-FC848162B9B7}"/>
                </a:ext>
              </a:extLst>
            </p:cNvPr>
            <p:cNvSpPr>
              <a:spLocks noChangeShapeType="1"/>
            </p:cNvSpPr>
            <p:nvPr/>
          </p:nvSpPr>
          <p:spPr bwMode="auto">
            <a:xfrm>
              <a:off x="4344" y="1846"/>
              <a:ext cx="105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11" name="Line 8">
              <a:extLst>
                <a:ext uri="{FF2B5EF4-FFF2-40B4-BE49-F238E27FC236}">
                  <a16:creationId xmlns:a16="http://schemas.microsoft.com/office/drawing/2014/main" id="{26057188-F85F-6DF0-2F9E-79680A59E201}"/>
                </a:ext>
              </a:extLst>
            </p:cNvPr>
            <p:cNvSpPr>
              <a:spLocks noChangeShapeType="1"/>
            </p:cNvSpPr>
            <p:nvPr/>
          </p:nvSpPr>
          <p:spPr bwMode="auto">
            <a:xfrm flipV="1">
              <a:off x="5147" y="1134"/>
              <a:ext cx="0" cy="670"/>
            </a:xfrm>
            <a:prstGeom prst="line">
              <a:avLst/>
            </a:prstGeom>
            <a:noFill/>
            <a:ln w="19050">
              <a:solidFill>
                <a:srgbClr val="FFFFFF"/>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12" name="Text Box 9">
              <a:extLst>
                <a:ext uri="{FF2B5EF4-FFF2-40B4-BE49-F238E27FC236}">
                  <a16:creationId xmlns:a16="http://schemas.microsoft.com/office/drawing/2014/main" id="{5A732C10-15AB-05B9-CFDD-C65FD89EEEB5}"/>
                </a:ext>
              </a:extLst>
            </p:cNvPr>
            <p:cNvSpPr txBox="1">
              <a:spLocks noChangeArrowheads="1"/>
            </p:cNvSpPr>
            <p:nvPr/>
          </p:nvSpPr>
          <p:spPr bwMode="auto">
            <a:xfrm>
              <a:off x="4016" y="1777"/>
              <a:ext cx="3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0°C</a:t>
              </a:r>
            </a:p>
          </p:txBody>
        </p:sp>
        <p:sp>
          <p:nvSpPr>
            <p:cNvPr id="47113" name="Text Box 10">
              <a:extLst>
                <a:ext uri="{FF2B5EF4-FFF2-40B4-BE49-F238E27FC236}">
                  <a16:creationId xmlns:a16="http://schemas.microsoft.com/office/drawing/2014/main" id="{AACB13A8-020D-7A9F-FD64-A4AA5A79F0B6}"/>
                </a:ext>
              </a:extLst>
            </p:cNvPr>
            <p:cNvSpPr txBox="1">
              <a:spLocks noChangeArrowheads="1"/>
            </p:cNvSpPr>
            <p:nvPr/>
          </p:nvSpPr>
          <p:spPr bwMode="auto">
            <a:xfrm>
              <a:off x="3833" y="981"/>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T</a:t>
              </a:r>
              <a:r>
                <a:rPr lang="fr-FR" altLang="fr-FR" sz="1800" i="0" baseline="-25000">
                  <a:latin typeface="Tahoma" panose="020B0604030504040204" pitchFamily="34" charset="0"/>
                </a:rPr>
                <a:t>1</a:t>
              </a:r>
            </a:p>
          </p:txBody>
        </p:sp>
        <p:sp>
          <p:nvSpPr>
            <p:cNvPr id="47114" name="Text Box 11">
              <a:extLst>
                <a:ext uri="{FF2B5EF4-FFF2-40B4-BE49-F238E27FC236}">
                  <a16:creationId xmlns:a16="http://schemas.microsoft.com/office/drawing/2014/main" id="{7E0A222F-15B9-32DC-70A9-9586B9D59FCA}"/>
                </a:ext>
              </a:extLst>
            </p:cNvPr>
            <p:cNvSpPr txBox="1">
              <a:spLocks noChangeArrowheads="1"/>
            </p:cNvSpPr>
            <p:nvPr/>
          </p:nvSpPr>
          <p:spPr bwMode="auto">
            <a:xfrm>
              <a:off x="4903" y="1283"/>
              <a:ext cx="4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E(T</a:t>
              </a:r>
              <a:r>
                <a:rPr lang="fr-FR" altLang="fr-FR" sz="1800" i="0" baseline="-25000">
                  <a:latin typeface="Tahoma" panose="020B0604030504040204" pitchFamily="34" charset="0"/>
                </a:rPr>
                <a:t>1</a:t>
              </a:r>
              <a:r>
                <a:rPr lang="fr-FR" altLang="fr-FR" sz="1800" i="0">
                  <a:latin typeface="Tahoma" panose="020B0604030504040204" pitchFamily="34" charset="0"/>
                </a:rPr>
                <a:t>)</a:t>
              </a:r>
            </a:p>
          </p:txBody>
        </p:sp>
        <p:sp>
          <p:nvSpPr>
            <p:cNvPr id="47115" name="Text Box 12">
              <a:extLst>
                <a:ext uri="{FF2B5EF4-FFF2-40B4-BE49-F238E27FC236}">
                  <a16:creationId xmlns:a16="http://schemas.microsoft.com/office/drawing/2014/main" id="{E33E0577-D48D-9733-865F-F90B9C3E3C8B}"/>
                </a:ext>
              </a:extLst>
            </p:cNvPr>
            <p:cNvSpPr txBox="1">
              <a:spLocks noChangeArrowheads="1"/>
            </p:cNvSpPr>
            <p:nvPr/>
          </p:nvSpPr>
          <p:spPr bwMode="auto">
            <a:xfrm>
              <a:off x="4611" y="1045"/>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1</a:t>
              </a:r>
              <a:endParaRPr lang="fr-FR" altLang="fr-FR" sz="1600" i="0">
                <a:latin typeface="Tahoma" panose="020B0604030504040204" pitchFamily="34" charset="0"/>
              </a:endParaRPr>
            </a:p>
          </p:txBody>
        </p:sp>
        <p:sp>
          <p:nvSpPr>
            <p:cNvPr id="47116" name="Text Box 14">
              <a:extLst>
                <a:ext uri="{FF2B5EF4-FFF2-40B4-BE49-F238E27FC236}">
                  <a16:creationId xmlns:a16="http://schemas.microsoft.com/office/drawing/2014/main" id="{C5E56325-E970-D7F9-6415-A04615E6FAE0}"/>
                </a:ext>
              </a:extLst>
            </p:cNvPr>
            <p:cNvSpPr txBox="1">
              <a:spLocks noChangeArrowheads="1"/>
            </p:cNvSpPr>
            <p:nvPr/>
          </p:nvSpPr>
          <p:spPr bwMode="auto">
            <a:xfrm>
              <a:off x="4563" y="1439"/>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2</a:t>
              </a:r>
              <a:endParaRPr lang="fr-FR" altLang="fr-FR" sz="1600" i="0">
                <a:latin typeface="Tahoma" panose="020B0604030504040204" pitchFamily="34" charset="0"/>
              </a:endParaRPr>
            </a:p>
          </p:txBody>
        </p:sp>
        <p:sp>
          <p:nvSpPr>
            <p:cNvPr id="47117" name="Line 15">
              <a:extLst>
                <a:ext uri="{FF2B5EF4-FFF2-40B4-BE49-F238E27FC236}">
                  <a16:creationId xmlns:a16="http://schemas.microsoft.com/office/drawing/2014/main" id="{8F7108E9-EA95-71D7-2971-A50236364A8A}"/>
                </a:ext>
              </a:extLst>
            </p:cNvPr>
            <p:cNvSpPr>
              <a:spLocks noChangeShapeType="1"/>
            </p:cNvSpPr>
            <p:nvPr/>
          </p:nvSpPr>
          <p:spPr bwMode="auto">
            <a:xfrm>
              <a:off x="4125" y="1092"/>
              <a:ext cx="124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18" name="Freeform 16">
              <a:extLst>
                <a:ext uri="{FF2B5EF4-FFF2-40B4-BE49-F238E27FC236}">
                  <a16:creationId xmlns:a16="http://schemas.microsoft.com/office/drawing/2014/main" id="{574B8EDE-C9E8-0070-6EC4-F9EBEE86C0C1}"/>
                </a:ext>
              </a:extLst>
            </p:cNvPr>
            <p:cNvSpPr>
              <a:spLocks/>
            </p:cNvSpPr>
            <p:nvPr/>
          </p:nvSpPr>
          <p:spPr bwMode="auto">
            <a:xfrm>
              <a:off x="4125" y="1092"/>
              <a:ext cx="401" cy="754"/>
            </a:xfrm>
            <a:custGeom>
              <a:avLst/>
              <a:gdLst>
                <a:gd name="T0" fmla="*/ 0 w 498"/>
                <a:gd name="T1" fmla="*/ 0 h 817"/>
                <a:gd name="T2" fmla="*/ 9 w 498"/>
                <a:gd name="T3" fmla="*/ 97 h 817"/>
                <a:gd name="T4" fmla="*/ 5 w 498"/>
                <a:gd name="T5" fmla="*/ 193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19" name="Line 17">
              <a:extLst>
                <a:ext uri="{FF2B5EF4-FFF2-40B4-BE49-F238E27FC236}">
                  <a16:creationId xmlns:a16="http://schemas.microsoft.com/office/drawing/2014/main" id="{BB8C06EB-11B6-43D8-8DA1-8E88C9FA9691}"/>
                </a:ext>
              </a:extLst>
            </p:cNvPr>
            <p:cNvSpPr>
              <a:spLocks noChangeShapeType="1"/>
            </p:cNvSpPr>
            <p:nvPr/>
          </p:nvSpPr>
          <p:spPr bwMode="auto">
            <a:xfrm>
              <a:off x="4344" y="1846"/>
              <a:ext cx="105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20" name="Text Box 18">
              <a:extLst>
                <a:ext uri="{FF2B5EF4-FFF2-40B4-BE49-F238E27FC236}">
                  <a16:creationId xmlns:a16="http://schemas.microsoft.com/office/drawing/2014/main" id="{FA55B968-DF8B-56EA-140B-3BEA4906A4E2}"/>
                </a:ext>
              </a:extLst>
            </p:cNvPr>
            <p:cNvSpPr txBox="1">
              <a:spLocks noChangeArrowheads="1"/>
            </p:cNvSpPr>
            <p:nvPr/>
          </p:nvSpPr>
          <p:spPr bwMode="auto">
            <a:xfrm>
              <a:off x="3833" y="981"/>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T</a:t>
              </a:r>
              <a:r>
                <a:rPr lang="fr-FR" altLang="fr-FR" sz="1800" i="0" baseline="-25000">
                  <a:latin typeface="Tahoma" panose="020B0604030504040204" pitchFamily="34" charset="0"/>
                </a:rPr>
                <a:t>1</a:t>
              </a:r>
            </a:p>
          </p:txBody>
        </p:sp>
        <p:sp>
          <p:nvSpPr>
            <p:cNvPr id="47121" name="Line 19">
              <a:extLst>
                <a:ext uri="{FF2B5EF4-FFF2-40B4-BE49-F238E27FC236}">
                  <a16:creationId xmlns:a16="http://schemas.microsoft.com/office/drawing/2014/main" id="{41890765-8CE8-B5B1-0CCF-D63594496F76}"/>
                </a:ext>
              </a:extLst>
            </p:cNvPr>
            <p:cNvSpPr>
              <a:spLocks noChangeShapeType="1"/>
            </p:cNvSpPr>
            <p:nvPr/>
          </p:nvSpPr>
          <p:spPr bwMode="auto">
            <a:xfrm>
              <a:off x="4125" y="1092"/>
              <a:ext cx="124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22" name="Freeform 20">
              <a:extLst>
                <a:ext uri="{FF2B5EF4-FFF2-40B4-BE49-F238E27FC236}">
                  <a16:creationId xmlns:a16="http://schemas.microsoft.com/office/drawing/2014/main" id="{AC632724-D3A9-1CA5-5E84-921D0261927F}"/>
                </a:ext>
              </a:extLst>
            </p:cNvPr>
            <p:cNvSpPr>
              <a:spLocks/>
            </p:cNvSpPr>
            <p:nvPr/>
          </p:nvSpPr>
          <p:spPr bwMode="auto">
            <a:xfrm>
              <a:off x="4125" y="1092"/>
              <a:ext cx="401" cy="754"/>
            </a:xfrm>
            <a:custGeom>
              <a:avLst/>
              <a:gdLst>
                <a:gd name="T0" fmla="*/ 0 w 498"/>
                <a:gd name="T1" fmla="*/ 0 h 817"/>
                <a:gd name="T2" fmla="*/ 9 w 498"/>
                <a:gd name="T3" fmla="*/ 97 h 817"/>
                <a:gd name="T4" fmla="*/ 5 w 498"/>
                <a:gd name="T5" fmla="*/ 193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23" name="Line 21">
              <a:extLst>
                <a:ext uri="{FF2B5EF4-FFF2-40B4-BE49-F238E27FC236}">
                  <a16:creationId xmlns:a16="http://schemas.microsoft.com/office/drawing/2014/main" id="{A388DAA8-1E7B-7A5C-9326-FCAE7A992AA6}"/>
                </a:ext>
              </a:extLst>
            </p:cNvPr>
            <p:cNvSpPr>
              <a:spLocks noChangeShapeType="1"/>
            </p:cNvSpPr>
            <p:nvPr/>
          </p:nvSpPr>
          <p:spPr bwMode="auto">
            <a:xfrm>
              <a:off x="4344" y="1846"/>
              <a:ext cx="105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24" name="Text Box 22">
              <a:extLst>
                <a:ext uri="{FF2B5EF4-FFF2-40B4-BE49-F238E27FC236}">
                  <a16:creationId xmlns:a16="http://schemas.microsoft.com/office/drawing/2014/main" id="{BFB32156-E0C0-90B0-9717-AAE628601F5A}"/>
                </a:ext>
              </a:extLst>
            </p:cNvPr>
            <p:cNvSpPr txBox="1">
              <a:spLocks noChangeArrowheads="1"/>
            </p:cNvSpPr>
            <p:nvPr/>
          </p:nvSpPr>
          <p:spPr bwMode="auto">
            <a:xfrm>
              <a:off x="4016" y="1777"/>
              <a:ext cx="3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0°C</a:t>
              </a:r>
            </a:p>
          </p:txBody>
        </p:sp>
        <p:sp>
          <p:nvSpPr>
            <p:cNvPr id="47125" name="Text Box 23">
              <a:extLst>
                <a:ext uri="{FF2B5EF4-FFF2-40B4-BE49-F238E27FC236}">
                  <a16:creationId xmlns:a16="http://schemas.microsoft.com/office/drawing/2014/main" id="{4DAC24BB-892C-715A-7B11-71FA3178F24A}"/>
                </a:ext>
              </a:extLst>
            </p:cNvPr>
            <p:cNvSpPr txBox="1">
              <a:spLocks noChangeArrowheads="1"/>
            </p:cNvSpPr>
            <p:nvPr/>
          </p:nvSpPr>
          <p:spPr bwMode="auto">
            <a:xfrm>
              <a:off x="3833" y="981"/>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latin typeface="Tahoma" panose="020B0604030504040204" pitchFamily="34" charset="0"/>
                </a:rPr>
                <a:t>T</a:t>
              </a:r>
              <a:r>
                <a:rPr lang="fr-FR" altLang="fr-FR" sz="1800" i="0" baseline="-25000">
                  <a:latin typeface="Tahoma" panose="020B0604030504040204" pitchFamily="34" charset="0"/>
                </a:rPr>
                <a:t>1</a:t>
              </a:r>
            </a:p>
          </p:txBody>
        </p:sp>
        <p:sp>
          <p:nvSpPr>
            <p:cNvPr id="47126" name="Line 24">
              <a:extLst>
                <a:ext uri="{FF2B5EF4-FFF2-40B4-BE49-F238E27FC236}">
                  <a16:creationId xmlns:a16="http://schemas.microsoft.com/office/drawing/2014/main" id="{13B5BD04-7158-4F49-B1DF-D54F303828CE}"/>
                </a:ext>
              </a:extLst>
            </p:cNvPr>
            <p:cNvSpPr>
              <a:spLocks noChangeShapeType="1"/>
            </p:cNvSpPr>
            <p:nvPr/>
          </p:nvSpPr>
          <p:spPr bwMode="auto">
            <a:xfrm>
              <a:off x="4125" y="1092"/>
              <a:ext cx="124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27" name="Freeform 25">
              <a:extLst>
                <a:ext uri="{FF2B5EF4-FFF2-40B4-BE49-F238E27FC236}">
                  <a16:creationId xmlns:a16="http://schemas.microsoft.com/office/drawing/2014/main" id="{157E7EDF-C47E-9F45-47F0-DAA8220EDCC1}"/>
                </a:ext>
              </a:extLst>
            </p:cNvPr>
            <p:cNvSpPr>
              <a:spLocks/>
            </p:cNvSpPr>
            <p:nvPr/>
          </p:nvSpPr>
          <p:spPr bwMode="auto">
            <a:xfrm>
              <a:off x="4125" y="1092"/>
              <a:ext cx="401" cy="754"/>
            </a:xfrm>
            <a:custGeom>
              <a:avLst/>
              <a:gdLst>
                <a:gd name="T0" fmla="*/ 0 w 498"/>
                <a:gd name="T1" fmla="*/ 0 h 817"/>
                <a:gd name="T2" fmla="*/ 9 w 498"/>
                <a:gd name="T3" fmla="*/ 97 h 817"/>
                <a:gd name="T4" fmla="*/ 5 w 498"/>
                <a:gd name="T5" fmla="*/ 193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28" name="Line 26">
              <a:extLst>
                <a:ext uri="{FF2B5EF4-FFF2-40B4-BE49-F238E27FC236}">
                  <a16:creationId xmlns:a16="http://schemas.microsoft.com/office/drawing/2014/main" id="{10707E3B-0AAF-4AD3-72B6-CA17ADB85FB8}"/>
                </a:ext>
              </a:extLst>
            </p:cNvPr>
            <p:cNvSpPr>
              <a:spLocks noChangeShapeType="1"/>
            </p:cNvSpPr>
            <p:nvPr/>
          </p:nvSpPr>
          <p:spPr bwMode="auto">
            <a:xfrm>
              <a:off x="4344" y="1846"/>
              <a:ext cx="105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29" name="Line 27">
              <a:extLst>
                <a:ext uri="{FF2B5EF4-FFF2-40B4-BE49-F238E27FC236}">
                  <a16:creationId xmlns:a16="http://schemas.microsoft.com/office/drawing/2014/main" id="{32430EBA-A2D6-B686-CA45-263C426667C5}"/>
                </a:ext>
              </a:extLst>
            </p:cNvPr>
            <p:cNvSpPr>
              <a:spLocks noChangeShapeType="1"/>
            </p:cNvSpPr>
            <p:nvPr/>
          </p:nvSpPr>
          <p:spPr bwMode="auto">
            <a:xfrm>
              <a:off x="4125" y="1092"/>
              <a:ext cx="124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30" name="Freeform 28">
              <a:extLst>
                <a:ext uri="{FF2B5EF4-FFF2-40B4-BE49-F238E27FC236}">
                  <a16:creationId xmlns:a16="http://schemas.microsoft.com/office/drawing/2014/main" id="{DDD1DBAC-EE31-AA24-0A69-0AAABF4C3508}"/>
                </a:ext>
              </a:extLst>
            </p:cNvPr>
            <p:cNvSpPr>
              <a:spLocks/>
            </p:cNvSpPr>
            <p:nvPr/>
          </p:nvSpPr>
          <p:spPr bwMode="auto">
            <a:xfrm>
              <a:off x="4125" y="1092"/>
              <a:ext cx="401" cy="754"/>
            </a:xfrm>
            <a:custGeom>
              <a:avLst/>
              <a:gdLst>
                <a:gd name="T0" fmla="*/ 0 w 498"/>
                <a:gd name="T1" fmla="*/ 0 h 817"/>
                <a:gd name="T2" fmla="*/ 9 w 498"/>
                <a:gd name="T3" fmla="*/ 97 h 817"/>
                <a:gd name="T4" fmla="*/ 5 w 498"/>
                <a:gd name="T5" fmla="*/ 193 h 817"/>
                <a:gd name="T6" fmla="*/ 0 60000 65536"/>
                <a:gd name="T7" fmla="*/ 0 60000 65536"/>
                <a:gd name="T8" fmla="*/ 0 60000 65536"/>
                <a:gd name="T9" fmla="*/ 0 w 498"/>
                <a:gd name="T10" fmla="*/ 0 h 817"/>
                <a:gd name="T11" fmla="*/ 498 w 498"/>
                <a:gd name="T12" fmla="*/ 817 h 817"/>
              </a:gdLst>
              <a:ahLst/>
              <a:cxnLst>
                <a:cxn ang="T6">
                  <a:pos x="T0" y="T1"/>
                </a:cxn>
                <a:cxn ang="T7">
                  <a:pos x="T2" y="T3"/>
                </a:cxn>
                <a:cxn ang="T8">
                  <a:pos x="T4" y="T5"/>
                </a:cxn>
              </a:cxnLst>
              <a:rect l="T9" t="T10" r="T11" b="T12"/>
              <a:pathLst>
                <a:path w="498" h="817">
                  <a:moveTo>
                    <a:pt x="0" y="0"/>
                  </a:moveTo>
                  <a:cubicBezTo>
                    <a:pt x="204" y="136"/>
                    <a:pt x="408" y="273"/>
                    <a:pt x="453" y="409"/>
                  </a:cubicBezTo>
                  <a:cubicBezTo>
                    <a:pt x="498" y="545"/>
                    <a:pt x="302" y="749"/>
                    <a:pt x="272" y="817"/>
                  </a:cubicBezTo>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31" name="Line 29">
              <a:extLst>
                <a:ext uri="{FF2B5EF4-FFF2-40B4-BE49-F238E27FC236}">
                  <a16:creationId xmlns:a16="http://schemas.microsoft.com/office/drawing/2014/main" id="{1898738D-1726-5C2A-C377-A489C1C0789D}"/>
                </a:ext>
              </a:extLst>
            </p:cNvPr>
            <p:cNvSpPr>
              <a:spLocks noChangeShapeType="1"/>
            </p:cNvSpPr>
            <p:nvPr/>
          </p:nvSpPr>
          <p:spPr bwMode="auto">
            <a:xfrm>
              <a:off x="4344" y="1846"/>
              <a:ext cx="1059"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32" name="Line 30">
              <a:extLst>
                <a:ext uri="{FF2B5EF4-FFF2-40B4-BE49-F238E27FC236}">
                  <a16:creationId xmlns:a16="http://schemas.microsoft.com/office/drawing/2014/main" id="{696AD014-2632-8C77-292E-D484A04B9140}"/>
                </a:ext>
              </a:extLst>
            </p:cNvPr>
            <p:cNvSpPr>
              <a:spLocks noChangeShapeType="1"/>
            </p:cNvSpPr>
            <p:nvPr/>
          </p:nvSpPr>
          <p:spPr bwMode="auto">
            <a:xfrm>
              <a:off x="4125" y="1092"/>
              <a:ext cx="1241"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33" name="Freeform 31">
              <a:extLst>
                <a:ext uri="{FF2B5EF4-FFF2-40B4-BE49-F238E27FC236}">
                  <a16:creationId xmlns:a16="http://schemas.microsoft.com/office/drawing/2014/main" id="{7BAAF8C6-8849-2CA8-A12C-7E77D493A00F}"/>
                </a:ext>
              </a:extLst>
            </p:cNvPr>
            <p:cNvSpPr>
              <a:spLocks/>
            </p:cNvSpPr>
            <p:nvPr/>
          </p:nvSpPr>
          <p:spPr bwMode="auto">
            <a:xfrm>
              <a:off x="4125" y="1092"/>
              <a:ext cx="751" cy="754"/>
            </a:xfrm>
            <a:custGeom>
              <a:avLst/>
              <a:gdLst>
                <a:gd name="T0" fmla="*/ 0 w 751"/>
                <a:gd name="T1" fmla="*/ 0 h 754"/>
                <a:gd name="T2" fmla="*/ 381 w 751"/>
                <a:gd name="T3" fmla="*/ 180 h 754"/>
                <a:gd name="T4" fmla="*/ 724 w 751"/>
                <a:gd name="T5" fmla="*/ 469 h 754"/>
                <a:gd name="T6" fmla="*/ 219 w 751"/>
                <a:gd name="T7" fmla="*/ 754 h 754"/>
                <a:gd name="T8" fmla="*/ 0 60000 65536"/>
                <a:gd name="T9" fmla="*/ 0 60000 65536"/>
                <a:gd name="T10" fmla="*/ 0 60000 65536"/>
                <a:gd name="T11" fmla="*/ 0 60000 65536"/>
                <a:gd name="T12" fmla="*/ 0 w 751"/>
                <a:gd name="T13" fmla="*/ 0 h 754"/>
                <a:gd name="T14" fmla="*/ 751 w 751"/>
                <a:gd name="T15" fmla="*/ 754 h 754"/>
              </a:gdLst>
              <a:ahLst/>
              <a:cxnLst>
                <a:cxn ang="T8">
                  <a:pos x="T0" y="T1"/>
                </a:cxn>
                <a:cxn ang="T9">
                  <a:pos x="T2" y="T3"/>
                </a:cxn>
                <a:cxn ang="T10">
                  <a:pos x="T4" y="T5"/>
                </a:cxn>
                <a:cxn ang="T11">
                  <a:pos x="T6" y="T7"/>
                </a:cxn>
              </a:cxnLst>
              <a:rect l="T12" t="T13" r="T14" b="T15"/>
              <a:pathLst>
                <a:path w="751" h="754">
                  <a:moveTo>
                    <a:pt x="0" y="0"/>
                  </a:moveTo>
                  <a:cubicBezTo>
                    <a:pt x="63" y="30"/>
                    <a:pt x="260" y="102"/>
                    <a:pt x="381" y="180"/>
                  </a:cubicBezTo>
                  <a:cubicBezTo>
                    <a:pt x="502" y="258"/>
                    <a:pt x="751" y="373"/>
                    <a:pt x="724" y="469"/>
                  </a:cubicBezTo>
                  <a:cubicBezTo>
                    <a:pt x="697" y="565"/>
                    <a:pt x="324" y="695"/>
                    <a:pt x="219" y="754"/>
                  </a:cubicBez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34" name="Line 33">
              <a:extLst>
                <a:ext uri="{FF2B5EF4-FFF2-40B4-BE49-F238E27FC236}">
                  <a16:creationId xmlns:a16="http://schemas.microsoft.com/office/drawing/2014/main" id="{DFDCB5C6-4EA1-A177-58C3-1EBBCEDCABC2}"/>
                </a:ext>
              </a:extLst>
            </p:cNvPr>
            <p:cNvSpPr>
              <a:spLocks noChangeShapeType="1"/>
            </p:cNvSpPr>
            <p:nvPr/>
          </p:nvSpPr>
          <p:spPr bwMode="auto">
            <a:xfrm flipV="1">
              <a:off x="5330" y="1124"/>
              <a:ext cx="0" cy="67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47135" name="Oval 34">
              <a:extLst>
                <a:ext uri="{FF2B5EF4-FFF2-40B4-BE49-F238E27FC236}">
                  <a16:creationId xmlns:a16="http://schemas.microsoft.com/office/drawing/2014/main" id="{1136595D-C0C2-B493-0E02-86375BE0880C}"/>
                </a:ext>
              </a:extLst>
            </p:cNvPr>
            <p:cNvSpPr>
              <a:spLocks noChangeArrowheads="1"/>
            </p:cNvSpPr>
            <p:nvPr/>
          </p:nvSpPr>
          <p:spPr bwMode="auto">
            <a:xfrm>
              <a:off x="4106" y="1074"/>
              <a:ext cx="37" cy="4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47136" name="Text Box 13">
              <a:extLst>
                <a:ext uri="{FF2B5EF4-FFF2-40B4-BE49-F238E27FC236}">
                  <a16:creationId xmlns:a16="http://schemas.microsoft.com/office/drawing/2014/main" id="{5EA38912-154B-6C28-1C92-A9E2ED1F0292}"/>
                </a:ext>
              </a:extLst>
            </p:cNvPr>
            <p:cNvSpPr txBox="1">
              <a:spLocks noChangeArrowheads="1"/>
            </p:cNvSpPr>
            <p:nvPr/>
          </p:nvSpPr>
          <p:spPr bwMode="auto">
            <a:xfrm>
              <a:off x="4876" y="1706"/>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latin typeface="Tahoma" panose="020B0604030504040204" pitchFamily="34" charset="0"/>
                </a:rPr>
                <a:t>m</a:t>
              </a:r>
              <a:r>
                <a:rPr lang="fr-FR" altLang="fr-FR" sz="1600" i="0" baseline="-25000">
                  <a:latin typeface="Tahoma" panose="020B0604030504040204" pitchFamily="34" charset="0"/>
                </a:rPr>
                <a:t>1</a:t>
              </a:r>
              <a:endParaRPr lang="fr-FR" altLang="fr-FR" sz="1600" i="0">
                <a:latin typeface="Tahoma" panose="020B0604030504040204" pitchFamily="34" charset="0"/>
              </a:endParaRPr>
            </a:p>
          </p:txBody>
        </p:sp>
        <p:sp>
          <p:nvSpPr>
            <p:cNvPr id="47137" name="Freeform 37">
              <a:extLst>
                <a:ext uri="{FF2B5EF4-FFF2-40B4-BE49-F238E27FC236}">
                  <a16:creationId xmlns:a16="http://schemas.microsoft.com/office/drawing/2014/main" id="{58DC5005-006F-9FDF-F135-4D7612E23789}"/>
                </a:ext>
              </a:extLst>
            </p:cNvPr>
            <p:cNvSpPr>
              <a:spLocks/>
            </p:cNvSpPr>
            <p:nvPr/>
          </p:nvSpPr>
          <p:spPr bwMode="auto">
            <a:xfrm>
              <a:off x="4354" y="1735"/>
              <a:ext cx="997" cy="105"/>
            </a:xfrm>
            <a:custGeom>
              <a:avLst/>
              <a:gdLst>
                <a:gd name="T0" fmla="*/ 0 w 997"/>
                <a:gd name="T1" fmla="*/ 105 h 105"/>
                <a:gd name="T2" fmla="*/ 453 w 997"/>
                <a:gd name="T3" fmla="*/ 15 h 105"/>
                <a:gd name="T4" fmla="*/ 680 w 997"/>
                <a:gd name="T5" fmla="*/ 15 h 105"/>
                <a:gd name="T6" fmla="*/ 997 w 997"/>
                <a:gd name="T7" fmla="*/ 105 h 105"/>
                <a:gd name="T8" fmla="*/ 0 60000 65536"/>
                <a:gd name="T9" fmla="*/ 0 60000 65536"/>
                <a:gd name="T10" fmla="*/ 0 60000 65536"/>
                <a:gd name="T11" fmla="*/ 0 60000 65536"/>
                <a:gd name="T12" fmla="*/ 0 w 997"/>
                <a:gd name="T13" fmla="*/ 0 h 105"/>
                <a:gd name="T14" fmla="*/ 997 w 997"/>
                <a:gd name="T15" fmla="*/ 105 h 105"/>
              </a:gdLst>
              <a:ahLst/>
              <a:cxnLst>
                <a:cxn ang="T8">
                  <a:pos x="T0" y="T1"/>
                </a:cxn>
                <a:cxn ang="T9">
                  <a:pos x="T2" y="T3"/>
                </a:cxn>
                <a:cxn ang="T10">
                  <a:pos x="T4" y="T5"/>
                </a:cxn>
                <a:cxn ang="T11">
                  <a:pos x="T6" y="T7"/>
                </a:cxn>
              </a:cxnLst>
              <a:rect l="T12" t="T13" r="T14" b="T15"/>
              <a:pathLst>
                <a:path w="997" h="105">
                  <a:moveTo>
                    <a:pt x="0" y="105"/>
                  </a:moveTo>
                  <a:cubicBezTo>
                    <a:pt x="170" y="67"/>
                    <a:pt x="340" y="30"/>
                    <a:pt x="453" y="15"/>
                  </a:cubicBezTo>
                  <a:cubicBezTo>
                    <a:pt x="566" y="0"/>
                    <a:pt x="589" y="0"/>
                    <a:pt x="680" y="15"/>
                  </a:cubicBezTo>
                  <a:cubicBezTo>
                    <a:pt x="771" y="30"/>
                    <a:pt x="944" y="90"/>
                    <a:pt x="997" y="105"/>
                  </a:cubicBez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47138" name="Oval 35">
              <a:extLst>
                <a:ext uri="{FF2B5EF4-FFF2-40B4-BE49-F238E27FC236}">
                  <a16:creationId xmlns:a16="http://schemas.microsoft.com/office/drawing/2014/main" id="{5C2F1198-2E86-2BA7-930D-4A908E8358AE}"/>
                </a:ext>
              </a:extLst>
            </p:cNvPr>
            <p:cNvSpPr>
              <a:spLocks noChangeArrowheads="1"/>
            </p:cNvSpPr>
            <p:nvPr/>
          </p:nvSpPr>
          <p:spPr bwMode="auto">
            <a:xfrm>
              <a:off x="4334" y="1820"/>
              <a:ext cx="37" cy="41"/>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gr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3">
            <a:extLst>
              <a:ext uri="{FF2B5EF4-FFF2-40B4-BE49-F238E27FC236}">
                <a16:creationId xmlns:a16="http://schemas.microsoft.com/office/drawing/2014/main" id="{1170D614-1817-9D26-0F10-1B650684C3AA}"/>
              </a:ext>
            </a:extLst>
          </p:cNvPr>
          <p:cNvSpPr txBox="1">
            <a:spLocks noChangeArrowheads="1"/>
          </p:cNvSpPr>
          <p:nvPr/>
        </p:nvSpPr>
        <p:spPr bwMode="auto">
          <a:xfrm>
            <a:off x="2208213" y="3357563"/>
            <a:ext cx="439261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000" i="0"/>
              <a:t>Peut aussi utiliser un effet optique</a:t>
            </a:r>
          </a:p>
          <a:p>
            <a:pPr lvl="1">
              <a:buClr>
                <a:schemeClr val="accent2"/>
              </a:buClr>
              <a:buSzPct val="80000"/>
              <a:buFont typeface="Wingdings" panose="05000000000000000000" pitchFamily="2" charset="2"/>
              <a:buChar char="§"/>
            </a:pPr>
            <a:r>
              <a:rPr lang="fr-FR" altLang="fr-FR" sz="2000" i="0"/>
              <a:t>Souris à balle</a:t>
            </a:r>
          </a:p>
          <a:p>
            <a:pPr lvl="1">
              <a:buClr>
                <a:srgbClr val="0099CC"/>
              </a:buClr>
              <a:buSzPct val="80000"/>
              <a:buFont typeface="Wingdings" panose="05000000000000000000" pitchFamily="2" charset="2"/>
              <a:buNone/>
            </a:pPr>
            <a:endParaRPr lang="fr-FR" altLang="fr-FR" sz="2000" i="0"/>
          </a:p>
          <a:p>
            <a:pPr lvl="1">
              <a:buClr>
                <a:srgbClr val="0099CC"/>
              </a:buClr>
              <a:buSzPct val="80000"/>
              <a:buFont typeface="Wingdings" panose="05000000000000000000" pitchFamily="2" charset="2"/>
              <a:buNone/>
            </a:pPr>
            <a:endParaRPr lang="fr-FR" altLang="fr-FR" sz="2000" i="0"/>
          </a:p>
          <a:p>
            <a:pPr lvl="1">
              <a:buClr>
                <a:srgbClr val="0099CC"/>
              </a:buClr>
              <a:buSzPct val="80000"/>
              <a:buFont typeface="Wingdings" panose="05000000000000000000" pitchFamily="2" charset="2"/>
              <a:buNone/>
            </a:pPr>
            <a:endParaRPr lang="fr-FR" altLang="fr-FR" sz="2000" i="0"/>
          </a:p>
          <a:p>
            <a:pPr>
              <a:buClr>
                <a:srgbClr val="0099CC"/>
              </a:buClr>
              <a:buSzPct val="80000"/>
              <a:buFont typeface="Wingdings" panose="05000000000000000000" pitchFamily="2" charset="2"/>
              <a:buNone/>
            </a:pPr>
            <a:r>
              <a:rPr lang="fr-FR" altLang="fr-FR" sz="2000" i="0"/>
              <a:t>	</a:t>
            </a:r>
          </a:p>
          <a:p>
            <a:pPr>
              <a:buClr>
                <a:srgbClr val="0099CC"/>
              </a:buClr>
              <a:buSzPct val="80000"/>
              <a:buFont typeface="Wingdings" panose="05000000000000000000" pitchFamily="2" charset="2"/>
              <a:buNone/>
            </a:pPr>
            <a:r>
              <a:rPr lang="fr-FR" altLang="fr-FR" sz="2000" i="0"/>
              <a:t>	On compte le nombre d’impulsions lumineuses le long de chaque axe</a:t>
            </a:r>
          </a:p>
        </p:txBody>
      </p:sp>
      <p:sp>
        <p:nvSpPr>
          <p:cNvPr id="49155" name="Text Box 2">
            <a:extLst>
              <a:ext uri="{FF2B5EF4-FFF2-40B4-BE49-F238E27FC236}">
                <a16:creationId xmlns:a16="http://schemas.microsoft.com/office/drawing/2014/main" id="{701C240E-2334-F62F-9383-252E6AE7E917}"/>
              </a:ext>
            </a:extLst>
          </p:cNvPr>
          <p:cNvSpPr txBox="1">
            <a:spLocks noChangeArrowheads="1"/>
          </p:cNvSpPr>
          <p:nvPr/>
        </p:nvSpPr>
        <p:spPr bwMode="auto">
          <a:xfrm>
            <a:off x="1055688" y="1125538"/>
            <a:ext cx="94329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fr-FR" altLang="fr-FR" sz="2400" i="0"/>
          </a:p>
          <a:p>
            <a:pPr>
              <a:buClr>
                <a:srgbClr val="0099CC"/>
              </a:buClr>
              <a:buSzPct val="80000"/>
              <a:buFont typeface="Wingdings" panose="05000000000000000000" pitchFamily="2" charset="2"/>
              <a:buChar char="l"/>
            </a:pPr>
            <a:r>
              <a:rPr lang="fr-FR" altLang="fr-FR" sz="2400" i="0"/>
              <a:t>Utilise fréquemment le principe d’un potentiomètre linéaire ou rotatif</a:t>
            </a:r>
          </a:p>
          <a:p>
            <a:pPr>
              <a:buClr>
                <a:srgbClr val="0099CC"/>
              </a:buClr>
              <a:buSzPct val="80000"/>
              <a:buFont typeface="Wingdings" panose="05000000000000000000" pitchFamily="2" charset="2"/>
              <a:buChar char="l"/>
            </a:pPr>
            <a:endParaRPr lang="fr-FR" altLang="fr-FR" sz="2400" i="0"/>
          </a:p>
          <a:p>
            <a:pPr>
              <a:buClr>
                <a:srgbClr val="0099CC"/>
              </a:buClr>
              <a:buSzPct val="80000"/>
              <a:buFont typeface="Wingdings" panose="05000000000000000000" pitchFamily="2" charset="2"/>
              <a:buChar char="l"/>
            </a:pPr>
            <a:endParaRPr lang="fr-FR" altLang="fr-FR" sz="2400" i="0"/>
          </a:p>
          <a:p>
            <a:pPr>
              <a:buClr>
                <a:srgbClr val="0099CC"/>
              </a:buClr>
              <a:buSzPct val="80000"/>
              <a:buFont typeface="Wingdings" panose="05000000000000000000" pitchFamily="2" charset="2"/>
              <a:buChar char="l"/>
            </a:pPr>
            <a:endParaRPr lang="fr-FR" altLang="fr-FR" sz="2400" i="0"/>
          </a:p>
          <a:p>
            <a:pPr>
              <a:buClr>
                <a:srgbClr val="0099CC"/>
              </a:buClr>
              <a:buSzPct val="80000"/>
              <a:buFont typeface="Wingdings" panose="05000000000000000000" pitchFamily="2" charset="2"/>
              <a:buChar char="l"/>
            </a:pPr>
            <a:endParaRPr lang="fr-FR" altLang="fr-FR" sz="2400" i="0"/>
          </a:p>
        </p:txBody>
      </p:sp>
      <p:sp>
        <p:nvSpPr>
          <p:cNvPr id="49156" name="Rectangle 5">
            <a:extLst>
              <a:ext uri="{FF2B5EF4-FFF2-40B4-BE49-F238E27FC236}">
                <a16:creationId xmlns:a16="http://schemas.microsoft.com/office/drawing/2014/main" id="{1B180996-DCCB-D3E1-A81E-5B9FEA8C1DF7}"/>
              </a:ext>
            </a:extLst>
          </p:cNvPr>
          <p:cNvSpPr>
            <a:spLocks noGrp="1"/>
          </p:cNvSpPr>
          <p:nvPr>
            <p:ph type="title"/>
          </p:nvPr>
        </p:nvSpPr>
        <p:spPr>
          <a:xfrm>
            <a:off x="1055688" y="274638"/>
            <a:ext cx="9155112" cy="1143000"/>
          </a:xfrm>
        </p:spPr>
        <p:txBody>
          <a:bodyPr/>
          <a:lstStyle/>
          <a:p>
            <a:pPr algn="l" eaLnBrk="1" hangingPunct="1"/>
            <a:r>
              <a:rPr lang="fr-FR" altLang="fr-FR" sz="4000">
                <a:solidFill>
                  <a:srgbClr val="0070C0"/>
                </a:solidFill>
              </a:rPr>
              <a:t>Mesure de déplacement</a:t>
            </a:r>
            <a:endParaRPr lang="en-US" altLang="fr-FR" sz="4000">
              <a:solidFill>
                <a:srgbClr val="0070C0"/>
              </a:solidFill>
            </a:endParaRPr>
          </a:p>
        </p:txBody>
      </p:sp>
      <p:grpSp>
        <p:nvGrpSpPr>
          <p:cNvPr id="49157" name="Group 6">
            <a:extLst>
              <a:ext uri="{FF2B5EF4-FFF2-40B4-BE49-F238E27FC236}">
                <a16:creationId xmlns:a16="http://schemas.microsoft.com/office/drawing/2014/main" id="{60F229D4-D41C-9348-D822-9A0F7537162D}"/>
              </a:ext>
            </a:extLst>
          </p:cNvPr>
          <p:cNvGrpSpPr>
            <a:grpSpLocks/>
          </p:cNvGrpSpPr>
          <p:nvPr/>
        </p:nvGrpSpPr>
        <p:grpSpPr bwMode="auto">
          <a:xfrm>
            <a:off x="4727575" y="1990725"/>
            <a:ext cx="4752975" cy="1366838"/>
            <a:chOff x="2160" y="1440"/>
            <a:chExt cx="8508" cy="2505"/>
          </a:xfrm>
        </p:grpSpPr>
        <p:pic>
          <p:nvPicPr>
            <p:cNvPr id="49162" name="Picture 7">
              <a:extLst>
                <a:ext uri="{FF2B5EF4-FFF2-40B4-BE49-F238E27FC236}">
                  <a16:creationId xmlns:a16="http://schemas.microsoft.com/office/drawing/2014/main" id="{0D5F0F21-C19D-0547-3D93-15FEAD808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 y="1440"/>
              <a:ext cx="2130" cy="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8">
              <a:extLst>
                <a:ext uri="{FF2B5EF4-FFF2-40B4-BE49-F238E27FC236}">
                  <a16:creationId xmlns:a16="http://schemas.microsoft.com/office/drawing/2014/main" id="{5ACC4C26-5C17-296F-44F0-66CFD6ABE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1620"/>
              <a:ext cx="3060" cy="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9">
              <a:extLst>
                <a:ext uri="{FF2B5EF4-FFF2-40B4-BE49-F238E27FC236}">
                  <a16:creationId xmlns:a16="http://schemas.microsoft.com/office/drawing/2014/main" id="{69DBCE40-8723-3DB6-F620-2A24D6A290FF}"/>
                </a:ext>
              </a:extLst>
            </p:cNvPr>
            <p:cNvPicPr>
              <a:picLocks noChangeAspect="1" noChangeArrowheads="1"/>
            </p:cNvPicPr>
            <p:nvPr/>
          </p:nvPicPr>
          <p:blipFill>
            <a:blip r:embed="rId5">
              <a:clrChange>
                <a:clrFrom>
                  <a:srgbClr val="7BEFFF"/>
                </a:clrFrom>
                <a:clrTo>
                  <a:srgbClr val="7BEFFF">
                    <a:alpha val="0"/>
                  </a:srgbClr>
                </a:clrTo>
              </a:clrChange>
              <a:extLst>
                <a:ext uri="{28A0092B-C50C-407E-A947-70E740481C1C}">
                  <a14:useLocalDpi xmlns:a14="http://schemas.microsoft.com/office/drawing/2010/main" val="0"/>
                </a:ext>
              </a:extLst>
            </a:blip>
            <a:srcRect/>
            <a:stretch>
              <a:fillRect/>
            </a:stretch>
          </p:blipFill>
          <p:spPr bwMode="auto">
            <a:xfrm>
              <a:off x="7380" y="1800"/>
              <a:ext cx="1517"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0">
              <a:extLst>
                <a:ext uri="{FF2B5EF4-FFF2-40B4-BE49-F238E27FC236}">
                  <a16:creationId xmlns:a16="http://schemas.microsoft.com/office/drawing/2014/main" id="{F7A71BED-9D8E-1ADE-BF74-F74032015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0" y="1620"/>
              <a:ext cx="1488"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8" name="Picture 12">
            <a:extLst>
              <a:ext uri="{FF2B5EF4-FFF2-40B4-BE49-F238E27FC236}">
                <a16:creationId xmlns:a16="http://schemas.microsoft.com/office/drawing/2014/main" id="{E9905598-8FB9-DE0F-43D6-6F97AAE9C62C}"/>
              </a:ext>
            </a:extLst>
          </p:cNvPr>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r="2873"/>
          <a:stretch>
            <a:fillRect/>
          </a:stretch>
        </p:blipFill>
        <p:spPr bwMode="auto">
          <a:xfrm>
            <a:off x="3144838" y="4149725"/>
            <a:ext cx="16557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4">
            <a:extLst>
              <a:ext uri="{FF2B5EF4-FFF2-40B4-BE49-F238E27FC236}">
                <a16:creationId xmlns:a16="http://schemas.microsoft.com/office/drawing/2014/main" id="{191A3034-8105-CBFD-0611-75A5CE4850D6}"/>
              </a:ext>
            </a:extLst>
          </p:cNvPr>
          <p:cNvSpPr txBox="1">
            <a:spLocks noChangeArrowheads="1"/>
          </p:cNvSpPr>
          <p:nvPr/>
        </p:nvSpPr>
        <p:spPr bwMode="auto">
          <a:xfrm>
            <a:off x="6527800" y="3357563"/>
            <a:ext cx="3960813"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2000" i="0"/>
              <a:t>	Ou magnétique</a:t>
            </a:r>
          </a:p>
          <a:p>
            <a:pPr lvl="1">
              <a:buClr>
                <a:schemeClr val="accent2"/>
              </a:buClr>
              <a:buSzPct val="80000"/>
              <a:buFont typeface="Wingdings" panose="05000000000000000000" pitchFamily="2" charset="2"/>
              <a:buChar char="§"/>
            </a:pPr>
            <a:r>
              <a:rPr lang="fr-FR" altLang="fr-FR" sz="2000" i="0"/>
              <a:t>Capteur à LVDT</a:t>
            </a:r>
          </a:p>
          <a:p>
            <a:pPr lvl="1">
              <a:buClr>
                <a:srgbClr val="0099CC"/>
              </a:buClr>
              <a:buSzPct val="80000"/>
              <a:buFont typeface="Wingdings" panose="05000000000000000000" pitchFamily="2" charset="2"/>
              <a:buNone/>
            </a:pPr>
            <a:endParaRPr lang="fr-FR" altLang="fr-FR" sz="2000" i="0"/>
          </a:p>
          <a:p>
            <a:pPr lvl="1">
              <a:buClr>
                <a:srgbClr val="0099CC"/>
              </a:buClr>
              <a:buSzPct val="80000"/>
              <a:buFont typeface="Wingdings" panose="05000000000000000000" pitchFamily="2" charset="2"/>
              <a:buNone/>
            </a:pPr>
            <a:endParaRPr lang="fr-FR" altLang="fr-FR" sz="2000" i="0"/>
          </a:p>
          <a:p>
            <a:pPr lvl="1">
              <a:lnSpc>
                <a:spcPct val="60000"/>
              </a:lnSpc>
              <a:buClr>
                <a:srgbClr val="0099CC"/>
              </a:buClr>
              <a:buSzPct val="80000"/>
              <a:buFont typeface="Wingdings" panose="05000000000000000000" pitchFamily="2" charset="2"/>
              <a:buNone/>
            </a:pPr>
            <a:endParaRPr lang="fr-FR" altLang="fr-FR" sz="2000" i="0"/>
          </a:p>
          <a:p>
            <a:pPr lvl="1">
              <a:buClr>
                <a:srgbClr val="0099CC"/>
              </a:buClr>
              <a:buSzPct val="80000"/>
              <a:buFont typeface="Wingdings" panose="05000000000000000000" pitchFamily="2" charset="2"/>
              <a:buNone/>
            </a:pPr>
            <a:r>
              <a:rPr lang="fr-FR" altLang="fr-FR" sz="2000" i="0"/>
              <a:t>	</a:t>
            </a:r>
          </a:p>
          <a:p>
            <a:pPr>
              <a:buClr>
                <a:srgbClr val="0099CC"/>
              </a:buClr>
              <a:buSzPct val="80000"/>
              <a:buFont typeface="Wingdings" panose="05000000000000000000" pitchFamily="2" charset="2"/>
              <a:buNone/>
            </a:pPr>
            <a:r>
              <a:rPr lang="fr-FR" altLang="fr-FR" sz="2000" i="0"/>
              <a:t>	Mesure </a:t>
            </a:r>
            <a:r>
              <a:rPr lang="fr-FR" altLang="fr-FR" sz="2000" i="0">
                <a:latin typeface="Symbol" panose="05050102010706020507" pitchFamily="18" charset="2"/>
              </a:rPr>
              <a:t>D</a:t>
            </a:r>
            <a:r>
              <a:rPr lang="fr-FR" altLang="fr-FR" sz="2000"/>
              <a:t>I </a:t>
            </a:r>
            <a:r>
              <a:rPr lang="fr-FR" altLang="fr-FR" sz="2000" i="0"/>
              <a:t>dû au changement de perméabilité magnétique généré par le déplacement</a:t>
            </a:r>
          </a:p>
        </p:txBody>
      </p:sp>
      <p:pic>
        <p:nvPicPr>
          <p:cNvPr id="49160" name="Picture 17">
            <a:extLst>
              <a:ext uri="{FF2B5EF4-FFF2-40B4-BE49-F238E27FC236}">
                <a16:creationId xmlns:a16="http://schemas.microsoft.com/office/drawing/2014/main" id="{AE58BE4B-0194-9BCC-DCF4-606501EC94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303" b="47363"/>
          <a:stretch>
            <a:fillRect/>
          </a:stretch>
        </p:blipFill>
        <p:spPr bwMode="auto">
          <a:xfrm>
            <a:off x="2640013" y="2133600"/>
            <a:ext cx="20875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8">
            <a:extLst>
              <a:ext uri="{FF2B5EF4-FFF2-40B4-BE49-F238E27FC236}">
                <a16:creationId xmlns:a16="http://schemas.microsoft.com/office/drawing/2014/main" id="{0557DBA6-B31A-C288-BF10-05982889EB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8525" y="4149725"/>
            <a:ext cx="2159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a:extLst>
              <a:ext uri="{FF2B5EF4-FFF2-40B4-BE49-F238E27FC236}">
                <a16:creationId xmlns:a16="http://schemas.microsoft.com/office/drawing/2014/main" id="{4D15C06D-D6AE-61C7-7987-406CDEE1A8ED}"/>
              </a:ext>
            </a:extLst>
          </p:cNvPr>
          <p:cNvSpPr txBox="1">
            <a:spLocks noChangeArrowheads="1"/>
          </p:cNvSpPr>
          <p:nvPr/>
        </p:nvSpPr>
        <p:spPr bwMode="auto">
          <a:xfrm>
            <a:off x="1055688" y="1365250"/>
            <a:ext cx="10728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Appelées aussi jauges de contrainte</a:t>
            </a:r>
          </a:p>
          <a:p>
            <a:pPr>
              <a:buClr>
                <a:srgbClr val="0099CC"/>
              </a:buClr>
              <a:buSzPct val="80000"/>
              <a:buFont typeface="Wingdings" panose="05000000000000000000" pitchFamily="2" charset="2"/>
              <a:buChar char="l"/>
            </a:pPr>
            <a:r>
              <a:rPr lang="fr-FR" altLang="fr-FR" sz="2400" i="0"/>
              <a:t>Éléments résistifs (métaux, semi-conducteurs) déposés sur un substrat isolant solidaire de la structure dont on veut mesurer la déformation.</a:t>
            </a:r>
          </a:p>
          <a:p>
            <a:pPr>
              <a:buClr>
                <a:srgbClr val="0099CC"/>
              </a:buClr>
              <a:buSzPct val="80000"/>
              <a:buFont typeface="Wingdings" panose="05000000000000000000" pitchFamily="2" charset="2"/>
              <a:buNone/>
            </a:pPr>
            <a:r>
              <a:rPr lang="fr-FR" altLang="fr-FR" sz="2400" i="0"/>
              <a:t>	on aura une variation </a:t>
            </a:r>
            <a:r>
              <a:rPr lang="fr-FR" altLang="fr-FR" sz="2400" i="0">
                <a:latin typeface="Symbol" panose="05050102010706020507" pitchFamily="18" charset="2"/>
              </a:rPr>
              <a:t>D</a:t>
            </a:r>
            <a:r>
              <a:rPr lang="fr-FR" altLang="fr-FR" sz="2400"/>
              <a:t>R</a:t>
            </a:r>
            <a:r>
              <a:rPr lang="fr-FR" altLang="fr-FR" sz="2400" i="0"/>
              <a:t>/</a:t>
            </a:r>
            <a:r>
              <a:rPr lang="fr-FR" altLang="fr-FR" sz="2400"/>
              <a:t>R</a:t>
            </a:r>
            <a:r>
              <a:rPr lang="fr-FR" altLang="fr-FR" sz="2400" i="0" baseline="-25000"/>
              <a:t>0</a:t>
            </a:r>
            <a:r>
              <a:rPr lang="fr-FR" altLang="fr-FR" sz="2400" i="0">
                <a:solidFill>
                  <a:schemeClr val="bg1"/>
                </a:solidFill>
              </a:rPr>
              <a:t> </a:t>
            </a:r>
            <a:r>
              <a:rPr lang="fr-FR" altLang="fr-FR" sz="2400" i="0"/>
              <a:t>proportionnelle à la déformation : </a:t>
            </a:r>
          </a:p>
          <a:p>
            <a:pPr>
              <a:lnSpc>
                <a:spcPct val="150000"/>
              </a:lnSpc>
              <a:buClr>
                <a:srgbClr val="0099CC"/>
              </a:buClr>
              <a:buSzPct val="80000"/>
              <a:buFont typeface="Wingdings" panose="05000000000000000000" pitchFamily="2" charset="2"/>
              <a:buNone/>
            </a:pPr>
            <a:r>
              <a:rPr lang="fr-FR" altLang="fr-FR" sz="2000" i="0"/>
              <a:t>				</a:t>
            </a:r>
            <a:r>
              <a:rPr lang="fr-FR" altLang="fr-FR" sz="2400" b="1" i="0">
                <a:latin typeface="Symbol" panose="05050102010706020507" pitchFamily="18" charset="2"/>
              </a:rPr>
              <a:t>D</a:t>
            </a:r>
            <a:r>
              <a:rPr lang="fr-FR" altLang="fr-FR" sz="2400" b="1"/>
              <a:t>R</a:t>
            </a:r>
            <a:r>
              <a:rPr lang="fr-FR" altLang="fr-FR" sz="2400" b="1" i="0"/>
              <a:t>/</a:t>
            </a:r>
            <a:r>
              <a:rPr lang="fr-FR" altLang="fr-FR" sz="2400" b="1"/>
              <a:t>R</a:t>
            </a:r>
            <a:r>
              <a:rPr lang="fr-FR" altLang="fr-FR" sz="2400" b="1" i="0" baseline="-25000"/>
              <a:t>0</a:t>
            </a:r>
            <a:r>
              <a:rPr lang="fr-FR" altLang="fr-FR" sz="2400" b="1" i="0"/>
              <a:t> = K </a:t>
            </a:r>
            <a:r>
              <a:rPr lang="fr-FR" altLang="fr-FR" sz="2400" b="1" i="0">
                <a:latin typeface="Symbol" panose="05050102010706020507" pitchFamily="18" charset="2"/>
              </a:rPr>
              <a:t>D</a:t>
            </a:r>
            <a:r>
              <a:rPr lang="fr-FR" altLang="fr-FR" sz="2400" b="1" i="0"/>
              <a:t>l/l</a:t>
            </a:r>
            <a:r>
              <a:rPr lang="fr-FR" altLang="fr-FR" sz="2400" b="1" i="0" baseline="-25000"/>
              <a:t>0</a:t>
            </a:r>
            <a:endParaRPr lang="fr-FR" altLang="fr-FR" sz="2000" b="1" i="0" baseline="-25000"/>
          </a:p>
        </p:txBody>
      </p:sp>
      <p:sp>
        <p:nvSpPr>
          <p:cNvPr id="51203" name="Rectangle 6">
            <a:extLst>
              <a:ext uri="{FF2B5EF4-FFF2-40B4-BE49-F238E27FC236}">
                <a16:creationId xmlns:a16="http://schemas.microsoft.com/office/drawing/2014/main" id="{67EB925E-83EC-F86A-C57D-ABE20902D641}"/>
              </a:ext>
            </a:extLst>
          </p:cNvPr>
          <p:cNvSpPr>
            <a:spLocks/>
          </p:cNvSpPr>
          <p:nvPr/>
        </p:nvSpPr>
        <p:spPr bwMode="auto">
          <a:xfrm>
            <a:off x="1055688" y="274638"/>
            <a:ext cx="91551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0" lang="fr-FR" altLang="fr-FR" sz="4000" i="0">
                <a:solidFill>
                  <a:srgbClr val="0070C0"/>
                </a:solidFill>
              </a:rPr>
              <a:t>Gauges d’extensométrie</a:t>
            </a:r>
            <a:endParaRPr kumimoji="0" lang="en-US" altLang="fr-FR" sz="4000" i="0">
              <a:solidFill>
                <a:srgbClr val="0070C0"/>
              </a:solidFill>
            </a:endParaRPr>
          </a:p>
        </p:txBody>
      </p:sp>
      <p:pic>
        <p:nvPicPr>
          <p:cNvPr id="51204" name="Picture 13">
            <a:extLst>
              <a:ext uri="{FF2B5EF4-FFF2-40B4-BE49-F238E27FC236}">
                <a16:creationId xmlns:a16="http://schemas.microsoft.com/office/drawing/2014/main" id="{49ADEC02-BBD4-AFDD-7A2C-B3885747440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96225" y="300355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4">
            <a:extLst>
              <a:ext uri="{FF2B5EF4-FFF2-40B4-BE49-F238E27FC236}">
                <a16:creationId xmlns:a16="http://schemas.microsoft.com/office/drawing/2014/main" id="{27E07E3D-885E-29CB-4E2E-88867F176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3921125"/>
            <a:ext cx="388778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5">
            <a:extLst>
              <a:ext uri="{FF2B5EF4-FFF2-40B4-BE49-F238E27FC236}">
                <a16:creationId xmlns:a16="http://schemas.microsoft.com/office/drawing/2014/main" id="{02DA4565-4C2E-010C-BC51-D16C71A048AC}"/>
              </a:ext>
            </a:extLst>
          </p:cNvPr>
          <p:cNvSpPr txBox="1">
            <a:spLocks noChangeArrowheads="1"/>
          </p:cNvSpPr>
          <p:nvPr/>
        </p:nvSpPr>
        <p:spPr bwMode="auto">
          <a:xfrm>
            <a:off x="2133600" y="3671888"/>
            <a:ext cx="44656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60363" indent="-3603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2000" i="0"/>
              <a:t>	</a:t>
            </a:r>
            <a:r>
              <a:rPr lang="fr-FR" altLang="fr-FR" sz="1800" i="0"/>
              <a:t>K est le facteur de jauge : 2-4 pour les résistances métalliques et 50-200 pour les semi-conducteurs.</a:t>
            </a:r>
          </a:p>
          <a:p>
            <a:pPr>
              <a:buClr>
                <a:srgbClr val="0099CC"/>
              </a:buClr>
              <a:buSzPct val="80000"/>
              <a:buFont typeface="Wingdings" panose="05000000000000000000" pitchFamily="2" charset="2"/>
              <a:buChar char="l"/>
            </a:pPr>
            <a:r>
              <a:rPr lang="fr-FR" altLang="fr-FR" sz="2000" i="0"/>
              <a:t>Les jauges à semi-conducteur sont indiquées pour les faibles variations car plus sensibles, mais elles ont un coefficient de </a:t>
            </a:r>
            <a:r>
              <a:rPr lang="fr-FR" altLang="fr-FR" sz="2000"/>
              <a:t>T</a:t>
            </a:r>
            <a:r>
              <a:rPr lang="fr-FR" altLang="fr-FR" sz="2000" i="0"/>
              <a:t> plus élevé </a:t>
            </a:r>
          </a:p>
        </p:txBody>
      </p:sp>
    </p:spTree>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A5C0CB88-EF56-71BE-E817-F6C894F0FB14}"/>
              </a:ext>
            </a:extLst>
          </p:cNvPr>
          <p:cNvSpPr txBox="1">
            <a:spLocks noChangeArrowheads="1"/>
          </p:cNvSpPr>
          <p:nvPr/>
        </p:nvSpPr>
        <p:spPr bwMode="auto">
          <a:xfrm>
            <a:off x="1343025" y="765175"/>
            <a:ext cx="9577388"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Cellules de charge et sondes de force</a:t>
            </a:r>
          </a:p>
          <a:p>
            <a:pPr lvl="1">
              <a:buClr>
                <a:schemeClr val="accent2"/>
              </a:buClr>
              <a:buSzPct val="80000"/>
              <a:buFont typeface="Wingdings" panose="05000000000000000000" pitchFamily="2" charset="2"/>
              <a:buChar char="§"/>
            </a:pPr>
            <a:r>
              <a:rPr lang="fr-FR" altLang="fr-FR" sz="2200" i="0"/>
              <a:t>Dans les mesures de grande amplitude, les jauges sont insérées ou collées à une structure métallique (corps d’épreuve).</a:t>
            </a:r>
          </a:p>
          <a:p>
            <a:pPr lvl="1">
              <a:buClr>
                <a:schemeClr val="accent2"/>
              </a:buClr>
              <a:buSzPct val="80000"/>
              <a:buFont typeface="Wingdings" panose="05000000000000000000" pitchFamily="2" charset="2"/>
              <a:buChar char="§"/>
            </a:pPr>
            <a:endParaRPr lang="fr-FR" altLang="fr-FR" sz="2000" i="0"/>
          </a:p>
          <a:p>
            <a:pPr lvl="1">
              <a:buClr>
                <a:schemeClr val="accent2"/>
              </a:buClr>
              <a:buSzPct val="80000"/>
              <a:buFont typeface="Wingdings" panose="05000000000000000000" pitchFamily="2" charset="2"/>
              <a:buChar char="§"/>
            </a:pPr>
            <a:endParaRPr lang="fr-FR" altLang="fr-FR" sz="2000" i="0"/>
          </a:p>
          <a:p>
            <a:pPr lvl="1">
              <a:buClr>
                <a:schemeClr val="accent2"/>
              </a:buClr>
              <a:buSzPct val="80000"/>
              <a:buFont typeface="Wingdings" panose="05000000000000000000" pitchFamily="2" charset="2"/>
              <a:buChar char="§"/>
            </a:pPr>
            <a:endParaRPr lang="fr-FR" altLang="fr-FR" sz="2000" i="0"/>
          </a:p>
          <a:p>
            <a:pPr lvl="1">
              <a:buClr>
                <a:schemeClr val="accent2"/>
              </a:buClr>
              <a:buSzPct val="80000"/>
              <a:buFont typeface="Wingdings" panose="05000000000000000000" pitchFamily="2" charset="2"/>
              <a:buChar char="§"/>
            </a:pPr>
            <a:endParaRPr lang="fr-FR" altLang="fr-FR" sz="2000" i="0"/>
          </a:p>
          <a:p>
            <a:pPr lvl="1">
              <a:buClr>
                <a:schemeClr val="accent2"/>
              </a:buClr>
              <a:buSzPct val="80000"/>
              <a:buFont typeface="Wingdings" panose="05000000000000000000" pitchFamily="2" charset="2"/>
              <a:buChar char="§"/>
            </a:pPr>
            <a:endParaRPr lang="fr-FR" altLang="fr-FR" sz="2000" i="0"/>
          </a:p>
          <a:p>
            <a:pPr>
              <a:buClr>
                <a:srgbClr val="0099CC"/>
              </a:buClr>
              <a:buSzPct val="80000"/>
              <a:buFont typeface="Wingdings" panose="05000000000000000000" pitchFamily="2" charset="2"/>
              <a:buChar char="l"/>
            </a:pPr>
            <a:r>
              <a:rPr lang="fr-FR" altLang="fr-FR" sz="2400" i="0"/>
              <a:t>Compensation des effets de température</a:t>
            </a:r>
          </a:p>
          <a:p>
            <a:pPr>
              <a:buClr>
                <a:srgbClr val="0099CC"/>
              </a:buClr>
              <a:buSzPct val="80000"/>
              <a:buFont typeface="Wingdings" panose="05000000000000000000" pitchFamily="2" charset="2"/>
              <a:buNone/>
            </a:pPr>
            <a:r>
              <a:rPr lang="fr-FR" altLang="fr-FR" sz="2000" i="0"/>
              <a:t>	         </a:t>
            </a:r>
            <a:r>
              <a:rPr lang="fr-FR" altLang="fr-FR" sz="1800" i="0"/>
              <a:t>Capteur en anneau :			    Capteur en poutre :</a:t>
            </a:r>
          </a:p>
          <a:p>
            <a:pPr>
              <a:buClr>
                <a:srgbClr val="0099CC"/>
              </a:buClr>
              <a:buSzPct val="80000"/>
              <a:buFont typeface="Wingdings" panose="05000000000000000000" pitchFamily="2" charset="2"/>
              <a:buNone/>
            </a:pPr>
            <a:endParaRPr lang="fr-FR" altLang="fr-FR" sz="1800" i="0"/>
          </a:p>
          <a:p>
            <a:pPr>
              <a:buClr>
                <a:srgbClr val="0099CC"/>
              </a:buClr>
              <a:buSzPct val="80000"/>
              <a:buFont typeface="Wingdings" panose="05000000000000000000" pitchFamily="2" charset="2"/>
              <a:buNone/>
            </a:pPr>
            <a:endParaRPr lang="fr-FR" altLang="fr-FR" sz="1800" i="0"/>
          </a:p>
          <a:p>
            <a:pPr>
              <a:buClr>
                <a:srgbClr val="0099CC"/>
              </a:buClr>
              <a:buSzPct val="80000"/>
              <a:buFont typeface="Wingdings" panose="05000000000000000000" pitchFamily="2" charset="2"/>
              <a:buNone/>
            </a:pPr>
            <a:endParaRPr lang="fr-FR" altLang="fr-FR" sz="1800" i="0"/>
          </a:p>
          <a:p>
            <a:pPr>
              <a:buClr>
                <a:srgbClr val="0099CC"/>
              </a:buClr>
              <a:buSzPct val="80000"/>
              <a:buFont typeface="Wingdings" panose="05000000000000000000" pitchFamily="2" charset="2"/>
              <a:buNone/>
            </a:pPr>
            <a:endParaRPr lang="fr-FR" altLang="fr-FR" sz="1800" i="0"/>
          </a:p>
          <a:p>
            <a:pPr>
              <a:buClr>
                <a:srgbClr val="0099CC"/>
              </a:buClr>
              <a:buSzPct val="80000"/>
              <a:buFont typeface="Wingdings" panose="05000000000000000000" pitchFamily="2" charset="2"/>
              <a:buNone/>
            </a:pPr>
            <a:r>
              <a:rPr lang="fr-FR" altLang="fr-FR" sz="2000" i="0"/>
              <a:t>	</a:t>
            </a:r>
            <a:r>
              <a:rPr lang="fr-FR" altLang="fr-FR" sz="1800" i="0"/>
              <a:t>Les jauges interne-externe ou dessus-dessous opèrent en opposition (extension-compression).</a:t>
            </a:r>
            <a:endParaRPr lang="fr-FR" altLang="fr-FR" sz="1800" b="1" i="0"/>
          </a:p>
        </p:txBody>
      </p:sp>
      <p:pic>
        <p:nvPicPr>
          <p:cNvPr id="52227" name="Picture 3" descr="capteurforce">
            <a:extLst>
              <a:ext uri="{FF2B5EF4-FFF2-40B4-BE49-F238E27FC236}">
                <a16:creationId xmlns:a16="http://schemas.microsoft.com/office/drawing/2014/main" id="{69D88B5A-9130-20DB-D9A2-8E3F701756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464425" y="3076575"/>
            <a:ext cx="1944688" cy="712788"/>
          </a:xfrm>
        </p:spPr>
      </p:pic>
      <p:pic>
        <p:nvPicPr>
          <p:cNvPr id="52228" name="Picture 5" descr="capteur force">
            <a:extLst>
              <a:ext uri="{FF2B5EF4-FFF2-40B4-BE49-F238E27FC236}">
                <a16:creationId xmlns:a16="http://schemas.microsoft.com/office/drawing/2014/main" id="{638F5CD3-4FA1-B542-05AC-A9697E3DC7F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464425" y="1997075"/>
            <a:ext cx="1655763" cy="1143000"/>
          </a:xfrm>
        </p:spPr>
      </p:pic>
      <p:graphicFrame>
        <p:nvGraphicFramePr>
          <p:cNvPr id="601151" name="Group 63">
            <a:extLst>
              <a:ext uri="{FF2B5EF4-FFF2-40B4-BE49-F238E27FC236}">
                <a16:creationId xmlns:a16="http://schemas.microsoft.com/office/drawing/2014/main" id="{8A27A9CB-46CF-75D8-742C-A24859AAA929}"/>
              </a:ext>
            </a:extLst>
          </p:cNvPr>
          <p:cNvGraphicFramePr>
            <a:graphicFrameLocks noGrp="1"/>
          </p:cNvGraphicFramePr>
          <p:nvPr>
            <p:ph sz="quarter" idx="3"/>
          </p:nvPr>
        </p:nvGraphicFramePr>
        <p:xfrm>
          <a:off x="4079875" y="2060575"/>
          <a:ext cx="2808288" cy="1343025"/>
        </p:xfrm>
        <a:graphic>
          <a:graphicData uri="http://schemas.openxmlformats.org/drawingml/2006/table">
            <a:tbl>
              <a:tblPr/>
              <a:tblGrid>
                <a:gridCol w="1223963">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tblGrid>
              <a:tr h="335756">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1" lang="fr-CA" sz="1600" b="1" i="0" u="none" strike="noStrike" cap="none" normalizeH="0" baseline="0">
                          <a:ln>
                            <a:noFill/>
                          </a:ln>
                          <a:solidFill>
                            <a:schemeClr val="tx1"/>
                          </a:solidFill>
                          <a:effectLst/>
                          <a:latin typeface="Calibri" pitchFamily="34" charset="0"/>
                        </a:rPr>
                        <a:t>Mesurande</a:t>
                      </a:r>
                    </a:p>
                  </a:txBody>
                  <a:tcPr marL="92075" marR="92075" marT="45959" marB="45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1" lang="fr-CA" sz="1600" b="1" i="0" u="none" strike="noStrike" cap="none" normalizeH="0" baseline="0">
                          <a:ln>
                            <a:noFill/>
                          </a:ln>
                          <a:solidFill>
                            <a:schemeClr val="tx1"/>
                          </a:solidFill>
                          <a:effectLst/>
                          <a:latin typeface="Calibri" pitchFamily="34" charset="0"/>
                        </a:rPr>
                        <a:t>Corps d’épreuve</a:t>
                      </a:r>
                    </a:p>
                  </a:txBody>
                  <a:tcPr marL="92075" marR="92075" marT="45959" marB="45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756">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Force</a:t>
                      </a:r>
                    </a:p>
                  </a:txBody>
                  <a:tcPr marL="92075" marR="92075" marT="45959" marB="45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Anneau, colonne</a:t>
                      </a:r>
                    </a:p>
                  </a:txBody>
                  <a:tcPr marL="92075" marR="92075" marT="45959" marB="45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756">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Pression</a:t>
                      </a:r>
                    </a:p>
                  </a:txBody>
                  <a:tcPr marL="92075" marR="92075" marT="45959" marB="45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Diaphragme</a:t>
                      </a:r>
                    </a:p>
                  </a:txBody>
                  <a:tcPr marL="92075" marR="92075" marT="45959" marB="45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756">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Accélération</a:t>
                      </a:r>
                    </a:p>
                  </a:txBody>
                  <a:tcPr marL="92075" marR="92075" marT="45959" marB="459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Masse sismique</a:t>
                      </a:r>
                    </a:p>
                  </a:txBody>
                  <a:tcPr marL="92075" marR="92075" marT="45959" marB="459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2246" name="Picture 59" descr="anneau">
            <a:extLst>
              <a:ext uri="{FF2B5EF4-FFF2-40B4-BE49-F238E27FC236}">
                <a16:creationId xmlns:a16="http://schemas.microsoft.com/office/drawing/2014/main" id="{3A570041-8C81-4587-E94F-BD830B6BF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937"/>
          <a:stretch>
            <a:fillRect/>
          </a:stretch>
        </p:blipFill>
        <p:spPr bwMode="auto">
          <a:xfrm>
            <a:off x="3216275" y="4662488"/>
            <a:ext cx="1727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60" descr="poutre">
            <a:extLst>
              <a:ext uri="{FF2B5EF4-FFF2-40B4-BE49-F238E27FC236}">
                <a16:creationId xmlns:a16="http://schemas.microsoft.com/office/drawing/2014/main" id="{194FF270-C561-61DB-34C3-AD227EE0C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150" y="4525963"/>
            <a:ext cx="41656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889072C8-BC2F-D608-236E-519EF7C440BC}"/>
              </a:ext>
            </a:extLst>
          </p:cNvPr>
          <p:cNvSpPr txBox="1">
            <a:spLocks noChangeArrowheads="1"/>
          </p:cNvSpPr>
          <p:nvPr/>
        </p:nvSpPr>
        <p:spPr bwMode="auto">
          <a:xfrm>
            <a:off x="1127125" y="1463675"/>
            <a:ext cx="10369550" cy="5091113"/>
          </a:xfrm>
          <a:prstGeom prst="rect">
            <a:avLst/>
          </a:prstGeom>
          <a:noFill/>
          <a:ln>
            <a:noFill/>
          </a:ln>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804863" indent="-2682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spcAft>
                <a:spcPts val="0"/>
              </a:spcAft>
              <a:buClr>
                <a:srgbClr val="0099CC"/>
              </a:buClr>
              <a:buSzPct val="80000"/>
              <a:buFont typeface="Wingdings" panose="05000000000000000000" pitchFamily="2" charset="2"/>
              <a:buChar char="l"/>
              <a:defRPr/>
            </a:pPr>
            <a:r>
              <a:rPr lang="fr-FR" altLang="fr-FR" sz="2400" i="0" dirty="0"/>
              <a:t>Mesurent l’</a:t>
            </a:r>
            <a:r>
              <a:rPr lang="fr-FR" altLang="fr-FR" sz="2400" dirty="0"/>
              <a:t>humidité relative </a:t>
            </a:r>
            <a:r>
              <a:rPr lang="fr-FR" altLang="fr-FR" sz="2400" i="0" dirty="0"/>
              <a:t>donnée par le rapport :</a:t>
            </a:r>
          </a:p>
          <a:p>
            <a:pPr>
              <a:spcAft>
                <a:spcPct val="20000"/>
              </a:spcAft>
              <a:buClr>
                <a:srgbClr val="0099CC"/>
              </a:buClr>
              <a:buSzPct val="80000"/>
              <a:buFont typeface="Wingdings" panose="05000000000000000000" pitchFamily="2" charset="2"/>
              <a:buNone/>
              <a:defRPr/>
            </a:pPr>
            <a:r>
              <a:rPr lang="fr-FR" altLang="fr-FR" sz="2400" i="0" dirty="0"/>
              <a:t>				</a:t>
            </a:r>
            <a:r>
              <a:rPr lang="fr-FR" altLang="fr-FR" sz="2800" b="1" i="0" dirty="0"/>
              <a:t>U = (P</a:t>
            </a:r>
            <a:r>
              <a:rPr lang="fr-FR" altLang="fr-FR" sz="2800" b="1" i="0" baseline="-25000" dirty="0"/>
              <a:t>V</a:t>
            </a:r>
            <a:r>
              <a:rPr lang="fr-FR" altLang="fr-FR" sz="2800" b="1" i="0" dirty="0"/>
              <a:t>/P</a:t>
            </a:r>
            <a:r>
              <a:rPr lang="fr-FR" altLang="fr-FR" sz="2800" b="1" i="0" baseline="-25000" dirty="0"/>
              <a:t>S</a:t>
            </a:r>
            <a:r>
              <a:rPr lang="fr-FR" altLang="fr-FR" sz="2800" b="1" i="0" dirty="0"/>
              <a:t>)</a:t>
            </a:r>
            <a:r>
              <a:rPr lang="fr-FR" altLang="fr-FR" sz="2800" b="1" i="0" baseline="-25000" dirty="0"/>
              <a:t>T</a:t>
            </a:r>
            <a:endParaRPr lang="fr-FR" altLang="fr-FR" sz="2400" b="1" i="0" dirty="0"/>
          </a:p>
          <a:p>
            <a:pPr>
              <a:buClr>
                <a:srgbClr val="0099CC"/>
              </a:buClr>
              <a:buSzPct val="80000"/>
              <a:buFont typeface="Wingdings" panose="05000000000000000000" pitchFamily="2" charset="2"/>
              <a:buNone/>
              <a:defRPr/>
            </a:pPr>
            <a:r>
              <a:rPr lang="fr-FR" altLang="fr-FR" sz="2400" i="0" dirty="0"/>
              <a:t>	où </a:t>
            </a:r>
            <a:r>
              <a:rPr lang="fr-FR" altLang="fr-FR" sz="2400" i="0" dirty="0" err="1"/>
              <a:t>P</a:t>
            </a:r>
            <a:r>
              <a:rPr lang="fr-FR" altLang="fr-FR" sz="2400" i="0" baseline="-25000" dirty="0" err="1"/>
              <a:t>v</a:t>
            </a:r>
            <a:r>
              <a:rPr lang="fr-FR" altLang="fr-FR" sz="2400" i="0" dirty="0"/>
              <a:t> est</a:t>
            </a:r>
            <a:r>
              <a:rPr lang="fr-FR" altLang="fr-FR" sz="2400" i="0" dirty="0">
                <a:solidFill>
                  <a:schemeClr val="bg1"/>
                </a:solidFill>
              </a:rPr>
              <a:t> </a:t>
            </a:r>
            <a:r>
              <a:rPr lang="fr-FR" altLang="fr-FR" sz="2400" i="0" dirty="0"/>
              <a:t>la pression courante due à la vapeur d’eau et P</a:t>
            </a:r>
            <a:r>
              <a:rPr lang="fr-FR" altLang="fr-FR" sz="2400" i="0" baseline="-25000" dirty="0"/>
              <a:t>S</a:t>
            </a:r>
            <a:r>
              <a:rPr lang="fr-FR" altLang="fr-FR" sz="2400" i="0" dirty="0"/>
              <a:t> la pression saturante</a:t>
            </a:r>
            <a:r>
              <a:rPr lang="fr-FR" altLang="fr-FR" sz="2400" i="0" dirty="0">
                <a:solidFill>
                  <a:schemeClr val="bg1">
                    <a:lumMod val="65000"/>
                  </a:schemeClr>
                </a:solidFill>
              </a:rPr>
              <a:t> (</a:t>
            </a:r>
            <a:r>
              <a:rPr lang="fr-FR" altLang="fr-FR" sz="2000" i="0" dirty="0">
                <a:solidFill>
                  <a:schemeClr val="bg1">
                    <a:lumMod val="65000"/>
                  </a:schemeClr>
                </a:solidFill>
              </a:rPr>
              <a:t>P</a:t>
            </a:r>
            <a:r>
              <a:rPr lang="fr-FR" altLang="fr-FR" sz="2000" i="0" baseline="-25000" dirty="0">
                <a:solidFill>
                  <a:schemeClr val="bg1">
                    <a:lumMod val="65000"/>
                  </a:schemeClr>
                </a:solidFill>
              </a:rPr>
              <a:t>S</a:t>
            </a:r>
            <a:r>
              <a:rPr lang="fr-FR" altLang="fr-FR" sz="2000" i="0" dirty="0">
                <a:solidFill>
                  <a:schemeClr val="bg1">
                    <a:lumMod val="65000"/>
                  </a:schemeClr>
                </a:solidFill>
              </a:rPr>
              <a:t> est la valeur maximale de </a:t>
            </a:r>
            <a:r>
              <a:rPr lang="fr-FR" altLang="fr-FR" sz="2000" i="0" dirty="0" err="1">
                <a:solidFill>
                  <a:schemeClr val="bg1">
                    <a:lumMod val="65000"/>
                  </a:schemeClr>
                </a:solidFill>
              </a:rPr>
              <a:t>P</a:t>
            </a:r>
            <a:r>
              <a:rPr lang="fr-FR" altLang="fr-FR" sz="2000" i="0" baseline="-25000" dirty="0" err="1">
                <a:solidFill>
                  <a:schemeClr val="bg1">
                    <a:lumMod val="65000"/>
                  </a:schemeClr>
                </a:solidFill>
              </a:rPr>
              <a:t>v</a:t>
            </a:r>
            <a:r>
              <a:rPr lang="fr-FR" altLang="fr-FR" sz="2000" i="0" dirty="0">
                <a:solidFill>
                  <a:schemeClr val="bg1">
                    <a:lumMod val="65000"/>
                  </a:schemeClr>
                </a:solidFill>
              </a:rPr>
              <a:t> avant condensation)</a:t>
            </a:r>
          </a:p>
          <a:p>
            <a:pPr>
              <a:buClr>
                <a:srgbClr val="0099CC"/>
              </a:buClr>
              <a:buSzPct val="80000"/>
              <a:buFont typeface="Wingdings" panose="05000000000000000000" pitchFamily="2" charset="2"/>
              <a:buChar char="l"/>
              <a:defRPr/>
            </a:pPr>
            <a:r>
              <a:rPr lang="fr-FR" altLang="fr-FR" sz="2400" i="0" dirty="0"/>
              <a:t>Sensibles à la température</a:t>
            </a:r>
          </a:p>
          <a:p>
            <a:pPr>
              <a:buClr>
                <a:srgbClr val="0099CC"/>
              </a:buClr>
              <a:buSzPct val="80000"/>
              <a:buFont typeface="Wingdings" panose="05000000000000000000" pitchFamily="2" charset="2"/>
              <a:buChar char="l"/>
              <a:defRPr/>
            </a:pPr>
            <a:r>
              <a:rPr lang="fr-FR" altLang="fr-FR" sz="2400" i="0" dirty="0"/>
              <a:t>La plupart des hygromètres utilisent un des principes suivants : </a:t>
            </a:r>
          </a:p>
          <a:p>
            <a:pPr lvl="1">
              <a:buClr>
                <a:schemeClr val="accent2"/>
              </a:buClr>
              <a:buSzPct val="80000"/>
              <a:buFont typeface="Wingdings" panose="05000000000000000000" pitchFamily="2" charset="2"/>
              <a:buChar char="§"/>
              <a:defRPr/>
            </a:pPr>
            <a:r>
              <a:rPr lang="fr-FR" altLang="fr-FR" sz="2400" i="0" dirty="0"/>
              <a:t>Détermination directe</a:t>
            </a:r>
          </a:p>
          <a:p>
            <a:pPr lvl="2">
              <a:buClr>
                <a:schemeClr val="accent2"/>
              </a:buClr>
              <a:buSzPct val="80000"/>
              <a:buFont typeface="Wingdings" panose="05000000000000000000" pitchFamily="2" charset="2"/>
              <a:buChar char="§"/>
              <a:defRPr/>
            </a:pPr>
            <a:r>
              <a:rPr lang="fr-FR" altLang="fr-FR" sz="1800" i="0" dirty="0"/>
              <a:t>hygromètres à cheveu, à condensation</a:t>
            </a:r>
          </a:p>
          <a:p>
            <a:pPr lvl="1">
              <a:buClr>
                <a:schemeClr val="accent2"/>
              </a:buClr>
              <a:buSzPct val="80000"/>
              <a:buFont typeface="Wingdings" panose="05000000000000000000" pitchFamily="2" charset="2"/>
              <a:buChar char="§"/>
              <a:defRPr/>
            </a:pPr>
            <a:r>
              <a:rPr lang="fr-FR" altLang="fr-FR" sz="2400" i="0" dirty="0"/>
              <a:t>Mesure d’une propriété d’un corps lié à l’humidité, généralement une impédance ou un coefficient de permittivité diélectrique</a:t>
            </a:r>
          </a:p>
          <a:p>
            <a:pPr lvl="2">
              <a:buClr>
                <a:schemeClr val="accent2"/>
              </a:buClr>
              <a:buSzPct val="80000"/>
              <a:buFont typeface="Wingdings" panose="05000000000000000000" pitchFamily="2" charset="2"/>
              <a:buChar char="§"/>
              <a:defRPr/>
            </a:pPr>
            <a:r>
              <a:rPr lang="fr-FR" altLang="fr-FR" sz="1800" i="0" dirty="0"/>
              <a:t>Résistance du chlorure de lithium</a:t>
            </a:r>
          </a:p>
          <a:p>
            <a:pPr lvl="2">
              <a:buClr>
                <a:schemeClr val="accent2"/>
              </a:buClr>
              <a:buSzPct val="80000"/>
              <a:buFont typeface="Wingdings" panose="05000000000000000000" pitchFamily="2" charset="2"/>
              <a:buChar char="§"/>
              <a:defRPr/>
            </a:pPr>
            <a:r>
              <a:rPr lang="fr-FR" altLang="fr-FR" sz="1800" i="0" dirty="0"/>
              <a:t>Condensateur à diélectrique fait de chlorure d’aluminium</a:t>
            </a:r>
          </a:p>
        </p:txBody>
      </p:sp>
      <p:sp>
        <p:nvSpPr>
          <p:cNvPr id="54275" name="Rectangle 5">
            <a:extLst>
              <a:ext uri="{FF2B5EF4-FFF2-40B4-BE49-F238E27FC236}">
                <a16:creationId xmlns:a16="http://schemas.microsoft.com/office/drawing/2014/main" id="{D8816490-3F9F-64F3-2120-05BCA9C1CEAC}"/>
              </a:ext>
            </a:extLst>
          </p:cNvPr>
          <p:cNvSpPr>
            <a:spLocks noGrp="1"/>
          </p:cNvSpPr>
          <p:nvPr>
            <p:ph type="title"/>
          </p:nvPr>
        </p:nvSpPr>
        <p:spPr>
          <a:xfrm>
            <a:off x="1127125" y="274638"/>
            <a:ext cx="10455275" cy="1143000"/>
          </a:xfrm>
        </p:spPr>
        <p:txBody>
          <a:bodyPr/>
          <a:lstStyle/>
          <a:p>
            <a:pPr algn="l" eaLnBrk="1" hangingPunct="1"/>
            <a:r>
              <a:rPr lang="fr-FR" altLang="fr-FR">
                <a:solidFill>
                  <a:srgbClr val="0070C0"/>
                </a:solidFill>
              </a:rPr>
              <a:t>Mesure d’humidité</a:t>
            </a:r>
            <a:endParaRPr lang="en-US" altLang="fr-FR">
              <a:solidFill>
                <a:srgbClr val="0070C0"/>
              </a:solidFill>
            </a:endParaRPr>
          </a:p>
        </p:txBody>
      </p:sp>
      <p:sp>
        <p:nvSpPr>
          <p:cNvPr id="54276" name="AutoShape 7" descr="data:image/jpeg;base64,/9j/4AAQSkZJRgABAQAAAQABAAD/2wCEAAkGBxQTEhUUEhQVFhQVFhUUFRgXFxQUFxUXFxYWFxgVFRgfHCggGBolGxYXITEhJikrLi4uFyAzODMsNygtLisBCgoKDg0OGxAQGywkHyQsLCwvLCwsLCwsLCwsLCwsLCwsLCwsLCwsLCwsLCwsLCwsLCwsLCwsLCwsLCwsLCwsLP/AABEIAPYAzQMBIgACEQEDEQH/xAAcAAABBQEBAQAAAAAAAAAAAAAAAgMEBQYBBwj/xABFEAACAQIEAwUEBwUGBAcAAAABAgMAEQQSITEFQVEGEyJhcTKBkaEUIzNCUnKxU2KCksEkc6LR8PFjg5PDBxV0o7LC4f/EABkBAQEBAQEBAAAAAAAAAAAAAAABAgMEBf/EACkRAAICAgIABQMFAQAAAAAAAAABAhEDMRIhEzJBUWEicfAUI5Gh4QT/2gAMAwEAAhEDEQA/APcaKKKAKKKKAKKKKAKKKKAKKKKAKS7gb0jETBRc1UtKW8R1ufCOvmfKsylx+5UrLFscg3OnU2A+JpleMxE2zgH1FQTwx3N2392nlTWI4YwGouOhAIrFZPdfx/pq4ezNAkgOoN6XWWwztGfBpbddwfS+xrR4WcOoYc6sZu+MthxVWtD1FFFdDAUUUUAUUUUAUUUUAUUUUAUUUUAUUUUAUUUUAUUUUAUUUUBT8al2FSeGoCoPkKicdjOhpPBsYAch05r6f60rlN1JN60birTReVwiouJxoXTmabwOML9LWvce6tSyRi0n6kUW02vQh8Vw+U3FSOB+y3TNp+tNcWkzEKNTUzh0WVbfH1rMu5r4KvKyZRRRXUwFFFFAFFFFAFFFFAFFFFAFFFFAFFFFAFFFFAFFFFAFFFFAM4mAMLGs3j8EVuNfIjcHqK1VRsayhTmtUaTVMXWjz+bikwbJIquQPBIjFGv5oQRf3mtHgJ8uHzWJ12Fgd/OqnGYe751G17aHTler3gaDuQrfOvm5XHxkot9f19j1xvw22l+e53Ad4+pUJ78ze87fCruJLC1N4ZhbTlpT9fQgo1aPNJv1CiiitmQooooAooooAooooAooooAooooAooooAooooAopifEqu+/Ss1xTtQAzRxAyyLoyoQFTb7WQ+FN75dW8qxKajsqi2aaTEKOdVPEO0sMRys4z/gW8kn8igt8qw2P4yzkiSVn5d1hy0aDyeX2m9xA8qaw7y2yxhIE/DGoB97W1rnyyS8qo0+Mds1uJ7Qyn2IGA/FM6QD4eJvkKp8Z2me+k+HU8wqSTn45l/SqxeGAm7kserEsakrglGwFP07fmZPGS0jo7Ut+3Y/lgA/W9LHatv2kh9YV/oK4uHHSpEOFB5Vr9JEz479hzD9sgPaZffG6fOrPD9rI21B055WD/AC3qIvDlPIVB4h2fiO6/DSpL/mryyKs/ujXYTjqPsQfkfnVlHiFOxrzFMFLF9lKbfhYZl+dOwdoJYj9YuUfiTxL713HurH70PlG7xy+D0+isxwntPGw8R0/ELsvvG4rRxTBgCpBB1BBuCPI11hkUkZlFocoooroZCiiigCiiigCiiigCiiuE0AE1U8W4ykSszMFVfaYmwH/7UXj3G0jQsxsoIXQElmY2VEA1LEkAAdaxePxT5g8ygz7xQXzJhgR7chGjy258rkLpcnlOddR2ajH1eiRxfi7SC8peKJrhY1OXETDqxBvCp6AhrbkezVSQ8gC2EcQ9mNNBb94jelxYckl3JZzux/QdBUsAAXNgOp0FahhS7l2zM8l9IThsMqiwAqai1HaVV9plXpcgX9L0/EwOoIIO1tR8a7HEfUV00LSrVSFE3aJe8kRYJ37pzGxXuAM4AJAzSqTow5c6sF48iyd2sU8jhUZ1RAxQOLqG8Vr68r1T47s07tNlfC5ZixPeYNJJFzC3thxmI5Ei9SeDcGdG7zCYpcpWOF88Xe3bDr3VwcwsbqbjrVQdGt4Nj0nj7yO9rlSGGUhlNiCOoNLxtNcA4b3EWQtnJZ3ZrZQWc5jYchrTmO3owivlFRpIb1JkplZVzZSyg9My3+F6yUr24Qb5ojkbqNveNjUnAcVlw72bwE23+yk9R9xvMfPar3Cqi+0yg9CQD8Km4nhyOpDKCD796xPCpd6ZuORroncJ4sswOhV19pDuPMH7y+fxtVmK86lwz4VhmLd0D4JBq8Hr+JPI8uorYcI4n3ngewkAvp7Mi/jj8uo5fAnkpNPjLZ1pNWi1ooorqZCiiigCiiigCqTjXE1RWuwVVBZ2OgVQLkk+l6m8UxeRfM7VicbOHdjJrBhirTf8bEGzRwjyXwseRJQcmFc8k+K62airImKxTArPIPrWv9EiYW7lCLGeRf2rC/mqtl3zXhwQ7km7E3YncnrXS7SO0sntOb+Sjko8hT4FaxY+Kt7MZJ30joWsZ2l4HiZknLpHMTmEH1jDuluLZIsmUyWvdi3PlW0FdtXU5p0Y+Th7riWlnwX0gPBAq5TE4jdFs6+MjfrarDsopw6CKWMxd/iJ3hj0YRrYMsZINgSFYgDoatJuJoqqRdmcP3cYFnkKC7IoNvEOYNJfBvKbzNZVbMqJpYq4eOQv7QcAWIBtqaAmtxRAQFu7eC4jGchXfJnNtMoYG55WrkTTkl1iWMv3WYSSF/Zdg4sosD3eoN9SQDtUM4nuwVjRUVSb6IACTmJtcIt7ltWvre1LlxRsMxJuRucoPpmMan3BvSqQkrDiPvTxg25RW173NfVv2fgt11rvDuHyRqVinVbtO+qBvFLMZQfa+6pZbc73qKRY7HX923/ZH61Iw++3yJ/7ZqohpfrwpI7p/tCo8UfTulzajQXu3paqrH8UWIkSJJGiZwHIzpkjVDnZhfLmzWAOpKnSn43tl3BN/wB35eAn+Vqg4nHMHI9rS5BFyPOwAcDzyEedGEdxPE44zHma+eRYlAsSWIva3kBc9BWN4T2bxAiaNsM7S55GBMOBeGTNIWVnkY96dPS21PTYMY7GqsP1SYa8kjqEYGZ2VtvZYnLq2+9ekcMnZSEnVUZjZWU3jcsz5UUnxF8qgkWtroTUSK+uivwvCismIMuE73vJC6P9WRlKABfEbixFaPgmFZII0f2lWxF721JtepkLg3A5HKTbS43t1p4JVbKokPEYcMCCLg6VlcRhjhmC5iIS14nG+Hk5fwE6W8zyNbUpUPH4NXUqwuCCDWJwU1TNRk4u0L4NxLvVIYBZUsJF/R1/dYaj4bg1ZV57hJ5MPLl1aSEEpr9vBzjPVl0seoHU1vMNOrqrqbqwDKRzBFwa4wk/K9o6tLa0PUUUV0MhXGawvXaruN4nJGaAzvH+It4mUZmuI4l5NK+ig+Qvc+V6z/EVClMMrFlh1kY7yzNq7t1Nzf1JqyM2V2kJuuFS9uTYiYWX3qhP/VqpwkJAudSdSepOprhBc58vRGpPjGir4nxCWEk5IVhGX62aZowzHkAqMRbbWomF7SSy9ysOHXPLFJMQ8pVVRHyXDBCWDbjQVay8GUytKsk0cjhQxjkKhsosLixG1RB2VgAjCtMhiDhWSVlch2zMGYb3bWvSceiRwXibytNHJGI5IGVWCv3inMoYEHKP0qVj8ZkyhVzSOTkQnLmC2L2axAspJ87Wqtfg0EEMt+8bvGDlmlPevKBaMJISLPewXXc1O4XhSoLuS0jhczMMrFVHgEiglc4BsStgTyqkHMFgu7uWbPI2XO5GXOVBAOW9l0003qVRRVIQ+IR6ZhuBa97EDXUHce5l8zTCNaxvYNre+QNyGt1z3v8A8SrIgHSq5RlNjuWAJuQG15nMMx8i7H93lQo5IoBuVAO3sf5on60/gzmNjY/wqf0Zv0plxlW+ic9QqfqI/wBae4diAx9tW8g0bfpM/wClERltFpYbHfLqtxsTlIS/8relZPtLxQQRuR7VwqL0cg28PIga+yh2sWrWKmW3IEGw1BP8OVb/AMjVhuCYf6fxDMNcPhfZB1UtysNtWF9LCyjQXqsiNj2B4F9HgXN9o57yUnUl211POw0+NbdYAVIOxFv6e6mMHBYVOUUKkQoWMJCubxsQsZ5qdFWG2pbYnOTVjITY5Rc8r6AnkCeVNTxhlKt7LAqRci4IsdtRVTgYMsxErFnC2i1Cx93+GNMxJIAXMx6jas0a0Lfi0yyRxvCmZ+SSliqi13IyDQfOmX41IYTOIV7sXP2hzWDWvbLb51Nw+FSNncXLSG7MxudNlHRR0qvk4HGQVzShD9wSNl3va3StJGeyL2kwhZFmj9uO0ifDVT6g0/2S4gLmMfZuO+i8rn62O3kxB/iPSrCVLi1tLWrHoTh5XAFzE30iIDcjUSIPUEj+KvPnVVM7Ynf0npdFNwSBgCDcEAg9QdQfhTlaTsBWZ4/ODIqnYan0XX+laRzYGsD2gmJExF7lVhW34pnWMH3XqTdRbKlbIkkhOHhHPEO+LfrZj9Wp9EKj+GhVqRxVQcQyr7MapEo6WXYU2FphjUTGR2xBSm5fCCbE210Fz7hzqSEpMjhVLMQFUEknQAAXJPlXY5lRcTS2DXSIDMLqQZGFwskbLmUqMrA3GreVTrUjhKkxK53k+sPjEoGfUBXAGZQCLabVJKUKM0UspSahDhFQ+ICwz7WtmO3hvzOZdPVgPXapwFdZdP8AQ+B5GhSqkuF00vzJ7sfEGH5FqfwD+IZWDaahZSx9cpxDX/lamWgIvo2mrFcwJABNy2ZD/ic0jBcViZWcGTLGG73NmIjABPjUzHe2+RtjQB2i4oYh3S3zSBtLWIAG9rLqdhdPQ1pewHZ76LhlVgO8bxyfmPL3Cw91YfsPA2Px7Yhh9VDYgaW1v3aaADkWO3zr2WFQBWkRjqigtTTSU2xJqlseaWoXEblc6C7p4lAKKWA1KZmByqbanyqQsdOBQKEI2FxSyAFPErKGDDVCDtZufuqT3dRsBIAZI73KNe2bMwV9VuLDKNwBroKll6BCWSst2niyPFNyVsrflfwn/XlWoZjVH2niz4eQfum3rWJx5RaNJ07LHslN9TkJJMTNHr0FmT/Ayj3Ve1juxmIu7HlLFFJ/EpZG+RStjXnwu4naapjGMayH0rDomeRB+PFRj3IDJ/8AStnxU/VmsXww/wBow3niJT8MPLTN5RHZWdrYWeHF5Y2lZs4CKWUv4gMtxr/tWT4fwdzNG6wdw6CW3dYKTDqWaJlAllaU+EEg6jevQodz+Zv1NOAV2iukcW+2eUDg/wDY44k4fiExwMd5zEQA4lBdzNm2K3Hvrc8ceZQwvCsT5Yw/etBKhawurGNkLE7DStABULjDWWOxIvNENHiTTNsc4sw6qPEeVaozdjmSuNHUyw6V3J5VSFeUpPc1ZBB0pfcCgsqWippjars4cVA4hhPCbUotmV7S8U7qPMJO7VWBc5zGWWx8KsFYg3sdBra1eY8d44zRjDxGxkKtKIirCZmVTmkYavIX1tsu2p1pvttjHlxbRE2CMqKCbC5t4j8d/KoXE+Hy8PxKAlDJGUlW2oBVri4PmPeLda5uSujqourPo/sDwAYHBxwtrLbPKesjakX5hfZH5a0ec1RcP4uJURwLZ1V99syhrfOrFcQbcq6o5WTgorucVDEtdLVohKMlcz1FLVzWlCyLxDGukyrHkLyI2VZJSg8BuzKgQliMwubjcVU9qO8aWEiIuojcOwh+kqGJHhEeZbczmv5VZYxyJoNTr3otnRQfCDqhGaS1vukW3NTqEMFHgZLIZMNK8IxMrPGI8uZWiUIwgzeBQwItc6686ncMwtpsQ8cDwQNFGoV17vM4LZiEubaW1rXWqPjFOU1ClD2LxGWSBTzGIiHuOcD4JXo4ry/smf7RD/fTj/2pK9PTavHi2/ueqXoROLD6s1ieHG02HPTEuP5oZB/Wt1xBbxn0rz5myEtr9XPBJp0MiqT6WvVzL6CQ8xYRRWZx0dh/iNPrFUieG00g/ev/ADC9N43ExQrnmkSNL2zSMqLc8rnnXeGjjLZwRVA4xAwXNckCSFgoWC6gOATeTS2up0IG2tS8ZxzCwnLNiYI2sDleWNWsRcGxN9iDT+KiXEYdu7KyLIhZGCpMpO6uqnwvYgEX0uK0ZocEFLENGBmzxo5BUsoJU5SVPNWykjMDe9jUg0FDCwUy+NiUlSwzAspG5BWMytcb+wL3qbeoGI4VFJfMl8zFzqQSSuQgncqV0ttQdHG4tCFVrtZ4mmHhPsKLkHo+/hOvhboaaxPEkMRezgZ+7ykKHD39m2bL772pwdnsOb3jG5O7aZu8zAa6A97JcfvmoPaeNMPhpGiivJ4mRY7Kxc62H7t9Sux6XpYpHhf/AIkRRvjiIAcxCh7jLdztodjlK3vUTg/ZeSSUfSLpGCMxJBv4+7y3vp4gRc9K03/hx2fZ5JMVMjfU5lRWDDNJlOYkWvYKbW6nyrZdn8FG8KkxgFfD96xCSGRdD0LHrWaN3RMwOMjjVfGALORr4bR6NY+VTl42l7DMzC4KqpZgQCSCORsL26EdRUJuHx7Fbjxi3ICS2aw5XtSsRgUcEEHUkkg2vmQRm/UFVA9wqmSeONodAJCSSFAU3cqcrBOtiDfarHB8RDqrKdGFxy+XKs7Fw6MWKDIwvZlNm1Ytqfvak730NTMMoRVRdFUWHP58zVRGaJcTXfpNU0WIIqUsgNasyLxOKJmiUEjwysSO6NvZUXDeLc6FdNNeVWCTEDU3PWwF6oIrtO72uERUBtGdSSz2YeMbKCpsNAaMRx7DxtkkxEKPpdWkRW120JvSymi76omNxQCH0NVWL47BEbSTxISAQGdVJB2Op2pjiGOVoS6srKQSGUgg+hFRsEPsgb4iHTeTEP6WRxf5ivUk2rzfsHh/rEv92BmPrI62+StXpK7V48PbbPVPSEzLdSK8+4hB9bJH+0Rl99tP616IaxXaqHI4cciD/n8q6yVpownTsmJP3iQTftYlLfmAFx7jcVTdtOzq4rDzZY1fEGFooSxAyliDpc2U+e/KrDhEl4pYxqY3E8fnHLdjb0bOPhU9JLimKVxJkVMyWE4ZiYMRinGDhxCzmJ1ZpokZckKxtGwZSbZgdqmdnezQTBQYfFAOYy7FFd+7u7u2RrEd4oDWsdNK0V67XWjnZW8JtGzwABQhzRACFAYm1tHGmoRD4bsNTerOqzidw6PGGzxgs+yI0R0IkkKE2XxOEXcoL23q0wzq6q6nMrAMpGxUi4PvFUHQtOha6BSZRcEXIuCLg2IvpcHkfOgOMbCqHikoc+lUT8JxGGIdsUZcrMUDvibsO7ZVgK5irLchy5UtoT6TArubsSg0OUEZutmb4aDz1ItUsMTxbCsYbROsZDBiWLKCouWF1IOv9KoeBQOWST6QXQFr3eUtIFUxZChslg6lg4UE28zV9xCNUj8K67agMdrbteqLs9L3kcOYA/Vpe4Q7KB060IX0vOmFNLkw1l8Byn+ZdragnyG1vnVNxOKSTwArGfunNJ4iQwNsthoLGxvqG00BqhF4prpqg4bw6RJA7S5gAwPimJe4QAMpYoAuU2sL661d5qFHFNKbEhFLMQABckkKPeToKZvUHHThm7u91TK8wFmax1VGjKnOjC5NtRloQm4LhyErK6ETE5y3hRxfURyGM5Xy3tre9qqcdwyW+IWNJMszO2kmEykutiWzR94o8gTtoa0Eb6fpXC1CFBguFzwSMwgixCtFh0uXRCpijyMLMpuCelRY8K8WGELBQ8kjnKpuF7x/ZB52BrUGa1U8k4aVpG9nDo0htrdiCFA89/lXPJLjFs6QjcqNd2Iw320nIukK/liW5/xOw91bIVTdm8AYYY4zqyrdz1dyWf8AxE1c1ywqonWbthVP2jwmeM1cUiaPMCK6mTz3hOK7pldr/UkxyecEhF2I6KwU+QVutXzRd27JyGq+anaqXjGH7mbORdDdXHIqdxVlwpi8fdEkyYcDKxNzLCfYa/M2BB81865L6J/DK1yj9ibalKKI9RSxXos4nVFVrSfRmJc/2dyzliSe5fxySPNI72WI+FVAGh02rJYrFo2Mxq4zGYrDhJFGHSN3jUxmJTmQBDnOa/vq17KYN8Tg8JJjGkdo+8bJJoJCJWEUsykXZlQArfS5BtcAgU1pNR8RLYUzxdXeGRY3ySMpCtrodOY1HPUbXrNTGVQscjqQ8j3Us8jhBZgiyNqwGU3upPj0ItQhILlznbf7u2g62HM+p/WnY1oTWlmqQh8STMhHofgazfY5fqUPRSvwcj+larEG+lZjscLYf0lxC/CeQUBpG2qDiYgwsf8AY9RU8bVGmFCIgwMdQx1B1tpvsffUgGomMDAqUKgk5TmBIynXkQb6WGv3tjVbLw7EZye/zKSpKXlhuB3nhzKTlHiTYa5NahotMXiiPBHYyEC2gbuw1wssi5ge7zCxNSMFDkQKCTqSblj4mJLWuSQLk2HIaVXLwzMkOeQ9/CFtMtgxNgHBvurW1B8jvWd7SNiYZg6Tyu7w4ohVFo0yKO7CIPvBSTc3uRegN4prpNYHC41c2E+j4vESyvLCJUd3dchH1mZSoy2NRX4qPojSHFzjGDNaLOR489lUR5dRalijdY/EBVJPIU92Y4eWkjja2hGKxHkAfqYz6sL/APLaqmKQSHNJ9nCFeX95raRgcyTy9OtehdmuGtGl5AO+lPeTW+7yWO/RV09cx515cr5SUUd8apWaDDLpfrT1cArtd0qMhRRRQFRx/h4kQ9axuBleN1AsJYrmInQOh9uFj0IG/IgHlXpDC9ZHtPwf767jUEVmceSoJ07LGORZFEsd8jbg6FG2KsORB0IpVqzfBeJNGWYLfbv4huwAsJYxzIFgRzAtyFaMspVZEIaJxdWGo15Gs45+j2Jw9UKvTcj11mqFiJa9ByYjFT1R4hryLobAPbXf2eV/1pHHeMph1zSB8tmJZVuFyqX8RvoSFNhzqLFxFHYeFlaOUxOGAOQlFJu65lAtImubXbyqAt8PzpdCC1AqkK7jUzpDK8a5pFRmRfxMBcCsx2MxGrxrJ3qAd6WsAElkcs0YsB1LZTqu3OtXjMQq2DMBm0Fza+oGnvYD3is72bni7zEKs0TlpnkVUkVmyEKCSAdLMDUa7KtGnTakSLSozQ9UyV+KGn8S/wDyFFq5j5ACgN9XGwLWtsSADYXKi+g8+Rq14/ExsBIWILBRGcxUAkuF3ygA67UKWt6UrUxFIGUMNiAR5gi4NLzUA5mqBi5GdhHGLyNoP3RzYnkKJ5ySEQZnbYD9T0HnVjwbhBctGrHLtipxcH/08Lfi6n7oPU6cMuTj0tnXHC+3omdmOFKxVrXgha6f8efnIeqodurflF9/hYrC53O/+VReHYQALZQqKAsagWCqBYADlVjWccOKt7NylYUUUV1MhRRRQBTc0QYWNOUUBiOO8HaNu8j0I1BH6elM8Ix7KzGMC7azYdjZXPN4idA3yPOx1rczRBhY1k+NdnjfMmhGoI0IrE4cu/UqlQ8zh07yAllGjoQRJEfwsh1HodarXxANR4sYQ4MhMUwsBOo0YD7sy7Mv6ciKVjcYjMPpAEEjezNH4sPKfPmh/N7iawsrj1JB41LyjciBtwCPMA+X6E/GuYfCoq5VVVU30UBRrz0tr51yZHjtnF1Ozp4lPv5U7BKDqDXeM1JWjk4tbOQy3up9oWB8xyYeRt8QRranGNBNzTbGtmSPi4Fe2ZQSNiQCRe23wB9wqq4bwpohGvfM6RJkRSkam1gBmYC5IA5Wvzq3em6Acjalu4AubADUk6ADqaZQ07moSiKovdjz0A1BA6HoTv8A7VXy8IgIsYYiN7FFPXy8z8TVnLKBvVe+JLNljUu3RRf48hUbS2aSbFlgB0AphC8pKxDb2nOiIPM/0pcmDCtlnLNIfZw8HjkP5zsg8yQPOrnD8GMllnCiMXy4aPWO3Iztb6w87aL+bevPPNfUDtHFXciJwbh3eAiFmWE/a4naSbomF6L+/trpc6jdcL4eoVVVAkaaIg2HmeppeA4dazPvyHIegq0ApDHXb2WUr6QAV2iiupkKKKKAKKKKAKKKKAK4wvXaKAqOJcESQbVl8VwiSK4XVOaMMyn3cvdW/pLxg71Gk+mNaPMEtGLRFsMw+6Lvh29U+7/Db312SUgZpcOSP2uFOcHzKbj01rd4zgiPyqkxHZcqcyEqeqmx+Iri8C3F0b8R6fZQ4LEwyaR4qMH8Mv1bDyN+fuqxfhGJ3CK46o6n9bUnEcLm1zqsnXOgb57mq5eEqns4ZU/ui0XwC2ovFj8kaxv4O4zBYkEWilW29kDAj41FMGJv7Ev/AEj19elTzGeTYtfyzyf1Y0n6OTvJjD/znH6Gr4mX2/P5HCHuNJgsSdoGH5iq/wBaRiMOyfb4jDwjzkzN7l0qR/5SjbxSP/eSyuPgWNWHDeDFPsYIor75UAJ9SAL1LzP4HHGikgw0TewmIxJ6sPo8P8zWLD0BqemDkKhXdYV5xYS4Po0xAb3gKfOtHDwN2+0Yn5CrfCcLRNhRYW+5M1zS8qM9wjggUERIsSk3aw8Tnq7bsfMkmtJg8CqDQVKArtdoxUdGG29hRRRVIFFFFAFFFFAFFFFAFFFFAFFFFAFFFFAFFFFAJKA8qbbDKeQrtFANnBJ+GgYJPwiu0UAtcOo5ClhRyoooBVFFFAFFFFAFFFFAFFFFAFFFFAf/2Q==">
            <a:extLst>
              <a:ext uri="{FF2B5EF4-FFF2-40B4-BE49-F238E27FC236}">
                <a16:creationId xmlns:a16="http://schemas.microsoft.com/office/drawing/2014/main" id="{7E173D6B-0C7A-51F4-2B09-71071344BF13}"/>
              </a:ext>
            </a:extLst>
          </p:cNvPr>
          <p:cNvSpPr>
            <a:spLocks noChangeAspect="1" noChangeArrowheads="1"/>
          </p:cNvSpPr>
          <p:nvPr/>
        </p:nvSpPr>
        <p:spPr bwMode="auto">
          <a:xfrm>
            <a:off x="1774825" y="1104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CA" altLang="fr-FR" sz="2000">
              <a:solidFill>
                <a:schemeClr val="bg1"/>
              </a:solidFill>
              <a:latin typeface="Tahoma" panose="020B0604030504040204" pitchFamily="34" charset="0"/>
            </a:endParaRPr>
          </a:p>
        </p:txBody>
      </p:sp>
      <p:pic>
        <p:nvPicPr>
          <p:cNvPr id="54277" name="Picture 9" descr="http://www.baroland.com/images/products/T452007330.jpg">
            <a:extLst>
              <a:ext uri="{FF2B5EF4-FFF2-40B4-BE49-F238E27FC236}">
                <a16:creationId xmlns:a16="http://schemas.microsoft.com/office/drawing/2014/main" id="{E13BFD0D-61AA-3F1F-FF00-12CE7ABC1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4292600"/>
            <a:ext cx="5048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humidistance">
            <a:extLst>
              <a:ext uri="{FF2B5EF4-FFF2-40B4-BE49-F238E27FC236}">
                <a16:creationId xmlns:a16="http://schemas.microsoft.com/office/drawing/2014/main" id="{AF5D4381-9F03-D548-FCA7-AE6A629E4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5661025"/>
            <a:ext cx="5762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a:extLst>
              <a:ext uri="{FF2B5EF4-FFF2-40B4-BE49-F238E27FC236}">
                <a16:creationId xmlns:a16="http://schemas.microsoft.com/office/drawing/2014/main" id="{D1990183-536B-3D77-5B99-B520F0424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650" y="5516563"/>
            <a:ext cx="18764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40168D8E-6E8F-7BD1-BE4E-84D752763190}"/>
              </a:ext>
            </a:extLst>
          </p:cNvPr>
          <p:cNvSpPr txBox="1">
            <a:spLocks noChangeArrowheads="1"/>
          </p:cNvSpPr>
          <p:nvPr/>
        </p:nvSpPr>
        <p:spPr bwMode="auto">
          <a:xfrm>
            <a:off x="1127125" y="1484313"/>
            <a:ext cx="10153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000" i="0"/>
              <a:t>Hygromètres résistifs : Deux électrodes sont reliées aux extrémités d’une substance sur un support ; la résistance lue dépend de la teneur en eau et de la température.</a:t>
            </a:r>
          </a:p>
          <a:p>
            <a:pPr lvl="1">
              <a:spcBef>
                <a:spcPct val="0"/>
              </a:spcBef>
              <a:buClr>
                <a:schemeClr val="accent2"/>
              </a:buClr>
              <a:buSzPct val="80000"/>
              <a:buFont typeface="Wingdings" panose="05000000000000000000" pitchFamily="2" charset="2"/>
              <a:buChar char="§"/>
            </a:pPr>
            <a:r>
              <a:rPr lang="fr-FR" altLang="fr-FR" sz="1800" i="0"/>
              <a:t>Plage de mesure : 5 à 95% HR pour des T° de -10 à 50°C ; temps de réponse ~10 s, et précision ~ 5%. </a:t>
            </a:r>
          </a:p>
          <a:p>
            <a:pPr lvl="1">
              <a:spcBef>
                <a:spcPct val="0"/>
              </a:spcBef>
              <a:buClr>
                <a:schemeClr val="accent2"/>
              </a:buClr>
              <a:buSzPct val="80000"/>
              <a:buFont typeface="Wingdings" panose="05000000000000000000" pitchFamily="2" charset="2"/>
              <a:buChar char="§"/>
            </a:pPr>
            <a:r>
              <a:rPr lang="fr-FR" altLang="fr-FR" sz="1800" i="0"/>
              <a:t>Peu fiables si un autre liquide est présent.</a:t>
            </a:r>
            <a:r>
              <a:rPr lang="fr-FR" altLang="fr-FR" sz="1800" i="0">
                <a:solidFill>
                  <a:schemeClr val="bg1"/>
                </a:solidFill>
              </a:rPr>
              <a:t> </a:t>
            </a:r>
          </a:p>
          <a:p>
            <a:pPr>
              <a:buClr>
                <a:srgbClr val="0099CC"/>
              </a:buClr>
              <a:buSzPct val="80000"/>
              <a:buFont typeface="Wingdings" panose="05000000000000000000" pitchFamily="2" charset="2"/>
              <a:buChar char="l"/>
            </a:pPr>
            <a:r>
              <a:rPr lang="fr-FR" altLang="fr-FR" sz="2000" i="0"/>
              <a:t>Humidistances : utilisent un effet capacitif. Le diélectrique peut être une couche mince d’alumine ou une couche mince de polymère.</a:t>
            </a:r>
          </a:p>
          <a:p>
            <a:pPr>
              <a:spcBef>
                <a:spcPct val="0"/>
              </a:spcBef>
              <a:buClr>
                <a:srgbClr val="0099CC"/>
              </a:buClr>
              <a:buSzPct val="80000"/>
              <a:buFont typeface="Wingdings" panose="05000000000000000000" pitchFamily="2" charset="2"/>
              <a:buNone/>
            </a:pPr>
            <a:r>
              <a:rPr lang="fr-FR" altLang="fr-FR" sz="2000" i="0"/>
              <a:t>	Assez linéaires</a:t>
            </a:r>
          </a:p>
          <a:p>
            <a:pPr lvl="1">
              <a:spcBef>
                <a:spcPct val="0"/>
              </a:spcBef>
              <a:buClr>
                <a:srgbClr val="C00000"/>
              </a:buClr>
              <a:buSzPct val="80000"/>
              <a:buFont typeface="Wingdings" panose="05000000000000000000" pitchFamily="2" charset="2"/>
              <a:buChar char="§"/>
            </a:pPr>
            <a:r>
              <a:rPr lang="fr-FR" altLang="fr-FR" sz="1800" i="0"/>
              <a:t>Plage de mesure 10 à 90% HR pour des T° de 0 à 85°C</a:t>
            </a:r>
            <a:r>
              <a:rPr lang="fr-FR" altLang="fr-FR" sz="1800" i="0">
                <a:solidFill>
                  <a:schemeClr val="bg1"/>
                </a:solidFill>
              </a:rPr>
              <a:t> </a:t>
            </a:r>
          </a:p>
          <a:p>
            <a:pPr>
              <a:spcBef>
                <a:spcPts val="600"/>
              </a:spcBef>
              <a:buClr>
                <a:srgbClr val="0099CC"/>
              </a:buClr>
              <a:buSzPct val="80000"/>
              <a:buFont typeface="Wingdings" panose="05000000000000000000" pitchFamily="2" charset="2"/>
              <a:buChar char="l"/>
            </a:pPr>
            <a:r>
              <a:rPr lang="fr-FR" altLang="fr-FR" sz="2000" i="0"/>
              <a:t>Psychromètres : 2 thermomètres (généralement de type Pt) ;  l’un « humide » est imbibé d’eau, tandis que l’autre mesure la « température  sèche »</a:t>
            </a:r>
          </a:p>
          <a:p>
            <a:pPr>
              <a:spcBef>
                <a:spcPct val="0"/>
              </a:spcBef>
              <a:buClr>
                <a:srgbClr val="0099CC"/>
              </a:buClr>
              <a:buSzPct val="80000"/>
              <a:buFont typeface="Wingdings" panose="05000000000000000000" pitchFamily="2" charset="2"/>
              <a:buChar char="l"/>
            </a:pPr>
            <a:endParaRPr lang="fr-FR" altLang="fr-FR" sz="2200" i="0">
              <a:solidFill>
                <a:schemeClr val="bg1"/>
              </a:solidFill>
            </a:endParaRPr>
          </a:p>
        </p:txBody>
      </p:sp>
      <p:sp>
        <p:nvSpPr>
          <p:cNvPr id="56323" name="Rectangle 3">
            <a:extLst>
              <a:ext uri="{FF2B5EF4-FFF2-40B4-BE49-F238E27FC236}">
                <a16:creationId xmlns:a16="http://schemas.microsoft.com/office/drawing/2014/main" id="{1F82A94D-C5D5-CDD5-6A66-F473BC968095}"/>
              </a:ext>
            </a:extLst>
          </p:cNvPr>
          <p:cNvSpPr>
            <a:spLocks/>
          </p:cNvSpPr>
          <p:nvPr/>
        </p:nvSpPr>
        <p:spPr bwMode="auto">
          <a:xfrm>
            <a:off x="1127125" y="274638"/>
            <a:ext cx="9083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4000" i="0">
                <a:solidFill>
                  <a:srgbClr val="0070C0"/>
                </a:solidFill>
              </a:rPr>
              <a:t>Hygromètres pratiques</a:t>
            </a:r>
            <a:endParaRPr lang="en-US" altLang="fr-FR" sz="4000" i="0">
              <a:solidFill>
                <a:srgbClr val="0070C0"/>
              </a:solidFill>
            </a:endParaRPr>
          </a:p>
        </p:txBody>
      </p:sp>
      <p:pic>
        <p:nvPicPr>
          <p:cNvPr id="56324" name="Picture 4" descr="humidistance">
            <a:extLst>
              <a:ext uri="{FF2B5EF4-FFF2-40B4-BE49-F238E27FC236}">
                <a16:creationId xmlns:a16="http://schemas.microsoft.com/office/drawing/2014/main" id="{5AB6C198-4E6D-9CC9-A501-9073FF296EE7}"/>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120188" y="3284538"/>
            <a:ext cx="776287" cy="1009650"/>
          </a:xfrm>
        </p:spPr>
      </p:pic>
    </p:spTree>
  </p:cSld>
  <p:clrMapOvr>
    <a:masterClrMapping/>
  </p:clrMapOvr>
  <p:transition>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09C9228-67F2-9564-0CC4-B7B3C36664A2}"/>
              </a:ext>
            </a:extLst>
          </p:cNvPr>
          <p:cNvSpPr>
            <a:spLocks noGrp="1"/>
          </p:cNvSpPr>
          <p:nvPr>
            <p:ph type="title"/>
          </p:nvPr>
        </p:nvSpPr>
        <p:spPr>
          <a:xfrm>
            <a:off x="1055688" y="115888"/>
            <a:ext cx="9155112" cy="1143000"/>
          </a:xfrm>
        </p:spPr>
        <p:txBody>
          <a:bodyPr/>
          <a:lstStyle/>
          <a:p>
            <a:pPr algn="l" eaLnBrk="1" hangingPunct="1"/>
            <a:r>
              <a:rPr lang="en-CA" altLang="fr-FR">
                <a:solidFill>
                  <a:srgbClr val="0070C0"/>
                </a:solidFill>
              </a:rPr>
              <a:t>Mesure de pression</a:t>
            </a:r>
            <a:endParaRPr lang="en-US" altLang="fr-FR">
              <a:solidFill>
                <a:srgbClr val="0070C0"/>
              </a:solidFill>
            </a:endParaRPr>
          </a:p>
        </p:txBody>
      </p:sp>
      <p:sp>
        <p:nvSpPr>
          <p:cNvPr id="58371" name="AutoShape 4">
            <a:extLst>
              <a:ext uri="{FF2B5EF4-FFF2-40B4-BE49-F238E27FC236}">
                <a16:creationId xmlns:a16="http://schemas.microsoft.com/office/drawing/2014/main" id="{AA529678-9A7C-8A7C-7C1C-632D44F1961D}"/>
              </a:ext>
            </a:extLst>
          </p:cNvPr>
          <p:cNvSpPr>
            <a:spLocks noGrp="1" noChangeAspect="1"/>
          </p:cNvSpPr>
          <p:nvPr>
            <p:ph type="body" idx="1"/>
          </p:nvPr>
        </p:nvSpPr>
        <p:spPr>
          <a:xfrm>
            <a:off x="1055688" y="1268413"/>
            <a:ext cx="9155112" cy="4525962"/>
          </a:xfrm>
        </p:spPr>
        <p:txBody>
          <a:bodyPr/>
          <a:lstStyle/>
          <a:p>
            <a:pPr eaLnBrk="1" hangingPunct="1">
              <a:buFontTx/>
              <a:buChar char="•"/>
            </a:pPr>
            <a:r>
              <a:rPr lang="fr-CA" altLang="fr-FR" sz="2400"/>
              <a:t>Exploitent l’un des effets suivants : </a:t>
            </a:r>
          </a:p>
          <a:p>
            <a:pPr lvl="1" eaLnBrk="1" hangingPunct="1">
              <a:buClr>
                <a:schemeClr val="accent2"/>
              </a:buClr>
              <a:buSzPct val="80000"/>
              <a:buFont typeface="Wingdings" panose="05000000000000000000" pitchFamily="2" charset="2"/>
              <a:buChar char="§"/>
            </a:pPr>
            <a:r>
              <a:rPr lang="fr-CA" altLang="fr-FR" sz="2000"/>
              <a:t>Déformation d’une membrane fixe</a:t>
            </a:r>
          </a:p>
          <a:p>
            <a:pPr lvl="1" eaLnBrk="1" hangingPunct="1">
              <a:buClr>
                <a:schemeClr val="accent2"/>
              </a:buClr>
              <a:buSzPct val="80000"/>
              <a:buFont typeface="Wingdings" panose="05000000000000000000" pitchFamily="2" charset="2"/>
              <a:buChar char="§"/>
            </a:pPr>
            <a:r>
              <a:rPr lang="fr-CA" altLang="fr-FR" sz="2000"/>
              <a:t>Déplacement d’une membrane mobile</a:t>
            </a:r>
          </a:p>
          <a:p>
            <a:pPr lvl="1" eaLnBrk="1" hangingPunct="1">
              <a:buClr>
                <a:schemeClr val="accent2"/>
              </a:buClr>
              <a:buSzPct val="80000"/>
              <a:buFont typeface="Wingdings" panose="05000000000000000000" pitchFamily="2" charset="2"/>
              <a:buChar char="§"/>
            </a:pPr>
            <a:r>
              <a:rPr lang="fr-CA" altLang="fr-FR" sz="2000"/>
              <a:t>Piezzorésistance</a:t>
            </a:r>
          </a:p>
          <a:p>
            <a:pPr eaLnBrk="1" hangingPunct="1">
              <a:buClr>
                <a:schemeClr val="accent2"/>
              </a:buClr>
              <a:buFont typeface="Wingdings" panose="05000000000000000000" pitchFamily="2" charset="2"/>
              <a:buChar char="§"/>
            </a:pPr>
            <a:r>
              <a:rPr lang="fr-CA" altLang="fr-FR" sz="2400"/>
              <a:t>La quantité mesurée est un déplacement, une variation de résistance ou une variation de capacitance</a:t>
            </a:r>
          </a:p>
          <a:p>
            <a:pPr eaLnBrk="1" hangingPunct="1">
              <a:buFontTx/>
              <a:buChar char="•"/>
            </a:pPr>
            <a:r>
              <a:rPr lang="fr-CA" altLang="fr-FR" sz="2400"/>
              <a:t>Mesurent souvent une pression différentielle</a:t>
            </a:r>
          </a:p>
          <a:p>
            <a:pPr lvl="1" eaLnBrk="1" hangingPunct="1"/>
            <a:endParaRPr lang="fr-CA" altLang="fr-FR" sz="2000"/>
          </a:p>
        </p:txBody>
      </p:sp>
      <p:pic>
        <p:nvPicPr>
          <p:cNvPr id="58372" name="Picture 5">
            <a:extLst>
              <a:ext uri="{FF2B5EF4-FFF2-40B4-BE49-F238E27FC236}">
                <a16:creationId xmlns:a16="http://schemas.microsoft.com/office/drawing/2014/main" id="{BCD2B8EC-7592-F6F8-5D41-947DCB00F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4005263"/>
            <a:ext cx="123983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a:extLst>
              <a:ext uri="{FF2B5EF4-FFF2-40B4-BE49-F238E27FC236}">
                <a16:creationId xmlns:a16="http://schemas.microsoft.com/office/drawing/2014/main" id="{53D62F3A-4A59-2749-0C9C-731B0A2B1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5" y="5013325"/>
            <a:ext cx="12033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a:extLst>
              <a:ext uri="{FF2B5EF4-FFF2-40B4-BE49-F238E27FC236}">
                <a16:creationId xmlns:a16="http://schemas.microsoft.com/office/drawing/2014/main" id="{843EF461-F2FE-C08B-6030-7D8BAAB85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50" y="4437063"/>
            <a:ext cx="18716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figure">
            <a:extLst>
              <a:ext uri="{FF2B5EF4-FFF2-40B4-BE49-F238E27FC236}">
                <a16:creationId xmlns:a16="http://schemas.microsoft.com/office/drawing/2014/main" id="{3EA39821-895E-94B6-2FD5-11A84AC88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73" t="1736" r="2289" b="1736"/>
          <a:stretch>
            <a:fillRect/>
          </a:stretch>
        </p:blipFill>
        <p:spPr bwMode="auto">
          <a:xfrm>
            <a:off x="2566988" y="4076700"/>
            <a:ext cx="1998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9" descr="photo">
            <a:extLst>
              <a:ext uri="{FF2B5EF4-FFF2-40B4-BE49-F238E27FC236}">
                <a16:creationId xmlns:a16="http://schemas.microsoft.com/office/drawing/2014/main" id="{BAF6CF4C-9516-5C1F-F0D4-0D191E897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8" y="4365625"/>
            <a:ext cx="12874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6FBFCA49-1FA2-97ED-3CAA-50C0B3E60325}"/>
              </a:ext>
            </a:extLst>
          </p:cNvPr>
          <p:cNvSpPr txBox="1">
            <a:spLocks noChangeArrowheads="1"/>
          </p:cNvSpPr>
          <p:nvPr/>
        </p:nvSpPr>
        <p:spPr bwMode="auto">
          <a:xfrm>
            <a:off x="1055688" y="1196975"/>
            <a:ext cx="10512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8143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rgbClr val="0099CC"/>
              </a:buClr>
              <a:buSzPct val="80000"/>
              <a:buFont typeface="Wingdings" panose="05000000000000000000" pitchFamily="2" charset="2"/>
              <a:buChar char="l"/>
            </a:pPr>
            <a:r>
              <a:rPr lang="fr-FR" altLang="fr-FR" sz="2400" i="0"/>
              <a:t>À partir d’une quantité non électrique </a:t>
            </a:r>
            <a:r>
              <a:rPr lang="fr-FR" altLang="fr-FR" sz="2400"/>
              <a:t>m</a:t>
            </a:r>
            <a:r>
              <a:rPr lang="fr-FR" altLang="fr-FR" sz="2400" i="0"/>
              <a:t>, fournit une caractéristique de sortie électrique </a:t>
            </a:r>
            <a:r>
              <a:rPr lang="fr-FR" altLang="fr-FR" sz="2400"/>
              <a:t>s</a:t>
            </a:r>
            <a:r>
              <a:rPr lang="fr-FR" altLang="fr-FR" sz="2400" i="0"/>
              <a:t>  </a:t>
            </a:r>
            <a:r>
              <a:rPr lang="fr-FR" altLang="fr-FR" sz="2400"/>
              <a:t>= f</a:t>
            </a:r>
            <a:r>
              <a:rPr lang="fr-FR" altLang="fr-FR" sz="2400" i="0"/>
              <a:t>(</a:t>
            </a:r>
            <a:r>
              <a:rPr lang="fr-FR" altLang="fr-FR" sz="2400"/>
              <a:t>m</a:t>
            </a:r>
            <a:r>
              <a:rPr lang="fr-FR" altLang="fr-FR" sz="2400" i="0"/>
              <a:t>)</a:t>
            </a:r>
          </a:p>
        </p:txBody>
      </p:sp>
      <p:sp>
        <p:nvSpPr>
          <p:cNvPr id="11267" name="Rectangle 3">
            <a:extLst>
              <a:ext uri="{FF2B5EF4-FFF2-40B4-BE49-F238E27FC236}">
                <a16:creationId xmlns:a16="http://schemas.microsoft.com/office/drawing/2014/main" id="{0656BF64-386C-0BED-DE2F-AED41F1D76EF}"/>
              </a:ext>
            </a:extLst>
          </p:cNvPr>
          <p:cNvSpPr>
            <a:spLocks noGrp="1"/>
          </p:cNvSpPr>
          <p:nvPr>
            <p:ph type="title"/>
          </p:nvPr>
        </p:nvSpPr>
        <p:spPr>
          <a:xfrm>
            <a:off x="1055688" y="260350"/>
            <a:ext cx="9155112" cy="854075"/>
          </a:xfrm>
        </p:spPr>
        <p:txBody>
          <a:bodyPr/>
          <a:lstStyle/>
          <a:p>
            <a:pPr algn="l" eaLnBrk="1" hangingPunct="1">
              <a:spcBef>
                <a:spcPct val="20000"/>
              </a:spcBef>
            </a:pPr>
            <a:r>
              <a:rPr lang="fr-FR" altLang="fr-FR" sz="4000">
                <a:solidFill>
                  <a:srgbClr val="0070C0"/>
                </a:solidFill>
              </a:rPr>
              <a:t>Capteur ou transducteur</a:t>
            </a:r>
            <a:endParaRPr lang="en-US" altLang="fr-FR" sz="4000">
              <a:solidFill>
                <a:srgbClr val="0070C0"/>
              </a:solidFill>
            </a:endParaRPr>
          </a:p>
        </p:txBody>
      </p:sp>
      <p:graphicFrame>
        <p:nvGraphicFramePr>
          <p:cNvPr id="576581" name="Group 69">
            <a:extLst>
              <a:ext uri="{FF2B5EF4-FFF2-40B4-BE49-F238E27FC236}">
                <a16:creationId xmlns:a16="http://schemas.microsoft.com/office/drawing/2014/main" id="{2CF25636-108F-7139-089B-D1C89AC580A3}"/>
              </a:ext>
            </a:extLst>
          </p:cNvPr>
          <p:cNvGraphicFramePr>
            <a:graphicFrameLocks noGrp="1"/>
          </p:cNvGraphicFramePr>
          <p:nvPr>
            <p:ph idx="1"/>
          </p:nvPr>
        </p:nvGraphicFramePr>
        <p:xfrm>
          <a:off x="1847850" y="2111375"/>
          <a:ext cx="8064500" cy="4232275"/>
        </p:xfrm>
        <a:graphic>
          <a:graphicData uri="http://schemas.openxmlformats.org/drawingml/2006/table">
            <a:tbl>
              <a:tblPr/>
              <a:tblGrid>
                <a:gridCol w="24487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303364">
                  <a:extLst>
                    <a:ext uri="{9D8B030D-6E8A-4147-A177-3AD203B41FA5}">
                      <a16:colId xmlns:a16="http://schemas.microsoft.com/office/drawing/2014/main" val="20003"/>
                    </a:ext>
                  </a:extLst>
                </a:gridCol>
              </a:tblGrid>
              <a:tr h="36637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800" b="1" i="0" u="none" strike="noStrike" cap="none" normalizeH="0" baseline="0" dirty="0">
                          <a:ln>
                            <a:noFill/>
                          </a:ln>
                          <a:solidFill>
                            <a:schemeClr val="tx1"/>
                          </a:solidFill>
                          <a:effectLst/>
                          <a:latin typeface="Calibri" pitchFamily="34" charset="0"/>
                        </a:rPr>
                        <a:t>Type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800" b="1" i="0" u="none" strike="noStrike" cap="none" normalizeH="0" baseline="0" dirty="0">
                          <a:ln>
                            <a:noFill/>
                          </a:ln>
                          <a:solidFill>
                            <a:schemeClr val="tx1"/>
                          </a:solidFill>
                          <a:effectLst/>
                          <a:latin typeface="Calibri" pitchFamily="34" charset="0"/>
                        </a:rPr>
                        <a:t>Entrée (m)</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800" b="1" i="0" u="none" strike="noStrike" cap="none" normalizeH="0" baseline="0">
                          <a:ln>
                            <a:noFill/>
                          </a:ln>
                          <a:solidFill>
                            <a:schemeClr val="tx1"/>
                          </a:solidFill>
                          <a:effectLst/>
                          <a:latin typeface="Calibri" pitchFamily="34" charset="0"/>
                        </a:rPr>
                        <a:t>Sortie (s)</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800" b="1" i="0" u="none" strike="noStrike" cap="none" normalizeH="0" baseline="0">
                          <a:ln>
                            <a:noFill/>
                          </a:ln>
                          <a:solidFill>
                            <a:schemeClr val="tx1"/>
                          </a:solidFill>
                          <a:effectLst/>
                          <a:latin typeface="Calibri" pitchFamily="34" charset="0"/>
                        </a:rPr>
                        <a:t>Applications</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89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Gauge de contrainte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Force, pression</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R</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Mesure de tension, poids</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73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Cellule photoélectrique, photodiode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Intensité lumineuse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Courant</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 Dispositifs optiques</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53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CA" sz="1600" b="0" i="0" u="none" strike="noStrike" cap="none" normalizeH="0" baseline="0" dirty="0">
                          <a:ln>
                            <a:noFill/>
                          </a:ln>
                          <a:solidFill>
                            <a:schemeClr val="tx1"/>
                          </a:solidFill>
                          <a:effectLst/>
                          <a:latin typeface="Calibri" pitchFamily="34" charset="0"/>
                        </a:rPr>
                        <a:t>Résistance variable</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transformateur différentiel, </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Déplacement linéaire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L</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Mesure de motion, distance</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73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Synchro, gyroscope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Déplacement angulaire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Tension, numérique</a:t>
                      </a:r>
                      <a:endParaRPr kumimoji="0" lang="fr-CA" sz="1600" b="0" i="0" u="none" strike="noStrike" cap="none" normalizeH="0" baseline="-25000" dirty="0">
                        <a:ln>
                          <a:noFill/>
                        </a:ln>
                        <a:solidFill>
                          <a:schemeClr val="tx1"/>
                        </a:solidFill>
                        <a:effectLst/>
                        <a:latin typeface="Calibri" pitchFamily="34" charset="0"/>
                      </a:endParaRP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Mesure d’angle</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29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Thermocouple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Température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Tension</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Automatique</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200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Tachymètre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a:ln>
                            <a:noFill/>
                          </a:ln>
                          <a:solidFill>
                            <a:schemeClr val="tx1"/>
                          </a:solidFill>
                          <a:effectLst/>
                          <a:latin typeface="Calibri" pitchFamily="34" charset="0"/>
                        </a:rPr>
                        <a:t>Vitesse de rotation</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Tension</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Moteurs, véhicules</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73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Accéléromètre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accélération</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Tension, numérique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CA" sz="1600" b="0" i="0" u="none" strike="noStrike" cap="none" normalizeH="0" baseline="0" dirty="0">
                          <a:ln>
                            <a:noFill/>
                          </a:ln>
                          <a:solidFill>
                            <a:schemeClr val="tx1"/>
                          </a:solidFill>
                          <a:effectLst/>
                          <a:latin typeface="Calibri" pitchFamily="34" charset="0"/>
                        </a:rPr>
                        <a:t>Automatique, détection de mouvement</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200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Magnétomètre</a:t>
                      </a:r>
                    </a:p>
                  </a:txBody>
                  <a:tcPr marL="92075" marR="92075" marT="46025" marB="460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Champ magnétique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fr-CA" sz="1600" b="0" i="0" u="none" strike="noStrike" cap="none" normalizeH="0" baseline="0" dirty="0">
                          <a:ln>
                            <a:noFill/>
                          </a:ln>
                          <a:solidFill>
                            <a:schemeClr val="tx1"/>
                          </a:solidFill>
                          <a:effectLst/>
                          <a:latin typeface="Calibri" pitchFamily="34" charset="0"/>
                        </a:rPr>
                        <a:t>numérique</a:t>
                      </a:r>
                    </a:p>
                  </a:txBody>
                  <a:tcPr marL="92075" marR="92075" marT="46025" marB="460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fr-CA" sz="1600" b="0" i="0" u="none" strike="noStrike" cap="none" normalizeH="0" baseline="0" dirty="0">
                          <a:ln>
                            <a:noFill/>
                          </a:ln>
                          <a:solidFill>
                            <a:schemeClr val="tx1"/>
                          </a:solidFill>
                          <a:effectLst/>
                          <a:latin typeface="Calibri" pitchFamily="34" charset="0"/>
                        </a:rPr>
                        <a:t>Détection d’orientation</a:t>
                      </a:r>
                    </a:p>
                  </a:txBody>
                  <a:tcPr marL="92075" marR="92075" marT="46025" marB="460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B14BC72-911D-6ADC-C290-8726CD7AF8C7}"/>
              </a:ext>
            </a:extLst>
          </p:cNvPr>
          <p:cNvSpPr>
            <a:spLocks noGrp="1"/>
          </p:cNvSpPr>
          <p:nvPr>
            <p:ph type="title"/>
          </p:nvPr>
        </p:nvSpPr>
        <p:spPr>
          <a:xfrm>
            <a:off x="1012825" y="347663"/>
            <a:ext cx="10382250" cy="1143000"/>
          </a:xfrm>
        </p:spPr>
        <p:txBody>
          <a:bodyPr/>
          <a:lstStyle/>
          <a:p>
            <a:pPr algn="l" eaLnBrk="1" hangingPunct="1"/>
            <a:r>
              <a:rPr lang="en-CA" altLang="fr-FR">
                <a:solidFill>
                  <a:srgbClr val="0070C0"/>
                </a:solidFill>
              </a:rPr>
              <a:t>Mesure de débit</a:t>
            </a:r>
            <a:endParaRPr lang="en-US" altLang="fr-FR">
              <a:solidFill>
                <a:srgbClr val="0070C0"/>
              </a:solidFill>
            </a:endParaRPr>
          </a:p>
        </p:txBody>
      </p:sp>
      <p:sp>
        <p:nvSpPr>
          <p:cNvPr id="59395" name="AutoShape 3">
            <a:extLst>
              <a:ext uri="{FF2B5EF4-FFF2-40B4-BE49-F238E27FC236}">
                <a16:creationId xmlns:a16="http://schemas.microsoft.com/office/drawing/2014/main" id="{A926F74D-C846-0F8B-E6DB-DB541C94CEC0}"/>
              </a:ext>
            </a:extLst>
          </p:cNvPr>
          <p:cNvSpPr>
            <a:spLocks noGrp="1" noChangeAspect="1"/>
          </p:cNvSpPr>
          <p:nvPr>
            <p:ph type="body" sz="half" idx="1"/>
          </p:nvPr>
        </p:nvSpPr>
        <p:spPr>
          <a:xfrm>
            <a:off x="1012825" y="1600200"/>
            <a:ext cx="6019800" cy="4525963"/>
          </a:xfrm>
        </p:spPr>
        <p:txBody>
          <a:bodyPr/>
          <a:lstStyle/>
          <a:p>
            <a:pPr eaLnBrk="1" hangingPunct="1">
              <a:buFontTx/>
              <a:buChar char="•"/>
            </a:pPr>
            <a:r>
              <a:rPr lang="fr-CA" altLang="fr-FR" sz="2400"/>
              <a:t>Exploitent un des effets suivants :</a:t>
            </a:r>
          </a:p>
          <a:p>
            <a:pPr lvl="1" eaLnBrk="1" hangingPunct="1">
              <a:buClr>
                <a:schemeClr val="accent2"/>
              </a:buClr>
              <a:buSzPct val="80000"/>
              <a:buFont typeface="Wingdings" panose="05000000000000000000" pitchFamily="2" charset="2"/>
              <a:buChar char="§"/>
            </a:pPr>
            <a:r>
              <a:rPr lang="fr-CA" altLang="fr-FR" sz="2000"/>
              <a:t>Turbines à induction </a:t>
            </a:r>
          </a:p>
          <a:p>
            <a:pPr lvl="1" eaLnBrk="1" hangingPunct="1">
              <a:buClr>
                <a:schemeClr val="accent2"/>
              </a:buClr>
              <a:buSzPct val="80000"/>
              <a:buFont typeface="Wingdings" panose="05000000000000000000" pitchFamily="2" charset="2"/>
              <a:buChar char="§"/>
            </a:pPr>
            <a:r>
              <a:rPr lang="fr-CA" altLang="fr-FR" sz="2000"/>
              <a:t>Effet doppler sur des ultrasons</a:t>
            </a:r>
          </a:p>
          <a:p>
            <a:pPr lvl="1" eaLnBrk="1" hangingPunct="1">
              <a:buClr>
                <a:schemeClr val="accent2"/>
              </a:buClr>
              <a:buSzPct val="80000"/>
              <a:buFont typeface="Wingdings" panose="05000000000000000000" pitchFamily="2" charset="2"/>
              <a:buChar char="§"/>
            </a:pPr>
            <a:r>
              <a:rPr lang="fr-CA" altLang="fr-FR" sz="2000"/>
              <a:t>Pression différentielle entre deux tubes de diamètres différents ou séparés par un obstacle</a:t>
            </a:r>
          </a:p>
          <a:p>
            <a:pPr lvl="1" eaLnBrk="1" hangingPunct="1">
              <a:buClr>
                <a:schemeClr val="accent2"/>
              </a:buClr>
              <a:buSzPct val="80000"/>
              <a:buFont typeface="Wingdings" panose="05000000000000000000" pitchFamily="2" charset="2"/>
              <a:buChar char="§"/>
            </a:pPr>
            <a:r>
              <a:rPr lang="fr-CA" altLang="fr-FR" sz="2000"/>
              <a:t>Induction de courant par déplacement de charges</a:t>
            </a:r>
          </a:p>
          <a:p>
            <a:pPr lvl="1" eaLnBrk="1" hangingPunct="1">
              <a:buClr>
                <a:schemeClr val="accent2"/>
              </a:buClr>
              <a:buSzPct val="80000"/>
              <a:buFont typeface="Wingdings" panose="05000000000000000000" pitchFamily="2" charset="2"/>
              <a:buChar char="§"/>
            </a:pPr>
            <a:r>
              <a:rPr lang="fr-CA" altLang="fr-FR" sz="2000"/>
              <a:t>Taux de dilution d’un traceur</a:t>
            </a:r>
          </a:p>
        </p:txBody>
      </p:sp>
      <p:pic>
        <p:nvPicPr>
          <p:cNvPr id="59396" name="Picture 4">
            <a:extLst>
              <a:ext uri="{FF2B5EF4-FFF2-40B4-BE49-F238E27FC236}">
                <a16:creationId xmlns:a16="http://schemas.microsoft.com/office/drawing/2014/main" id="{BE1E47DF-A573-2D0F-95E5-ACA1509E7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4365625"/>
            <a:ext cx="1323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a:extLst>
              <a:ext uri="{FF2B5EF4-FFF2-40B4-BE49-F238E27FC236}">
                <a16:creationId xmlns:a16="http://schemas.microsoft.com/office/drawing/2014/main" id="{6BD71E02-CFD4-6DD0-93D6-13B93D87C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850" y="4437063"/>
            <a:ext cx="173196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a:extLst>
              <a:ext uri="{FF2B5EF4-FFF2-40B4-BE49-F238E27FC236}">
                <a16:creationId xmlns:a16="http://schemas.microsoft.com/office/drawing/2014/main" id="{37F7CBC8-90CB-9A0B-A9B9-F525E61D2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4378325"/>
            <a:ext cx="2519362"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a:extLst>
              <a:ext uri="{FF2B5EF4-FFF2-40B4-BE49-F238E27FC236}">
                <a16:creationId xmlns:a16="http://schemas.microsoft.com/office/drawing/2014/main" id="{8E821A4E-B7BE-6685-9CC3-47A772E2C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5373688"/>
            <a:ext cx="3168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2">
            <a:extLst>
              <a:ext uri="{FF2B5EF4-FFF2-40B4-BE49-F238E27FC236}">
                <a16:creationId xmlns:a16="http://schemas.microsoft.com/office/drawing/2014/main" id="{CE7FB44B-DA07-6BE8-898A-7C9E983652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9228"/>
          <a:stretch>
            <a:fillRect/>
          </a:stretch>
        </p:blipFill>
        <p:spPr bwMode="auto">
          <a:xfrm>
            <a:off x="4943475" y="4221163"/>
            <a:ext cx="25209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4">
            <a:extLst>
              <a:ext uri="{FF2B5EF4-FFF2-40B4-BE49-F238E27FC236}">
                <a16:creationId xmlns:a16="http://schemas.microsoft.com/office/drawing/2014/main" id="{AD00D8A2-3DB1-0A17-3AFE-BFA9718D1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2924175"/>
            <a:ext cx="13668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5">
            <a:extLst>
              <a:ext uri="{FF2B5EF4-FFF2-40B4-BE49-F238E27FC236}">
                <a16:creationId xmlns:a16="http://schemas.microsoft.com/office/drawing/2014/main" id="{600D4E16-9A73-0AAB-D97A-F11062B4E6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2850" y="1484313"/>
            <a:ext cx="1192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403" name="Object 16">
            <a:extLst>
              <a:ext uri="{FF2B5EF4-FFF2-40B4-BE49-F238E27FC236}">
                <a16:creationId xmlns:a16="http://schemas.microsoft.com/office/drawing/2014/main" id="{1874D04A-D510-B37F-C89E-3335DE837D5C}"/>
              </a:ext>
            </a:extLst>
          </p:cNvPr>
          <p:cNvGraphicFramePr>
            <a:graphicFrameLocks noGrp="1" noChangeAspect="1"/>
          </p:cNvGraphicFramePr>
          <p:nvPr>
            <p:ph sz="half" idx="2"/>
          </p:nvPr>
        </p:nvGraphicFramePr>
        <p:xfrm>
          <a:off x="6986588" y="3024188"/>
          <a:ext cx="1244600" cy="447675"/>
        </p:xfrm>
        <a:graphic>
          <a:graphicData uri="http://schemas.openxmlformats.org/presentationml/2006/ole">
            <mc:AlternateContent xmlns:mc="http://schemas.openxmlformats.org/markup-compatibility/2006">
              <mc:Choice xmlns:v="urn:schemas-microsoft-com:vml" Requires="v">
                <p:oleObj name="Equation" r:id="rId9" imgW="672808" imgH="241195" progId="Equation.3">
                  <p:embed/>
                </p:oleObj>
              </mc:Choice>
              <mc:Fallback>
                <p:oleObj name="Equation" r:id="rId9" imgW="672808" imgH="241195" progId="Equation.3">
                  <p:embed/>
                  <p:pic>
                    <p:nvPicPr>
                      <p:cNvPr id="0" name="Object 16"/>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6588" y="3024188"/>
                        <a:ext cx="12446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96E266E-3697-99D0-8AF9-881FDF2E8F63}"/>
              </a:ext>
            </a:extLst>
          </p:cNvPr>
          <p:cNvSpPr>
            <a:spLocks noGrp="1"/>
          </p:cNvSpPr>
          <p:nvPr>
            <p:ph type="title"/>
          </p:nvPr>
        </p:nvSpPr>
        <p:spPr>
          <a:xfrm>
            <a:off x="1055688" y="333375"/>
            <a:ext cx="9361487" cy="1143000"/>
          </a:xfrm>
        </p:spPr>
        <p:txBody>
          <a:bodyPr/>
          <a:lstStyle/>
          <a:p>
            <a:pPr algn="l" eaLnBrk="1" hangingPunct="1"/>
            <a:r>
              <a:rPr lang="en-CA" altLang="fr-FR" sz="4000">
                <a:solidFill>
                  <a:srgbClr val="0070C0"/>
                </a:solidFill>
              </a:rPr>
              <a:t>Mesure de mouvement et de proximité</a:t>
            </a:r>
            <a:endParaRPr lang="en-US" altLang="fr-FR" sz="4000">
              <a:solidFill>
                <a:srgbClr val="0070C0"/>
              </a:solidFill>
            </a:endParaRPr>
          </a:p>
        </p:txBody>
      </p:sp>
      <p:sp>
        <p:nvSpPr>
          <p:cNvPr id="60419" name="Rectangle 3">
            <a:extLst>
              <a:ext uri="{FF2B5EF4-FFF2-40B4-BE49-F238E27FC236}">
                <a16:creationId xmlns:a16="http://schemas.microsoft.com/office/drawing/2014/main" id="{272683F9-FED7-8CD7-325E-F487491F0970}"/>
              </a:ext>
            </a:extLst>
          </p:cNvPr>
          <p:cNvSpPr>
            <a:spLocks noGrp="1"/>
          </p:cNvSpPr>
          <p:nvPr>
            <p:ph type="body" idx="1"/>
          </p:nvPr>
        </p:nvSpPr>
        <p:spPr>
          <a:xfrm>
            <a:off x="1055688" y="1600200"/>
            <a:ext cx="10526712" cy="4525963"/>
          </a:xfrm>
        </p:spPr>
        <p:txBody>
          <a:bodyPr/>
          <a:lstStyle/>
          <a:p>
            <a:pPr eaLnBrk="1" hangingPunct="1">
              <a:buClr>
                <a:schemeClr val="hlink"/>
              </a:buClr>
              <a:buFontTx/>
              <a:buChar char="•"/>
            </a:pPr>
            <a:r>
              <a:rPr lang="fr-CA" altLang="fr-FR" sz="2800"/>
              <a:t>Utilisent la génération ou réflexion d’ondes par la cible</a:t>
            </a:r>
          </a:p>
          <a:p>
            <a:pPr marL="695325" lvl="1" indent="-238125" eaLnBrk="1" hangingPunct="1">
              <a:buClr>
                <a:schemeClr val="accent2"/>
              </a:buClr>
              <a:buSzPct val="80000"/>
              <a:buFont typeface="Wingdings" panose="05000000000000000000" pitchFamily="2" charset="2"/>
              <a:buChar char="§"/>
            </a:pPr>
            <a:r>
              <a:rPr lang="fr-CA" altLang="fr-FR" sz="2400"/>
              <a:t>Capteurs optiques : </a:t>
            </a:r>
          </a:p>
          <a:p>
            <a:pPr marL="1079500" lvl="2" indent="-204788" eaLnBrk="1" hangingPunct="1">
              <a:buClr>
                <a:srgbClr val="0099CC"/>
              </a:buClr>
              <a:buSzPct val="80000"/>
              <a:buFont typeface="Wingdings" panose="05000000000000000000" pitchFamily="2" charset="2"/>
              <a:buChar char="§"/>
            </a:pPr>
            <a:r>
              <a:rPr lang="fr-CA" altLang="fr-FR" sz="2000"/>
              <a:t>On mesure l’intensité de la lumière réfléchie</a:t>
            </a:r>
          </a:p>
          <a:p>
            <a:pPr marL="1079500" lvl="2" indent="-204788" eaLnBrk="1" hangingPunct="1">
              <a:buClr>
                <a:srgbClr val="0099CC"/>
              </a:buClr>
              <a:buSzPct val="80000"/>
              <a:buFont typeface="Wingdings" panose="05000000000000000000" pitchFamily="2" charset="2"/>
              <a:buChar char="§"/>
            </a:pPr>
            <a:r>
              <a:rPr lang="fr-CA" altLang="fr-FR" sz="2000"/>
              <a:t>On mesure la radiation IR émise par l’objet</a:t>
            </a:r>
          </a:p>
          <a:p>
            <a:pPr marL="695325" lvl="1" indent="-238125" eaLnBrk="1" hangingPunct="1">
              <a:lnSpc>
                <a:spcPct val="10000"/>
              </a:lnSpc>
              <a:buClr>
                <a:schemeClr val="accent2"/>
              </a:buClr>
              <a:buSzPct val="80000"/>
              <a:buFont typeface="Wingdings" panose="05000000000000000000" pitchFamily="2" charset="2"/>
              <a:buChar char="§"/>
            </a:pPr>
            <a:endParaRPr lang="fr-CA" altLang="fr-FR" sz="2400"/>
          </a:p>
          <a:p>
            <a:pPr marL="695325" lvl="1" indent="-238125" eaLnBrk="1" hangingPunct="1">
              <a:buClr>
                <a:schemeClr val="accent2"/>
              </a:buClr>
              <a:buSzPct val="80000"/>
              <a:buFont typeface="Wingdings" panose="05000000000000000000" pitchFamily="2" charset="2"/>
              <a:buChar char="§"/>
            </a:pPr>
            <a:endParaRPr lang="fr-CA" altLang="fr-FR" sz="2400"/>
          </a:p>
          <a:p>
            <a:pPr marL="695325" lvl="1" indent="-238125" eaLnBrk="1" hangingPunct="1">
              <a:buClr>
                <a:schemeClr val="accent2"/>
              </a:buClr>
              <a:buSzPct val="80000"/>
              <a:buFont typeface="Wingdings" panose="05000000000000000000" pitchFamily="2" charset="2"/>
              <a:buChar char="§"/>
            </a:pPr>
            <a:r>
              <a:rPr lang="fr-CA" altLang="fr-FR" sz="2400"/>
              <a:t>Capteurs ultrasonores : </a:t>
            </a:r>
          </a:p>
          <a:p>
            <a:pPr marL="1079500" lvl="2" indent="-204788" eaLnBrk="1" hangingPunct="1">
              <a:buClr>
                <a:srgbClr val="0099CC"/>
              </a:buClr>
              <a:buSzPct val="80000"/>
              <a:buFont typeface="Wingdings" panose="05000000000000000000" pitchFamily="2" charset="2"/>
              <a:buChar char="§"/>
            </a:pPr>
            <a:r>
              <a:rPr lang="fr-CA" altLang="fr-FR" sz="2000"/>
              <a:t>Mesurent le temps d’aller-retour d’un train </a:t>
            </a:r>
          </a:p>
          <a:p>
            <a:pPr marL="1079500" lvl="2" indent="-204788" eaLnBrk="1" hangingPunct="1">
              <a:spcBef>
                <a:spcPct val="0"/>
              </a:spcBef>
              <a:buClr>
                <a:srgbClr val="0099CC"/>
              </a:buClr>
              <a:buSzPct val="80000"/>
              <a:buFont typeface="Wingdings" panose="05000000000000000000" pitchFamily="2" charset="2"/>
              <a:buChar char="§"/>
            </a:pPr>
            <a:r>
              <a:rPr lang="fr-CA" altLang="fr-FR" sz="2000"/>
              <a:t>	d’impulsions émis</a:t>
            </a:r>
          </a:p>
          <a:p>
            <a:pPr marL="695325" lvl="1" indent="-238125" eaLnBrk="1" hangingPunct="1">
              <a:spcBef>
                <a:spcPct val="0"/>
              </a:spcBef>
              <a:buClr>
                <a:schemeClr val="accent2"/>
              </a:buClr>
              <a:buSzPct val="80000"/>
              <a:buFont typeface="Wingdings" panose="05000000000000000000" pitchFamily="2" charset="2"/>
              <a:buChar char="§"/>
            </a:pPr>
            <a:endParaRPr lang="fr-CA" altLang="fr-FR" sz="2000"/>
          </a:p>
          <a:p>
            <a:pPr eaLnBrk="1" hangingPunct="1">
              <a:spcBef>
                <a:spcPct val="0"/>
              </a:spcBef>
              <a:buClr>
                <a:schemeClr val="hlink"/>
              </a:buClr>
              <a:buFontTx/>
              <a:buChar char="•"/>
            </a:pPr>
            <a:r>
              <a:rPr lang="fr-CA" altLang="fr-FR" sz="2400"/>
              <a:t>Les capteurs à réflexion d’onde servent                                                                    aussi à mesurer des niveaux de liquide !</a:t>
            </a:r>
          </a:p>
        </p:txBody>
      </p:sp>
      <p:pic>
        <p:nvPicPr>
          <p:cNvPr id="60420" name="Picture 4">
            <a:extLst>
              <a:ext uri="{FF2B5EF4-FFF2-40B4-BE49-F238E27FC236}">
                <a16:creationId xmlns:a16="http://schemas.microsoft.com/office/drawing/2014/main" id="{AB599E48-513B-CA5D-F98D-5396BB93F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538" y="4695825"/>
            <a:ext cx="223202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a:extLst>
              <a:ext uri="{FF2B5EF4-FFF2-40B4-BE49-F238E27FC236}">
                <a16:creationId xmlns:a16="http://schemas.microsoft.com/office/drawing/2014/main" id="{36635F73-0825-CEAE-0C29-2E0A1DE75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4827588"/>
            <a:ext cx="12255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a:extLst>
              <a:ext uri="{FF2B5EF4-FFF2-40B4-BE49-F238E27FC236}">
                <a16:creationId xmlns:a16="http://schemas.microsoft.com/office/drawing/2014/main" id="{8763B6AE-9E0A-7686-BBFF-59AF8238E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7588" y="208597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a:extLst>
              <a:ext uri="{FF2B5EF4-FFF2-40B4-BE49-F238E27FC236}">
                <a16:creationId xmlns:a16="http://schemas.microsoft.com/office/drawing/2014/main" id="{82D10708-1338-61FB-E1CB-0C25E819A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7338" y="3179763"/>
            <a:ext cx="749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9">
            <a:extLst>
              <a:ext uri="{FF2B5EF4-FFF2-40B4-BE49-F238E27FC236}">
                <a16:creationId xmlns:a16="http://schemas.microsoft.com/office/drawing/2014/main" id="{446D02B8-0EE9-84AF-A1FD-291A8C1D8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1238" y="3036888"/>
            <a:ext cx="9794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a:extLst>
              <a:ext uri="{FF2B5EF4-FFF2-40B4-BE49-F238E27FC236}">
                <a16:creationId xmlns:a16="http://schemas.microsoft.com/office/drawing/2014/main" id="{B0375C21-83E6-108E-8CBF-56696197C8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0" y="18446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5B92BAAF-DC6A-F136-95E2-090A87803150}"/>
              </a:ext>
            </a:extLst>
          </p:cNvPr>
          <p:cNvSpPr txBox="1">
            <a:spLocks noChangeArrowheads="1"/>
          </p:cNvSpPr>
          <p:nvPr/>
        </p:nvSpPr>
        <p:spPr bwMode="auto">
          <a:xfrm>
            <a:off x="1127125" y="1773238"/>
            <a:ext cx="936148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814388" indent="-3571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latin typeface="Tahoma" panose="020B0604030504040204" pitchFamily="34" charset="0"/>
              </a:rPr>
              <a:t>En plus de générateurs de tensions tels les thermocouples,  il existe aussi :</a:t>
            </a:r>
          </a:p>
          <a:p>
            <a:pPr lvl="1">
              <a:buClr>
                <a:srgbClr val="0099CC"/>
              </a:buClr>
              <a:buSzPct val="80000"/>
              <a:buFont typeface="Wingdings" panose="05000000000000000000" pitchFamily="2" charset="2"/>
              <a:buChar char="l"/>
            </a:pPr>
            <a:r>
              <a:rPr lang="fr-FR" altLang="fr-FR" sz="2400" i="0">
                <a:latin typeface="Tahoma" panose="020B0604030504040204" pitchFamily="34" charset="0"/>
              </a:rPr>
              <a:t>générateurs de courant</a:t>
            </a:r>
          </a:p>
          <a:p>
            <a:pPr lvl="1">
              <a:buClr>
                <a:srgbClr val="0099CC"/>
              </a:buClr>
              <a:buSzPct val="80000"/>
              <a:buFont typeface="Wingdings" panose="05000000000000000000" pitchFamily="2" charset="2"/>
              <a:buChar char="l"/>
            </a:pPr>
            <a:r>
              <a:rPr lang="fr-FR" altLang="fr-FR" sz="2400" i="0">
                <a:latin typeface="Tahoma" panose="020B0604030504040204" pitchFamily="34" charset="0"/>
              </a:rPr>
              <a:t>Générateurs de charge</a:t>
            </a:r>
          </a:p>
        </p:txBody>
      </p:sp>
      <p:sp>
        <p:nvSpPr>
          <p:cNvPr id="61443" name="Rectangle 3">
            <a:extLst>
              <a:ext uri="{FF2B5EF4-FFF2-40B4-BE49-F238E27FC236}">
                <a16:creationId xmlns:a16="http://schemas.microsoft.com/office/drawing/2014/main" id="{C1F03185-7064-7F50-31F6-78F35EE9A9F8}"/>
              </a:ext>
            </a:extLst>
          </p:cNvPr>
          <p:cNvSpPr>
            <a:spLocks noGrp="1"/>
          </p:cNvSpPr>
          <p:nvPr>
            <p:ph type="title"/>
          </p:nvPr>
        </p:nvSpPr>
        <p:spPr>
          <a:xfrm>
            <a:off x="1055688" y="274638"/>
            <a:ext cx="10526712" cy="1143000"/>
          </a:xfrm>
        </p:spPr>
        <p:txBody>
          <a:bodyPr/>
          <a:lstStyle/>
          <a:p>
            <a:pPr algn="l" eaLnBrk="1" hangingPunct="1"/>
            <a:r>
              <a:rPr lang="en-CA" altLang="fr-FR">
                <a:solidFill>
                  <a:srgbClr val="0070C0"/>
                </a:solidFill>
              </a:rPr>
              <a:t>Capteurs actifs</a:t>
            </a:r>
            <a:endParaRPr lang="en-US" altLang="fr-FR">
              <a:solidFill>
                <a:srgbClr val="0070C0"/>
              </a:solidFill>
            </a:endParaRPr>
          </a:p>
        </p:txBody>
      </p:sp>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920D04B3-0AAA-4E31-8B05-DF2D8AC4C383}"/>
              </a:ext>
            </a:extLst>
          </p:cNvPr>
          <p:cNvSpPr txBox="1">
            <a:spLocks noChangeArrowheads="1"/>
          </p:cNvSpPr>
          <p:nvPr/>
        </p:nvSpPr>
        <p:spPr bwMode="auto">
          <a:xfrm>
            <a:off x="1055688" y="1412875"/>
            <a:ext cx="104409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31838" indent="-2746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300" i="0"/>
              <a:t>Les rayonnements nucléaires, par ionisation du milieu, ou les rayonnements optiques, par génération de porteurs libres modifient le courant électrique traversant le milieu.</a:t>
            </a:r>
          </a:p>
          <a:p>
            <a:pPr>
              <a:buClr>
                <a:srgbClr val="0099CC"/>
              </a:buClr>
              <a:buSzPct val="80000"/>
              <a:buFont typeface="Wingdings" panose="05000000000000000000" pitchFamily="2" charset="2"/>
              <a:buChar char="l"/>
            </a:pPr>
            <a:r>
              <a:rPr lang="fr-FR" altLang="fr-FR" sz="2300" b="1" i="0"/>
              <a:t>Exemple : Photoélectricité</a:t>
            </a:r>
          </a:p>
          <a:p>
            <a:pPr>
              <a:buClr>
                <a:srgbClr val="0099CC"/>
              </a:buClr>
              <a:buSzPct val="80000"/>
              <a:buFont typeface="Wingdings" panose="05000000000000000000" pitchFamily="2" charset="2"/>
              <a:buNone/>
            </a:pPr>
            <a:r>
              <a:rPr lang="fr-FR" altLang="fr-FR" sz="2300" i="0"/>
              <a:t>	Un flux rayonnant</a:t>
            </a:r>
            <a:r>
              <a:rPr lang="fr-FR" altLang="fr-FR" sz="2300" i="0">
                <a:latin typeface="Tahoma" panose="020B0604030504040204" pitchFamily="34" charset="0"/>
              </a:rPr>
              <a:t> </a:t>
            </a:r>
            <a:r>
              <a:rPr lang="fr-FR" altLang="fr-FR" sz="2300">
                <a:latin typeface="Symbol" panose="05050102010706020507" pitchFamily="18" charset="2"/>
              </a:rPr>
              <a:t>f</a:t>
            </a:r>
            <a:r>
              <a:rPr lang="fr-FR" altLang="fr-FR" sz="2300" i="0">
                <a:latin typeface="Tahoma" panose="020B0604030504040204" pitchFamily="34" charset="0"/>
              </a:rPr>
              <a:t> </a:t>
            </a:r>
            <a:r>
              <a:rPr lang="fr-FR" altLang="fr-FR" sz="2300" i="0"/>
              <a:t>sur la jonction d’une diode polarisée en sens inverse</a:t>
            </a:r>
            <a:r>
              <a:rPr lang="fr-FR" altLang="fr-FR" sz="2300" i="0">
                <a:solidFill>
                  <a:schemeClr val="bg1"/>
                </a:solidFill>
                <a:latin typeface="Tahoma" panose="020B0604030504040204" pitchFamily="34" charset="0"/>
              </a:rPr>
              <a:t> </a:t>
            </a:r>
            <a:r>
              <a:rPr lang="fr-FR" altLang="fr-FR" sz="2300" i="0"/>
              <a:t>crée des paires électron-trou qui forment un courant</a:t>
            </a:r>
            <a:r>
              <a:rPr lang="fr-FR" altLang="fr-FR" sz="2300" i="0">
                <a:latin typeface="Tahoma" panose="020B0604030504040204" pitchFamily="34" charset="0"/>
              </a:rPr>
              <a:t> </a:t>
            </a:r>
            <a:r>
              <a:rPr lang="fr-FR" altLang="fr-FR" sz="2300"/>
              <a:t>I</a:t>
            </a:r>
            <a:r>
              <a:rPr lang="fr-FR" altLang="fr-FR" sz="2300" i="0">
                <a:latin typeface="Tahoma" panose="020B0604030504040204" pitchFamily="34" charset="0"/>
              </a:rPr>
              <a:t> </a:t>
            </a:r>
            <a:r>
              <a:rPr lang="fr-FR" altLang="fr-FR" sz="2300" i="0"/>
              <a:t>:</a:t>
            </a:r>
          </a:p>
          <a:p>
            <a:pPr>
              <a:buClr>
                <a:srgbClr val="0099CC"/>
              </a:buClr>
              <a:buSzPct val="80000"/>
              <a:buFont typeface="Wingdings" panose="05000000000000000000" pitchFamily="2" charset="2"/>
              <a:buNone/>
            </a:pPr>
            <a:r>
              <a:rPr lang="fr-FR" altLang="fr-FR" sz="2300" i="0">
                <a:latin typeface="Tahoma" panose="020B0604030504040204" pitchFamily="34" charset="0"/>
              </a:rPr>
              <a:t>			</a:t>
            </a:r>
            <a:r>
              <a:rPr lang="fr-FR" altLang="fr-FR" sz="2300"/>
              <a:t>I = I</a:t>
            </a:r>
            <a:r>
              <a:rPr lang="fr-FR" altLang="fr-FR" sz="2300" baseline="-25000"/>
              <a:t>0</a:t>
            </a:r>
            <a:r>
              <a:rPr lang="fr-FR" altLang="fr-FR" sz="2300"/>
              <a:t> + S</a:t>
            </a:r>
            <a:r>
              <a:rPr lang="fr-FR" altLang="fr-FR" sz="2300" baseline="-25000"/>
              <a:t>d</a:t>
            </a:r>
            <a:r>
              <a:rPr lang="fr-FR" altLang="fr-FR" sz="2300">
                <a:latin typeface="Tahoma" panose="020B0604030504040204" pitchFamily="34" charset="0"/>
              </a:rPr>
              <a:t> </a:t>
            </a:r>
            <a:r>
              <a:rPr lang="fr-FR" altLang="fr-FR" sz="2300">
                <a:latin typeface="Symbol" panose="05050102010706020507" pitchFamily="18" charset="2"/>
              </a:rPr>
              <a:t>f</a:t>
            </a:r>
          </a:p>
          <a:p>
            <a:pPr>
              <a:buClr>
                <a:srgbClr val="0099CC"/>
              </a:buClr>
              <a:buSzPct val="80000"/>
              <a:buFont typeface="Wingdings" panose="05000000000000000000" pitchFamily="2" charset="2"/>
              <a:buNone/>
            </a:pPr>
            <a:r>
              <a:rPr lang="fr-FR" altLang="fr-FR" sz="2300" i="0"/>
              <a:t>	</a:t>
            </a:r>
            <a:r>
              <a:rPr lang="fr-FR" altLang="fr-FR" sz="2300"/>
              <a:t>I</a:t>
            </a:r>
            <a:r>
              <a:rPr lang="fr-FR" altLang="fr-FR" sz="2300" baseline="-25000"/>
              <a:t>0</a:t>
            </a:r>
            <a:r>
              <a:rPr lang="fr-FR" altLang="fr-FR" sz="2300" i="0"/>
              <a:t> est le courant d’obscurité de la diode et</a:t>
            </a:r>
            <a:r>
              <a:rPr lang="fr-FR" altLang="fr-FR" sz="2300"/>
              <a:t> S</a:t>
            </a:r>
            <a:r>
              <a:rPr lang="fr-FR" altLang="fr-FR" sz="2300" baseline="-25000"/>
              <a:t>d</a:t>
            </a:r>
            <a:r>
              <a:rPr lang="fr-FR" altLang="fr-FR" sz="2300" i="0"/>
              <a:t> est la sensibilité en</a:t>
            </a:r>
            <a:r>
              <a:rPr lang="fr-FR" altLang="fr-FR" sz="2300" i="0">
                <a:latin typeface="Tahoma" panose="020B0604030504040204" pitchFamily="34" charset="0"/>
              </a:rPr>
              <a:t> </a:t>
            </a:r>
            <a:r>
              <a:rPr lang="fr-FR" altLang="fr-FR" sz="2300" i="0"/>
              <a:t>A/W</a:t>
            </a:r>
          </a:p>
          <a:p>
            <a:pPr lvl="1">
              <a:buClr>
                <a:schemeClr val="accent2"/>
              </a:buClr>
              <a:buSzPct val="80000"/>
              <a:buFont typeface="Wingdings" panose="05000000000000000000" pitchFamily="2" charset="2"/>
              <a:buChar char="§"/>
            </a:pPr>
            <a:r>
              <a:rPr lang="fr-FR" altLang="fr-FR" sz="2300" i="0"/>
              <a:t>Schéma équivalent à une photodiode</a:t>
            </a:r>
          </a:p>
          <a:p>
            <a:pPr lvl="1">
              <a:buClr>
                <a:schemeClr val="accent2"/>
              </a:buClr>
              <a:buSzPct val="80000"/>
              <a:buFont typeface="Wingdings" panose="05000000000000000000" pitchFamily="2" charset="2"/>
              <a:buChar char="§"/>
            </a:pPr>
            <a:endParaRPr lang="fr-FR" altLang="fr-FR" sz="2400" i="0"/>
          </a:p>
          <a:p>
            <a:pPr lvl="1">
              <a:buClr>
                <a:schemeClr val="accent2"/>
              </a:buClr>
              <a:buSzPct val="80000"/>
              <a:buFont typeface="Wingdings" panose="05000000000000000000" pitchFamily="2" charset="2"/>
              <a:buChar char="§"/>
            </a:pPr>
            <a:endParaRPr lang="fr-FR" altLang="fr-FR" sz="2400" i="0"/>
          </a:p>
          <a:p>
            <a:pPr lvl="1" eaLnBrk="1" hangingPunct="1">
              <a:lnSpc>
                <a:spcPct val="150000"/>
              </a:lnSpc>
              <a:spcBef>
                <a:spcPct val="0"/>
              </a:spcBef>
              <a:buFontTx/>
              <a:buNone/>
            </a:pPr>
            <a:r>
              <a:rPr kumimoji="0" lang="fr-FR" altLang="fr-FR" sz="2400" i="0">
                <a:latin typeface="Tahoma" panose="020B0604030504040204" pitchFamily="34" charset="0"/>
              </a:rPr>
              <a:t>	</a:t>
            </a:r>
            <a:r>
              <a:rPr kumimoji="0" lang="fr-FR" altLang="fr-FR" sz="2000" i="0"/>
              <a:t>R</a:t>
            </a:r>
            <a:r>
              <a:rPr kumimoji="0" lang="fr-FR" altLang="fr-FR" sz="2000" i="0" baseline="-25000"/>
              <a:t>ob</a:t>
            </a:r>
            <a:r>
              <a:rPr kumimoji="0" lang="fr-FR" altLang="fr-FR" sz="2000" i="0"/>
              <a:t> varie entre 100 k</a:t>
            </a:r>
            <a:r>
              <a:rPr kumimoji="0" lang="fr-FR" altLang="fr-FR" sz="2000" i="0">
                <a:latin typeface="Symbol" panose="05050102010706020507" pitchFamily="18" charset="2"/>
              </a:rPr>
              <a:t>W</a:t>
            </a:r>
            <a:r>
              <a:rPr kumimoji="0" lang="fr-FR" altLang="fr-FR" sz="2000" i="0"/>
              <a:t> et 1 G</a:t>
            </a:r>
            <a:r>
              <a:rPr kumimoji="0" lang="fr-FR" altLang="fr-FR" sz="2000" i="0">
                <a:latin typeface="Symbol" panose="05050102010706020507" pitchFamily="18" charset="2"/>
              </a:rPr>
              <a:t>W</a:t>
            </a:r>
            <a:r>
              <a:rPr kumimoji="0" lang="fr-FR" altLang="fr-FR" sz="2000" i="0"/>
              <a:t>, et R</a:t>
            </a:r>
            <a:r>
              <a:rPr kumimoji="0" lang="fr-FR" altLang="fr-FR" sz="2000" i="0" baseline="-25000"/>
              <a:t>s</a:t>
            </a:r>
            <a:r>
              <a:rPr kumimoji="0" lang="fr-FR" altLang="fr-FR" sz="2000" i="0"/>
              <a:t> entre 10 et 500 </a:t>
            </a:r>
            <a:r>
              <a:rPr kumimoji="0" lang="fr-FR" altLang="fr-FR" sz="2000" i="0">
                <a:latin typeface="Symbol" panose="05050102010706020507" pitchFamily="18" charset="2"/>
              </a:rPr>
              <a:t>W</a:t>
            </a:r>
            <a:r>
              <a:rPr kumimoji="0" lang="fr-FR" altLang="fr-FR" sz="2000" i="0"/>
              <a:t>.</a:t>
            </a:r>
            <a:endParaRPr lang="fr-FR" altLang="fr-FR" sz="2400" i="0"/>
          </a:p>
        </p:txBody>
      </p:sp>
      <p:sp>
        <p:nvSpPr>
          <p:cNvPr id="63491" name="Rectangle 3">
            <a:extLst>
              <a:ext uri="{FF2B5EF4-FFF2-40B4-BE49-F238E27FC236}">
                <a16:creationId xmlns:a16="http://schemas.microsoft.com/office/drawing/2014/main" id="{5F62CC1D-23DA-1AE4-CA38-4FC870539371}"/>
              </a:ext>
            </a:extLst>
          </p:cNvPr>
          <p:cNvSpPr>
            <a:spLocks noGrp="1"/>
          </p:cNvSpPr>
          <p:nvPr>
            <p:ph type="title"/>
          </p:nvPr>
        </p:nvSpPr>
        <p:spPr>
          <a:xfrm>
            <a:off x="1055688" y="260350"/>
            <a:ext cx="9166225" cy="1143000"/>
          </a:xfrm>
        </p:spPr>
        <p:txBody>
          <a:bodyPr/>
          <a:lstStyle/>
          <a:p>
            <a:pPr algn="l" eaLnBrk="1" hangingPunct="1"/>
            <a:r>
              <a:rPr lang="fr-FR" altLang="fr-FR" sz="4000">
                <a:solidFill>
                  <a:srgbClr val="0070C0"/>
                </a:solidFill>
              </a:rPr>
              <a:t>Capteurs générateurs de courant</a:t>
            </a:r>
            <a:endParaRPr lang="en-US" altLang="fr-FR" sz="4000" b="1">
              <a:solidFill>
                <a:srgbClr val="0070C0"/>
              </a:solidFill>
            </a:endParaRPr>
          </a:p>
        </p:txBody>
      </p:sp>
      <p:pic>
        <p:nvPicPr>
          <p:cNvPr id="63492" name="Picture 4" descr="photodiode">
            <a:extLst>
              <a:ext uri="{FF2B5EF4-FFF2-40B4-BE49-F238E27FC236}">
                <a16:creationId xmlns:a16="http://schemas.microsoft.com/office/drawing/2014/main" id="{D43B50A4-98DF-B180-6C35-C589C1C68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913" y="3502025"/>
            <a:ext cx="14382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Group 5">
            <a:extLst>
              <a:ext uri="{FF2B5EF4-FFF2-40B4-BE49-F238E27FC236}">
                <a16:creationId xmlns:a16="http://schemas.microsoft.com/office/drawing/2014/main" id="{E95BA488-4D72-17F2-EC3D-06CB3FC99B91}"/>
              </a:ext>
            </a:extLst>
          </p:cNvPr>
          <p:cNvGrpSpPr>
            <a:grpSpLocks/>
          </p:cNvGrpSpPr>
          <p:nvPr/>
        </p:nvGrpSpPr>
        <p:grpSpPr bwMode="auto">
          <a:xfrm>
            <a:off x="3287713" y="4941888"/>
            <a:ext cx="2376487" cy="1006475"/>
            <a:chOff x="960" y="2704"/>
            <a:chExt cx="1875" cy="862"/>
          </a:xfrm>
        </p:grpSpPr>
        <p:sp>
          <p:nvSpPr>
            <p:cNvPr id="63495" name="Oval 6">
              <a:extLst>
                <a:ext uri="{FF2B5EF4-FFF2-40B4-BE49-F238E27FC236}">
                  <a16:creationId xmlns:a16="http://schemas.microsoft.com/office/drawing/2014/main" id="{3ECCDEBA-347B-8332-752E-82D5376F1BA6}"/>
                </a:ext>
              </a:extLst>
            </p:cNvPr>
            <p:cNvSpPr>
              <a:spLocks noChangeArrowheads="1"/>
            </p:cNvSpPr>
            <p:nvPr/>
          </p:nvSpPr>
          <p:spPr bwMode="auto">
            <a:xfrm>
              <a:off x="960" y="30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496" name="Oval 7">
              <a:extLst>
                <a:ext uri="{FF2B5EF4-FFF2-40B4-BE49-F238E27FC236}">
                  <a16:creationId xmlns:a16="http://schemas.microsoft.com/office/drawing/2014/main" id="{05BE3B64-A7E8-87EE-73FE-7441602CF164}"/>
                </a:ext>
              </a:extLst>
            </p:cNvPr>
            <p:cNvSpPr>
              <a:spLocks noChangeArrowheads="1"/>
            </p:cNvSpPr>
            <p:nvPr/>
          </p:nvSpPr>
          <p:spPr bwMode="auto">
            <a:xfrm>
              <a:off x="960" y="31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497" name="Oval 8">
              <a:extLst>
                <a:ext uri="{FF2B5EF4-FFF2-40B4-BE49-F238E27FC236}">
                  <a16:creationId xmlns:a16="http://schemas.microsoft.com/office/drawing/2014/main" id="{91C4ADBC-F580-6720-9F61-746E7881CD7A}"/>
                </a:ext>
              </a:extLst>
            </p:cNvPr>
            <p:cNvSpPr>
              <a:spLocks noChangeArrowheads="1"/>
            </p:cNvSpPr>
            <p:nvPr/>
          </p:nvSpPr>
          <p:spPr bwMode="auto">
            <a:xfrm>
              <a:off x="1414" y="30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498" name="Oval 9">
              <a:extLst>
                <a:ext uri="{FF2B5EF4-FFF2-40B4-BE49-F238E27FC236}">
                  <a16:creationId xmlns:a16="http://schemas.microsoft.com/office/drawing/2014/main" id="{7620BCF2-E878-7E09-5CF1-5CD5000A628D}"/>
                </a:ext>
              </a:extLst>
            </p:cNvPr>
            <p:cNvSpPr>
              <a:spLocks noChangeArrowheads="1"/>
            </p:cNvSpPr>
            <p:nvPr/>
          </p:nvSpPr>
          <p:spPr bwMode="auto">
            <a:xfrm>
              <a:off x="1414" y="31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499" name="Line 10">
              <a:extLst>
                <a:ext uri="{FF2B5EF4-FFF2-40B4-BE49-F238E27FC236}">
                  <a16:creationId xmlns:a16="http://schemas.microsoft.com/office/drawing/2014/main" id="{5DB0F797-82BD-D48C-7E8F-E2851F8C5667}"/>
                </a:ext>
              </a:extLst>
            </p:cNvPr>
            <p:cNvSpPr>
              <a:spLocks noChangeShapeType="1"/>
            </p:cNvSpPr>
            <p:nvPr/>
          </p:nvSpPr>
          <p:spPr bwMode="auto">
            <a:xfrm flipV="1">
              <a:off x="1050" y="2771"/>
              <a:ext cx="0" cy="231"/>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0" name="Line 11">
              <a:extLst>
                <a:ext uri="{FF2B5EF4-FFF2-40B4-BE49-F238E27FC236}">
                  <a16:creationId xmlns:a16="http://schemas.microsoft.com/office/drawing/2014/main" id="{92D39574-BE89-66B6-B490-058A4BA9F2C5}"/>
                </a:ext>
              </a:extLst>
            </p:cNvPr>
            <p:cNvSpPr>
              <a:spLocks noChangeShapeType="1"/>
            </p:cNvSpPr>
            <p:nvPr/>
          </p:nvSpPr>
          <p:spPr bwMode="auto">
            <a:xfrm>
              <a:off x="1505" y="2771"/>
              <a:ext cx="0" cy="231"/>
            </a:xfrm>
            <a:prstGeom prst="line">
              <a:avLst/>
            </a:prstGeom>
            <a:noFill/>
            <a:ln w="9525">
              <a:solidFill>
                <a:srgbClr val="FFFFFF"/>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1" name="Line 12">
              <a:extLst>
                <a:ext uri="{FF2B5EF4-FFF2-40B4-BE49-F238E27FC236}">
                  <a16:creationId xmlns:a16="http://schemas.microsoft.com/office/drawing/2014/main" id="{639DA286-09BA-5F75-17E4-F947F1381589}"/>
                </a:ext>
              </a:extLst>
            </p:cNvPr>
            <p:cNvSpPr>
              <a:spLocks noChangeShapeType="1"/>
            </p:cNvSpPr>
            <p:nvPr/>
          </p:nvSpPr>
          <p:spPr bwMode="auto">
            <a:xfrm>
              <a:off x="1050" y="2771"/>
              <a:ext cx="127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2" name="Line 13">
              <a:extLst>
                <a:ext uri="{FF2B5EF4-FFF2-40B4-BE49-F238E27FC236}">
                  <a16:creationId xmlns:a16="http://schemas.microsoft.com/office/drawing/2014/main" id="{391B2DDD-7839-E273-DE0E-F3B90E309963}"/>
                </a:ext>
              </a:extLst>
            </p:cNvPr>
            <p:cNvSpPr>
              <a:spLocks noChangeShapeType="1"/>
            </p:cNvSpPr>
            <p:nvPr/>
          </p:nvSpPr>
          <p:spPr bwMode="auto">
            <a:xfrm>
              <a:off x="1050" y="3301"/>
              <a:ext cx="0" cy="26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3" name="Line 14">
              <a:extLst>
                <a:ext uri="{FF2B5EF4-FFF2-40B4-BE49-F238E27FC236}">
                  <a16:creationId xmlns:a16="http://schemas.microsoft.com/office/drawing/2014/main" id="{5DC79362-8D7C-822A-7153-4DC4EE611705}"/>
                </a:ext>
              </a:extLst>
            </p:cNvPr>
            <p:cNvSpPr>
              <a:spLocks noChangeShapeType="1"/>
            </p:cNvSpPr>
            <p:nvPr/>
          </p:nvSpPr>
          <p:spPr bwMode="auto">
            <a:xfrm>
              <a:off x="1505" y="3301"/>
              <a:ext cx="0" cy="26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4" name="Line 15">
              <a:extLst>
                <a:ext uri="{FF2B5EF4-FFF2-40B4-BE49-F238E27FC236}">
                  <a16:creationId xmlns:a16="http://schemas.microsoft.com/office/drawing/2014/main" id="{8C0AF30B-F605-F414-52FB-060B4B357470}"/>
                </a:ext>
              </a:extLst>
            </p:cNvPr>
            <p:cNvSpPr>
              <a:spLocks noChangeShapeType="1"/>
            </p:cNvSpPr>
            <p:nvPr/>
          </p:nvSpPr>
          <p:spPr bwMode="auto">
            <a:xfrm>
              <a:off x="1050" y="3566"/>
              <a:ext cx="1785"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5" name="Rectangle 16">
              <a:extLst>
                <a:ext uri="{FF2B5EF4-FFF2-40B4-BE49-F238E27FC236}">
                  <a16:creationId xmlns:a16="http://schemas.microsoft.com/office/drawing/2014/main" id="{E4B29141-D7FB-1EA8-AA1B-B8549EDA16DA}"/>
                </a:ext>
              </a:extLst>
            </p:cNvPr>
            <p:cNvSpPr>
              <a:spLocks noChangeArrowheads="1"/>
            </p:cNvSpPr>
            <p:nvPr/>
          </p:nvSpPr>
          <p:spPr bwMode="auto">
            <a:xfrm>
              <a:off x="1837" y="2969"/>
              <a:ext cx="121" cy="39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06" name="Line 17">
              <a:extLst>
                <a:ext uri="{FF2B5EF4-FFF2-40B4-BE49-F238E27FC236}">
                  <a16:creationId xmlns:a16="http://schemas.microsoft.com/office/drawing/2014/main" id="{9479B68B-20CA-40B6-32DA-9C2109C098F7}"/>
                </a:ext>
              </a:extLst>
            </p:cNvPr>
            <p:cNvSpPr>
              <a:spLocks noChangeShapeType="1"/>
            </p:cNvSpPr>
            <p:nvPr/>
          </p:nvSpPr>
          <p:spPr bwMode="auto">
            <a:xfrm>
              <a:off x="1897" y="3367"/>
              <a:ext cx="0" cy="19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7" name="Line 18">
              <a:extLst>
                <a:ext uri="{FF2B5EF4-FFF2-40B4-BE49-F238E27FC236}">
                  <a16:creationId xmlns:a16="http://schemas.microsoft.com/office/drawing/2014/main" id="{0FD997C7-DB52-E4D0-34F1-7FA5E8C95CFD}"/>
                </a:ext>
              </a:extLst>
            </p:cNvPr>
            <p:cNvSpPr>
              <a:spLocks noChangeShapeType="1"/>
            </p:cNvSpPr>
            <p:nvPr/>
          </p:nvSpPr>
          <p:spPr bwMode="auto">
            <a:xfrm flipV="1">
              <a:off x="1897" y="2771"/>
              <a:ext cx="0" cy="19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08" name="Text Box 19">
              <a:extLst>
                <a:ext uri="{FF2B5EF4-FFF2-40B4-BE49-F238E27FC236}">
                  <a16:creationId xmlns:a16="http://schemas.microsoft.com/office/drawing/2014/main" id="{7D4B4CE3-23E0-AB13-9847-261EE645CCC1}"/>
                </a:ext>
              </a:extLst>
            </p:cNvPr>
            <p:cNvSpPr txBox="1">
              <a:spLocks noChangeArrowheads="1"/>
            </p:cNvSpPr>
            <p:nvPr/>
          </p:nvSpPr>
          <p:spPr bwMode="auto">
            <a:xfrm>
              <a:off x="1906" y="2958"/>
              <a:ext cx="30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400" i="0">
                  <a:latin typeface="Tahoma" panose="020B0604030504040204" pitchFamily="34" charset="0"/>
                </a:rPr>
                <a:t>R</a:t>
              </a:r>
              <a:r>
                <a:rPr lang="fr-FR" altLang="fr-FR" sz="1400" i="0" baseline="-25000">
                  <a:latin typeface="Tahoma" panose="020B0604030504040204" pitchFamily="34" charset="0"/>
                </a:rPr>
                <a:t>ob</a:t>
              </a:r>
            </a:p>
          </p:txBody>
        </p:sp>
        <p:sp>
          <p:nvSpPr>
            <p:cNvPr id="63509" name="Rectangle 20">
              <a:extLst>
                <a:ext uri="{FF2B5EF4-FFF2-40B4-BE49-F238E27FC236}">
                  <a16:creationId xmlns:a16="http://schemas.microsoft.com/office/drawing/2014/main" id="{E1758CBD-7B11-D64C-5180-DC806FB03821}"/>
                </a:ext>
              </a:extLst>
            </p:cNvPr>
            <p:cNvSpPr>
              <a:spLocks noChangeArrowheads="1"/>
            </p:cNvSpPr>
            <p:nvPr/>
          </p:nvSpPr>
          <p:spPr bwMode="auto">
            <a:xfrm>
              <a:off x="2321" y="2704"/>
              <a:ext cx="333" cy="1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10" name="Line 21">
              <a:extLst>
                <a:ext uri="{FF2B5EF4-FFF2-40B4-BE49-F238E27FC236}">
                  <a16:creationId xmlns:a16="http://schemas.microsoft.com/office/drawing/2014/main" id="{E6E4C9FC-DAE0-B25F-C933-816F3858793B}"/>
                </a:ext>
              </a:extLst>
            </p:cNvPr>
            <p:cNvSpPr>
              <a:spLocks noChangeShapeType="1"/>
            </p:cNvSpPr>
            <p:nvPr/>
          </p:nvSpPr>
          <p:spPr bwMode="auto">
            <a:xfrm>
              <a:off x="2654" y="2771"/>
              <a:ext cx="18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11" name="Text Box 22">
              <a:extLst>
                <a:ext uri="{FF2B5EF4-FFF2-40B4-BE49-F238E27FC236}">
                  <a16:creationId xmlns:a16="http://schemas.microsoft.com/office/drawing/2014/main" id="{821C4D27-546C-8B0F-8444-355D80FA384B}"/>
                </a:ext>
              </a:extLst>
            </p:cNvPr>
            <p:cNvSpPr txBox="1">
              <a:spLocks noChangeArrowheads="1"/>
            </p:cNvSpPr>
            <p:nvPr/>
          </p:nvSpPr>
          <p:spPr bwMode="auto">
            <a:xfrm>
              <a:off x="2381" y="2795"/>
              <a:ext cx="25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400" i="0">
                  <a:latin typeface="Tahoma" panose="020B0604030504040204" pitchFamily="34" charset="0"/>
                </a:rPr>
                <a:t>R</a:t>
              </a:r>
              <a:r>
                <a:rPr lang="fr-FR" altLang="fr-FR" sz="1400" i="0" baseline="-25000">
                  <a:latin typeface="Tahoma" panose="020B0604030504040204" pitchFamily="34" charset="0"/>
                </a:rPr>
                <a:t>s</a:t>
              </a:r>
            </a:p>
          </p:txBody>
        </p:sp>
        <p:sp>
          <p:nvSpPr>
            <p:cNvPr id="63512" name="Line 23">
              <a:extLst>
                <a:ext uri="{FF2B5EF4-FFF2-40B4-BE49-F238E27FC236}">
                  <a16:creationId xmlns:a16="http://schemas.microsoft.com/office/drawing/2014/main" id="{9A8038B4-83F0-445A-4BB2-9FB4A242C3FE}"/>
                </a:ext>
              </a:extLst>
            </p:cNvPr>
            <p:cNvSpPr>
              <a:spLocks noChangeShapeType="1"/>
            </p:cNvSpPr>
            <p:nvPr/>
          </p:nvSpPr>
          <p:spPr bwMode="auto">
            <a:xfrm>
              <a:off x="2049" y="3201"/>
              <a:ext cx="33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13" name="Line 24">
              <a:extLst>
                <a:ext uri="{FF2B5EF4-FFF2-40B4-BE49-F238E27FC236}">
                  <a16:creationId xmlns:a16="http://schemas.microsoft.com/office/drawing/2014/main" id="{AC7F4C43-12D5-F2C2-C0A1-7DEDE5584F09}"/>
                </a:ext>
              </a:extLst>
            </p:cNvPr>
            <p:cNvSpPr>
              <a:spLocks noChangeShapeType="1"/>
            </p:cNvSpPr>
            <p:nvPr/>
          </p:nvSpPr>
          <p:spPr bwMode="auto">
            <a:xfrm>
              <a:off x="2049" y="3268"/>
              <a:ext cx="33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14" name="Line 25">
              <a:extLst>
                <a:ext uri="{FF2B5EF4-FFF2-40B4-BE49-F238E27FC236}">
                  <a16:creationId xmlns:a16="http://schemas.microsoft.com/office/drawing/2014/main" id="{C4F7516D-B5ED-4BBF-B701-D758DD00FCAF}"/>
                </a:ext>
              </a:extLst>
            </p:cNvPr>
            <p:cNvSpPr>
              <a:spLocks noChangeShapeType="1"/>
            </p:cNvSpPr>
            <p:nvPr/>
          </p:nvSpPr>
          <p:spPr bwMode="auto">
            <a:xfrm flipV="1">
              <a:off x="2200" y="2771"/>
              <a:ext cx="0" cy="4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15" name="Line 26">
              <a:extLst>
                <a:ext uri="{FF2B5EF4-FFF2-40B4-BE49-F238E27FC236}">
                  <a16:creationId xmlns:a16="http://schemas.microsoft.com/office/drawing/2014/main" id="{174A879E-1734-D2AB-0415-06F26231C9A7}"/>
                </a:ext>
              </a:extLst>
            </p:cNvPr>
            <p:cNvSpPr>
              <a:spLocks noChangeShapeType="1"/>
            </p:cNvSpPr>
            <p:nvPr/>
          </p:nvSpPr>
          <p:spPr bwMode="auto">
            <a:xfrm>
              <a:off x="2200" y="3268"/>
              <a:ext cx="0" cy="29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16" name="Text Box 27">
              <a:extLst>
                <a:ext uri="{FF2B5EF4-FFF2-40B4-BE49-F238E27FC236}">
                  <a16:creationId xmlns:a16="http://schemas.microsoft.com/office/drawing/2014/main" id="{9DF19DFA-4E3C-6A9D-AFD9-27AFEA4F809D}"/>
                </a:ext>
              </a:extLst>
            </p:cNvPr>
            <p:cNvSpPr txBox="1">
              <a:spLocks noChangeArrowheads="1"/>
            </p:cNvSpPr>
            <p:nvPr/>
          </p:nvSpPr>
          <p:spPr bwMode="auto">
            <a:xfrm>
              <a:off x="2154" y="2984"/>
              <a:ext cx="21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400" i="0">
                  <a:latin typeface="Tahoma" panose="020B0604030504040204" pitchFamily="34" charset="0"/>
                </a:rPr>
                <a:t>C</a:t>
              </a:r>
            </a:p>
          </p:txBody>
        </p:sp>
        <p:sp>
          <p:nvSpPr>
            <p:cNvPr id="63517" name="Oval 28">
              <a:extLst>
                <a:ext uri="{FF2B5EF4-FFF2-40B4-BE49-F238E27FC236}">
                  <a16:creationId xmlns:a16="http://schemas.microsoft.com/office/drawing/2014/main" id="{0A6065CC-2E83-E43A-D38F-888C6EDCB339}"/>
                </a:ext>
              </a:extLst>
            </p:cNvPr>
            <p:cNvSpPr>
              <a:spLocks noChangeArrowheads="1"/>
            </p:cNvSpPr>
            <p:nvPr/>
          </p:nvSpPr>
          <p:spPr bwMode="auto">
            <a:xfrm>
              <a:off x="960" y="30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18" name="Oval 29">
              <a:extLst>
                <a:ext uri="{FF2B5EF4-FFF2-40B4-BE49-F238E27FC236}">
                  <a16:creationId xmlns:a16="http://schemas.microsoft.com/office/drawing/2014/main" id="{01AB72D9-B9C4-ECF3-FBF8-3EAC2B95D8E0}"/>
                </a:ext>
              </a:extLst>
            </p:cNvPr>
            <p:cNvSpPr>
              <a:spLocks noChangeArrowheads="1"/>
            </p:cNvSpPr>
            <p:nvPr/>
          </p:nvSpPr>
          <p:spPr bwMode="auto">
            <a:xfrm>
              <a:off x="960" y="31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19" name="Oval 30">
              <a:extLst>
                <a:ext uri="{FF2B5EF4-FFF2-40B4-BE49-F238E27FC236}">
                  <a16:creationId xmlns:a16="http://schemas.microsoft.com/office/drawing/2014/main" id="{1FBE07C5-545D-0EF3-29BC-ACF17975BA85}"/>
                </a:ext>
              </a:extLst>
            </p:cNvPr>
            <p:cNvSpPr>
              <a:spLocks noChangeArrowheads="1"/>
            </p:cNvSpPr>
            <p:nvPr/>
          </p:nvSpPr>
          <p:spPr bwMode="auto">
            <a:xfrm>
              <a:off x="1414" y="30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20" name="Oval 31">
              <a:extLst>
                <a:ext uri="{FF2B5EF4-FFF2-40B4-BE49-F238E27FC236}">
                  <a16:creationId xmlns:a16="http://schemas.microsoft.com/office/drawing/2014/main" id="{69E3E04E-9D8F-8BFE-7680-FFCDE3C9B09A}"/>
                </a:ext>
              </a:extLst>
            </p:cNvPr>
            <p:cNvSpPr>
              <a:spLocks noChangeArrowheads="1"/>
            </p:cNvSpPr>
            <p:nvPr/>
          </p:nvSpPr>
          <p:spPr bwMode="auto">
            <a:xfrm>
              <a:off x="1414" y="3102"/>
              <a:ext cx="181" cy="199"/>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21" name="Line 32">
              <a:extLst>
                <a:ext uri="{FF2B5EF4-FFF2-40B4-BE49-F238E27FC236}">
                  <a16:creationId xmlns:a16="http://schemas.microsoft.com/office/drawing/2014/main" id="{EF6BF7A6-91E8-7291-3BF2-FE845C89C26E}"/>
                </a:ext>
              </a:extLst>
            </p:cNvPr>
            <p:cNvSpPr>
              <a:spLocks noChangeShapeType="1"/>
            </p:cNvSpPr>
            <p:nvPr/>
          </p:nvSpPr>
          <p:spPr bwMode="auto">
            <a:xfrm flipV="1">
              <a:off x="1050" y="2771"/>
              <a:ext cx="0" cy="231"/>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2" name="Line 33">
              <a:extLst>
                <a:ext uri="{FF2B5EF4-FFF2-40B4-BE49-F238E27FC236}">
                  <a16:creationId xmlns:a16="http://schemas.microsoft.com/office/drawing/2014/main" id="{6D5D11F8-B5E9-F7B9-E9BB-7E1C3DA4C141}"/>
                </a:ext>
              </a:extLst>
            </p:cNvPr>
            <p:cNvSpPr>
              <a:spLocks noChangeShapeType="1"/>
            </p:cNvSpPr>
            <p:nvPr/>
          </p:nvSpPr>
          <p:spPr bwMode="auto">
            <a:xfrm>
              <a:off x="1505" y="2771"/>
              <a:ext cx="0" cy="231"/>
            </a:xfrm>
            <a:prstGeom prst="line">
              <a:avLst/>
            </a:prstGeom>
            <a:noFill/>
            <a:ln w="9525">
              <a:solidFill>
                <a:srgbClr val="FFFFFF"/>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3" name="Line 34">
              <a:extLst>
                <a:ext uri="{FF2B5EF4-FFF2-40B4-BE49-F238E27FC236}">
                  <a16:creationId xmlns:a16="http://schemas.microsoft.com/office/drawing/2014/main" id="{73CE7C1A-434B-DF6D-12A7-FEC9E5697264}"/>
                </a:ext>
              </a:extLst>
            </p:cNvPr>
            <p:cNvSpPr>
              <a:spLocks noChangeShapeType="1"/>
            </p:cNvSpPr>
            <p:nvPr/>
          </p:nvSpPr>
          <p:spPr bwMode="auto">
            <a:xfrm>
              <a:off x="1050" y="2771"/>
              <a:ext cx="127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4" name="Line 35">
              <a:extLst>
                <a:ext uri="{FF2B5EF4-FFF2-40B4-BE49-F238E27FC236}">
                  <a16:creationId xmlns:a16="http://schemas.microsoft.com/office/drawing/2014/main" id="{584E7DAB-CDE4-E204-37AF-A689CB11CC52}"/>
                </a:ext>
              </a:extLst>
            </p:cNvPr>
            <p:cNvSpPr>
              <a:spLocks noChangeShapeType="1"/>
            </p:cNvSpPr>
            <p:nvPr/>
          </p:nvSpPr>
          <p:spPr bwMode="auto">
            <a:xfrm>
              <a:off x="1050" y="3301"/>
              <a:ext cx="0" cy="26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5" name="Line 36">
              <a:extLst>
                <a:ext uri="{FF2B5EF4-FFF2-40B4-BE49-F238E27FC236}">
                  <a16:creationId xmlns:a16="http://schemas.microsoft.com/office/drawing/2014/main" id="{62FEB22F-37A1-2637-CA16-AC49BEEA3904}"/>
                </a:ext>
              </a:extLst>
            </p:cNvPr>
            <p:cNvSpPr>
              <a:spLocks noChangeShapeType="1"/>
            </p:cNvSpPr>
            <p:nvPr/>
          </p:nvSpPr>
          <p:spPr bwMode="auto">
            <a:xfrm>
              <a:off x="1505" y="3301"/>
              <a:ext cx="0" cy="26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6" name="Line 37">
              <a:extLst>
                <a:ext uri="{FF2B5EF4-FFF2-40B4-BE49-F238E27FC236}">
                  <a16:creationId xmlns:a16="http://schemas.microsoft.com/office/drawing/2014/main" id="{8B95D9C3-CB48-CEFF-BD0D-DE1669B14583}"/>
                </a:ext>
              </a:extLst>
            </p:cNvPr>
            <p:cNvSpPr>
              <a:spLocks noChangeShapeType="1"/>
            </p:cNvSpPr>
            <p:nvPr/>
          </p:nvSpPr>
          <p:spPr bwMode="auto">
            <a:xfrm>
              <a:off x="1050" y="3566"/>
              <a:ext cx="1785"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27" name="Text Box 38">
              <a:extLst>
                <a:ext uri="{FF2B5EF4-FFF2-40B4-BE49-F238E27FC236}">
                  <a16:creationId xmlns:a16="http://schemas.microsoft.com/office/drawing/2014/main" id="{2008D432-0531-4DA7-56E2-99E7C6B5C603}"/>
                </a:ext>
              </a:extLst>
            </p:cNvPr>
            <p:cNvSpPr txBox="1">
              <a:spLocks noChangeArrowheads="1"/>
            </p:cNvSpPr>
            <p:nvPr/>
          </p:nvSpPr>
          <p:spPr bwMode="auto">
            <a:xfrm>
              <a:off x="1122" y="3067"/>
              <a:ext cx="25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400" i="0">
                  <a:latin typeface="Tahoma" panose="020B0604030504040204" pitchFamily="34" charset="0"/>
                </a:rPr>
                <a:t>I</a:t>
              </a:r>
              <a:r>
                <a:rPr lang="fr-FR" altLang="fr-FR" sz="1400" i="0">
                  <a:latin typeface="Symbol" panose="05050102010706020507" pitchFamily="18" charset="2"/>
                </a:rPr>
                <a:t>f</a:t>
              </a:r>
            </a:p>
          </p:txBody>
        </p:sp>
        <p:sp>
          <p:nvSpPr>
            <p:cNvPr id="63528" name="Rectangle 39">
              <a:extLst>
                <a:ext uri="{FF2B5EF4-FFF2-40B4-BE49-F238E27FC236}">
                  <a16:creationId xmlns:a16="http://schemas.microsoft.com/office/drawing/2014/main" id="{F0EFA4A5-AE5F-1FC3-198E-080DC3A770C6}"/>
                </a:ext>
              </a:extLst>
            </p:cNvPr>
            <p:cNvSpPr>
              <a:spLocks noChangeArrowheads="1"/>
            </p:cNvSpPr>
            <p:nvPr/>
          </p:nvSpPr>
          <p:spPr bwMode="auto">
            <a:xfrm>
              <a:off x="1837" y="2969"/>
              <a:ext cx="121" cy="39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29" name="Line 40">
              <a:extLst>
                <a:ext uri="{FF2B5EF4-FFF2-40B4-BE49-F238E27FC236}">
                  <a16:creationId xmlns:a16="http://schemas.microsoft.com/office/drawing/2014/main" id="{07CB1D06-3852-2D84-21CE-54CEE10EDEA3}"/>
                </a:ext>
              </a:extLst>
            </p:cNvPr>
            <p:cNvSpPr>
              <a:spLocks noChangeShapeType="1"/>
            </p:cNvSpPr>
            <p:nvPr/>
          </p:nvSpPr>
          <p:spPr bwMode="auto">
            <a:xfrm>
              <a:off x="1897" y="3367"/>
              <a:ext cx="0" cy="19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0" name="Line 41">
              <a:extLst>
                <a:ext uri="{FF2B5EF4-FFF2-40B4-BE49-F238E27FC236}">
                  <a16:creationId xmlns:a16="http://schemas.microsoft.com/office/drawing/2014/main" id="{881F3D03-295C-944E-C481-2E190AAA6A02}"/>
                </a:ext>
              </a:extLst>
            </p:cNvPr>
            <p:cNvSpPr>
              <a:spLocks noChangeShapeType="1"/>
            </p:cNvSpPr>
            <p:nvPr/>
          </p:nvSpPr>
          <p:spPr bwMode="auto">
            <a:xfrm flipV="1">
              <a:off x="1897" y="2771"/>
              <a:ext cx="0" cy="19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1" name="Rectangle 42">
              <a:extLst>
                <a:ext uri="{FF2B5EF4-FFF2-40B4-BE49-F238E27FC236}">
                  <a16:creationId xmlns:a16="http://schemas.microsoft.com/office/drawing/2014/main" id="{51D41B12-7A2D-596F-067F-DA8A95FF3160}"/>
                </a:ext>
              </a:extLst>
            </p:cNvPr>
            <p:cNvSpPr>
              <a:spLocks noChangeArrowheads="1"/>
            </p:cNvSpPr>
            <p:nvPr/>
          </p:nvSpPr>
          <p:spPr bwMode="auto">
            <a:xfrm>
              <a:off x="2321" y="2704"/>
              <a:ext cx="333" cy="1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32" name="Line 43">
              <a:extLst>
                <a:ext uri="{FF2B5EF4-FFF2-40B4-BE49-F238E27FC236}">
                  <a16:creationId xmlns:a16="http://schemas.microsoft.com/office/drawing/2014/main" id="{19D3DFC4-2521-D2DF-07B3-67B49CB53734}"/>
                </a:ext>
              </a:extLst>
            </p:cNvPr>
            <p:cNvSpPr>
              <a:spLocks noChangeShapeType="1"/>
            </p:cNvSpPr>
            <p:nvPr/>
          </p:nvSpPr>
          <p:spPr bwMode="auto">
            <a:xfrm>
              <a:off x="2654" y="2771"/>
              <a:ext cx="181"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3" name="Line 44">
              <a:extLst>
                <a:ext uri="{FF2B5EF4-FFF2-40B4-BE49-F238E27FC236}">
                  <a16:creationId xmlns:a16="http://schemas.microsoft.com/office/drawing/2014/main" id="{51345F47-A370-DDE6-7701-2EA5C2302550}"/>
                </a:ext>
              </a:extLst>
            </p:cNvPr>
            <p:cNvSpPr>
              <a:spLocks noChangeShapeType="1"/>
            </p:cNvSpPr>
            <p:nvPr/>
          </p:nvSpPr>
          <p:spPr bwMode="auto">
            <a:xfrm>
              <a:off x="2049" y="3201"/>
              <a:ext cx="33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4" name="Line 45">
              <a:extLst>
                <a:ext uri="{FF2B5EF4-FFF2-40B4-BE49-F238E27FC236}">
                  <a16:creationId xmlns:a16="http://schemas.microsoft.com/office/drawing/2014/main" id="{4BC05E05-ECE0-5DB5-5B7A-F466EC9EA1B2}"/>
                </a:ext>
              </a:extLst>
            </p:cNvPr>
            <p:cNvSpPr>
              <a:spLocks noChangeShapeType="1"/>
            </p:cNvSpPr>
            <p:nvPr/>
          </p:nvSpPr>
          <p:spPr bwMode="auto">
            <a:xfrm>
              <a:off x="2049" y="3268"/>
              <a:ext cx="33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5" name="Line 46">
              <a:extLst>
                <a:ext uri="{FF2B5EF4-FFF2-40B4-BE49-F238E27FC236}">
                  <a16:creationId xmlns:a16="http://schemas.microsoft.com/office/drawing/2014/main" id="{5175BE7D-998F-3B38-86B5-67E347D4D00F}"/>
                </a:ext>
              </a:extLst>
            </p:cNvPr>
            <p:cNvSpPr>
              <a:spLocks noChangeShapeType="1"/>
            </p:cNvSpPr>
            <p:nvPr/>
          </p:nvSpPr>
          <p:spPr bwMode="auto">
            <a:xfrm flipV="1">
              <a:off x="2200" y="2771"/>
              <a:ext cx="0" cy="43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6" name="Line 47">
              <a:extLst>
                <a:ext uri="{FF2B5EF4-FFF2-40B4-BE49-F238E27FC236}">
                  <a16:creationId xmlns:a16="http://schemas.microsoft.com/office/drawing/2014/main" id="{222F7F99-62C1-1971-7F4A-151AD6D6CE24}"/>
                </a:ext>
              </a:extLst>
            </p:cNvPr>
            <p:cNvSpPr>
              <a:spLocks noChangeShapeType="1"/>
            </p:cNvSpPr>
            <p:nvPr/>
          </p:nvSpPr>
          <p:spPr bwMode="auto">
            <a:xfrm>
              <a:off x="2200" y="3268"/>
              <a:ext cx="0" cy="29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37" name="Oval 48">
              <a:extLst>
                <a:ext uri="{FF2B5EF4-FFF2-40B4-BE49-F238E27FC236}">
                  <a16:creationId xmlns:a16="http://schemas.microsoft.com/office/drawing/2014/main" id="{AE024B2B-71E5-BAE2-E9CB-4AD3624C6A96}"/>
                </a:ext>
              </a:extLst>
            </p:cNvPr>
            <p:cNvSpPr>
              <a:spLocks noChangeArrowheads="1"/>
            </p:cNvSpPr>
            <p:nvPr/>
          </p:nvSpPr>
          <p:spPr bwMode="auto">
            <a:xfrm>
              <a:off x="960" y="3002"/>
              <a:ext cx="181" cy="1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38" name="Oval 49">
              <a:extLst>
                <a:ext uri="{FF2B5EF4-FFF2-40B4-BE49-F238E27FC236}">
                  <a16:creationId xmlns:a16="http://schemas.microsoft.com/office/drawing/2014/main" id="{704F240C-AB27-BF76-ACE2-39C62D143F3C}"/>
                </a:ext>
              </a:extLst>
            </p:cNvPr>
            <p:cNvSpPr>
              <a:spLocks noChangeArrowheads="1"/>
            </p:cNvSpPr>
            <p:nvPr/>
          </p:nvSpPr>
          <p:spPr bwMode="auto">
            <a:xfrm>
              <a:off x="960" y="3102"/>
              <a:ext cx="181" cy="1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39" name="Oval 50">
              <a:extLst>
                <a:ext uri="{FF2B5EF4-FFF2-40B4-BE49-F238E27FC236}">
                  <a16:creationId xmlns:a16="http://schemas.microsoft.com/office/drawing/2014/main" id="{A7B13EED-A0A8-A23B-C421-CBEC4EA7BB3E}"/>
                </a:ext>
              </a:extLst>
            </p:cNvPr>
            <p:cNvSpPr>
              <a:spLocks noChangeArrowheads="1"/>
            </p:cNvSpPr>
            <p:nvPr/>
          </p:nvSpPr>
          <p:spPr bwMode="auto">
            <a:xfrm>
              <a:off x="1414" y="3002"/>
              <a:ext cx="181" cy="1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40" name="Oval 51">
              <a:extLst>
                <a:ext uri="{FF2B5EF4-FFF2-40B4-BE49-F238E27FC236}">
                  <a16:creationId xmlns:a16="http://schemas.microsoft.com/office/drawing/2014/main" id="{AD5FE89D-589D-0B41-441A-21D305BE0DFA}"/>
                </a:ext>
              </a:extLst>
            </p:cNvPr>
            <p:cNvSpPr>
              <a:spLocks noChangeArrowheads="1"/>
            </p:cNvSpPr>
            <p:nvPr/>
          </p:nvSpPr>
          <p:spPr bwMode="auto">
            <a:xfrm>
              <a:off x="1414" y="3102"/>
              <a:ext cx="181" cy="19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099CC"/>
                </a:buClr>
                <a:buSzPct val="80000"/>
                <a:buFont typeface="Wingdings" panose="05000000000000000000" pitchFamily="2" charset="2"/>
                <a:buNone/>
              </a:pPr>
              <a:endParaRPr lang="en-US" altLang="fr-FR" sz="1400" i="0">
                <a:latin typeface="Tahoma" panose="020B0604030504040204" pitchFamily="34" charset="0"/>
              </a:endParaRPr>
            </a:p>
          </p:txBody>
        </p:sp>
        <p:sp>
          <p:nvSpPr>
            <p:cNvPr id="63541" name="Line 52">
              <a:extLst>
                <a:ext uri="{FF2B5EF4-FFF2-40B4-BE49-F238E27FC236}">
                  <a16:creationId xmlns:a16="http://schemas.microsoft.com/office/drawing/2014/main" id="{09EC33F6-9D36-051C-DC99-74D362967D19}"/>
                </a:ext>
              </a:extLst>
            </p:cNvPr>
            <p:cNvSpPr>
              <a:spLocks noChangeShapeType="1"/>
            </p:cNvSpPr>
            <p:nvPr/>
          </p:nvSpPr>
          <p:spPr bwMode="auto">
            <a:xfrm flipV="1">
              <a:off x="1050" y="2771"/>
              <a:ext cx="0" cy="2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2" name="Line 53">
              <a:extLst>
                <a:ext uri="{FF2B5EF4-FFF2-40B4-BE49-F238E27FC236}">
                  <a16:creationId xmlns:a16="http://schemas.microsoft.com/office/drawing/2014/main" id="{2924D6E8-830C-9E13-883D-B08991F48867}"/>
                </a:ext>
              </a:extLst>
            </p:cNvPr>
            <p:cNvSpPr>
              <a:spLocks noChangeShapeType="1"/>
            </p:cNvSpPr>
            <p:nvPr/>
          </p:nvSpPr>
          <p:spPr bwMode="auto">
            <a:xfrm>
              <a:off x="1505" y="2771"/>
              <a:ext cx="0" cy="231"/>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3" name="Line 54">
              <a:extLst>
                <a:ext uri="{FF2B5EF4-FFF2-40B4-BE49-F238E27FC236}">
                  <a16:creationId xmlns:a16="http://schemas.microsoft.com/office/drawing/2014/main" id="{C0F72152-6CE8-13A2-8007-0FD2166ED159}"/>
                </a:ext>
              </a:extLst>
            </p:cNvPr>
            <p:cNvSpPr>
              <a:spLocks noChangeShapeType="1"/>
            </p:cNvSpPr>
            <p:nvPr/>
          </p:nvSpPr>
          <p:spPr bwMode="auto">
            <a:xfrm>
              <a:off x="1050" y="2771"/>
              <a:ext cx="12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4" name="Line 55">
              <a:extLst>
                <a:ext uri="{FF2B5EF4-FFF2-40B4-BE49-F238E27FC236}">
                  <a16:creationId xmlns:a16="http://schemas.microsoft.com/office/drawing/2014/main" id="{F5D200E6-C573-6AD7-CFEB-587840340389}"/>
                </a:ext>
              </a:extLst>
            </p:cNvPr>
            <p:cNvSpPr>
              <a:spLocks noChangeShapeType="1"/>
            </p:cNvSpPr>
            <p:nvPr/>
          </p:nvSpPr>
          <p:spPr bwMode="auto">
            <a:xfrm>
              <a:off x="1050" y="3301"/>
              <a:ext cx="0" cy="2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5" name="Line 56">
              <a:extLst>
                <a:ext uri="{FF2B5EF4-FFF2-40B4-BE49-F238E27FC236}">
                  <a16:creationId xmlns:a16="http://schemas.microsoft.com/office/drawing/2014/main" id="{15893B4A-F7B7-EB75-4CEB-FCFBB40FC222}"/>
                </a:ext>
              </a:extLst>
            </p:cNvPr>
            <p:cNvSpPr>
              <a:spLocks noChangeShapeType="1"/>
            </p:cNvSpPr>
            <p:nvPr/>
          </p:nvSpPr>
          <p:spPr bwMode="auto">
            <a:xfrm>
              <a:off x="1505" y="3301"/>
              <a:ext cx="0" cy="2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6" name="Line 57">
              <a:extLst>
                <a:ext uri="{FF2B5EF4-FFF2-40B4-BE49-F238E27FC236}">
                  <a16:creationId xmlns:a16="http://schemas.microsoft.com/office/drawing/2014/main" id="{01ABA69D-14E2-CD93-8726-651C22514E71}"/>
                </a:ext>
              </a:extLst>
            </p:cNvPr>
            <p:cNvSpPr>
              <a:spLocks noChangeShapeType="1"/>
            </p:cNvSpPr>
            <p:nvPr/>
          </p:nvSpPr>
          <p:spPr bwMode="auto">
            <a:xfrm>
              <a:off x="1050" y="3566"/>
              <a:ext cx="17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47" name="Text Box 58">
              <a:extLst>
                <a:ext uri="{FF2B5EF4-FFF2-40B4-BE49-F238E27FC236}">
                  <a16:creationId xmlns:a16="http://schemas.microsoft.com/office/drawing/2014/main" id="{B14AF9A7-D3DF-CFEE-C752-8E3DD40662B5}"/>
                </a:ext>
              </a:extLst>
            </p:cNvPr>
            <p:cNvSpPr txBox="1">
              <a:spLocks noChangeArrowheads="1"/>
            </p:cNvSpPr>
            <p:nvPr/>
          </p:nvSpPr>
          <p:spPr bwMode="auto">
            <a:xfrm>
              <a:off x="1565" y="3067"/>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400" i="0">
                  <a:latin typeface="Tahoma" panose="020B0604030504040204" pitchFamily="34" charset="0"/>
                </a:rPr>
                <a:t>I</a:t>
              </a:r>
              <a:r>
                <a:rPr lang="fr-FR" altLang="fr-FR" sz="1400" i="0" baseline="-25000">
                  <a:latin typeface="Tahoma" panose="020B0604030504040204" pitchFamily="34" charset="0"/>
                </a:rPr>
                <a:t>0</a:t>
              </a:r>
            </a:p>
          </p:txBody>
        </p:sp>
        <p:sp>
          <p:nvSpPr>
            <p:cNvPr id="63548" name="Rectangle 59">
              <a:extLst>
                <a:ext uri="{FF2B5EF4-FFF2-40B4-BE49-F238E27FC236}">
                  <a16:creationId xmlns:a16="http://schemas.microsoft.com/office/drawing/2014/main" id="{3E3DDF43-E242-6C11-792B-75B41EE0BDF3}"/>
                </a:ext>
              </a:extLst>
            </p:cNvPr>
            <p:cNvSpPr>
              <a:spLocks noChangeArrowheads="1"/>
            </p:cNvSpPr>
            <p:nvPr/>
          </p:nvSpPr>
          <p:spPr bwMode="auto">
            <a:xfrm>
              <a:off x="1837" y="2969"/>
              <a:ext cx="121" cy="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49" name="Line 60">
              <a:extLst>
                <a:ext uri="{FF2B5EF4-FFF2-40B4-BE49-F238E27FC236}">
                  <a16:creationId xmlns:a16="http://schemas.microsoft.com/office/drawing/2014/main" id="{55EB1418-C1B6-92AB-461C-7B83B8F312EF}"/>
                </a:ext>
              </a:extLst>
            </p:cNvPr>
            <p:cNvSpPr>
              <a:spLocks noChangeShapeType="1"/>
            </p:cNvSpPr>
            <p:nvPr/>
          </p:nvSpPr>
          <p:spPr bwMode="auto">
            <a:xfrm>
              <a:off x="1897" y="3367"/>
              <a:ext cx="0" cy="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0" name="Line 61">
              <a:extLst>
                <a:ext uri="{FF2B5EF4-FFF2-40B4-BE49-F238E27FC236}">
                  <a16:creationId xmlns:a16="http://schemas.microsoft.com/office/drawing/2014/main" id="{53C77ACA-9C2E-CDFB-B3DB-D6EAB953E1F5}"/>
                </a:ext>
              </a:extLst>
            </p:cNvPr>
            <p:cNvSpPr>
              <a:spLocks noChangeShapeType="1"/>
            </p:cNvSpPr>
            <p:nvPr/>
          </p:nvSpPr>
          <p:spPr bwMode="auto">
            <a:xfrm flipV="1">
              <a:off x="1897" y="2771"/>
              <a:ext cx="0"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1" name="Rectangle 62">
              <a:extLst>
                <a:ext uri="{FF2B5EF4-FFF2-40B4-BE49-F238E27FC236}">
                  <a16:creationId xmlns:a16="http://schemas.microsoft.com/office/drawing/2014/main" id="{9FBC2623-8FB2-174C-7974-F3C4EC508A4E}"/>
                </a:ext>
              </a:extLst>
            </p:cNvPr>
            <p:cNvSpPr>
              <a:spLocks noChangeArrowheads="1"/>
            </p:cNvSpPr>
            <p:nvPr/>
          </p:nvSpPr>
          <p:spPr bwMode="auto">
            <a:xfrm>
              <a:off x="2321" y="2704"/>
              <a:ext cx="333" cy="1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63552" name="Line 63">
              <a:extLst>
                <a:ext uri="{FF2B5EF4-FFF2-40B4-BE49-F238E27FC236}">
                  <a16:creationId xmlns:a16="http://schemas.microsoft.com/office/drawing/2014/main" id="{523EA273-00F8-B276-79D2-76EF44A8A8B8}"/>
                </a:ext>
              </a:extLst>
            </p:cNvPr>
            <p:cNvSpPr>
              <a:spLocks noChangeShapeType="1"/>
            </p:cNvSpPr>
            <p:nvPr/>
          </p:nvSpPr>
          <p:spPr bwMode="auto">
            <a:xfrm>
              <a:off x="2654" y="2771"/>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3" name="Line 64">
              <a:extLst>
                <a:ext uri="{FF2B5EF4-FFF2-40B4-BE49-F238E27FC236}">
                  <a16:creationId xmlns:a16="http://schemas.microsoft.com/office/drawing/2014/main" id="{78857C65-48E8-E2AD-11F1-2EB9F38BF7B1}"/>
                </a:ext>
              </a:extLst>
            </p:cNvPr>
            <p:cNvSpPr>
              <a:spLocks noChangeShapeType="1"/>
            </p:cNvSpPr>
            <p:nvPr/>
          </p:nvSpPr>
          <p:spPr bwMode="auto">
            <a:xfrm>
              <a:off x="2049" y="3201"/>
              <a:ext cx="3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4" name="Line 65">
              <a:extLst>
                <a:ext uri="{FF2B5EF4-FFF2-40B4-BE49-F238E27FC236}">
                  <a16:creationId xmlns:a16="http://schemas.microsoft.com/office/drawing/2014/main" id="{79821DDA-4572-3FA8-86D5-C73AD6E97360}"/>
                </a:ext>
              </a:extLst>
            </p:cNvPr>
            <p:cNvSpPr>
              <a:spLocks noChangeShapeType="1"/>
            </p:cNvSpPr>
            <p:nvPr/>
          </p:nvSpPr>
          <p:spPr bwMode="auto">
            <a:xfrm>
              <a:off x="2049" y="3268"/>
              <a:ext cx="3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5" name="Line 66">
              <a:extLst>
                <a:ext uri="{FF2B5EF4-FFF2-40B4-BE49-F238E27FC236}">
                  <a16:creationId xmlns:a16="http://schemas.microsoft.com/office/drawing/2014/main" id="{FC40A3C9-D255-EEF6-C325-06911C6CBFBB}"/>
                </a:ext>
              </a:extLst>
            </p:cNvPr>
            <p:cNvSpPr>
              <a:spLocks noChangeShapeType="1"/>
            </p:cNvSpPr>
            <p:nvPr/>
          </p:nvSpPr>
          <p:spPr bwMode="auto">
            <a:xfrm flipV="1">
              <a:off x="2200" y="2771"/>
              <a:ext cx="0" cy="4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63556" name="Line 67">
              <a:extLst>
                <a:ext uri="{FF2B5EF4-FFF2-40B4-BE49-F238E27FC236}">
                  <a16:creationId xmlns:a16="http://schemas.microsoft.com/office/drawing/2014/main" id="{6E47E099-1324-34DA-434C-CF6A0660C1BC}"/>
                </a:ext>
              </a:extLst>
            </p:cNvPr>
            <p:cNvSpPr>
              <a:spLocks noChangeShapeType="1"/>
            </p:cNvSpPr>
            <p:nvPr/>
          </p:nvSpPr>
          <p:spPr bwMode="auto">
            <a:xfrm>
              <a:off x="2200" y="3268"/>
              <a:ext cx="0" cy="2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grpSp>
      <p:pic>
        <p:nvPicPr>
          <p:cNvPr id="63494" name="Picture 69" descr="Résultats de recherche d'images pour « photodiode bpw34 »">
            <a:extLst>
              <a:ext uri="{FF2B5EF4-FFF2-40B4-BE49-F238E27FC236}">
                <a16:creationId xmlns:a16="http://schemas.microsoft.com/office/drawing/2014/main" id="{18D52500-7BBE-C726-500A-16704372C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5563" y="4867275"/>
            <a:ext cx="12811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5AF4F78-1558-503D-C821-BB7A9EFF1EFE}"/>
              </a:ext>
            </a:extLst>
          </p:cNvPr>
          <p:cNvSpPr>
            <a:spLocks noGrp="1" noChangeArrowheads="1"/>
          </p:cNvSpPr>
          <p:nvPr>
            <p:ph type="body" idx="1"/>
          </p:nvPr>
        </p:nvSpPr>
        <p:spPr>
          <a:xfrm>
            <a:off x="1055688" y="1341438"/>
            <a:ext cx="8496300" cy="4679950"/>
          </a:xfrm>
        </p:spPr>
        <p:txBody>
          <a:bodyPr/>
          <a:lstStyle/>
          <a:p>
            <a:pPr eaLnBrk="1" hangingPunct="1">
              <a:buClr>
                <a:srgbClr val="00B0F0"/>
              </a:buClr>
              <a:buFontTx/>
              <a:buChar char="•"/>
              <a:defRPr/>
            </a:pPr>
            <a:r>
              <a:rPr lang="fr-FR" altLang="fr-FR" sz="2400" dirty="0"/>
              <a:t>Phototransistor : </a:t>
            </a:r>
          </a:p>
          <a:p>
            <a:pPr marL="357188" indent="0" eaLnBrk="1" hangingPunct="1">
              <a:buFont typeface="Arial" panose="020B0604020202020204" pitchFamily="34" charset="0"/>
              <a:buNone/>
              <a:defRPr/>
            </a:pPr>
            <a:r>
              <a:rPr lang="fr-FR" altLang="fr-FR" sz="2400" dirty="0"/>
              <a:t>Transistor bipolaire dont la base est exposée à la lumière. L’éclairement conduit à un </a:t>
            </a:r>
            <a:r>
              <a:rPr lang="fr-FR" altLang="fr-FR" sz="2400" dirty="0" err="1"/>
              <a:t>photocourant</a:t>
            </a:r>
            <a:r>
              <a:rPr lang="fr-FR" altLang="fr-FR" sz="2400" dirty="0"/>
              <a:t> de base I</a:t>
            </a:r>
            <a:r>
              <a:rPr lang="fr-FR" altLang="fr-FR" sz="2400" baseline="-25000" dirty="0">
                <a:latin typeface="Symbol" panose="05050102010706020507" pitchFamily="18" charset="2"/>
              </a:rPr>
              <a:t>f</a:t>
            </a:r>
            <a:r>
              <a:rPr lang="fr-FR" altLang="fr-FR" sz="2400" dirty="0"/>
              <a:t> qui est amplifié dans la jonction collecteur-base : </a:t>
            </a:r>
          </a:p>
          <a:p>
            <a:pPr marL="0" indent="0" eaLnBrk="1" hangingPunct="1">
              <a:buFont typeface="Arial" panose="020B0604020202020204" pitchFamily="34" charset="0"/>
              <a:buNone/>
              <a:defRPr/>
            </a:pPr>
            <a:r>
              <a:rPr lang="fr-FR" altLang="fr-FR" sz="1400" dirty="0"/>
              <a:t>		</a:t>
            </a:r>
            <a:r>
              <a:rPr lang="fr-FR" altLang="fr-FR" sz="1050" dirty="0"/>
              <a:t>	</a:t>
            </a:r>
            <a:r>
              <a:rPr lang="fr-FR" altLang="fr-FR" sz="2400" i="1" dirty="0" err="1"/>
              <a:t>I</a:t>
            </a:r>
            <a:r>
              <a:rPr lang="fr-FR" altLang="fr-FR" sz="2400" i="1" baseline="-25000" dirty="0" err="1"/>
              <a:t>cb</a:t>
            </a:r>
            <a:r>
              <a:rPr lang="fr-FR" altLang="fr-FR" sz="2400" dirty="0"/>
              <a:t> = βI</a:t>
            </a:r>
            <a:r>
              <a:rPr lang="fr-FR" altLang="fr-FR" sz="2400" baseline="-25000" dirty="0">
                <a:latin typeface="Symbol" panose="05050102010706020507" pitchFamily="18" charset="2"/>
              </a:rPr>
              <a:t>f</a:t>
            </a:r>
            <a:r>
              <a:rPr lang="fr-FR" altLang="fr-FR" sz="2400" dirty="0"/>
              <a:t> + I</a:t>
            </a:r>
            <a:r>
              <a:rPr lang="fr-FR" altLang="fr-FR" sz="2400" baseline="-25000" dirty="0"/>
              <a:t>CE0</a:t>
            </a:r>
            <a:r>
              <a:rPr lang="fr-FR" altLang="fr-FR" sz="2400" dirty="0"/>
              <a:t>.</a:t>
            </a:r>
          </a:p>
          <a:p>
            <a:pPr marL="0" indent="0" eaLnBrk="1" hangingPunct="1">
              <a:buFont typeface="Arial" panose="020B0604020202020204" pitchFamily="34" charset="0"/>
              <a:buNone/>
              <a:defRPr/>
            </a:pPr>
            <a:r>
              <a:rPr lang="fr-FR" altLang="fr-FR" sz="2400" dirty="0"/>
              <a:t>	I</a:t>
            </a:r>
            <a:r>
              <a:rPr lang="fr-FR" altLang="fr-FR" sz="2400" baseline="-25000" dirty="0"/>
              <a:t>CE0</a:t>
            </a:r>
            <a:r>
              <a:rPr lang="fr-FR" altLang="fr-FR" sz="2400" dirty="0"/>
              <a:t> est le courant d’obscurité (courant de fuite).</a:t>
            </a:r>
            <a:endParaRPr lang="fr-FR" altLang="fr-FR" sz="2800" dirty="0"/>
          </a:p>
          <a:p>
            <a:pPr lvl="1" eaLnBrk="1" hangingPunct="1">
              <a:buClr>
                <a:schemeClr val="accent2"/>
              </a:buClr>
              <a:buSzPct val="80000"/>
              <a:buFont typeface="Wingdings" panose="05000000000000000000" pitchFamily="2" charset="2"/>
              <a:buChar char="§"/>
              <a:defRPr/>
            </a:pPr>
            <a:r>
              <a:rPr lang="fr-FR" altLang="fr-FR" sz="2000" dirty="0"/>
              <a:t>β rend le transistor plus sensible qu’une photodiode (x100-400).       Par contre :</a:t>
            </a:r>
          </a:p>
          <a:p>
            <a:pPr lvl="2" eaLnBrk="1" hangingPunct="1">
              <a:defRPr/>
            </a:pPr>
            <a:r>
              <a:rPr lang="fr-FR" altLang="fr-FR" sz="2000" dirty="0"/>
              <a:t>le courant d’obscurité est plus important. </a:t>
            </a:r>
          </a:p>
          <a:p>
            <a:pPr lvl="2" eaLnBrk="1" hangingPunct="1">
              <a:defRPr/>
            </a:pPr>
            <a:r>
              <a:rPr lang="fr-FR" altLang="fr-FR" sz="2000" dirty="0"/>
              <a:t>la base du phototransistor est plus épaisse, ce qui entraîne une capacitance de jonction plus grande, d’où une fréquence de coupure plus basse que celle des photodiodes (constante de temps plus importante).</a:t>
            </a:r>
            <a:endParaRPr lang="fr-FR" altLang="fr-FR" sz="3200" dirty="0"/>
          </a:p>
        </p:txBody>
      </p:sp>
      <p:pic>
        <p:nvPicPr>
          <p:cNvPr id="65539" name="Picture 4" descr="Résultats de recherche d'images pour « phototransistor »">
            <a:extLst>
              <a:ext uri="{FF2B5EF4-FFF2-40B4-BE49-F238E27FC236}">
                <a16:creationId xmlns:a16="http://schemas.microsoft.com/office/drawing/2014/main" id="{3D9F8F17-B0E6-8881-E2CE-DF46B2421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476250"/>
            <a:ext cx="20161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6" descr="Résultats de recherche d'images pour « phototransistor »">
            <a:extLst>
              <a:ext uri="{FF2B5EF4-FFF2-40B4-BE49-F238E27FC236}">
                <a16:creationId xmlns:a16="http://schemas.microsoft.com/office/drawing/2014/main" id="{4779168E-7F4F-9F9B-1121-FDBBE82BA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5663" y="4197350"/>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8" descr="Résultats de recherche d'images pour « phototransistor »">
            <a:extLst>
              <a:ext uri="{FF2B5EF4-FFF2-40B4-BE49-F238E27FC236}">
                <a16:creationId xmlns:a16="http://schemas.microsoft.com/office/drawing/2014/main" id="{064B03A0-49E0-21FB-481E-CB24ABB57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0875" y="2924175"/>
            <a:ext cx="955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0" descr="Résultats de recherche d'images pour « phototransistor »">
            <a:extLst>
              <a:ext uri="{FF2B5EF4-FFF2-40B4-BE49-F238E27FC236}">
                <a16:creationId xmlns:a16="http://schemas.microsoft.com/office/drawing/2014/main" id="{69554908-84B3-7539-469F-3FA2B030E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3713" y="1916113"/>
            <a:ext cx="8874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2" descr="Résultats de recherche d'images pour « phototransistor »">
            <a:extLst>
              <a:ext uri="{FF2B5EF4-FFF2-40B4-BE49-F238E27FC236}">
                <a16:creationId xmlns:a16="http://schemas.microsoft.com/office/drawing/2014/main" id="{A73352D8-D1CA-B7CF-1CD0-20ABCA6AA9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6925" y="5229225"/>
            <a:ext cx="584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F503145-4677-6BD6-4C06-EA326AC47E5F}"/>
              </a:ext>
            </a:extLst>
          </p:cNvPr>
          <p:cNvSpPr>
            <a:spLocks noGrp="1"/>
          </p:cNvSpPr>
          <p:nvPr>
            <p:ph type="title"/>
          </p:nvPr>
        </p:nvSpPr>
        <p:spPr>
          <a:xfrm>
            <a:off x="1055688" y="274638"/>
            <a:ext cx="10526712" cy="1143000"/>
          </a:xfrm>
        </p:spPr>
        <p:txBody>
          <a:bodyPr/>
          <a:lstStyle/>
          <a:p>
            <a:pPr algn="l" eaLnBrk="1" hangingPunct="1"/>
            <a:r>
              <a:rPr lang="fr-FR" altLang="fr-FR" sz="4000">
                <a:solidFill>
                  <a:srgbClr val="0070C0"/>
                </a:solidFill>
              </a:rPr>
              <a:t>Capteurs générateurs de charge</a:t>
            </a:r>
            <a:endParaRPr lang="en-US" altLang="fr-FR" sz="4000">
              <a:solidFill>
                <a:srgbClr val="0070C0"/>
              </a:solidFill>
            </a:endParaRPr>
          </a:p>
        </p:txBody>
      </p:sp>
      <p:sp>
        <p:nvSpPr>
          <p:cNvPr id="67587" name="Rectangle 3">
            <a:extLst>
              <a:ext uri="{FF2B5EF4-FFF2-40B4-BE49-F238E27FC236}">
                <a16:creationId xmlns:a16="http://schemas.microsoft.com/office/drawing/2014/main" id="{712249AE-59AF-DC6E-B244-1C1D852C9438}"/>
              </a:ext>
            </a:extLst>
          </p:cNvPr>
          <p:cNvSpPr>
            <a:spLocks noGrp="1"/>
          </p:cNvSpPr>
          <p:nvPr>
            <p:ph type="body" idx="4294967295"/>
          </p:nvPr>
        </p:nvSpPr>
        <p:spPr>
          <a:xfrm>
            <a:off x="1055688" y="1417638"/>
            <a:ext cx="10585450" cy="4741862"/>
          </a:xfrm>
        </p:spPr>
        <p:txBody>
          <a:bodyPr/>
          <a:lstStyle/>
          <a:p>
            <a:pPr eaLnBrk="1" hangingPunct="1">
              <a:buClr>
                <a:srgbClr val="0099CC"/>
              </a:buClr>
              <a:buFontTx/>
              <a:buChar char="•"/>
            </a:pPr>
            <a:r>
              <a:rPr lang="fr-FR" altLang="fr-FR" sz="2400"/>
              <a:t>La variation de la polarisation diélectrique de certains matériaux mène à l’apparition de charges sur les faces opposées d’une lame soumise :</a:t>
            </a:r>
          </a:p>
          <a:p>
            <a:pPr lvl="1" eaLnBrk="1" hangingPunct="1">
              <a:buClr>
                <a:schemeClr val="accent2"/>
              </a:buClr>
              <a:buSzPct val="80000"/>
              <a:buFont typeface="Wingdings" panose="05000000000000000000" pitchFamily="2" charset="2"/>
              <a:buChar char="§"/>
            </a:pPr>
            <a:r>
              <a:rPr lang="fr-FR" altLang="fr-FR" sz="2000"/>
              <a:t>à une force : effet piézoélectrique dans le quartz, certains céramiques et certains polymères,</a:t>
            </a:r>
          </a:p>
          <a:p>
            <a:pPr lvl="1" eaLnBrk="1" hangingPunct="1">
              <a:buClr>
                <a:schemeClr val="accent2"/>
              </a:buClr>
              <a:buSzPct val="80000"/>
              <a:buFont typeface="Wingdings" panose="05000000000000000000" pitchFamily="2" charset="2"/>
              <a:buChar char="§"/>
            </a:pPr>
            <a:r>
              <a:rPr lang="fr-FR" altLang="fr-FR" sz="2000"/>
              <a:t>à une variation de température : effet pyroélectrique dans le sulfate de triglycine.</a:t>
            </a:r>
          </a:p>
          <a:p>
            <a:pPr eaLnBrk="1" hangingPunct="1">
              <a:buClr>
                <a:srgbClr val="0099CC"/>
              </a:buClr>
              <a:buFontTx/>
              <a:buChar char="•"/>
            </a:pPr>
            <a:r>
              <a:rPr lang="fr-FR" altLang="fr-FR" sz="2400"/>
              <a:t>La métallisation des lames permet de former des condensateurs. On peut alors mesurer :</a:t>
            </a:r>
          </a:p>
          <a:p>
            <a:pPr lvl="1" eaLnBrk="1" hangingPunct="1">
              <a:buClr>
                <a:schemeClr val="accent2"/>
              </a:buClr>
              <a:buFont typeface="Wingdings" panose="05000000000000000000" pitchFamily="2" charset="2"/>
              <a:buChar char="§"/>
            </a:pPr>
            <a:r>
              <a:rPr lang="fr-FR" altLang="fr-FR" sz="2000"/>
              <a:t>Une différence de potentiel E = Q/C</a:t>
            </a:r>
          </a:p>
          <a:p>
            <a:pPr lvl="1" eaLnBrk="1" hangingPunct="1">
              <a:buClr>
                <a:schemeClr val="accent2"/>
              </a:buClr>
              <a:buFont typeface="Wingdings" panose="05000000000000000000" pitchFamily="2" charset="2"/>
              <a:buChar char="§"/>
            </a:pPr>
            <a:r>
              <a:rPr lang="fr-FR" altLang="fr-FR" sz="2000"/>
              <a:t>Un courant i = dQ/dt, si l’accumulation de charge est importante et dynamique</a:t>
            </a:r>
          </a:p>
          <a:p>
            <a:pPr eaLnBrk="1" hangingPunct="1">
              <a:buClr>
                <a:srgbClr val="0099CC"/>
              </a:buClr>
              <a:buFontTx/>
              <a:buChar char="•"/>
            </a:pPr>
            <a:r>
              <a:rPr lang="fr-FR" altLang="fr-FR" sz="2400"/>
              <a:t>On fabrique sur ce principe des dynamomètres et des accéléromètres dans lesquels l’accélération est d’abord traduite par une force au moyen d’une </a:t>
            </a:r>
            <a:r>
              <a:rPr lang="fr-FR" altLang="fr-FR" sz="2400" i="1"/>
              <a:t>masse sismique.</a:t>
            </a:r>
          </a:p>
        </p:txBody>
      </p:sp>
    </p:spTree>
  </p:cSld>
  <p:clrMapOvr>
    <a:masterClrMapping/>
  </p:clrMapOvr>
  <p:transition>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F6F0108-51CF-4E81-9C67-CC7F8E8AC737}"/>
              </a:ext>
            </a:extLst>
          </p:cNvPr>
          <p:cNvSpPr>
            <a:spLocks noGrp="1"/>
          </p:cNvSpPr>
          <p:nvPr>
            <p:ph type="title"/>
          </p:nvPr>
        </p:nvSpPr>
        <p:spPr>
          <a:xfrm>
            <a:off x="1055688" y="274638"/>
            <a:ext cx="10526712" cy="1143000"/>
          </a:xfrm>
        </p:spPr>
        <p:txBody>
          <a:bodyPr/>
          <a:lstStyle/>
          <a:p>
            <a:pPr algn="l" eaLnBrk="1" hangingPunct="1"/>
            <a:r>
              <a:rPr lang="en-CA" altLang="fr-FR">
                <a:solidFill>
                  <a:srgbClr val="0070C0"/>
                </a:solidFill>
              </a:rPr>
              <a:t>Considérations pratiques</a:t>
            </a:r>
            <a:endParaRPr lang="en-US" altLang="fr-FR">
              <a:solidFill>
                <a:srgbClr val="0070C0"/>
              </a:solidFill>
            </a:endParaRPr>
          </a:p>
        </p:txBody>
      </p:sp>
      <p:sp>
        <p:nvSpPr>
          <p:cNvPr id="69635" name="Rectangle 3">
            <a:extLst>
              <a:ext uri="{FF2B5EF4-FFF2-40B4-BE49-F238E27FC236}">
                <a16:creationId xmlns:a16="http://schemas.microsoft.com/office/drawing/2014/main" id="{C1DA263D-E6E4-80F3-5C8A-CF9158FD1A72}"/>
              </a:ext>
            </a:extLst>
          </p:cNvPr>
          <p:cNvSpPr>
            <a:spLocks noGrp="1"/>
          </p:cNvSpPr>
          <p:nvPr>
            <p:ph type="body" idx="1"/>
          </p:nvPr>
        </p:nvSpPr>
        <p:spPr>
          <a:xfrm>
            <a:off x="1055688" y="1600200"/>
            <a:ext cx="10526712" cy="4525963"/>
          </a:xfrm>
        </p:spPr>
        <p:txBody>
          <a:bodyPr/>
          <a:lstStyle/>
          <a:p>
            <a:pPr eaLnBrk="1" hangingPunct="1">
              <a:buFontTx/>
              <a:buChar char="•"/>
            </a:pPr>
            <a:r>
              <a:rPr lang="fr-CA" altLang="fr-FR" sz="2400"/>
              <a:t>Impédance de sortie</a:t>
            </a:r>
          </a:p>
          <a:p>
            <a:pPr lvl="1" eaLnBrk="1" hangingPunct="1">
              <a:buClr>
                <a:schemeClr val="accent2"/>
              </a:buClr>
              <a:buSzPct val="80000"/>
              <a:buFont typeface="Wingdings" panose="05000000000000000000" pitchFamily="2" charset="2"/>
              <a:buChar char="§"/>
            </a:pPr>
            <a:r>
              <a:rPr lang="fr-CA" altLang="fr-FR" sz="2000"/>
              <a:t>Peut fausser une lecture de tension ou de courant,                                                                         un étage tampon peut être requis pour compenser l’effet </a:t>
            </a:r>
          </a:p>
          <a:p>
            <a:pPr eaLnBrk="1" hangingPunct="1">
              <a:buFontTx/>
              <a:buChar char="•"/>
            </a:pPr>
            <a:r>
              <a:rPr lang="fr-CA" altLang="fr-FR" sz="2400"/>
              <a:t>Impact du courant d’excitation (effets thermiques)</a:t>
            </a:r>
          </a:p>
          <a:p>
            <a:pPr lvl="1" eaLnBrk="1" hangingPunct="1">
              <a:buClr>
                <a:schemeClr val="accent2"/>
              </a:buClr>
              <a:buSzPct val="80000"/>
              <a:buFont typeface="Wingdings" panose="05000000000000000000" pitchFamily="2" charset="2"/>
              <a:buChar char="§"/>
            </a:pPr>
            <a:r>
              <a:rPr lang="fr-CA" altLang="fr-FR" sz="2000"/>
              <a:t>Peut fausser la lecture de température à cause de l’effet Pelletier  (</a:t>
            </a:r>
            <a:r>
              <a:rPr lang="fr-CA" altLang="fr-FR" sz="2000">
                <a:latin typeface="Symbol" panose="05050102010706020507" pitchFamily="18" charset="2"/>
              </a:rPr>
              <a:t>D</a:t>
            </a:r>
            <a:r>
              <a:rPr lang="fr-CA" altLang="fr-FR" sz="2000"/>
              <a:t>q = </a:t>
            </a:r>
            <a:r>
              <a:rPr lang="fr-CA" altLang="fr-FR" sz="2000">
                <a:sym typeface="Symbol" panose="05050102010706020507" pitchFamily="18" charset="2"/>
              </a:rPr>
              <a:t></a:t>
            </a:r>
            <a:r>
              <a:rPr lang="fr-CA" altLang="fr-FR" sz="2000">
                <a:latin typeface="Symbol" panose="05050102010706020507" pitchFamily="18" charset="2"/>
              </a:rPr>
              <a:t>p</a:t>
            </a:r>
            <a:r>
              <a:rPr lang="fr-CA" altLang="fr-FR" sz="2000"/>
              <a:t> i </a:t>
            </a:r>
            <a:r>
              <a:rPr lang="fr-CA" altLang="fr-FR" sz="2000">
                <a:latin typeface="Symbol" panose="05050102010706020507" pitchFamily="18" charset="2"/>
              </a:rPr>
              <a:t>D</a:t>
            </a:r>
            <a:r>
              <a:rPr lang="fr-CA" altLang="fr-FR" sz="2000"/>
              <a:t>T) ; un circuit de compensation peut être requis.</a:t>
            </a:r>
          </a:p>
          <a:p>
            <a:pPr eaLnBrk="1" hangingPunct="1">
              <a:buFontTx/>
              <a:buChar char="•"/>
            </a:pPr>
            <a:r>
              <a:rPr lang="fr-CA" altLang="fr-FR" sz="2400"/>
              <a:t>Environnement d’utilisation</a:t>
            </a:r>
          </a:p>
          <a:p>
            <a:pPr lvl="1" eaLnBrk="1" hangingPunct="1">
              <a:buClr>
                <a:schemeClr val="accent2"/>
              </a:buClr>
              <a:buSzPct val="80000"/>
              <a:buFont typeface="Wingdings" panose="05000000000000000000" pitchFamily="2" charset="2"/>
              <a:buChar char="§"/>
            </a:pPr>
            <a:r>
              <a:rPr lang="fr-CA" altLang="fr-FR" sz="2000"/>
              <a:t>Peut contraindre le type de capteur à utiliser en termes de dimensions physiques, autonomie de batterie, lien avec ou sans fil, résistance à la corrosion, etc.</a:t>
            </a:r>
          </a:p>
          <a:p>
            <a:pPr eaLnBrk="1" hangingPunct="1">
              <a:buFontTx/>
              <a:buChar char="•"/>
            </a:pPr>
            <a:r>
              <a:rPr lang="fr-CA" altLang="fr-FR" sz="2400"/>
              <a:t>Ajustement du zéro et calibration</a:t>
            </a:r>
          </a:p>
          <a:p>
            <a:pPr lvl="1" eaLnBrk="1" hangingPunct="1">
              <a:buClr>
                <a:schemeClr val="accent2"/>
              </a:buClr>
              <a:buSzPct val="80000"/>
              <a:buFont typeface="Wingdings" panose="05000000000000000000" pitchFamily="2" charset="2"/>
              <a:buChar char="§"/>
            </a:pPr>
            <a:r>
              <a:rPr lang="fr-CA" altLang="fr-FR" sz="2000"/>
              <a:t>Idéalement automatique</a:t>
            </a:r>
          </a:p>
        </p:txBody>
      </p:sp>
      <p:sp>
        <p:nvSpPr>
          <p:cNvPr id="69636" name="AutoShape 7" descr="Résultats de recherche d'images pour « maximum power transfer theorem »">
            <a:extLst>
              <a:ext uri="{FF2B5EF4-FFF2-40B4-BE49-F238E27FC236}">
                <a16:creationId xmlns:a16="http://schemas.microsoft.com/office/drawing/2014/main" id="{60AAFD28-8BED-F87B-C302-5F860620BD10}"/>
              </a:ext>
            </a:extLst>
          </p:cNvPr>
          <p:cNvSpPr>
            <a:spLocks noChangeAspect="1" noChangeArrowheads="1"/>
          </p:cNvSpPr>
          <p:nvPr/>
        </p:nvSpPr>
        <p:spPr bwMode="auto">
          <a:xfrm>
            <a:off x="169545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CA" altLang="fr-FR" sz="2000">
              <a:solidFill>
                <a:schemeClr val="bg1"/>
              </a:solidFill>
              <a:latin typeface="Tahoma" panose="020B0604030504040204" pitchFamily="34" charset="0"/>
            </a:endParaRPr>
          </a:p>
        </p:txBody>
      </p:sp>
      <p:grpSp>
        <p:nvGrpSpPr>
          <p:cNvPr id="69637" name="Group 1">
            <a:extLst>
              <a:ext uri="{FF2B5EF4-FFF2-40B4-BE49-F238E27FC236}">
                <a16:creationId xmlns:a16="http://schemas.microsoft.com/office/drawing/2014/main" id="{CAC93F3E-6CAA-24C5-CE5E-C671B32C68CA}"/>
              </a:ext>
            </a:extLst>
          </p:cNvPr>
          <p:cNvGrpSpPr>
            <a:grpSpLocks/>
          </p:cNvGrpSpPr>
          <p:nvPr/>
        </p:nvGrpSpPr>
        <p:grpSpPr bwMode="auto">
          <a:xfrm>
            <a:off x="8891588" y="1700213"/>
            <a:ext cx="1741487" cy="1223962"/>
            <a:chOff x="8891588" y="1868031"/>
            <a:chExt cx="1319212" cy="1056144"/>
          </a:xfrm>
        </p:grpSpPr>
        <p:sp>
          <p:nvSpPr>
            <p:cNvPr id="69638" name="Rectangle 1">
              <a:extLst>
                <a:ext uri="{FF2B5EF4-FFF2-40B4-BE49-F238E27FC236}">
                  <a16:creationId xmlns:a16="http://schemas.microsoft.com/office/drawing/2014/main" id="{B508DD4B-472C-2743-A6BA-721D69D73A20}"/>
                </a:ext>
              </a:extLst>
            </p:cNvPr>
            <p:cNvSpPr>
              <a:spLocks noChangeArrowheads="1"/>
            </p:cNvSpPr>
            <p:nvPr/>
          </p:nvSpPr>
          <p:spPr bwMode="auto">
            <a:xfrm>
              <a:off x="9010361" y="1868031"/>
              <a:ext cx="881062" cy="401638"/>
            </a:xfrm>
            <a:prstGeom prst="rect">
              <a:avLst/>
            </a:prstGeom>
            <a:solidFill>
              <a:schemeClr val="accent1">
                <a:alpha val="10196"/>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fr-CA" altLang="fr-FR" sz="2000">
                <a:solidFill>
                  <a:schemeClr val="bg1"/>
                </a:solidFill>
                <a:latin typeface="Tahoma" panose="020B0604030504040204" pitchFamily="34" charset="0"/>
              </a:endParaRPr>
            </a:p>
          </p:txBody>
        </p:sp>
        <p:pic>
          <p:nvPicPr>
            <p:cNvPr id="69639" name="Picture 11" descr="http://www.electronics-tutorials.ws/dccircuits/dcp36.gif?81223b">
              <a:extLst>
                <a:ext uri="{FF2B5EF4-FFF2-40B4-BE49-F238E27FC236}">
                  <a16:creationId xmlns:a16="http://schemas.microsoft.com/office/drawing/2014/main" id="{594932AD-BEDA-8A21-96C2-61BEB964C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88" y="1885950"/>
              <a:ext cx="13192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A7882B70-D608-B401-F070-8E4D8DB3C1B0}"/>
              </a:ext>
            </a:extLst>
          </p:cNvPr>
          <p:cNvSpPr>
            <a:spLocks noGrp="1"/>
          </p:cNvSpPr>
          <p:nvPr>
            <p:ph/>
          </p:nvPr>
        </p:nvSpPr>
        <p:spPr>
          <a:xfrm>
            <a:off x="1055688" y="1196975"/>
            <a:ext cx="9361487" cy="4568825"/>
          </a:xfrm>
        </p:spPr>
        <p:txBody>
          <a:bodyPr/>
          <a:lstStyle/>
          <a:p>
            <a:pPr>
              <a:buFont typeface="Arial" charset="0"/>
              <a:buChar char="•"/>
              <a:defRPr/>
            </a:pPr>
            <a:r>
              <a:rPr lang="en-CA" sz="2800" dirty="0" err="1"/>
              <a:t>Dispositifs</a:t>
            </a:r>
            <a:r>
              <a:rPr lang="en-CA" sz="2800" dirty="0"/>
              <a:t> miniatures </a:t>
            </a:r>
            <a:r>
              <a:rPr lang="en-CA" sz="2800" dirty="0" err="1"/>
              <a:t>réalisés</a:t>
            </a:r>
            <a:r>
              <a:rPr lang="en-CA" sz="2800" dirty="0"/>
              <a:t> sur puce</a:t>
            </a:r>
          </a:p>
          <a:p>
            <a:pPr>
              <a:buFont typeface="Arial" charset="0"/>
              <a:buChar char="•"/>
              <a:defRPr/>
            </a:pPr>
            <a:r>
              <a:rPr lang="en-CA" sz="2800" dirty="0" err="1"/>
              <a:t>Exploitent</a:t>
            </a:r>
            <a:r>
              <a:rPr lang="en-CA" sz="2800" dirty="0"/>
              <a:t> </a:t>
            </a:r>
            <a:r>
              <a:rPr lang="en-CA" sz="2800" dirty="0" err="1"/>
              <a:t>généralement</a:t>
            </a:r>
            <a:r>
              <a:rPr lang="en-CA" sz="2800" dirty="0"/>
              <a:t> des </a:t>
            </a:r>
            <a:r>
              <a:rPr lang="en-CA" sz="2800" dirty="0" err="1"/>
              <a:t>effets</a:t>
            </a:r>
            <a:r>
              <a:rPr lang="en-CA" sz="2800" dirty="0"/>
              <a:t> </a:t>
            </a:r>
            <a:r>
              <a:rPr lang="en-CA" sz="2800" dirty="0" err="1"/>
              <a:t>capacitifs</a:t>
            </a:r>
            <a:endParaRPr lang="en-US" sz="2800" dirty="0"/>
          </a:p>
          <a:p>
            <a:pPr lvl="1">
              <a:spcBef>
                <a:spcPts val="1200"/>
              </a:spcBef>
              <a:buFont typeface="Arial" charset="0"/>
              <a:buChar char="–"/>
              <a:defRPr/>
            </a:pPr>
            <a:r>
              <a:rPr lang="en-CA" dirty="0"/>
              <a:t>Accéléromètres</a:t>
            </a:r>
          </a:p>
          <a:p>
            <a:pPr lvl="1">
              <a:buFont typeface="Arial" charset="0"/>
              <a:buChar char="–"/>
              <a:defRPr/>
            </a:pPr>
            <a:r>
              <a:rPr lang="en-CA" dirty="0" err="1"/>
              <a:t>Magnétomètres</a:t>
            </a:r>
            <a:endParaRPr lang="en-CA" dirty="0"/>
          </a:p>
          <a:p>
            <a:pPr lvl="1">
              <a:buFont typeface="Arial" charset="0"/>
              <a:buChar char="–"/>
              <a:defRPr/>
            </a:pPr>
            <a:r>
              <a:rPr lang="en-CA" dirty="0" err="1"/>
              <a:t>Gyromètres</a:t>
            </a:r>
            <a:endParaRPr lang="en-CA" dirty="0"/>
          </a:p>
          <a:p>
            <a:pPr lvl="1">
              <a:buFont typeface="Arial" charset="0"/>
              <a:buChar char="–"/>
              <a:defRPr/>
            </a:pPr>
            <a:r>
              <a:rPr lang="en-CA" dirty="0"/>
              <a:t>Gyroscopes</a:t>
            </a:r>
          </a:p>
          <a:p>
            <a:pPr lvl="1">
              <a:buFont typeface="Arial" charset="0"/>
              <a:buChar char="–"/>
              <a:defRPr/>
            </a:pPr>
            <a:r>
              <a:rPr lang="en-CA" dirty="0"/>
              <a:t>Microphones</a:t>
            </a:r>
          </a:p>
          <a:p>
            <a:pPr lvl="1">
              <a:buFont typeface="Arial" charset="0"/>
              <a:buNone/>
              <a:defRPr/>
            </a:pPr>
            <a:r>
              <a:rPr lang="en-CA" sz="1100" dirty="0" err="1">
                <a:solidFill>
                  <a:schemeClr val="tx1">
                    <a:lumMod val="50000"/>
                    <a:lumOff val="50000"/>
                  </a:schemeClr>
                </a:solidFill>
              </a:rPr>
              <a:t>Voir</a:t>
            </a:r>
            <a:r>
              <a:rPr lang="en-CA" dirty="0">
                <a:solidFill>
                  <a:schemeClr val="tx1">
                    <a:lumMod val="50000"/>
                    <a:lumOff val="50000"/>
                  </a:schemeClr>
                </a:solidFill>
              </a:rPr>
              <a:t> </a:t>
            </a:r>
          </a:p>
          <a:p>
            <a:pPr lvl="1">
              <a:buFont typeface="Arial" charset="0"/>
              <a:buNone/>
              <a:defRPr/>
            </a:pPr>
            <a:r>
              <a:rPr lang="en-CA" sz="1000" dirty="0">
                <a:solidFill>
                  <a:schemeClr val="tx1">
                    <a:lumMod val="50000"/>
                    <a:lumOff val="50000"/>
                  </a:schemeClr>
                </a:solidFill>
                <a:hlinkClick r:id="rId2"/>
              </a:rPr>
              <a:t>http://www14.informatik.tu-muenchen.de/konferenzen/Jass06/courses/5/Talks/Wimmer.ppt</a:t>
            </a:r>
            <a:r>
              <a:rPr lang="en-CA" sz="1000" dirty="0">
                <a:solidFill>
                  <a:schemeClr val="tx1">
                    <a:lumMod val="50000"/>
                    <a:lumOff val="50000"/>
                  </a:schemeClr>
                </a:solidFill>
              </a:rPr>
              <a:t>  pour un </a:t>
            </a:r>
            <a:r>
              <a:rPr lang="en-CA" sz="1000" dirty="0" err="1">
                <a:solidFill>
                  <a:schemeClr val="tx1">
                    <a:lumMod val="50000"/>
                    <a:lumOff val="50000"/>
                  </a:schemeClr>
                </a:solidFill>
              </a:rPr>
              <a:t>tutoriel</a:t>
            </a:r>
            <a:endParaRPr lang="en-CA" sz="1000" dirty="0">
              <a:solidFill>
                <a:schemeClr val="tx1">
                  <a:lumMod val="50000"/>
                  <a:lumOff val="50000"/>
                </a:schemeClr>
              </a:solidFill>
              <a:hlinkClick r:id="rId3"/>
            </a:endParaRPr>
          </a:p>
          <a:p>
            <a:pPr lvl="1">
              <a:buFont typeface="Arial" charset="0"/>
              <a:buNone/>
              <a:defRPr/>
            </a:pPr>
            <a:r>
              <a:rPr lang="en-CA" sz="1000" dirty="0">
                <a:solidFill>
                  <a:schemeClr val="tx1">
                    <a:lumMod val="50000"/>
                    <a:lumOff val="50000"/>
                  </a:schemeClr>
                </a:solidFill>
                <a:hlinkClick r:id="rId3"/>
              </a:rPr>
              <a:t>http://www.slideshare.net/slideshow/embed_code/11703502</a:t>
            </a:r>
            <a:r>
              <a:rPr lang="en-CA" sz="1000" dirty="0">
                <a:solidFill>
                  <a:schemeClr val="tx1">
                    <a:lumMod val="50000"/>
                    <a:lumOff val="50000"/>
                  </a:schemeClr>
                </a:solidFill>
              </a:rPr>
              <a:t> pour un </a:t>
            </a:r>
            <a:r>
              <a:rPr lang="en-CA" sz="1000" dirty="0" err="1">
                <a:solidFill>
                  <a:schemeClr val="tx1">
                    <a:lumMod val="50000"/>
                    <a:lumOff val="50000"/>
                  </a:schemeClr>
                </a:solidFill>
              </a:rPr>
              <a:t>exemple</a:t>
            </a:r>
            <a:r>
              <a:rPr lang="en-CA" sz="1000" dirty="0">
                <a:solidFill>
                  <a:schemeClr val="tx1">
                    <a:lumMod val="50000"/>
                    <a:lumOff val="50000"/>
                  </a:schemeClr>
                </a:solidFill>
              </a:rPr>
              <a:t> </a:t>
            </a:r>
            <a:r>
              <a:rPr lang="en-CA" sz="1000" dirty="0" err="1">
                <a:solidFill>
                  <a:schemeClr val="tx1">
                    <a:lumMod val="50000"/>
                    <a:lumOff val="50000"/>
                  </a:schemeClr>
                </a:solidFill>
              </a:rPr>
              <a:t>d’applicatio</a:t>
            </a:r>
            <a:r>
              <a:rPr lang="en-CA" sz="1000" dirty="0" err="1"/>
              <a:t>n</a:t>
            </a:r>
            <a:endParaRPr lang="en-CA" sz="1000" dirty="0"/>
          </a:p>
        </p:txBody>
      </p:sp>
      <p:sp>
        <p:nvSpPr>
          <p:cNvPr id="70659" name="Rectangle 2">
            <a:extLst>
              <a:ext uri="{FF2B5EF4-FFF2-40B4-BE49-F238E27FC236}">
                <a16:creationId xmlns:a16="http://schemas.microsoft.com/office/drawing/2014/main" id="{C2EDB296-ADC0-1688-A79C-C02954FAFE53}"/>
              </a:ext>
            </a:extLst>
          </p:cNvPr>
          <p:cNvSpPr txBox="1">
            <a:spLocks/>
          </p:cNvSpPr>
          <p:nvPr/>
        </p:nvSpPr>
        <p:spPr bwMode="auto">
          <a:xfrm>
            <a:off x="1055688" y="260350"/>
            <a:ext cx="10440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000" i="1">
                <a:solidFill>
                  <a:schemeClr val="bg1"/>
                </a:solidFill>
                <a:latin typeface="Tahoma" panose="020B0604030504040204" pitchFamily="34" charset="0"/>
              </a:defRPr>
            </a:lvl1pPr>
            <a:lvl2pPr marL="742950" indent="-285750">
              <a:defRPr kumimoji="1" sz="2000" i="1">
                <a:solidFill>
                  <a:schemeClr val="bg1"/>
                </a:solidFill>
                <a:latin typeface="Tahoma" panose="020B0604030504040204" pitchFamily="34" charset="0"/>
              </a:defRPr>
            </a:lvl2pPr>
            <a:lvl3pPr marL="1143000" indent="-228600">
              <a:defRPr kumimoji="1" sz="2000" i="1">
                <a:solidFill>
                  <a:schemeClr val="bg1"/>
                </a:solidFill>
                <a:latin typeface="Tahoma" panose="020B0604030504040204" pitchFamily="34" charset="0"/>
              </a:defRPr>
            </a:lvl3pPr>
            <a:lvl4pPr marL="1600200" indent="-228600">
              <a:defRPr kumimoji="1" sz="2000" i="1">
                <a:solidFill>
                  <a:schemeClr val="bg1"/>
                </a:solidFill>
                <a:latin typeface="Tahoma" panose="020B0604030504040204" pitchFamily="34" charset="0"/>
              </a:defRPr>
            </a:lvl4pPr>
            <a:lvl5pPr marL="2057400" indent="-228600">
              <a:defRPr kumimoji="1" sz="2000" i="1">
                <a:solidFill>
                  <a:schemeClr val="bg1"/>
                </a:solidFill>
                <a:latin typeface="Tahoma" panose="020B0604030504040204" pitchFamily="34" charset="0"/>
              </a:defRPr>
            </a:lvl5pPr>
            <a:lvl6pPr marL="2514600" indent="-228600" eaLnBrk="0" fontAlgn="base" hangingPunct="0">
              <a:spcBef>
                <a:spcPct val="0"/>
              </a:spcBef>
              <a:spcAft>
                <a:spcPct val="0"/>
              </a:spcAft>
              <a:defRPr kumimoji="1" sz="2000" i="1">
                <a:solidFill>
                  <a:schemeClr val="bg1"/>
                </a:solidFill>
                <a:latin typeface="Tahoma" panose="020B0604030504040204" pitchFamily="34" charset="0"/>
              </a:defRPr>
            </a:lvl6pPr>
            <a:lvl7pPr marL="2971800" indent="-228600" eaLnBrk="0" fontAlgn="base" hangingPunct="0">
              <a:spcBef>
                <a:spcPct val="0"/>
              </a:spcBef>
              <a:spcAft>
                <a:spcPct val="0"/>
              </a:spcAft>
              <a:defRPr kumimoji="1" sz="2000" i="1">
                <a:solidFill>
                  <a:schemeClr val="bg1"/>
                </a:solidFill>
                <a:latin typeface="Tahoma" panose="020B0604030504040204" pitchFamily="34" charset="0"/>
              </a:defRPr>
            </a:lvl7pPr>
            <a:lvl8pPr marL="3429000" indent="-228600" eaLnBrk="0" fontAlgn="base" hangingPunct="0">
              <a:spcBef>
                <a:spcPct val="0"/>
              </a:spcBef>
              <a:spcAft>
                <a:spcPct val="0"/>
              </a:spcAft>
              <a:defRPr kumimoji="1" sz="2000" i="1">
                <a:solidFill>
                  <a:schemeClr val="bg1"/>
                </a:solidFill>
                <a:latin typeface="Tahoma" panose="020B0604030504040204" pitchFamily="34" charset="0"/>
              </a:defRPr>
            </a:lvl8pPr>
            <a:lvl9pPr marL="3886200" indent="-228600" eaLnBrk="0" fontAlgn="base" hangingPunct="0">
              <a:spcBef>
                <a:spcPct val="0"/>
              </a:spcBef>
              <a:spcAft>
                <a:spcPct val="0"/>
              </a:spcAft>
              <a:defRPr kumimoji="1" sz="2000" i="1">
                <a:solidFill>
                  <a:schemeClr val="bg1"/>
                </a:solidFill>
                <a:latin typeface="Tahoma" panose="020B0604030504040204" pitchFamily="34" charset="0"/>
              </a:defRPr>
            </a:lvl9pPr>
          </a:lstStyle>
          <a:p>
            <a:pPr eaLnBrk="1" hangingPunct="1"/>
            <a:r>
              <a:rPr lang="en-CA" altLang="fr-FR" sz="4400" i="0">
                <a:solidFill>
                  <a:srgbClr val="0070C0"/>
                </a:solidFill>
                <a:latin typeface="Calibri" panose="020F0502020204030204" pitchFamily="34" charset="0"/>
              </a:rPr>
              <a:t>Capteurs micro-électromécaniques</a:t>
            </a:r>
            <a:r>
              <a:rPr lang="en-US" altLang="fr-FR" sz="4400" i="0">
                <a:solidFill>
                  <a:srgbClr val="0070C0"/>
                </a:solidFill>
                <a:latin typeface="Calibri" panose="020F0502020204030204" pitchFamily="34" charset="0"/>
              </a:rPr>
              <a:t> (MEMS)</a:t>
            </a:r>
          </a:p>
        </p:txBody>
      </p:sp>
      <p:pic>
        <p:nvPicPr>
          <p:cNvPr id="70660" name="Picture 2" descr="http://large.stanford.edu/courses/2007/ph210/noriega1/images/f5big.jpg">
            <a:extLst>
              <a:ext uri="{FF2B5EF4-FFF2-40B4-BE49-F238E27FC236}">
                <a16:creationId xmlns:a16="http://schemas.microsoft.com/office/drawing/2014/main" id="{42C4EBB7-B90D-AEAC-6163-0785D16A7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5" y="2439988"/>
            <a:ext cx="25146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http://www.wtec.org/loyola/mcc/mems_eu/Media/5_11.jpe">
            <a:extLst>
              <a:ext uri="{FF2B5EF4-FFF2-40B4-BE49-F238E27FC236}">
                <a16:creationId xmlns:a16="http://schemas.microsoft.com/office/drawing/2014/main" id="{3292306C-EF8E-FFC6-4457-A1ECD2048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688" y="2781300"/>
            <a:ext cx="25336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9CCBEEAC-78C4-6414-8E70-0E80E70A1F8E}"/>
              </a:ext>
            </a:extLst>
          </p:cNvPr>
          <p:cNvSpPr>
            <a:spLocks noGrp="1"/>
          </p:cNvSpPr>
          <p:nvPr>
            <p:ph type="title"/>
          </p:nvPr>
        </p:nvSpPr>
        <p:spPr>
          <a:xfrm>
            <a:off x="609600" y="274638"/>
            <a:ext cx="11318875" cy="1143000"/>
          </a:xfrm>
        </p:spPr>
        <p:txBody>
          <a:bodyPr/>
          <a:lstStyle/>
          <a:p>
            <a:pPr algn="l" eaLnBrk="1" hangingPunct="1">
              <a:defRPr/>
            </a:pPr>
            <a:r>
              <a:rPr kumimoji="1" lang="en-CA" altLang="fr-FR" kern="1200" dirty="0" err="1">
                <a:solidFill>
                  <a:srgbClr val="0070C0"/>
                </a:solidFill>
              </a:rPr>
              <a:t>Considérations</a:t>
            </a:r>
            <a:r>
              <a:rPr kumimoji="1" lang="en-CA" altLang="fr-FR" kern="1200" dirty="0">
                <a:solidFill>
                  <a:srgbClr val="0070C0"/>
                </a:solidFill>
              </a:rPr>
              <a:t> pratiques : </a:t>
            </a:r>
            <a:r>
              <a:rPr kumimoji="1" lang="fr-CA" altLang="fr-FR" kern="1200" dirty="0">
                <a:solidFill>
                  <a:srgbClr val="0070C0"/>
                </a:solidFill>
              </a:rPr>
              <a:t>Défaillance sécuritaire </a:t>
            </a:r>
            <a:endParaRPr kumimoji="1" lang="en-US" altLang="fr-FR" kern="1200" dirty="0">
              <a:solidFill>
                <a:srgbClr val="0070C0"/>
              </a:solidFill>
            </a:endParaRPr>
          </a:p>
        </p:txBody>
      </p:sp>
      <p:sp>
        <p:nvSpPr>
          <p:cNvPr id="71683" name="Rectangle 6">
            <a:extLst>
              <a:ext uri="{FF2B5EF4-FFF2-40B4-BE49-F238E27FC236}">
                <a16:creationId xmlns:a16="http://schemas.microsoft.com/office/drawing/2014/main" id="{046FE5D4-F1A8-2305-EA2C-508AB61EFE51}"/>
              </a:ext>
            </a:extLst>
          </p:cNvPr>
          <p:cNvSpPr>
            <a:spLocks noGrp="1"/>
          </p:cNvSpPr>
          <p:nvPr>
            <p:ph type="body" sz="half" idx="1"/>
          </p:nvPr>
        </p:nvSpPr>
        <p:spPr>
          <a:xfrm>
            <a:off x="1055688" y="1600200"/>
            <a:ext cx="9432925" cy="892175"/>
          </a:xfrm>
        </p:spPr>
        <p:txBody>
          <a:bodyPr/>
          <a:lstStyle/>
          <a:p>
            <a:pPr eaLnBrk="1" hangingPunct="1">
              <a:buFontTx/>
              <a:buChar char="•"/>
            </a:pPr>
            <a:r>
              <a:rPr lang="fr-CA" altLang="fr-FR" sz="2400"/>
              <a:t>Le capteur devrait donner une mesure sécuritaire en cas de défaillance (« Fail safe »)</a:t>
            </a:r>
          </a:p>
          <a:p>
            <a:pPr eaLnBrk="1" hangingPunct="1">
              <a:buFontTx/>
              <a:buChar char="•"/>
            </a:pPr>
            <a:endParaRPr lang="fr-CA" altLang="fr-FR" sz="2000"/>
          </a:p>
          <a:p>
            <a:pPr eaLnBrk="1" hangingPunct="1"/>
            <a:endParaRPr lang="en-US" altLang="fr-FR" sz="2800"/>
          </a:p>
        </p:txBody>
      </p:sp>
      <p:sp>
        <p:nvSpPr>
          <p:cNvPr id="71684" name="Oval 8">
            <a:extLst>
              <a:ext uri="{FF2B5EF4-FFF2-40B4-BE49-F238E27FC236}">
                <a16:creationId xmlns:a16="http://schemas.microsoft.com/office/drawing/2014/main" id="{2517DB2B-45CF-4063-A0EB-1FE932484D6E}"/>
              </a:ext>
            </a:extLst>
          </p:cNvPr>
          <p:cNvSpPr>
            <a:spLocks noChangeArrowheads="1"/>
          </p:cNvSpPr>
          <p:nvPr/>
        </p:nvSpPr>
        <p:spPr bwMode="auto">
          <a:xfrm>
            <a:off x="3076575" y="4092575"/>
            <a:ext cx="244475" cy="2349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685" name="Line 9">
            <a:extLst>
              <a:ext uri="{FF2B5EF4-FFF2-40B4-BE49-F238E27FC236}">
                <a16:creationId xmlns:a16="http://schemas.microsoft.com/office/drawing/2014/main" id="{BCB1FB92-06FE-B726-826C-C9EB43A9B45B}"/>
              </a:ext>
            </a:extLst>
          </p:cNvPr>
          <p:cNvSpPr>
            <a:spLocks noChangeShapeType="1"/>
          </p:cNvSpPr>
          <p:nvPr/>
        </p:nvSpPr>
        <p:spPr bwMode="auto">
          <a:xfrm flipV="1">
            <a:off x="3189288" y="3860800"/>
            <a:ext cx="0" cy="231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86" name="Text Box 12">
            <a:extLst>
              <a:ext uri="{FF2B5EF4-FFF2-40B4-BE49-F238E27FC236}">
                <a16:creationId xmlns:a16="http://schemas.microsoft.com/office/drawing/2014/main" id="{C50AA32E-E026-6E94-7908-7E249AB80A80}"/>
              </a:ext>
            </a:extLst>
          </p:cNvPr>
          <p:cNvSpPr txBox="1">
            <a:spLocks noChangeArrowheads="1"/>
          </p:cNvSpPr>
          <p:nvPr/>
        </p:nvSpPr>
        <p:spPr bwMode="auto">
          <a:xfrm>
            <a:off x="3267075" y="415766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fr-FR" altLang="fr-FR" sz="1800" i="0"/>
              <a:t>e</a:t>
            </a:r>
            <a:r>
              <a:rPr lang="fr-FR" altLang="fr-FR" sz="1800" i="0" baseline="-25000"/>
              <a:t>Th</a:t>
            </a:r>
          </a:p>
        </p:txBody>
      </p:sp>
      <p:sp>
        <p:nvSpPr>
          <p:cNvPr id="71687" name="Text Box 13">
            <a:extLst>
              <a:ext uri="{FF2B5EF4-FFF2-40B4-BE49-F238E27FC236}">
                <a16:creationId xmlns:a16="http://schemas.microsoft.com/office/drawing/2014/main" id="{91D67A0E-EB87-E53D-E9DD-82127B9F252E}"/>
              </a:ext>
            </a:extLst>
          </p:cNvPr>
          <p:cNvSpPr txBox="1">
            <a:spLocks noChangeArrowheads="1"/>
          </p:cNvSpPr>
          <p:nvPr/>
        </p:nvSpPr>
        <p:spPr bwMode="auto">
          <a:xfrm>
            <a:off x="3340100" y="380365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t>z</a:t>
            </a:r>
            <a:r>
              <a:rPr lang="fr-FR" altLang="fr-FR" sz="1800" i="0" baseline="-25000"/>
              <a:t>Th</a:t>
            </a:r>
          </a:p>
        </p:txBody>
      </p:sp>
      <p:sp>
        <p:nvSpPr>
          <p:cNvPr id="71688" name="Line 22">
            <a:extLst>
              <a:ext uri="{FF2B5EF4-FFF2-40B4-BE49-F238E27FC236}">
                <a16:creationId xmlns:a16="http://schemas.microsoft.com/office/drawing/2014/main" id="{9DD5FD92-071B-0C73-45F3-C30C715E2A07}"/>
              </a:ext>
            </a:extLst>
          </p:cNvPr>
          <p:cNvSpPr>
            <a:spLocks noChangeShapeType="1"/>
          </p:cNvSpPr>
          <p:nvPr/>
        </p:nvSpPr>
        <p:spPr bwMode="auto">
          <a:xfrm>
            <a:off x="3205163" y="43275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89" name="Line 24">
            <a:extLst>
              <a:ext uri="{FF2B5EF4-FFF2-40B4-BE49-F238E27FC236}">
                <a16:creationId xmlns:a16="http://schemas.microsoft.com/office/drawing/2014/main" id="{FEE240DA-500E-870B-B7EF-6991A6D83A19}"/>
              </a:ext>
            </a:extLst>
          </p:cNvPr>
          <p:cNvSpPr>
            <a:spLocks noChangeShapeType="1"/>
          </p:cNvSpPr>
          <p:nvPr/>
        </p:nvSpPr>
        <p:spPr bwMode="auto">
          <a:xfrm>
            <a:off x="3675063" y="3865563"/>
            <a:ext cx="7699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90" name="Line 25">
            <a:extLst>
              <a:ext uri="{FF2B5EF4-FFF2-40B4-BE49-F238E27FC236}">
                <a16:creationId xmlns:a16="http://schemas.microsoft.com/office/drawing/2014/main" id="{E3755811-7400-1B70-250B-A742D08B40E5}"/>
              </a:ext>
            </a:extLst>
          </p:cNvPr>
          <p:cNvSpPr>
            <a:spLocks noChangeShapeType="1"/>
          </p:cNvSpPr>
          <p:nvPr/>
        </p:nvSpPr>
        <p:spPr bwMode="auto">
          <a:xfrm flipV="1">
            <a:off x="4445000" y="4295775"/>
            <a:ext cx="0" cy="23495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91" name="Rectangle 26">
            <a:extLst>
              <a:ext uri="{FF2B5EF4-FFF2-40B4-BE49-F238E27FC236}">
                <a16:creationId xmlns:a16="http://schemas.microsoft.com/office/drawing/2014/main" id="{155B63F9-62B5-4B51-213D-FD6BB0D30A40}"/>
              </a:ext>
            </a:extLst>
          </p:cNvPr>
          <p:cNvSpPr>
            <a:spLocks noChangeArrowheads="1"/>
          </p:cNvSpPr>
          <p:nvPr/>
        </p:nvSpPr>
        <p:spPr bwMode="auto">
          <a:xfrm>
            <a:off x="4405313" y="4060825"/>
            <a:ext cx="80962" cy="23495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692" name="Line 27">
            <a:extLst>
              <a:ext uri="{FF2B5EF4-FFF2-40B4-BE49-F238E27FC236}">
                <a16:creationId xmlns:a16="http://schemas.microsoft.com/office/drawing/2014/main" id="{60EBD81F-6E0D-6BF1-F986-2B01CE9560BD}"/>
              </a:ext>
            </a:extLst>
          </p:cNvPr>
          <p:cNvSpPr>
            <a:spLocks noChangeShapeType="1"/>
          </p:cNvSpPr>
          <p:nvPr/>
        </p:nvSpPr>
        <p:spPr bwMode="auto">
          <a:xfrm flipV="1">
            <a:off x="4445000" y="3865563"/>
            <a:ext cx="0" cy="19526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93" name="Line 28">
            <a:extLst>
              <a:ext uri="{FF2B5EF4-FFF2-40B4-BE49-F238E27FC236}">
                <a16:creationId xmlns:a16="http://schemas.microsoft.com/office/drawing/2014/main" id="{F505E4EA-2809-9A27-2406-B23EF79ECF29}"/>
              </a:ext>
            </a:extLst>
          </p:cNvPr>
          <p:cNvSpPr>
            <a:spLocks noChangeShapeType="1"/>
          </p:cNvSpPr>
          <p:nvPr/>
        </p:nvSpPr>
        <p:spPr bwMode="auto">
          <a:xfrm flipV="1">
            <a:off x="3203575" y="4535488"/>
            <a:ext cx="12398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94" name="Text Box 31">
            <a:extLst>
              <a:ext uri="{FF2B5EF4-FFF2-40B4-BE49-F238E27FC236}">
                <a16:creationId xmlns:a16="http://schemas.microsoft.com/office/drawing/2014/main" id="{D8D81DAB-5D24-5CC6-93D4-CB10D131F5E5}"/>
              </a:ext>
            </a:extLst>
          </p:cNvPr>
          <p:cNvSpPr txBox="1">
            <a:spLocks noChangeArrowheads="1"/>
          </p:cNvSpPr>
          <p:nvPr/>
        </p:nvSpPr>
        <p:spPr bwMode="auto">
          <a:xfrm>
            <a:off x="4079875" y="3967163"/>
            <a:ext cx="373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solidFill>
                  <a:srgbClr val="969696"/>
                </a:solidFill>
              </a:rPr>
              <a:t>R</a:t>
            </a:r>
            <a:r>
              <a:rPr lang="fr-FR" altLang="fr-FR" sz="1800" i="0" baseline="-25000">
                <a:solidFill>
                  <a:srgbClr val="969696"/>
                </a:solidFill>
              </a:rPr>
              <a:t>c</a:t>
            </a:r>
          </a:p>
        </p:txBody>
      </p:sp>
      <p:sp>
        <p:nvSpPr>
          <p:cNvPr id="71695" name="Rectangle 32">
            <a:extLst>
              <a:ext uri="{FF2B5EF4-FFF2-40B4-BE49-F238E27FC236}">
                <a16:creationId xmlns:a16="http://schemas.microsoft.com/office/drawing/2014/main" id="{CD5F12F5-E41F-6C1B-9298-0BC4DC5ED147}"/>
              </a:ext>
            </a:extLst>
          </p:cNvPr>
          <p:cNvSpPr>
            <a:spLocks noChangeArrowheads="1"/>
          </p:cNvSpPr>
          <p:nvPr/>
        </p:nvSpPr>
        <p:spPr bwMode="auto">
          <a:xfrm>
            <a:off x="4079875" y="3748088"/>
            <a:ext cx="576263" cy="8604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696" name="Text Box 33">
            <a:extLst>
              <a:ext uri="{FF2B5EF4-FFF2-40B4-BE49-F238E27FC236}">
                <a16:creationId xmlns:a16="http://schemas.microsoft.com/office/drawing/2014/main" id="{AE2E4893-E711-08BC-FBAE-E4CEEEB981A5}"/>
              </a:ext>
            </a:extLst>
          </p:cNvPr>
          <p:cNvSpPr txBox="1">
            <a:spLocks noChangeArrowheads="1"/>
          </p:cNvSpPr>
          <p:nvPr/>
        </p:nvSpPr>
        <p:spPr bwMode="auto">
          <a:xfrm>
            <a:off x="4151313" y="3529013"/>
            <a:ext cx="1584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99CC"/>
              </a:buClr>
              <a:buSzPct val="80000"/>
              <a:buFont typeface="Wingdings" panose="05000000000000000000" pitchFamily="2" charset="2"/>
              <a:buNone/>
            </a:pPr>
            <a:r>
              <a:rPr lang="fr-FR" altLang="fr-FR" sz="1400" i="0"/>
              <a:t>Appareil de mesure</a:t>
            </a:r>
          </a:p>
        </p:txBody>
      </p:sp>
      <p:sp>
        <p:nvSpPr>
          <p:cNvPr id="71697" name="Rectangle 34">
            <a:extLst>
              <a:ext uri="{FF2B5EF4-FFF2-40B4-BE49-F238E27FC236}">
                <a16:creationId xmlns:a16="http://schemas.microsoft.com/office/drawing/2014/main" id="{30A3965D-D66C-A757-A226-648FC7586895}"/>
              </a:ext>
            </a:extLst>
          </p:cNvPr>
          <p:cNvSpPr>
            <a:spLocks noChangeArrowheads="1"/>
          </p:cNvSpPr>
          <p:nvPr/>
        </p:nvSpPr>
        <p:spPr bwMode="auto">
          <a:xfrm>
            <a:off x="3448050" y="3816350"/>
            <a:ext cx="215900" cy="9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698" name="Line 35">
            <a:extLst>
              <a:ext uri="{FF2B5EF4-FFF2-40B4-BE49-F238E27FC236}">
                <a16:creationId xmlns:a16="http://schemas.microsoft.com/office/drawing/2014/main" id="{156C7481-7E47-44B4-404B-BE21ECA01955}"/>
              </a:ext>
            </a:extLst>
          </p:cNvPr>
          <p:cNvSpPr>
            <a:spLocks noChangeShapeType="1"/>
          </p:cNvSpPr>
          <p:nvPr/>
        </p:nvSpPr>
        <p:spPr bwMode="auto">
          <a:xfrm flipH="1">
            <a:off x="3189288" y="3862388"/>
            <a:ext cx="258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699" name="Rectangle 37">
            <a:extLst>
              <a:ext uri="{FF2B5EF4-FFF2-40B4-BE49-F238E27FC236}">
                <a16:creationId xmlns:a16="http://schemas.microsoft.com/office/drawing/2014/main" id="{BFC19B26-0A13-6179-97F0-6496B490E11A}"/>
              </a:ext>
            </a:extLst>
          </p:cNvPr>
          <p:cNvSpPr>
            <a:spLocks noChangeArrowheads="1"/>
          </p:cNvSpPr>
          <p:nvPr/>
        </p:nvSpPr>
        <p:spPr bwMode="auto">
          <a:xfrm>
            <a:off x="2590800" y="3743325"/>
            <a:ext cx="1381125" cy="8604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00" name="Text Box 38">
            <a:extLst>
              <a:ext uri="{FF2B5EF4-FFF2-40B4-BE49-F238E27FC236}">
                <a16:creationId xmlns:a16="http://schemas.microsoft.com/office/drawing/2014/main" id="{B0CB04DE-1A15-7ED2-AF51-98EAEB964F59}"/>
              </a:ext>
            </a:extLst>
          </p:cNvPr>
          <p:cNvSpPr txBox="1">
            <a:spLocks noChangeArrowheads="1"/>
          </p:cNvSpPr>
          <p:nvPr/>
        </p:nvSpPr>
        <p:spPr bwMode="auto">
          <a:xfrm>
            <a:off x="2279650" y="3535363"/>
            <a:ext cx="1892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99CC"/>
              </a:buClr>
              <a:buSzPct val="80000"/>
              <a:buFont typeface="Wingdings" panose="05000000000000000000" pitchFamily="2" charset="2"/>
              <a:buNone/>
            </a:pPr>
            <a:r>
              <a:rPr lang="fr-FR" altLang="fr-FR" sz="1400" i="0"/>
              <a:t>Equivalent de Thévenin</a:t>
            </a:r>
          </a:p>
        </p:txBody>
      </p:sp>
      <p:grpSp>
        <p:nvGrpSpPr>
          <p:cNvPr id="71701" name="Group 60">
            <a:extLst>
              <a:ext uri="{FF2B5EF4-FFF2-40B4-BE49-F238E27FC236}">
                <a16:creationId xmlns:a16="http://schemas.microsoft.com/office/drawing/2014/main" id="{61C7635F-5ACD-01F7-E84F-5DA0036BE9B0}"/>
              </a:ext>
            </a:extLst>
          </p:cNvPr>
          <p:cNvGrpSpPr>
            <a:grpSpLocks/>
          </p:cNvGrpSpPr>
          <p:nvPr/>
        </p:nvGrpSpPr>
        <p:grpSpPr bwMode="auto">
          <a:xfrm>
            <a:off x="4419600" y="2305050"/>
            <a:ext cx="3476625" cy="1084263"/>
            <a:chOff x="884" y="1570"/>
            <a:chExt cx="2190" cy="683"/>
          </a:xfrm>
        </p:grpSpPr>
        <p:sp>
          <p:nvSpPr>
            <p:cNvPr id="71731" name="Line 40">
              <a:extLst>
                <a:ext uri="{FF2B5EF4-FFF2-40B4-BE49-F238E27FC236}">
                  <a16:creationId xmlns:a16="http://schemas.microsoft.com/office/drawing/2014/main" id="{743FEBFC-CD30-68C4-7183-ADBD46987545}"/>
                </a:ext>
              </a:extLst>
            </p:cNvPr>
            <p:cNvSpPr>
              <a:spLocks noChangeShapeType="1"/>
            </p:cNvSpPr>
            <p:nvPr/>
          </p:nvSpPr>
          <p:spPr bwMode="auto">
            <a:xfrm flipV="1">
              <a:off x="1837" y="1797"/>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2" name="Text Box 42">
              <a:extLst>
                <a:ext uri="{FF2B5EF4-FFF2-40B4-BE49-F238E27FC236}">
                  <a16:creationId xmlns:a16="http://schemas.microsoft.com/office/drawing/2014/main" id="{6EFF3A73-3FC3-508C-3021-04E3A0DB2596}"/>
                </a:ext>
              </a:extLst>
            </p:cNvPr>
            <p:cNvSpPr txBox="1">
              <a:spLocks noChangeArrowheads="1"/>
            </p:cNvSpPr>
            <p:nvPr/>
          </p:nvSpPr>
          <p:spPr bwMode="auto">
            <a:xfrm>
              <a:off x="1156" y="1797"/>
              <a:ext cx="5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600" i="0"/>
                <a:t>z</a:t>
              </a:r>
              <a:r>
                <a:rPr lang="fr-FR" altLang="fr-FR" sz="1600" i="0" baseline="-25000"/>
                <a:t>s</a:t>
              </a:r>
              <a:r>
                <a:rPr lang="fr-FR" altLang="fr-FR" sz="1600" i="0"/>
                <a:t>~</a:t>
              </a:r>
              <a:r>
                <a:rPr lang="fr-FR" altLang="fr-FR" sz="1600" i="0" baseline="-25000"/>
                <a:t> </a:t>
              </a:r>
              <a:r>
                <a:rPr lang="fr-FR" altLang="fr-FR" sz="1600" i="0"/>
                <a:t>1</a:t>
              </a:r>
              <a:r>
                <a:rPr lang="fr-FR" altLang="fr-FR" sz="1600" i="0">
                  <a:latin typeface="Symbol" panose="05050102010706020507" pitchFamily="18" charset="2"/>
                </a:rPr>
                <a:t>W</a:t>
              </a:r>
            </a:p>
          </p:txBody>
        </p:sp>
        <p:sp>
          <p:nvSpPr>
            <p:cNvPr id="71733" name="Line 43">
              <a:extLst>
                <a:ext uri="{FF2B5EF4-FFF2-40B4-BE49-F238E27FC236}">
                  <a16:creationId xmlns:a16="http://schemas.microsoft.com/office/drawing/2014/main" id="{05C1AC96-B0AE-724E-938B-E3A856A135C1}"/>
                </a:ext>
              </a:extLst>
            </p:cNvPr>
            <p:cNvSpPr>
              <a:spLocks noChangeShapeType="1"/>
            </p:cNvSpPr>
            <p:nvPr/>
          </p:nvSpPr>
          <p:spPr bwMode="auto">
            <a:xfrm>
              <a:off x="1837" y="2115"/>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4" name="Line 44">
              <a:extLst>
                <a:ext uri="{FF2B5EF4-FFF2-40B4-BE49-F238E27FC236}">
                  <a16:creationId xmlns:a16="http://schemas.microsoft.com/office/drawing/2014/main" id="{246CB07D-68DE-954A-62C5-807EC514F08F}"/>
                </a:ext>
              </a:extLst>
            </p:cNvPr>
            <p:cNvSpPr>
              <a:spLocks noChangeShapeType="1"/>
            </p:cNvSpPr>
            <p:nvPr/>
          </p:nvSpPr>
          <p:spPr bwMode="auto">
            <a:xfrm>
              <a:off x="1837" y="1797"/>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5" name="Line 45">
              <a:extLst>
                <a:ext uri="{FF2B5EF4-FFF2-40B4-BE49-F238E27FC236}">
                  <a16:creationId xmlns:a16="http://schemas.microsoft.com/office/drawing/2014/main" id="{4D406BC5-2A9A-74D5-ADC4-413C28A1DC85}"/>
                </a:ext>
              </a:extLst>
            </p:cNvPr>
            <p:cNvSpPr>
              <a:spLocks noChangeShapeType="1"/>
            </p:cNvSpPr>
            <p:nvPr/>
          </p:nvSpPr>
          <p:spPr bwMode="auto">
            <a:xfrm flipV="1">
              <a:off x="2336" y="2069"/>
              <a:ext cx="0" cy="136"/>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6" name="Rectangle 46">
              <a:extLst>
                <a:ext uri="{FF2B5EF4-FFF2-40B4-BE49-F238E27FC236}">
                  <a16:creationId xmlns:a16="http://schemas.microsoft.com/office/drawing/2014/main" id="{E1A4A2C4-B28E-2C7B-EE28-EBCAF05BBAE7}"/>
                </a:ext>
              </a:extLst>
            </p:cNvPr>
            <p:cNvSpPr>
              <a:spLocks noChangeArrowheads="1"/>
            </p:cNvSpPr>
            <p:nvPr/>
          </p:nvSpPr>
          <p:spPr bwMode="auto">
            <a:xfrm>
              <a:off x="2311" y="1918"/>
              <a:ext cx="51" cy="14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37" name="Line 47">
              <a:extLst>
                <a:ext uri="{FF2B5EF4-FFF2-40B4-BE49-F238E27FC236}">
                  <a16:creationId xmlns:a16="http://schemas.microsoft.com/office/drawing/2014/main" id="{8B70AC98-30E7-A6A1-5519-A8C2F41A6FC7}"/>
                </a:ext>
              </a:extLst>
            </p:cNvPr>
            <p:cNvSpPr>
              <a:spLocks noChangeShapeType="1"/>
            </p:cNvSpPr>
            <p:nvPr/>
          </p:nvSpPr>
          <p:spPr bwMode="auto">
            <a:xfrm flipV="1">
              <a:off x="2336" y="1797"/>
              <a:ext cx="0" cy="123"/>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8" name="Line 48">
              <a:extLst>
                <a:ext uri="{FF2B5EF4-FFF2-40B4-BE49-F238E27FC236}">
                  <a16:creationId xmlns:a16="http://schemas.microsoft.com/office/drawing/2014/main" id="{9F8A3700-18A7-539F-D439-3D7DCB2E4918}"/>
                </a:ext>
              </a:extLst>
            </p:cNvPr>
            <p:cNvSpPr>
              <a:spLocks noChangeShapeType="1"/>
            </p:cNvSpPr>
            <p:nvPr/>
          </p:nvSpPr>
          <p:spPr bwMode="auto">
            <a:xfrm flipV="1">
              <a:off x="1837" y="2205"/>
              <a:ext cx="49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39" name="Text Box 49">
              <a:extLst>
                <a:ext uri="{FF2B5EF4-FFF2-40B4-BE49-F238E27FC236}">
                  <a16:creationId xmlns:a16="http://schemas.microsoft.com/office/drawing/2014/main" id="{DBB773FF-F4C8-B5F3-BE64-1957D3F7B5E5}"/>
                </a:ext>
              </a:extLst>
            </p:cNvPr>
            <p:cNvSpPr txBox="1">
              <a:spLocks noChangeArrowheads="1"/>
            </p:cNvSpPr>
            <p:nvPr/>
          </p:nvSpPr>
          <p:spPr bwMode="auto">
            <a:xfrm>
              <a:off x="2368" y="1953"/>
              <a:ext cx="2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solidFill>
                    <a:srgbClr val="969696"/>
                  </a:solidFill>
                </a:rPr>
                <a:t>R</a:t>
              </a:r>
              <a:r>
                <a:rPr lang="fr-FR" altLang="fr-FR" sz="1800" i="0" baseline="-25000">
                  <a:solidFill>
                    <a:srgbClr val="969696"/>
                  </a:solidFill>
                </a:rPr>
                <a:t>c</a:t>
              </a:r>
            </a:p>
          </p:txBody>
        </p:sp>
        <p:sp>
          <p:nvSpPr>
            <p:cNvPr id="71740" name="Rectangle 50">
              <a:extLst>
                <a:ext uri="{FF2B5EF4-FFF2-40B4-BE49-F238E27FC236}">
                  <a16:creationId xmlns:a16="http://schemas.microsoft.com/office/drawing/2014/main" id="{EA4B0462-7939-DA59-6181-0D4CFD10D4BF}"/>
                </a:ext>
              </a:extLst>
            </p:cNvPr>
            <p:cNvSpPr>
              <a:spLocks noChangeArrowheads="1"/>
            </p:cNvSpPr>
            <p:nvPr/>
          </p:nvSpPr>
          <p:spPr bwMode="auto">
            <a:xfrm>
              <a:off x="2086" y="1711"/>
              <a:ext cx="870" cy="54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41" name="Text Box 51">
              <a:extLst>
                <a:ext uri="{FF2B5EF4-FFF2-40B4-BE49-F238E27FC236}">
                  <a16:creationId xmlns:a16="http://schemas.microsoft.com/office/drawing/2014/main" id="{1FC0C923-0350-E7A4-73F8-B72B159CEA8F}"/>
                </a:ext>
              </a:extLst>
            </p:cNvPr>
            <p:cNvSpPr txBox="1">
              <a:spLocks noChangeArrowheads="1"/>
            </p:cNvSpPr>
            <p:nvPr/>
          </p:nvSpPr>
          <p:spPr bwMode="auto">
            <a:xfrm>
              <a:off x="2076" y="1573"/>
              <a:ext cx="9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99CC"/>
                </a:buClr>
                <a:buSzPct val="80000"/>
                <a:buFont typeface="Wingdings" panose="05000000000000000000" pitchFamily="2" charset="2"/>
                <a:buNone/>
              </a:pPr>
              <a:r>
                <a:rPr lang="fr-FR" altLang="fr-FR" sz="1400" i="0"/>
                <a:t>Appareil de mesure</a:t>
              </a:r>
            </a:p>
          </p:txBody>
        </p:sp>
        <p:sp>
          <p:nvSpPr>
            <p:cNvPr id="71742" name="Text Box 55">
              <a:extLst>
                <a:ext uri="{FF2B5EF4-FFF2-40B4-BE49-F238E27FC236}">
                  <a16:creationId xmlns:a16="http://schemas.microsoft.com/office/drawing/2014/main" id="{B923964B-56D9-3B6C-1ED8-7FECCCD64CFA}"/>
                </a:ext>
              </a:extLst>
            </p:cNvPr>
            <p:cNvSpPr txBox="1">
              <a:spLocks noChangeArrowheads="1"/>
            </p:cNvSpPr>
            <p:nvPr/>
          </p:nvSpPr>
          <p:spPr bwMode="auto">
            <a:xfrm>
              <a:off x="884" y="1570"/>
              <a:ext cx="11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99CC"/>
                </a:buClr>
                <a:buSzPct val="80000"/>
                <a:buFont typeface="Wingdings" panose="05000000000000000000" pitchFamily="2" charset="2"/>
                <a:buNone/>
              </a:pPr>
              <a:r>
                <a:rPr lang="fr-FR" altLang="fr-FR" sz="1400" i="0"/>
                <a:t>Thermocouple</a:t>
              </a:r>
            </a:p>
          </p:txBody>
        </p:sp>
        <p:sp>
          <p:nvSpPr>
            <p:cNvPr id="71743" name="Line 56">
              <a:extLst>
                <a:ext uri="{FF2B5EF4-FFF2-40B4-BE49-F238E27FC236}">
                  <a16:creationId xmlns:a16="http://schemas.microsoft.com/office/drawing/2014/main" id="{CA3FDF0B-147F-12A4-EE32-996B4E5ABEA3}"/>
                </a:ext>
              </a:extLst>
            </p:cNvPr>
            <p:cNvSpPr>
              <a:spLocks noChangeShapeType="1"/>
            </p:cNvSpPr>
            <p:nvPr/>
          </p:nvSpPr>
          <p:spPr bwMode="auto">
            <a:xfrm flipH="1">
              <a:off x="1746" y="1888"/>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44" name="Line 57">
              <a:extLst>
                <a:ext uri="{FF2B5EF4-FFF2-40B4-BE49-F238E27FC236}">
                  <a16:creationId xmlns:a16="http://schemas.microsoft.com/office/drawing/2014/main" id="{6241092D-E834-5F36-30B6-34F516FE8C1D}"/>
                </a:ext>
              </a:extLst>
            </p:cNvPr>
            <p:cNvSpPr>
              <a:spLocks noChangeShapeType="1"/>
            </p:cNvSpPr>
            <p:nvPr/>
          </p:nvSpPr>
          <p:spPr bwMode="auto">
            <a:xfrm flipH="1">
              <a:off x="1746" y="2115"/>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45" name="Line 58">
              <a:extLst>
                <a:ext uri="{FF2B5EF4-FFF2-40B4-BE49-F238E27FC236}">
                  <a16:creationId xmlns:a16="http://schemas.microsoft.com/office/drawing/2014/main" id="{2D832138-2880-D37D-7E23-2886824EB5DD}"/>
                </a:ext>
              </a:extLst>
            </p:cNvPr>
            <p:cNvSpPr>
              <a:spLocks noChangeShapeType="1"/>
            </p:cNvSpPr>
            <p:nvPr/>
          </p:nvSpPr>
          <p:spPr bwMode="auto">
            <a:xfrm flipH="1">
              <a:off x="1565" y="1888"/>
              <a:ext cx="181"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46" name="Line 59">
              <a:extLst>
                <a:ext uri="{FF2B5EF4-FFF2-40B4-BE49-F238E27FC236}">
                  <a16:creationId xmlns:a16="http://schemas.microsoft.com/office/drawing/2014/main" id="{C81493A1-5B75-E9B4-7A9A-115055688A5A}"/>
                </a:ext>
              </a:extLst>
            </p:cNvPr>
            <p:cNvSpPr>
              <a:spLocks noChangeShapeType="1"/>
            </p:cNvSpPr>
            <p:nvPr/>
          </p:nvSpPr>
          <p:spPr bwMode="auto">
            <a:xfrm flipH="1" flipV="1">
              <a:off x="1565" y="2024"/>
              <a:ext cx="18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grpSp>
      <p:sp>
        <p:nvSpPr>
          <p:cNvPr id="71702" name="Oval 64">
            <a:extLst>
              <a:ext uri="{FF2B5EF4-FFF2-40B4-BE49-F238E27FC236}">
                <a16:creationId xmlns:a16="http://schemas.microsoft.com/office/drawing/2014/main" id="{81E0F32F-3DD5-29CF-C525-F388B2CCD70F}"/>
              </a:ext>
            </a:extLst>
          </p:cNvPr>
          <p:cNvSpPr>
            <a:spLocks noChangeArrowheads="1"/>
          </p:cNvSpPr>
          <p:nvPr/>
        </p:nvSpPr>
        <p:spPr bwMode="auto">
          <a:xfrm>
            <a:off x="6096000" y="4092575"/>
            <a:ext cx="244475" cy="2349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03" name="Line 65">
            <a:extLst>
              <a:ext uri="{FF2B5EF4-FFF2-40B4-BE49-F238E27FC236}">
                <a16:creationId xmlns:a16="http://schemas.microsoft.com/office/drawing/2014/main" id="{E20ABDBE-FA45-1B64-B460-589DFE6AC166}"/>
              </a:ext>
            </a:extLst>
          </p:cNvPr>
          <p:cNvSpPr>
            <a:spLocks noChangeShapeType="1"/>
          </p:cNvSpPr>
          <p:nvPr/>
        </p:nvSpPr>
        <p:spPr bwMode="auto">
          <a:xfrm flipV="1">
            <a:off x="6218238" y="3860800"/>
            <a:ext cx="0" cy="231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04" name="Text Box 66">
            <a:extLst>
              <a:ext uri="{FF2B5EF4-FFF2-40B4-BE49-F238E27FC236}">
                <a16:creationId xmlns:a16="http://schemas.microsoft.com/office/drawing/2014/main" id="{0E64275A-D50C-7B37-7862-3728DCA7AB89}"/>
              </a:ext>
            </a:extLst>
          </p:cNvPr>
          <p:cNvSpPr txBox="1">
            <a:spLocks noChangeArrowheads="1"/>
          </p:cNvSpPr>
          <p:nvPr/>
        </p:nvSpPr>
        <p:spPr bwMode="auto">
          <a:xfrm>
            <a:off x="6289675" y="41640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fr-FR" altLang="fr-FR" sz="1800" i="0"/>
              <a:t>e</a:t>
            </a:r>
            <a:r>
              <a:rPr lang="fr-FR" altLang="fr-FR" sz="1800" i="0" baseline="-25000"/>
              <a:t>Th</a:t>
            </a:r>
          </a:p>
        </p:txBody>
      </p:sp>
      <p:sp>
        <p:nvSpPr>
          <p:cNvPr id="71705" name="Text Box 67">
            <a:extLst>
              <a:ext uri="{FF2B5EF4-FFF2-40B4-BE49-F238E27FC236}">
                <a16:creationId xmlns:a16="http://schemas.microsoft.com/office/drawing/2014/main" id="{8B2A83EE-4C5D-0ECC-6CF6-1CD076FDA342}"/>
              </a:ext>
            </a:extLst>
          </p:cNvPr>
          <p:cNvSpPr txBox="1">
            <a:spLocks noChangeArrowheads="1"/>
          </p:cNvSpPr>
          <p:nvPr/>
        </p:nvSpPr>
        <p:spPr bwMode="auto">
          <a:xfrm>
            <a:off x="6289675" y="3810000"/>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t>z</a:t>
            </a:r>
            <a:r>
              <a:rPr lang="fr-FR" altLang="fr-FR" sz="1800" i="0" baseline="-25000"/>
              <a:t>Th</a:t>
            </a:r>
          </a:p>
        </p:txBody>
      </p:sp>
      <p:sp>
        <p:nvSpPr>
          <p:cNvPr id="71706" name="Line 68">
            <a:extLst>
              <a:ext uri="{FF2B5EF4-FFF2-40B4-BE49-F238E27FC236}">
                <a16:creationId xmlns:a16="http://schemas.microsoft.com/office/drawing/2014/main" id="{435F5008-0EAF-FB12-977B-FE4EB9B19F86}"/>
              </a:ext>
            </a:extLst>
          </p:cNvPr>
          <p:cNvSpPr>
            <a:spLocks noChangeShapeType="1"/>
          </p:cNvSpPr>
          <p:nvPr/>
        </p:nvSpPr>
        <p:spPr bwMode="auto">
          <a:xfrm flipH="1">
            <a:off x="6218238" y="43275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07" name="Line 69">
            <a:extLst>
              <a:ext uri="{FF2B5EF4-FFF2-40B4-BE49-F238E27FC236}">
                <a16:creationId xmlns:a16="http://schemas.microsoft.com/office/drawing/2014/main" id="{06DD0934-8567-0801-01E2-D7DA3B078C3A}"/>
              </a:ext>
            </a:extLst>
          </p:cNvPr>
          <p:cNvSpPr>
            <a:spLocks noChangeShapeType="1"/>
          </p:cNvSpPr>
          <p:nvPr/>
        </p:nvSpPr>
        <p:spPr bwMode="auto">
          <a:xfrm>
            <a:off x="6684963" y="3871913"/>
            <a:ext cx="1114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08" name="Line 70">
            <a:extLst>
              <a:ext uri="{FF2B5EF4-FFF2-40B4-BE49-F238E27FC236}">
                <a16:creationId xmlns:a16="http://schemas.microsoft.com/office/drawing/2014/main" id="{FC89AB9F-5E2F-2B2F-9560-70FD9789A75E}"/>
              </a:ext>
            </a:extLst>
          </p:cNvPr>
          <p:cNvSpPr>
            <a:spLocks noChangeShapeType="1"/>
          </p:cNvSpPr>
          <p:nvPr/>
        </p:nvSpPr>
        <p:spPr bwMode="auto">
          <a:xfrm flipV="1">
            <a:off x="7807325" y="4302125"/>
            <a:ext cx="0" cy="23495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09" name="Rectangle 71">
            <a:extLst>
              <a:ext uri="{FF2B5EF4-FFF2-40B4-BE49-F238E27FC236}">
                <a16:creationId xmlns:a16="http://schemas.microsoft.com/office/drawing/2014/main" id="{951BBCF6-F287-A46F-CAAE-38CFFE77506F}"/>
              </a:ext>
            </a:extLst>
          </p:cNvPr>
          <p:cNvSpPr>
            <a:spLocks noChangeArrowheads="1"/>
          </p:cNvSpPr>
          <p:nvPr/>
        </p:nvSpPr>
        <p:spPr bwMode="auto">
          <a:xfrm>
            <a:off x="7767638" y="4067175"/>
            <a:ext cx="80962" cy="23495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10" name="Line 72">
            <a:extLst>
              <a:ext uri="{FF2B5EF4-FFF2-40B4-BE49-F238E27FC236}">
                <a16:creationId xmlns:a16="http://schemas.microsoft.com/office/drawing/2014/main" id="{2ABC8E59-5280-CCAE-4169-D5BE1F16872C}"/>
              </a:ext>
            </a:extLst>
          </p:cNvPr>
          <p:cNvSpPr>
            <a:spLocks noChangeShapeType="1"/>
          </p:cNvSpPr>
          <p:nvPr/>
        </p:nvSpPr>
        <p:spPr bwMode="auto">
          <a:xfrm flipV="1">
            <a:off x="7807325" y="3871913"/>
            <a:ext cx="0" cy="195262"/>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11" name="Line 73">
            <a:extLst>
              <a:ext uri="{FF2B5EF4-FFF2-40B4-BE49-F238E27FC236}">
                <a16:creationId xmlns:a16="http://schemas.microsoft.com/office/drawing/2014/main" id="{A92913E3-D063-3361-84E6-C2B56C1A3FF8}"/>
              </a:ext>
            </a:extLst>
          </p:cNvPr>
          <p:cNvSpPr>
            <a:spLocks noChangeShapeType="1"/>
          </p:cNvSpPr>
          <p:nvPr/>
        </p:nvSpPr>
        <p:spPr bwMode="auto">
          <a:xfrm flipV="1">
            <a:off x="6210300" y="4538663"/>
            <a:ext cx="1603375"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12" name="Text Box 74">
            <a:extLst>
              <a:ext uri="{FF2B5EF4-FFF2-40B4-BE49-F238E27FC236}">
                <a16:creationId xmlns:a16="http://schemas.microsoft.com/office/drawing/2014/main" id="{A416320B-0753-C5FA-D76C-5F6DEF46EC81}"/>
              </a:ext>
            </a:extLst>
          </p:cNvPr>
          <p:cNvSpPr txBox="1">
            <a:spLocks noChangeArrowheads="1"/>
          </p:cNvSpPr>
          <p:nvPr/>
        </p:nvSpPr>
        <p:spPr bwMode="auto">
          <a:xfrm>
            <a:off x="7442200" y="4038600"/>
            <a:ext cx="373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800" i="0">
                <a:solidFill>
                  <a:srgbClr val="969696"/>
                </a:solidFill>
              </a:rPr>
              <a:t>R</a:t>
            </a:r>
            <a:r>
              <a:rPr lang="fr-FR" altLang="fr-FR" sz="1800" i="0" baseline="-25000">
                <a:solidFill>
                  <a:srgbClr val="969696"/>
                </a:solidFill>
              </a:rPr>
              <a:t>c</a:t>
            </a:r>
          </a:p>
        </p:txBody>
      </p:sp>
      <p:sp>
        <p:nvSpPr>
          <p:cNvPr id="71713" name="Rectangle 75">
            <a:extLst>
              <a:ext uri="{FF2B5EF4-FFF2-40B4-BE49-F238E27FC236}">
                <a16:creationId xmlns:a16="http://schemas.microsoft.com/office/drawing/2014/main" id="{2465BDD1-B355-C7BD-6EA2-319AB7818A06}"/>
              </a:ext>
            </a:extLst>
          </p:cNvPr>
          <p:cNvSpPr>
            <a:spLocks noChangeArrowheads="1"/>
          </p:cNvSpPr>
          <p:nvPr/>
        </p:nvSpPr>
        <p:spPr bwMode="auto">
          <a:xfrm>
            <a:off x="7442200" y="3751263"/>
            <a:ext cx="598488" cy="8604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14" name="Rectangle 77">
            <a:extLst>
              <a:ext uri="{FF2B5EF4-FFF2-40B4-BE49-F238E27FC236}">
                <a16:creationId xmlns:a16="http://schemas.microsoft.com/office/drawing/2014/main" id="{378825FA-5D75-2569-8342-E21F7F3DF547}"/>
              </a:ext>
            </a:extLst>
          </p:cNvPr>
          <p:cNvSpPr>
            <a:spLocks noChangeArrowheads="1"/>
          </p:cNvSpPr>
          <p:nvPr/>
        </p:nvSpPr>
        <p:spPr bwMode="auto">
          <a:xfrm>
            <a:off x="6470650" y="3822700"/>
            <a:ext cx="215900" cy="9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15" name="Line 78">
            <a:extLst>
              <a:ext uri="{FF2B5EF4-FFF2-40B4-BE49-F238E27FC236}">
                <a16:creationId xmlns:a16="http://schemas.microsoft.com/office/drawing/2014/main" id="{8F1D6D17-8CAF-EA7E-A0BE-4FAB5B1A226F}"/>
              </a:ext>
            </a:extLst>
          </p:cNvPr>
          <p:cNvSpPr>
            <a:spLocks noChangeShapeType="1"/>
          </p:cNvSpPr>
          <p:nvPr/>
        </p:nvSpPr>
        <p:spPr bwMode="auto">
          <a:xfrm flipH="1">
            <a:off x="6215063" y="3868738"/>
            <a:ext cx="255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16" name="Rectangle 79">
            <a:extLst>
              <a:ext uri="{FF2B5EF4-FFF2-40B4-BE49-F238E27FC236}">
                <a16:creationId xmlns:a16="http://schemas.microsoft.com/office/drawing/2014/main" id="{68E3C6F1-C3DD-B17E-B87F-4CD01794E93D}"/>
              </a:ext>
            </a:extLst>
          </p:cNvPr>
          <p:cNvSpPr>
            <a:spLocks noChangeArrowheads="1"/>
          </p:cNvSpPr>
          <p:nvPr/>
        </p:nvSpPr>
        <p:spPr bwMode="auto">
          <a:xfrm>
            <a:off x="6024563" y="3749675"/>
            <a:ext cx="769937" cy="86042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17" name="Rectangle 81">
            <a:extLst>
              <a:ext uri="{FF2B5EF4-FFF2-40B4-BE49-F238E27FC236}">
                <a16:creationId xmlns:a16="http://schemas.microsoft.com/office/drawing/2014/main" id="{54A175B0-DD37-645F-7F40-B3C89593BFEF}"/>
              </a:ext>
            </a:extLst>
          </p:cNvPr>
          <p:cNvSpPr>
            <a:spLocks/>
          </p:cNvSpPr>
          <p:nvPr/>
        </p:nvSpPr>
        <p:spPr bwMode="auto">
          <a:xfrm>
            <a:off x="2566988" y="4686300"/>
            <a:ext cx="3168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accent2"/>
              </a:buClr>
              <a:buSzPct val="80000"/>
              <a:buFont typeface="Wingdings" panose="05000000000000000000" pitchFamily="2" charset="2"/>
              <a:buChar char="§"/>
            </a:pPr>
            <a:r>
              <a:rPr kumimoji="0" lang="fr-CA" altLang="fr-FR" sz="1800"/>
              <a:t>V</a:t>
            </a:r>
            <a:r>
              <a:rPr kumimoji="0" lang="fr-CA" altLang="fr-FR" sz="1800" i="0" baseline="-25000"/>
              <a:t>m</a:t>
            </a:r>
            <a:r>
              <a:rPr kumimoji="0" lang="fr-CA" altLang="fr-FR" sz="1800" i="0"/>
              <a:t>= 0 en cas défaillance</a:t>
            </a:r>
            <a:endParaRPr kumimoji="0" lang="en-US" altLang="fr-FR" sz="2400" i="0"/>
          </a:p>
        </p:txBody>
      </p:sp>
      <p:sp>
        <p:nvSpPr>
          <p:cNvPr id="71718" name="Line 82">
            <a:extLst>
              <a:ext uri="{FF2B5EF4-FFF2-40B4-BE49-F238E27FC236}">
                <a16:creationId xmlns:a16="http://schemas.microsoft.com/office/drawing/2014/main" id="{87158F6A-35E1-89BC-643E-864B48EA9768}"/>
              </a:ext>
            </a:extLst>
          </p:cNvPr>
          <p:cNvSpPr>
            <a:spLocks noChangeShapeType="1"/>
          </p:cNvSpPr>
          <p:nvPr/>
        </p:nvSpPr>
        <p:spPr bwMode="auto">
          <a:xfrm flipV="1">
            <a:off x="4583113" y="3894138"/>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graphicFrame>
        <p:nvGraphicFramePr>
          <p:cNvPr id="71719" name="Object 85">
            <a:extLst>
              <a:ext uri="{FF2B5EF4-FFF2-40B4-BE49-F238E27FC236}">
                <a16:creationId xmlns:a16="http://schemas.microsoft.com/office/drawing/2014/main" id="{A6E4550A-ABC9-224A-6771-203AF2F1418B}"/>
              </a:ext>
            </a:extLst>
          </p:cNvPr>
          <p:cNvGraphicFramePr>
            <a:graphicFrameLocks noGrp="1" noChangeAspect="1"/>
          </p:cNvGraphicFramePr>
          <p:nvPr>
            <p:ph sz="half" idx="2"/>
          </p:nvPr>
        </p:nvGraphicFramePr>
        <p:xfrm>
          <a:off x="4725988" y="3944938"/>
          <a:ext cx="1009650" cy="430212"/>
        </p:xfrm>
        <a:graphic>
          <a:graphicData uri="http://schemas.openxmlformats.org/presentationml/2006/ole">
            <mc:AlternateContent xmlns:mc="http://schemas.openxmlformats.org/markup-compatibility/2006">
              <mc:Choice xmlns:v="urn:schemas-microsoft-com:vml" Requires="v">
                <p:oleObj name="Equation" r:id="rId2" imgW="1016000" imgH="431800" progId="Equation.3">
                  <p:embed/>
                </p:oleObj>
              </mc:Choice>
              <mc:Fallback>
                <p:oleObj name="Equation" r:id="rId2" imgW="1016000" imgH="431800" progId="Equation.3">
                  <p:embed/>
                  <p:pic>
                    <p:nvPicPr>
                      <p:cNvPr id="0" name="Object 8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3944938"/>
                        <a:ext cx="1009650"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0" name="Oval 87">
            <a:extLst>
              <a:ext uri="{FF2B5EF4-FFF2-40B4-BE49-F238E27FC236}">
                <a16:creationId xmlns:a16="http://schemas.microsoft.com/office/drawing/2014/main" id="{24D4D60E-4D95-7C0F-8018-25E09416CE24}"/>
              </a:ext>
            </a:extLst>
          </p:cNvPr>
          <p:cNvSpPr>
            <a:spLocks noChangeArrowheads="1"/>
          </p:cNvSpPr>
          <p:nvPr/>
        </p:nvSpPr>
        <p:spPr bwMode="auto">
          <a:xfrm>
            <a:off x="6938963" y="3967163"/>
            <a:ext cx="215900" cy="2159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21" name="Rectangle 88">
            <a:extLst>
              <a:ext uri="{FF2B5EF4-FFF2-40B4-BE49-F238E27FC236}">
                <a16:creationId xmlns:a16="http://schemas.microsoft.com/office/drawing/2014/main" id="{F5081A57-FECE-C81F-FF2F-A8A8ABFAA013}"/>
              </a:ext>
            </a:extLst>
          </p:cNvPr>
          <p:cNvSpPr>
            <a:spLocks noChangeArrowheads="1"/>
          </p:cNvSpPr>
          <p:nvPr/>
        </p:nvSpPr>
        <p:spPr bwMode="auto">
          <a:xfrm>
            <a:off x="7010400" y="4254500"/>
            <a:ext cx="80963" cy="23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1722" name="Line 89">
            <a:extLst>
              <a:ext uri="{FF2B5EF4-FFF2-40B4-BE49-F238E27FC236}">
                <a16:creationId xmlns:a16="http://schemas.microsoft.com/office/drawing/2014/main" id="{482ECC12-BA2F-0FF9-F88C-726E6ED28845}"/>
              </a:ext>
            </a:extLst>
          </p:cNvPr>
          <p:cNvSpPr>
            <a:spLocks noChangeShapeType="1"/>
          </p:cNvSpPr>
          <p:nvPr/>
        </p:nvSpPr>
        <p:spPr bwMode="auto">
          <a:xfrm flipV="1">
            <a:off x="7043738" y="3878263"/>
            <a:ext cx="0" cy="82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23" name="Line 90">
            <a:extLst>
              <a:ext uri="{FF2B5EF4-FFF2-40B4-BE49-F238E27FC236}">
                <a16:creationId xmlns:a16="http://schemas.microsoft.com/office/drawing/2014/main" id="{F3CE1744-3ED2-7899-15BC-7BA3E2BC7378}"/>
              </a:ext>
            </a:extLst>
          </p:cNvPr>
          <p:cNvSpPr>
            <a:spLocks noChangeShapeType="1"/>
          </p:cNvSpPr>
          <p:nvPr/>
        </p:nvSpPr>
        <p:spPr bwMode="auto">
          <a:xfrm flipV="1">
            <a:off x="7046913" y="4183063"/>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24" name="Line 91">
            <a:extLst>
              <a:ext uri="{FF2B5EF4-FFF2-40B4-BE49-F238E27FC236}">
                <a16:creationId xmlns:a16="http://schemas.microsoft.com/office/drawing/2014/main" id="{F7FF3E0F-F118-E64A-396E-C530AC306D72}"/>
              </a:ext>
            </a:extLst>
          </p:cNvPr>
          <p:cNvSpPr>
            <a:spLocks noChangeShapeType="1"/>
          </p:cNvSpPr>
          <p:nvPr/>
        </p:nvSpPr>
        <p:spPr bwMode="auto">
          <a:xfrm flipV="1">
            <a:off x="7050088" y="4486275"/>
            <a:ext cx="0" cy="57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71725" name="Text Box 92">
            <a:extLst>
              <a:ext uri="{FF2B5EF4-FFF2-40B4-BE49-F238E27FC236}">
                <a16:creationId xmlns:a16="http://schemas.microsoft.com/office/drawing/2014/main" id="{A5F0282B-0131-1513-5D90-0C5A1E665C35}"/>
              </a:ext>
            </a:extLst>
          </p:cNvPr>
          <p:cNvSpPr txBox="1">
            <a:spLocks noChangeArrowheads="1"/>
          </p:cNvSpPr>
          <p:nvPr/>
        </p:nvSpPr>
        <p:spPr bwMode="auto">
          <a:xfrm>
            <a:off x="7081838" y="3894138"/>
            <a:ext cx="379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200" i="0">
                <a:latin typeface="Tahoma" panose="020B0604030504040204" pitchFamily="34" charset="0"/>
              </a:rPr>
              <a:t>v</a:t>
            </a:r>
            <a:r>
              <a:rPr lang="en-CA" altLang="fr-FR" sz="1200" i="0" baseline="-25000">
                <a:latin typeface="Tahoma" panose="020B0604030504040204" pitchFamily="34" charset="0"/>
              </a:rPr>
              <a:t>x</a:t>
            </a:r>
            <a:endParaRPr lang="en-US" altLang="fr-FR" sz="1200" i="0" baseline="-25000">
              <a:latin typeface="Tahoma" panose="020B0604030504040204" pitchFamily="34" charset="0"/>
            </a:endParaRPr>
          </a:p>
        </p:txBody>
      </p:sp>
      <p:sp>
        <p:nvSpPr>
          <p:cNvPr id="71726" name="Text Box 93">
            <a:extLst>
              <a:ext uri="{FF2B5EF4-FFF2-40B4-BE49-F238E27FC236}">
                <a16:creationId xmlns:a16="http://schemas.microsoft.com/office/drawing/2014/main" id="{389EBA67-55B0-52DA-3883-6C66C78368AE}"/>
              </a:ext>
            </a:extLst>
          </p:cNvPr>
          <p:cNvSpPr txBox="1">
            <a:spLocks noChangeArrowheads="1"/>
          </p:cNvSpPr>
          <p:nvPr/>
        </p:nvSpPr>
        <p:spPr bwMode="auto">
          <a:xfrm>
            <a:off x="7062788" y="4254500"/>
            <a:ext cx="379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200" i="0">
                <a:latin typeface="Tahoma" panose="020B0604030504040204" pitchFamily="34" charset="0"/>
              </a:rPr>
              <a:t>z</a:t>
            </a:r>
            <a:r>
              <a:rPr lang="en-CA" altLang="fr-FR" sz="1200" i="0" baseline="-25000">
                <a:latin typeface="Tahoma" panose="020B0604030504040204" pitchFamily="34" charset="0"/>
              </a:rPr>
              <a:t>x</a:t>
            </a:r>
            <a:endParaRPr lang="en-US" altLang="fr-FR" sz="1200" i="0" baseline="-25000">
              <a:latin typeface="Tahoma" panose="020B0604030504040204" pitchFamily="34" charset="0"/>
            </a:endParaRPr>
          </a:p>
        </p:txBody>
      </p:sp>
      <p:sp>
        <p:nvSpPr>
          <p:cNvPr id="71727" name="Line 94">
            <a:extLst>
              <a:ext uri="{FF2B5EF4-FFF2-40B4-BE49-F238E27FC236}">
                <a16:creationId xmlns:a16="http://schemas.microsoft.com/office/drawing/2014/main" id="{5217C24F-4878-4787-6C7D-C52B166B6676}"/>
              </a:ext>
            </a:extLst>
          </p:cNvPr>
          <p:cNvSpPr>
            <a:spLocks noChangeShapeType="1"/>
          </p:cNvSpPr>
          <p:nvPr/>
        </p:nvSpPr>
        <p:spPr bwMode="auto">
          <a:xfrm flipV="1">
            <a:off x="7947025" y="3916363"/>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graphicFrame>
        <p:nvGraphicFramePr>
          <p:cNvPr id="71728" name="Object 95">
            <a:extLst>
              <a:ext uri="{FF2B5EF4-FFF2-40B4-BE49-F238E27FC236}">
                <a16:creationId xmlns:a16="http://schemas.microsoft.com/office/drawing/2014/main" id="{E4B16946-9CB4-AC32-5B89-BA3399712A0A}"/>
              </a:ext>
            </a:extLst>
          </p:cNvPr>
          <p:cNvGraphicFramePr>
            <a:graphicFrameLocks noChangeAspect="1"/>
          </p:cNvGraphicFramePr>
          <p:nvPr/>
        </p:nvGraphicFramePr>
        <p:xfrm>
          <a:off x="8107363" y="3967163"/>
          <a:ext cx="2309812" cy="430212"/>
        </p:xfrm>
        <a:graphic>
          <a:graphicData uri="http://schemas.openxmlformats.org/presentationml/2006/ole">
            <mc:AlternateContent xmlns:mc="http://schemas.openxmlformats.org/markup-compatibility/2006">
              <mc:Choice xmlns:v="urn:schemas-microsoft-com:vml" Requires="v">
                <p:oleObj name="Equation" r:id="rId4" imgW="2324100" imgH="431800" progId="Equation.3">
                  <p:embed/>
                </p:oleObj>
              </mc:Choice>
              <mc:Fallback>
                <p:oleObj name="Equation" r:id="rId4" imgW="2324100" imgH="431800" progId="Equation.3">
                  <p:embed/>
                  <p:pic>
                    <p:nvPicPr>
                      <p:cNvPr id="0" name="Object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363" y="3967163"/>
                        <a:ext cx="230981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9" name="Rectangle 96">
            <a:extLst>
              <a:ext uri="{FF2B5EF4-FFF2-40B4-BE49-F238E27FC236}">
                <a16:creationId xmlns:a16="http://schemas.microsoft.com/office/drawing/2014/main" id="{CE2594C0-E836-B786-4EAB-2F843C7FA3BC}"/>
              </a:ext>
            </a:extLst>
          </p:cNvPr>
          <p:cNvSpPr>
            <a:spLocks/>
          </p:cNvSpPr>
          <p:nvPr/>
        </p:nvSpPr>
        <p:spPr bwMode="auto">
          <a:xfrm>
            <a:off x="6024563" y="4686300"/>
            <a:ext cx="45354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accent2"/>
              </a:buClr>
              <a:buSzPct val="80000"/>
              <a:buFont typeface="Wingdings" panose="05000000000000000000" pitchFamily="2" charset="2"/>
              <a:buChar char="§"/>
            </a:pPr>
            <a:r>
              <a:rPr kumimoji="0" lang="fr-CA" altLang="fr-FR" sz="1800"/>
              <a:t>V</a:t>
            </a:r>
            <a:r>
              <a:rPr kumimoji="0" lang="fr-CA" altLang="fr-FR" sz="1800" i="0" baseline="-25000"/>
              <a:t>m</a:t>
            </a:r>
            <a:r>
              <a:rPr kumimoji="0" lang="fr-CA" altLang="fr-FR" sz="1800" i="0"/>
              <a:t>= v</a:t>
            </a:r>
            <a:r>
              <a:rPr kumimoji="0" lang="fr-CA" altLang="fr-FR" sz="1800" i="0" baseline="-25000"/>
              <a:t>x</a:t>
            </a:r>
            <a:r>
              <a:rPr kumimoji="0" lang="fr-CA" altLang="fr-FR" sz="1800" i="0">
                <a:sym typeface="Symbol" panose="05050102010706020507" pitchFamily="18" charset="2"/>
              </a:rPr>
              <a:t></a:t>
            </a:r>
            <a:r>
              <a:rPr kumimoji="0" lang="fr-CA" altLang="fr-FR" sz="1800"/>
              <a:t>R</a:t>
            </a:r>
            <a:r>
              <a:rPr kumimoji="0" lang="fr-CA" altLang="fr-FR" sz="1800" i="0" baseline="-25000"/>
              <a:t>c</a:t>
            </a:r>
            <a:r>
              <a:rPr kumimoji="0" lang="fr-CA" altLang="fr-FR" sz="1800" i="0"/>
              <a:t>/(</a:t>
            </a:r>
            <a:r>
              <a:rPr kumimoji="0" lang="fr-CA" altLang="fr-FR" sz="1800"/>
              <a:t>R</a:t>
            </a:r>
            <a:r>
              <a:rPr kumimoji="0" lang="fr-CA" altLang="fr-FR" sz="1800" i="0" baseline="-25000"/>
              <a:t>c</a:t>
            </a:r>
            <a:r>
              <a:rPr kumimoji="0" lang="fr-CA" altLang="fr-FR" sz="1800" i="0"/>
              <a:t>+</a:t>
            </a:r>
            <a:r>
              <a:rPr kumimoji="0" lang="fr-CA" altLang="fr-FR" sz="1800"/>
              <a:t>z</a:t>
            </a:r>
            <a:r>
              <a:rPr kumimoji="0" lang="fr-CA" altLang="fr-FR" sz="1800" i="0" baseline="-25000"/>
              <a:t>x</a:t>
            </a:r>
            <a:r>
              <a:rPr kumimoji="0" lang="fr-CA" altLang="fr-FR" sz="1800" i="0"/>
              <a:t>) en cas de défaillance</a:t>
            </a:r>
            <a:endParaRPr kumimoji="0" lang="en-US" altLang="fr-FR" sz="2400" i="0"/>
          </a:p>
        </p:txBody>
      </p:sp>
      <p:sp>
        <p:nvSpPr>
          <p:cNvPr id="71730" name="Rectangle 97">
            <a:extLst>
              <a:ext uri="{FF2B5EF4-FFF2-40B4-BE49-F238E27FC236}">
                <a16:creationId xmlns:a16="http://schemas.microsoft.com/office/drawing/2014/main" id="{9D11ACCB-E929-1752-D6A2-BAB9D13ED077}"/>
              </a:ext>
            </a:extLst>
          </p:cNvPr>
          <p:cNvSpPr>
            <a:spLocks/>
          </p:cNvSpPr>
          <p:nvPr/>
        </p:nvSpPr>
        <p:spPr bwMode="auto">
          <a:xfrm>
            <a:off x="2063750" y="5113338"/>
            <a:ext cx="81470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0099CC"/>
              </a:buClr>
              <a:buFontTx/>
              <a:buChar char="•"/>
            </a:pPr>
            <a:r>
              <a:rPr kumimoji="0" lang="fr-CA" altLang="fr-FR" sz="2000" i="0"/>
              <a:t>Ex. : </a:t>
            </a:r>
            <a:r>
              <a:rPr kumimoji="0" lang="fr-CA" altLang="fr-FR" sz="2000"/>
              <a:t>v</a:t>
            </a:r>
            <a:r>
              <a:rPr kumimoji="0" lang="fr-CA" altLang="fr-FR" sz="2000" i="0" baseline="-25000"/>
              <a:t>x</a:t>
            </a:r>
            <a:r>
              <a:rPr kumimoji="0" lang="fr-CA" altLang="fr-FR" sz="2000" i="0"/>
              <a:t>=1 v, </a:t>
            </a:r>
            <a:r>
              <a:rPr kumimoji="0" lang="fr-CA" altLang="fr-FR" sz="2000"/>
              <a:t>z</a:t>
            </a:r>
            <a:r>
              <a:rPr kumimoji="0" lang="fr-CA" altLang="fr-FR" sz="2000" i="0" baseline="-25000"/>
              <a:t>x</a:t>
            </a:r>
            <a:r>
              <a:rPr kumimoji="0" lang="fr-CA" altLang="fr-FR" sz="2000" i="0"/>
              <a:t>=5k</a:t>
            </a:r>
            <a:r>
              <a:rPr kumimoji="0" lang="fr-CA" altLang="fr-FR" sz="2000" i="0">
                <a:latin typeface="Symbol" panose="05050102010706020507" pitchFamily="18" charset="2"/>
              </a:rPr>
              <a:t>W</a:t>
            </a:r>
            <a:r>
              <a:rPr kumimoji="0" lang="fr-CA" altLang="fr-FR" sz="2000" i="0"/>
              <a:t>, </a:t>
            </a:r>
            <a:r>
              <a:rPr kumimoji="0" lang="fr-CA" altLang="fr-FR" sz="2000"/>
              <a:t>R</a:t>
            </a:r>
            <a:r>
              <a:rPr kumimoji="0" lang="fr-CA" altLang="fr-FR" sz="2000" i="0" baseline="-25000"/>
              <a:t>c</a:t>
            </a:r>
            <a:r>
              <a:rPr kumimoji="0" lang="fr-CA" altLang="fr-FR" sz="2000" i="0"/>
              <a:t>=500</a:t>
            </a:r>
            <a:r>
              <a:rPr kumimoji="0" lang="fr-CA" altLang="fr-FR" sz="2000" i="0">
                <a:latin typeface="Symbol" panose="05050102010706020507" pitchFamily="18" charset="2"/>
              </a:rPr>
              <a:t>W</a:t>
            </a:r>
          </a:p>
          <a:p>
            <a:pPr lvl="1" eaLnBrk="1" hangingPunct="1">
              <a:buClr>
                <a:schemeClr val="accent2"/>
              </a:buClr>
              <a:buSzPct val="80000"/>
              <a:buFont typeface="Wingdings" panose="05000000000000000000" pitchFamily="2" charset="2"/>
              <a:buChar char="§"/>
            </a:pPr>
            <a:r>
              <a:rPr kumimoji="0" lang="fr-CA" altLang="fr-FR" sz="1800" i="0"/>
              <a:t>Opération normale : </a:t>
            </a:r>
            <a:r>
              <a:rPr kumimoji="0" lang="fr-CA" altLang="fr-FR" sz="1800"/>
              <a:t>v</a:t>
            </a:r>
            <a:r>
              <a:rPr kumimoji="0" lang="fr-CA" altLang="fr-FR" sz="1800" baseline="-25000"/>
              <a:t>m</a:t>
            </a:r>
            <a:r>
              <a:rPr kumimoji="0" lang="fr-CA" altLang="fr-FR" sz="1800" i="0"/>
              <a:t>=</a:t>
            </a:r>
            <a:r>
              <a:rPr kumimoji="0" lang="fr-CA" altLang="fr-FR" sz="1800"/>
              <a:t>e</a:t>
            </a:r>
            <a:r>
              <a:rPr kumimoji="0" lang="fr-CA" altLang="fr-FR" sz="1800" baseline="-25000"/>
              <a:t>Th</a:t>
            </a:r>
            <a:r>
              <a:rPr kumimoji="0" lang="fr-CA" altLang="fr-FR" sz="1800"/>
              <a:t> </a:t>
            </a:r>
            <a:r>
              <a:rPr kumimoji="0" lang="fr-CA" altLang="fr-FR" sz="1800" i="0"/>
              <a:t>+ 0.2 mV</a:t>
            </a:r>
          </a:p>
          <a:p>
            <a:pPr lvl="1" eaLnBrk="1" hangingPunct="1">
              <a:buClr>
                <a:schemeClr val="accent2"/>
              </a:buClr>
              <a:buSzPct val="80000"/>
              <a:buFont typeface="Wingdings" panose="05000000000000000000" pitchFamily="2" charset="2"/>
              <a:buChar char="§"/>
            </a:pPr>
            <a:r>
              <a:rPr kumimoji="0" lang="fr-CA" altLang="fr-FR" sz="1800" i="0"/>
              <a:t>Défaillance : </a:t>
            </a:r>
            <a:r>
              <a:rPr kumimoji="0" lang="fr-CA" altLang="fr-FR" sz="1800"/>
              <a:t>v</a:t>
            </a:r>
            <a:r>
              <a:rPr kumimoji="0" lang="fr-CA" altLang="fr-FR" sz="1800" baseline="-25000"/>
              <a:t>m</a:t>
            </a:r>
            <a:r>
              <a:rPr kumimoji="0" lang="fr-CA" altLang="fr-FR" sz="1800" i="0"/>
              <a:t> ~ 91 mV</a:t>
            </a:r>
            <a:endParaRPr kumimoji="0" lang="en-US" altLang="fr-FR" sz="2400" i="0"/>
          </a:p>
        </p:txBody>
      </p:sp>
    </p:spTree>
  </p:cSld>
  <p:clrMapOvr>
    <a:masterClrMapping/>
  </p:clrMapOvr>
  <p:transition>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32B7968-790D-EE9A-708C-05DF90C419B2}"/>
              </a:ext>
            </a:extLst>
          </p:cNvPr>
          <p:cNvSpPr>
            <a:spLocks noGrp="1"/>
          </p:cNvSpPr>
          <p:nvPr>
            <p:ph type="title"/>
          </p:nvPr>
        </p:nvSpPr>
        <p:spPr>
          <a:xfrm>
            <a:off x="1055688" y="260350"/>
            <a:ext cx="9288462" cy="1143000"/>
          </a:xfrm>
        </p:spPr>
        <p:txBody>
          <a:bodyPr/>
          <a:lstStyle/>
          <a:p>
            <a:pPr algn="l" eaLnBrk="1" hangingPunct="1">
              <a:defRPr/>
            </a:pPr>
            <a:r>
              <a:rPr kumimoji="1" lang="en-CA" altLang="fr-FR" kern="1200" dirty="0" err="1">
                <a:solidFill>
                  <a:srgbClr val="0070C0"/>
                </a:solidFill>
              </a:rPr>
              <a:t>Considérations</a:t>
            </a:r>
            <a:r>
              <a:rPr kumimoji="1" lang="en-CA" altLang="fr-FR" kern="1200" dirty="0">
                <a:solidFill>
                  <a:srgbClr val="0070C0"/>
                </a:solidFill>
              </a:rPr>
              <a:t> pratiques : </a:t>
            </a:r>
            <a:r>
              <a:rPr kumimoji="1" lang="en-CA" altLang="fr-FR" kern="1200" dirty="0" err="1">
                <a:solidFill>
                  <a:srgbClr val="0070C0"/>
                </a:solidFill>
              </a:rPr>
              <a:t>Linéarisation</a:t>
            </a:r>
            <a:endParaRPr kumimoji="1" lang="en-US" altLang="fr-FR" kern="1200" dirty="0">
              <a:solidFill>
                <a:srgbClr val="0070C0"/>
              </a:solidFill>
            </a:endParaRPr>
          </a:p>
        </p:txBody>
      </p:sp>
      <p:sp>
        <p:nvSpPr>
          <p:cNvPr id="72707" name="Rectangle 3">
            <a:extLst>
              <a:ext uri="{FF2B5EF4-FFF2-40B4-BE49-F238E27FC236}">
                <a16:creationId xmlns:a16="http://schemas.microsoft.com/office/drawing/2014/main" id="{4AD454C3-71A5-BA7B-8A1B-7FF95A466C67}"/>
              </a:ext>
            </a:extLst>
          </p:cNvPr>
          <p:cNvSpPr>
            <a:spLocks noGrp="1"/>
          </p:cNvSpPr>
          <p:nvPr>
            <p:ph type="body" idx="1"/>
          </p:nvPr>
        </p:nvSpPr>
        <p:spPr>
          <a:xfrm>
            <a:off x="2063750" y="3716338"/>
            <a:ext cx="8229600" cy="2409825"/>
          </a:xfrm>
        </p:spPr>
        <p:txBody>
          <a:bodyPr/>
          <a:lstStyle/>
          <a:p>
            <a:pPr eaLnBrk="1" hangingPunct="1">
              <a:buClr>
                <a:schemeClr val="accent1"/>
              </a:buClr>
              <a:buFontTx/>
              <a:buChar char="•"/>
            </a:pPr>
            <a:r>
              <a:rPr lang="en-CA" altLang="fr-FR" sz="2400"/>
              <a:t>Peut se faire en matériel ou en logiciel</a:t>
            </a:r>
            <a:endParaRPr lang="en-US" altLang="fr-FR" sz="2400"/>
          </a:p>
        </p:txBody>
      </p:sp>
      <p:pic>
        <p:nvPicPr>
          <p:cNvPr id="72708" name="Picture 7" descr="CCF11022009_00001">
            <a:extLst>
              <a:ext uri="{FF2B5EF4-FFF2-40B4-BE49-F238E27FC236}">
                <a16:creationId xmlns:a16="http://schemas.microsoft.com/office/drawing/2014/main" id="{1439AE72-A493-C951-9704-AAA129A12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268413"/>
            <a:ext cx="46926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descr="CCF11022009_00000">
            <a:extLst>
              <a:ext uri="{FF2B5EF4-FFF2-40B4-BE49-F238E27FC236}">
                <a16:creationId xmlns:a16="http://schemas.microsoft.com/office/drawing/2014/main" id="{1327AB98-58A4-1FA8-15A6-D57D61E23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4265613"/>
            <a:ext cx="5256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27">
            <a:extLst>
              <a:ext uri="{FF2B5EF4-FFF2-40B4-BE49-F238E27FC236}">
                <a16:creationId xmlns:a16="http://schemas.microsoft.com/office/drawing/2014/main" id="{5B991060-E24F-C46D-4E61-C1C9D1ACAB1D}"/>
              </a:ext>
            </a:extLst>
          </p:cNvPr>
          <p:cNvSpPr txBox="1">
            <a:spLocks noChangeArrowheads="1"/>
          </p:cNvSpPr>
          <p:nvPr/>
        </p:nvSpPr>
        <p:spPr bwMode="auto">
          <a:xfrm>
            <a:off x="8832850" y="5734050"/>
            <a:ext cx="7207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stop</a:t>
            </a:r>
            <a:endParaRPr lang="en-US" altLang="fr-FR" sz="1400" i="0">
              <a:latin typeface="Tahoma" panose="020B0604030504040204" pitchFamily="34" charset="0"/>
            </a:endParaRPr>
          </a:p>
        </p:txBody>
      </p:sp>
      <p:sp>
        <p:nvSpPr>
          <p:cNvPr id="72711" name="AutoShape 9">
            <a:extLst>
              <a:ext uri="{FF2B5EF4-FFF2-40B4-BE49-F238E27FC236}">
                <a16:creationId xmlns:a16="http://schemas.microsoft.com/office/drawing/2014/main" id="{3243B513-7FB8-E4AE-B429-41F03A786863}"/>
              </a:ext>
            </a:extLst>
          </p:cNvPr>
          <p:cNvSpPr>
            <a:spLocks noChangeArrowheads="1"/>
          </p:cNvSpPr>
          <p:nvPr/>
        </p:nvSpPr>
        <p:spPr bwMode="auto">
          <a:xfrm>
            <a:off x="8683625" y="2781300"/>
            <a:ext cx="1008063" cy="360363"/>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2" name="AutoShape 10">
            <a:extLst>
              <a:ext uri="{FF2B5EF4-FFF2-40B4-BE49-F238E27FC236}">
                <a16:creationId xmlns:a16="http://schemas.microsoft.com/office/drawing/2014/main" id="{6D0CC54A-0EA2-B507-B81C-FEC1209A2EE1}"/>
              </a:ext>
            </a:extLst>
          </p:cNvPr>
          <p:cNvSpPr>
            <a:spLocks noChangeArrowheads="1"/>
          </p:cNvSpPr>
          <p:nvPr/>
        </p:nvSpPr>
        <p:spPr bwMode="auto">
          <a:xfrm>
            <a:off x="8534400" y="3235325"/>
            <a:ext cx="1152525" cy="360363"/>
          </a:xfrm>
          <a:prstGeom prst="flowChartInputOutpu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3" name="AutoShape 11">
            <a:extLst>
              <a:ext uri="{FF2B5EF4-FFF2-40B4-BE49-F238E27FC236}">
                <a16:creationId xmlns:a16="http://schemas.microsoft.com/office/drawing/2014/main" id="{9DCB0D2E-4F7F-EC8D-BA2F-5601D19BD7BF}"/>
              </a:ext>
            </a:extLst>
          </p:cNvPr>
          <p:cNvSpPr>
            <a:spLocks noChangeArrowheads="1"/>
          </p:cNvSpPr>
          <p:nvPr/>
        </p:nvSpPr>
        <p:spPr bwMode="auto">
          <a:xfrm>
            <a:off x="8861425" y="3668713"/>
            <a:ext cx="503238" cy="287337"/>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4" name="AutoShape 12">
            <a:extLst>
              <a:ext uri="{FF2B5EF4-FFF2-40B4-BE49-F238E27FC236}">
                <a16:creationId xmlns:a16="http://schemas.microsoft.com/office/drawing/2014/main" id="{EABA1200-863C-27D6-189A-DFA7C0D36387}"/>
              </a:ext>
            </a:extLst>
          </p:cNvPr>
          <p:cNvSpPr>
            <a:spLocks noChangeArrowheads="1"/>
          </p:cNvSpPr>
          <p:nvPr/>
        </p:nvSpPr>
        <p:spPr bwMode="auto">
          <a:xfrm>
            <a:off x="8256588" y="4056063"/>
            <a:ext cx="1700212" cy="720725"/>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5" name="AutoShape 13">
            <a:extLst>
              <a:ext uri="{FF2B5EF4-FFF2-40B4-BE49-F238E27FC236}">
                <a16:creationId xmlns:a16="http://schemas.microsoft.com/office/drawing/2014/main" id="{C6A1CDF7-F89D-0B9F-3E5D-A660D6BE62E5}"/>
              </a:ext>
            </a:extLst>
          </p:cNvPr>
          <p:cNvSpPr>
            <a:spLocks noChangeArrowheads="1"/>
          </p:cNvSpPr>
          <p:nvPr/>
        </p:nvSpPr>
        <p:spPr bwMode="auto">
          <a:xfrm>
            <a:off x="8462963" y="4892675"/>
            <a:ext cx="1296987" cy="719138"/>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6" name="AutoShape 14">
            <a:extLst>
              <a:ext uri="{FF2B5EF4-FFF2-40B4-BE49-F238E27FC236}">
                <a16:creationId xmlns:a16="http://schemas.microsoft.com/office/drawing/2014/main" id="{D06A0D9D-4E5E-03FB-1219-4128685ECA48}"/>
              </a:ext>
            </a:extLst>
          </p:cNvPr>
          <p:cNvSpPr>
            <a:spLocks noChangeArrowheads="1"/>
          </p:cNvSpPr>
          <p:nvPr/>
        </p:nvSpPr>
        <p:spPr bwMode="auto">
          <a:xfrm>
            <a:off x="8759825" y="5734050"/>
            <a:ext cx="649288" cy="431800"/>
          </a:xfrm>
          <a:prstGeom prst="flowChartMerg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en-CA" altLang="fr-FR" sz="2000">
              <a:solidFill>
                <a:schemeClr val="bg1"/>
              </a:solidFill>
              <a:latin typeface="Tahoma" panose="020B0604030504040204" pitchFamily="34" charset="0"/>
            </a:endParaRPr>
          </a:p>
        </p:txBody>
      </p:sp>
      <p:sp>
        <p:nvSpPr>
          <p:cNvPr id="72717" name="Text Box 16">
            <a:extLst>
              <a:ext uri="{FF2B5EF4-FFF2-40B4-BE49-F238E27FC236}">
                <a16:creationId xmlns:a16="http://schemas.microsoft.com/office/drawing/2014/main" id="{06B7A897-25A4-A10C-38A9-0D2020E29D68}"/>
              </a:ext>
            </a:extLst>
          </p:cNvPr>
          <p:cNvSpPr txBox="1">
            <a:spLocks noChangeArrowheads="1"/>
          </p:cNvSpPr>
          <p:nvPr/>
        </p:nvSpPr>
        <p:spPr bwMode="auto">
          <a:xfrm>
            <a:off x="8823325" y="2803525"/>
            <a:ext cx="7207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start</a:t>
            </a:r>
            <a:endParaRPr lang="en-US" altLang="fr-FR" sz="1400" i="0">
              <a:latin typeface="Tahoma" panose="020B0604030504040204" pitchFamily="34" charset="0"/>
            </a:endParaRPr>
          </a:p>
        </p:txBody>
      </p:sp>
      <p:sp>
        <p:nvSpPr>
          <p:cNvPr id="72718" name="Text Box 17">
            <a:extLst>
              <a:ext uri="{FF2B5EF4-FFF2-40B4-BE49-F238E27FC236}">
                <a16:creationId xmlns:a16="http://schemas.microsoft.com/office/drawing/2014/main" id="{2C58561F-4A43-C284-5177-9289A7BF9E38}"/>
              </a:ext>
            </a:extLst>
          </p:cNvPr>
          <p:cNvSpPr txBox="1">
            <a:spLocks noChangeArrowheads="1"/>
          </p:cNvSpPr>
          <p:nvPr/>
        </p:nvSpPr>
        <p:spPr bwMode="auto">
          <a:xfrm>
            <a:off x="8678863" y="3235325"/>
            <a:ext cx="8636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lire v</a:t>
            </a:r>
            <a:r>
              <a:rPr lang="en-CA" altLang="fr-FR" sz="1400" i="0" baseline="-25000">
                <a:latin typeface="Tahoma" panose="020B0604030504040204" pitchFamily="34" charset="0"/>
              </a:rPr>
              <a:t>m</a:t>
            </a:r>
            <a:endParaRPr lang="en-US" altLang="fr-FR" sz="1400" i="0" baseline="-25000">
              <a:latin typeface="Tahoma" panose="020B0604030504040204" pitchFamily="34" charset="0"/>
            </a:endParaRPr>
          </a:p>
        </p:txBody>
      </p:sp>
      <p:sp>
        <p:nvSpPr>
          <p:cNvPr id="72719" name="Text Box 18">
            <a:extLst>
              <a:ext uri="{FF2B5EF4-FFF2-40B4-BE49-F238E27FC236}">
                <a16:creationId xmlns:a16="http://schemas.microsoft.com/office/drawing/2014/main" id="{F5DAD552-DD11-9D5E-E925-D037468A8478}"/>
              </a:ext>
            </a:extLst>
          </p:cNvPr>
          <p:cNvSpPr txBox="1">
            <a:spLocks noChangeArrowheads="1"/>
          </p:cNvSpPr>
          <p:nvPr/>
        </p:nvSpPr>
        <p:spPr bwMode="auto">
          <a:xfrm>
            <a:off x="8823325" y="3668713"/>
            <a:ext cx="7207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i=0</a:t>
            </a:r>
            <a:endParaRPr lang="en-US" altLang="fr-FR" sz="1400" i="0">
              <a:latin typeface="Tahoma" panose="020B0604030504040204" pitchFamily="34" charset="0"/>
            </a:endParaRPr>
          </a:p>
        </p:txBody>
      </p:sp>
      <p:sp>
        <p:nvSpPr>
          <p:cNvPr id="72720" name="Text Box 19">
            <a:extLst>
              <a:ext uri="{FF2B5EF4-FFF2-40B4-BE49-F238E27FC236}">
                <a16:creationId xmlns:a16="http://schemas.microsoft.com/office/drawing/2014/main" id="{03EBBD7E-DD22-F6D3-D9EA-FE96D558473D}"/>
              </a:ext>
            </a:extLst>
          </p:cNvPr>
          <p:cNvSpPr txBox="1">
            <a:spLocks noChangeArrowheads="1"/>
          </p:cNvSpPr>
          <p:nvPr/>
        </p:nvSpPr>
        <p:spPr bwMode="auto">
          <a:xfrm>
            <a:off x="8312150" y="4248150"/>
            <a:ext cx="18002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v(i) </a:t>
            </a:r>
            <a:r>
              <a:rPr lang="en-CA" altLang="fr-FR" sz="1400" i="0">
                <a:latin typeface="Tahoma" panose="020B0604030504040204" pitchFamily="34" charset="0"/>
                <a:sym typeface="Symbol" panose="05050102010706020507" pitchFamily="18" charset="2"/>
              </a:rPr>
              <a:t> </a:t>
            </a:r>
            <a:r>
              <a:rPr lang="en-CA" altLang="fr-FR" sz="1400" i="0">
                <a:latin typeface="Tahoma" panose="020B0604030504040204" pitchFamily="34" charset="0"/>
              </a:rPr>
              <a:t>v</a:t>
            </a:r>
            <a:r>
              <a:rPr lang="en-CA" altLang="fr-FR" sz="1400" i="0" baseline="-25000">
                <a:latin typeface="Tahoma" panose="020B0604030504040204" pitchFamily="34" charset="0"/>
              </a:rPr>
              <a:t>m</a:t>
            </a:r>
            <a:r>
              <a:rPr lang="en-CA" altLang="fr-FR" sz="1400" i="0">
                <a:latin typeface="Tahoma" panose="020B0604030504040204" pitchFamily="34" charset="0"/>
              </a:rPr>
              <a:t>&lt; v(i+1)</a:t>
            </a:r>
            <a:endParaRPr lang="en-US" altLang="fr-FR" sz="1400" i="0">
              <a:latin typeface="Tahoma" panose="020B0604030504040204" pitchFamily="34" charset="0"/>
            </a:endParaRPr>
          </a:p>
        </p:txBody>
      </p:sp>
      <p:sp>
        <p:nvSpPr>
          <p:cNvPr id="72721" name="Text Box 20">
            <a:extLst>
              <a:ext uri="{FF2B5EF4-FFF2-40B4-BE49-F238E27FC236}">
                <a16:creationId xmlns:a16="http://schemas.microsoft.com/office/drawing/2014/main" id="{903E64AB-C132-DFE2-084A-A4D86D40B72E}"/>
              </a:ext>
            </a:extLst>
          </p:cNvPr>
          <p:cNvSpPr txBox="1">
            <a:spLocks noChangeArrowheads="1"/>
          </p:cNvSpPr>
          <p:nvPr/>
        </p:nvSpPr>
        <p:spPr bwMode="auto">
          <a:xfrm>
            <a:off x="8615363" y="4870450"/>
            <a:ext cx="1008062"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A = A(i)  B = B(i) v</a:t>
            </a:r>
            <a:r>
              <a:rPr lang="en-CA" altLang="fr-FR" sz="1400" i="0" baseline="-25000">
                <a:latin typeface="Tahoma" panose="020B0604030504040204" pitchFamily="34" charset="0"/>
              </a:rPr>
              <a:t>l</a:t>
            </a:r>
            <a:r>
              <a:rPr lang="en-CA" altLang="fr-FR" sz="1400" i="0">
                <a:latin typeface="Tahoma" panose="020B0604030504040204" pitchFamily="34" charset="0"/>
              </a:rPr>
              <a:t>=A</a:t>
            </a:r>
            <a:r>
              <a:rPr lang="en-CA" altLang="fr-FR" sz="1400" i="0">
                <a:latin typeface="Tahoma" panose="020B0604030504040204" pitchFamily="34" charset="0"/>
                <a:sym typeface="Symbol" panose="05050102010706020507" pitchFamily="18" charset="2"/>
              </a:rPr>
              <a:t></a:t>
            </a:r>
            <a:r>
              <a:rPr lang="en-CA" altLang="fr-FR" sz="1400" i="0">
                <a:latin typeface="Tahoma" panose="020B0604030504040204" pitchFamily="34" charset="0"/>
              </a:rPr>
              <a:t>v</a:t>
            </a:r>
            <a:r>
              <a:rPr lang="en-CA" altLang="fr-FR" sz="1400" i="0" baseline="-25000">
                <a:latin typeface="Tahoma" panose="020B0604030504040204" pitchFamily="34" charset="0"/>
              </a:rPr>
              <a:t>m</a:t>
            </a:r>
            <a:r>
              <a:rPr lang="en-CA" altLang="fr-FR" sz="1400" i="0">
                <a:latin typeface="Tahoma" panose="020B0604030504040204" pitchFamily="34" charset="0"/>
              </a:rPr>
              <a:t>+B</a:t>
            </a:r>
            <a:endParaRPr lang="en-US" altLang="fr-FR" sz="1400" i="0" baseline="-25000">
              <a:latin typeface="Tahoma" panose="020B0604030504040204" pitchFamily="34" charset="0"/>
            </a:endParaRPr>
          </a:p>
        </p:txBody>
      </p:sp>
      <p:sp>
        <p:nvSpPr>
          <p:cNvPr id="72722" name="Line 21">
            <a:extLst>
              <a:ext uri="{FF2B5EF4-FFF2-40B4-BE49-F238E27FC236}">
                <a16:creationId xmlns:a16="http://schemas.microsoft.com/office/drawing/2014/main" id="{A05CFDA1-8C2D-7108-3879-6625C3C912CA}"/>
              </a:ext>
            </a:extLst>
          </p:cNvPr>
          <p:cNvSpPr>
            <a:spLocks noChangeShapeType="1"/>
          </p:cNvSpPr>
          <p:nvPr/>
        </p:nvSpPr>
        <p:spPr bwMode="auto">
          <a:xfrm>
            <a:off x="9109075" y="3141663"/>
            <a:ext cx="1588"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3" name="Line 22">
            <a:extLst>
              <a:ext uri="{FF2B5EF4-FFF2-40B4-BE49-F238E27FC236}">
                <a16:creationId xmlns:a16="http://schemas.microsoft.com/office/drawing/2014/main" id="{4532EBC3-086F-9B0E-E2B2-81B5F342BB39}"/>
              </a:ext>
            </a:extLst>
          </p:cNvPr>
          <p:cNvSpPr>
            <a:spLocks noChangeShapeType="1"/>
          </p:cNvSpPr>
          <p:nvPr/>
        </p:nvSpPr>
        <p:spPr bwMode="auto">
          <a:xfrm>
            <a:off x="9110663" y="3595688"/>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4" name="Line 23">
            <a:extLst>
              <a:ext uri="{FF2B5EF4-FFF2-40B4-BE49-F238E27FC236}">
                <a16:creationId xmlns:a16="http://schemas.microsoft.com/office/drawing/2014/main" id="{2BBC67F0-BBF3-7C50-8E01-CC70EA2E2ED6}"/>
              </a:ext>
            </a:extLst>
          </p:cNvPr>
          <p:cNvSpPr>
            <a:spLocks noChangeShapeType="1"/>
          </p:cNvSpPr>
          <p:nvPr/>
        </p:nvSpPr>
        <p:spPr bwMode="auto">
          <a:xfrm>
            <a:off x="9110663" y="3956050"/>
            <a:ext cx="0" cy="100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5" name="Line 24">
            <a:extLst>
              <a:ext uri="{FF2B5EF4-FFF2-40B4-BE49-F238E27FC236}">
                <a16:creationId xmlns:a16="http://schemas.microsoft.com/office/drawing/2014/main" id="{3CCD255D-9696-B25F-94BA-63B6B52E3306}"/>
              </a:ext>
            </a:extLst>
          </p:cNvPr>
          <p:cNvSpPr>
            <a:spLocks noChangeShapeType="1"/>
          </p:cNvSpPr>
          <p:nvPr/>
        </p:nvSpPr>
        <p:spPr bwMode="auto">
          <a:xfrm>
            <a:off x="9110663" y="4783138"/>
            <a:ext cx="0" cy="109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6" name="Line 25">
            <a:extLst>
              <a:ext uri="{FF2B5EF4-FFF2-40B4-BE49-F238E27FC236}">
                <a16:creationId xmlns:a16="http://schemas.microsoft.com/office/drawing/2014/main" id="{059E25E3-29B6-0A0F-60BB-FE06656CD707}"/>
              </a:ext>
            </a:extLst>
          </p:cNvPr>
          <p:cNvSpPr>
            <a:spLocks noChangeShapeType="1"/>
          </p:cNvSpPr>
          <p:nvPr/>
        </p:nvSpPr>
        <p:spPr bwMode="auto">
          <a:xfrm>
            <a:off x="9110663" y="5611813"/>
            <a:ext cx="0" cy="128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7" name="Text Box 29">
            <a:extLst>
              <a:ext uri="{FF2B5EF4-FFF2-40B4-BE49-F238E27FC236}">
                <a16:creationId xmlns:a16="http://schemas.microsoft.com/office/drawing/2014/main" id="{BEB69774-0B70-5C5A-243B-4A5598EFBD26}"/>
              </a:ext>
            </a:extLst>
          </p:cNvPr>
          <p:cNvSpPr txBox="1">
            <a:spLocks noChangeArrowheads="1"/>
          </p:cNvSpPr>
          <p:nvPr/>
        </p:nvSpPr>
        <p:spPr bwMode="auto">
          <a:xfrm>
            <a:off x="7680325" y="4292600"/>
            <a:ext cx="431800" cy="22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Clr>
                <a:srgbClr val="0099CC"/>
              </a:buClr>
              <a:buSzPct val="80000"/>
              <a:buFont typeface="Wingdings" panose="05000000000000000000" pitchFamily="2" charset="2"/>
              <a:buNone/>
            </a:pPr>
            <a:r>
              <a:rPr lang="en-CA" altLang="fr-FR" sz="1400" i="0">
                <a:latin typeface="Tahoma" panose="020B0604030504040204" pitchFamily="34" charset="0"/>
              </a:rPr>
              <a:t> i++</a:t>
            </a:r>
            <a:endParaRPr lang="en-US" altLang="fr-FR" sz="1400" i="0">
              <a:latin typeface="Tahoma" panose="020B0604030504040204" pitchFamily="34" charset="0"/>
            </a:endParaRPr>
          </a:p>
        </p:txBody>
      </p:sp>
      <p:sp>
        <p:nvSpPr>
          <p:cNvPr id="72728" name="Line 30">
            <a:extLst>
              <a:ext uri="{FF2B5EF4-FFF2-40B4-BE49-F238E27FC236}">
                <a16:creationId xmlns:a16="http://schemas.microsoft.com/office/drawing/2014/main" id="{B3B91F0B-D096-EA55-C7FB-A7FC6417FEFB}"/>
              </a:ext>
            </a:extLst>
          </p:cNvPr>
          <p:cNvSpPr>
            <a:spLocks noChangeShapeType="1"/>
          </p:cNvSpPr>
          <p:nvPr/>
        </p:nvSpPr>
        <p:spPr bwMode="auto">
          <a:xfrm flipH="1">
            <a:off x="8115300" y="4414838"/>
            <a:ext cx="144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29" name="Line 32">
            <a:extLst>
              <a:ext uri="{FF2B5EF4-FFF2-40B4-BE49-F238E27FC236}">
                <a16:creationId xmlns:a16="http://schemas.microsoft.com/office/drawing/2014/main" id="{E6C2CB9E-7DB5-BBA1-F3DF-84C670FD459F}"/>
              </a:ext>
            </a:extLst>
          </p:cNvPr>
          <p:cNvSpPr>
            <a:spLocks noChangeShapeType="1"/>
          </p:cNvSpPr>
          <p:nvPr/>
        </p:nvSpPr>
        <p:spPr bwMode="auto">
          <a:xfrm flipH="1">
            <a:off x="7535863" y="4418013"/>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30" name="Line 33">
            <a:extLst>
              <a:ext uri="{FF2B5EF4-FFF2-40B4-BE49-F238E27FC236}">
                <a16:creationId xmlns:a16="http://schemas.microsoft.com/office/drawing/2014/main" id="{80A46950-0154-E40A-D930-48BC3C957C44}"/>
              </a:ext>
            </a:extLst>
          </p:cNvPr>
          <p:cNvSpPr>
            <a:spLocks noChangeShapeType="1"/>
          </p:cNvSpPr>
          <p:nvPr/>
        </p:nvSpPr>
        <p:spPr bwMode="auto">
          <a:xfrm flipV="1">
            <a:off x="7535863" y="400526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
        <p:nvSpPr>
          <p:cNvPr id="72731" name="Line 34">
            <a:extLst>
              <a:ext uri="{FF2B5EF4-FFF2-40B4-BE49-F238E27FC236}">
                <a16:creationId xmlns:a16="http://schemas.microsoft.com/office/drawing/2014/main" id="{95FFE462-36D8-0908-AC95-9DEB72202B8E}"/>
              </a:ext>
            </a:extLst>
          </p:cNvPr>
          <p:cNvSpPr>
            <a:spLocks noChangeShapeType="1"/>
          </p:cNvSpPr>
          <p:nvPr/>
        </p:nvSpPr>
        <p:spPr bwMode="auto">
          <a:xfrm flipV="1">
            <a:off x="7535863" y="4005263"/>
            <a:ext cx="1584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fr-CA"/>
          </a:p>
        </p:txBody>
      </p:sp>
    </p:spTree>
  </p:cSld>
  <p:clrMapOvr>
    <a:masterClrMapping/>
  </p:clrMapOvr>
  <p:transition>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B475B0B9-B6D6-9654-0598-4C743D28AE8A}"/>
              </a:ext>
            </a:extLst>
          </p:cNvPr>
          <p:cNvSpPr txBox="1">
            <a:spLocks noChangeArrowheads="1"/>
          </p:cNvSpPr>
          <p:nvPr/>
        </p:nvSpPr>
        <p:spPr bwMode="auto">
          <a:xfrm>
            <a:off x="1112838" y="1268413"/>
            <a:ext cx="9231312"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Clr>
                <a:srgbClr val="0099CC"/>
              </a:buClr>
              <a:buSzPct val="80000"/>
              <a:buFont typeface="Wingdings" panose="05000000000000000000" pitchFamily="2" charset="2"/>
              <a:buChar char="l"/>
            </a:pPr>
            <a:r>
              <a:rPr lang="fr-FR" altLang="fr-FR" sz="2200" b="1" i="0"/>
              <a:t>Sensibilité : </a:t>
            </a:r>
            <a:r>
              <a:rPr lang="fr-FR" altLang="fr-FR" sz="2200" i="0"/>
              <a:t>rapport de la variation</a:t>
            </a:r>
            <a:r>
              <a:rPr lang="fr-FR" altLang="fr-FR" sz="2200" i="0">
                <a:latin typeface="Tahoma" panose="020B0604030504040204" pitchFamily="34" charset="0"/>
              </a:rPr>
              <a:t> </a:t>
            </a:r>
            <a:r>
              <a:rPr lang="fr-FR" altLang="fr-FR" sz="2200" i="0">
                <a:latin typeface="Symbol" panose="05050102010706020507" pitchFamily="18" charset="2"/>
              </a:rPr>
              <a:t>D</a:t>
            </a:r>
            <a:r>
              <a:rPr lang="fr-FR" altLang="fr-FR" sz="2200"/>
              <a:t>s</a:t>
            </a:r>
            <a:r>
              <a:rPr lang="fr-FR" altLang="fr-FR" sz="2200" i="0">
                <a:latin typeface="Tahoma" panose="020B0604030504040204" pitchFamily="34" charset="0"/>
              </a:rPr>
              <a:t> </a:t>
            </a:r>
            <a:r>
              <a:rPr lang="fr-FR" altLang="fr-FR" sz="2200" i="0"/>
              <a:t>avec une variation</a:t>
            </a:r>
            <a:r>
              <a:rPr lang="fr-FR" altLang="fr-FR" sz="2200" i="0">
                <a:latin typeface="Tahoma" panose="020B0604030504040204" pitchFamily="34" charset="0"/>
              </a:rPr>
              <a:t> </a:t>
            </a:r>
            <a:r>
              <a:rPr lang="fr-FR" altLang="fr-FR" sz="2200" i="0">
                <a:latin typeface="Symbol" panose="05050102010706020507" pitchFamily="18" charset="2"/>
              </a:rPr>
              <a:t>D</a:t>
            </a:r>
            <a:r>
              <a:rPr lang="fr-FR" altLang="fr-FR" sz="2200" i="0"/>
              <a:t>m</a:t>
            </a:r>
            <a:r>
              <a:rPr lang="fr-FR" altLang="fr-FR" sz="2200" i="0">
                <a:latin typeface="Tahoma" panose="020B0604030504040204" pitchFamily="34" charset="0"/>
              </a:rPr>
              <a:t> </a:t>
            </a:r>
            <a:r>
              <a:rPr lang="fr-FR" altLang="fr-FR" sz="2200" i="0"/>
              <a:t>autour d’une valeur </a:t>
            </a:r>
            <a:r>
              <a:rPr lang="fr-FR" altLang="fr-FR" sz="2200"/>
              <a:t>m</a:t>
            </a:r>
            <a:r>
              <a:rPr lang="fr-FR" altLang="fr-FR" sz="2200" i="0" baseline="-25000"/>
              <a:t>i</a:t>
            </a:r>
            <a:r>
              <a:rPr lang="fr-FR" altLang="fr-FR" sz="2200" i="0"/>
              <a:t> :</a:t>
            </a:r>
          </a:p>
          <a:p>
            <a:pPr algn="just">
              <a:lnSpc>
                <a:spcPct val="140000"/>
              </a:lnSpc>
              <a:buClr>
                <a:srgbClr val="0099CC"/>
              </a:buClr>
              <a:buSzPct val="80000"/>
              <a:buFont typeface="Wingdings" panose="05000000000000000000" pitchFamily="2" charset="2"/>
              <a:buNone/>
            </a:pPr>
            <a:endParaRPr lang="fr-FR" altLang="fr-FR" sz="2200" i="0" baseline="-25000"/>
          </a:p>
          <a:p>
            <a:pPr lvl="1" algn="just">
              <a:buClr>
                <a:schemeClr val="tx1"/>
              </a:buClr>
              <a:buFontTx/>
              <a:buChar char="•"/>
            </a:pPr>
            <a:r>
              <a:rPr lang="fr-FR" altLang="fr-FR" sz="2000" i="0"/>
              <a:t>Dépend aussi de facteurs environnementaux. Donnée typiquement à la T° ambiante (20°C) avec son coefficient de variation thermique :</a:t>
            </a:r>
          </a:p>
          <a:p>
            <a:pPr lvl="1" algn="just">
              <a:lnSpc>
                <a:spcPct val="170000"/>
              </a:lnSpc>
              <a:buClr>
                <a:schemeClr val="tx1"/>
              </a:buClr>
              <a:buFontTx/>
              <a:buChar char="•"/>
            </a:pPr>
            <a:endParaRPr lang="fr-FR" altLang="fr-FR" sz="2000" i="0"/>
          </a:p>
          <a:p>
            <a:pPr algn="just">
              <a:buClr>
                <a:srgbClr val="0099CC"/>
              </a:buClr>
              <a:buSzPct val="80000"/>
              <a:buFont typeface="Wingdings" panose="05000000000000000000" pitchFamily="2" charset="2"/>
              <a:buChar char="l"/>
            </a:pPr>
            <a:r>
              <a:rPr lang="fr-FR" altLang="fr-FR" sz="2200" b="1" i="0"/>
              <a:t>Linéarité </a:t>
            </a:r>
            <a:r>
              <a:rPr lang="fr-FR" altLang="fr-FR" sz="2200" i="0"/>
              <a:t>: déviation de </a:t>
            </a:r>
            <a:r>
              <a:rPr lang="fr-FR" altLang="fr-FR" sz="2200">
                <a:latin typeface="Times New Roman" panose="02020603050405020304" pitchFamily="18" charset="0"/>
              </a:rPr>
              <a:t>S</a:t>
            </a:r>
            <a:r>
              <a:rPr lang="fr-FR" altLang="fr-FR" sz="2200" i="0"/>
              <a:t> par rapport à une</a:t>
            </a:r>
          </a:p>
          <a:p>
            <a:pPr algn="just">
              <a:spcBef>
                <a:spcPct val="0"/>
              </a:spcBef>
              <a:buClr>
                <a:srgbClr val="0099CC"/>
              </a:buClr>
              <a:buSzPct val="80000"/>
              <a:buFont typeface="Wingdings" panose="05000000000000000000" pitchFamily="2" charset="2"/>
              <a:buNone/>
            </a:pPr>
            <a:r>
              <a:rPr lang="fr-FR" altLang="fr-FR" sz="2200" i="0"/>
              <a:t>	 constante pour différentes valeurs de m</a:t>
            </a:r>
          </a:p>
          <a:p>
            <a:pPr lvl="1" algn="just">
              <a:lnSpc>
                <a:spcPct val="90000"/>
              </a:lnSpc>
              <a:buClr>
                <a:schemeClr val="tx1"/>
              </a:buClr>
              <a:buFontTx/>
              <a:buChar char="•"/>
            </a:pPr>
            <a:r>
              <a:rPr lang="fr-FR" altLang="fr-FR" sz="1800">
                <a:latin typeface="Times New Roman" panose="02020603050405020304" pitchFamily="18" charset="0"/>
              </a:rPr>
              <a:t>S</a:t>
            </a:r>
            <a:r>
              <a:rPr lang="fr-FR" altLang="fr-FR" sz="1800" i="0"/>
              <a:t> est souvent spécifié à plusieurs points de mesure :</a:t>
            </a:r>
          </a:p>
          <a:p>
            <a:pPr lvl="1" algn="just">
              <a:buClr>
                <a:schemeClr val="tx1"/>
              </a:buClr>
              <a:buFontTx/>
              <a:buNone/>
            </a:pPr>
            <a:r>
              <a:rPr lang="fr-FR" altLang="fr-FR" sz="3200" i="0" baseline="-25000"/>
              <a:t>	</a:t>
            </a:r>
            <a:r>
              <a:rPr lang="fr-FR" altLang="fr-FR" sz="1600" i="0"/>
              <a:t>1) Résistance de Pt. 100</a:t>
            </a:r>
            <a:r>
              <a:rPr lang="fr-FR" altLang="fr-FR" sz="1600" i="0">
                <a:latin typeface="Tahoma" panose="020B0604030504040204" pitchFamily="34" charset="0"/>
              </a:rPr>
              <a:t> </a:t>
            </a:r>
            <a:r>
              <a:rPr lang="fr-FR" altLang="fr-FR" sz="1600" i="0">
                <a:latin typeface="Symbol" panose="05050102010706020507" pitchFamily="18" charset="2"/>
              </a:rPr>
              <a:t>W</a:t>
            </a:r>
            <a:r>
              <a:rPr lang="fr-FR" altLang="fr-FR" sz="1600" i="0">
                <a:latin typeface="Tahoma" panose="020B0604030504040204" pitchFamily="34" charset="0"/>
              </a:rPr>
              <a:t> </a:t>
            </a:r>
            <a:r>
              <a:rPr lang="fr-FR" altLang="fr-FR" sz="1600" i="0"/>
              <a:t>à 0°C : </a:t>
            </a:r>
            <a:r>
              <a:rPr lang="fr-FR" altLang="fr-FR" sz="1600"/>
              <a:t>S </a:t>
            </a:r>
            <a:r>
              <a:rPr lang="fr-FR" altLang="fr-FR" sz="1600" i="0"/>
              <a:t>= 0.39</a:t>
            </a:r>
            <a:r>
              <a:rPr lang="fr-FR" altLang="fr-FR" sz="1600" i="0">
                <a:latin typeface="Tahoma" panose="020B0604030504040204" pitchFamily="34" charset="0"/>
              </a:rPr>
              <a:t> </a:t>
            </a:r>
            <a:r>
              <a:rPr lang="fr-FR" altLang="fr-FR" sz="1600" i="0">
                <a:latin typeface="Symbol" panose="05050102010706020507" pitchFamily="18" charset="2"/>
              </a:rPr>
              <a:t>W</a:t>
            </a:r>
            <a:r>
              <a:rPr lang="fr-FR" altLang="fr-FR" sz="1600" i="0"/>
              <a:t>/°C à 0°C et 0.38</a:t>
            </a:r>
            <a:r>
              <a:rPr lang="fr-FR" altLang="fr-FR" sz="1600" i="0">
                <a:latin typeface="Tahoma" panose="020B0604030504040204" pitchFamily="34" charset="0"/>
              </a:rPr>
              <a:t> </a:t>
            </a:r>
            <a:r>
              <a:rPr lang="fr-FR" altLang="fr-FR" sz="1600" i="0">
                <a:latin typeface="Symbol" panose="05050102010706020507" pitchFamily="18" charset="2"/>
              </a:rPr>
              <a:t>W</a:t>
            </a:r>
            <a:r>
              <a:rPr lang="fr-FR" altLang="fr-FR" sz="1600" i="0"/>
              <a:t>/°C à 130°C (linéaire)</a:t>
            </a:r>
          </a:p>
          <a:p>
            <a:pPr lvl="1" algn="just">
              <a:buClr>
                <a:schemeClr val="tx1"/>
              </a:buClr>
              <a:buFontTx/>
              <a:buNone/>
            </a:pPr>
            <a:r>
              <a:rPr lang="fr-FR" altLang="fr-FR" sz="1600" i="0">
                <a:latin typeface="Tahoma" panose="020B0604030504040204" pitchFamily="34" charset="0"/>
              </a:rPr>
              <a:t>	</a:t>
            </a:r>
            <a:r>
              <a:rPr lang="fr-FR" altLang="fr-FR" sz="1600" i="0"/>
              <a:t>2) Thermistance de 5</a:t>
            </a:r>
            <a:r>
              <a:rPr lang="fr-FR" altLang="fr-FR" sz="1600" i="0">
                <a:latin typeface="Tahoma" panose="020B0604030504040204" pitchFamily="34" charset="0"/>
              </a:rPr>
              <a:t> </a:t>
            </a:r>
            <a:r>
              <a:rPr lang="fr-FR" altLang="fr-FR" sz="1600" i="0"/>
              <a:t>k</a:t>
            </a:r>
            <a:r>
              <a:rPr lang="fr-FR" altLang="fr-FR" sz="1600" i="0">
                <a:latin typeface="Symbol" panose="05050102010706020507" pitchFamily="18" charset="2"/>
              </a:rPr>
              <a:t>W</a:t>
            </a:r>
            <a:r>
              <a:rPr lang="fr-FR" altLang="fr-FR" sz="1600" i="0">
                <a:latin typeface="Tahoma" panose="020B0604030504040204" pitchFamily="34" charset="0"/>
              </a:rPr>
              <a:t> </a:t>
            </a:r>
            <a:r>
              <a:rPr lang="fr-FR" altLang="fr-FR" sz="1600" i="0"/>
              <a:t>à 25°C : S</a:t>
            </a:r>
            <a:r>
              <a:rPr lang="fr-FR" altLang="fr-FR" sz="1600"/>
              <a:t> </a:t>
            </a:r>
            <a:r>
              <a:rPr lang="fr-FR" altLang="fr-FR" sz="1600" i="0"/>
              <a:t>= 835</a:t>
            </a:r>
            <a:r>
              <a:rPr lang="fr-FR" altLang="fr-FR" sz="1600" i="0">
                <a:latin typeface="Tahoma" panose="020B0604030504040204" pitchFamily="34" charset="0"/>
              </a:rPr>
              <a:t> </a:t>
            </a:r>
            <a:r>
              <a:rPr lang="fr-FR" altLang="fr-FR" sz="1600" i="0">
                <a:latin typeface="Symbol" panose="05050102010706020507" pitchFamily="18" charset="2"/>
              </a:rPr>
              <a:t>W</a:t>
            </a:r>
            <a:r>
              <a:rPr lang="fr-FR" altLang="fr-FR" sz="1600" i="0">
                <a:latin typeface="Tahoma" panose="020B0604030504040204" pitchFamily="34" charset="0"/>
              </a:rPr>
              <a:t>/°C </a:t>
            </a:r>
            <a:r>
              <a:rPr lang="fr-FR" altLang="fr-FR" sz="1600" i="0"/>
              <a:t>à 0°C et 3.8</a:t>
            </a:r>
            <a:r>
              <a:rPr lang="fr-FR" altLang="fr-FR" sz="1600" i="0">
                <a:latin typeface="Tahoma" panose="020B0604030504040204" pitchFamily="34" charset="0"/>
              </a:rPr>
              <a:t> </a:t>
            </a:r>
            <a:r>
              <a:rPr lang="fr-FR" altLang="fr-FR" sz="1600" i="0">
                <a:latin typeface="Symbol" panose="05050102010706020507" pitchFamily="18" charset="2"/>
              </a:rPr>
              <a:t>W</a:t>
            </a:r>
            <a:r>
              <a:rPr lang="fr-FR" altLang="fr-FR" sz="1600" i="0"/>
              <a:t>/°C à 130°C (non linéaire)</a:t>
            </a:r>
          </a:p>
          <a:p>
            <a:pPr algn="just">
              <a:buClr>
                <a:srgbClr val="0099CC"/>
              </a:buClr>
              <a:buSzPct val="80000"/>
              <a:buFont typeface="Wingdings" panose="05000000000000000000" pitchFamily="2" charset="2"/>
              <a:buChar char="l"/>
            </a:pPr>
            <a:r>
              <a:rPr lang="fr-FR" altLang="fr-FR" sz="2000" b="1"/>
              <a:t>Un capteur à réponse non linéaire ou dépendant de facteurs environnementaux demande un circuit ou algorithme de correction (compensation)</a:t>
            </a:r>
          </a:p>
        </p:txBody>
      </p:sp>
      <p:graphicFrame>
        <p:nvGraphicFramePr>
          <p:cNvPr id="13315" name="Object 4">
            <a:extLst>
              <a:ext uri="{FF2B5EF4-FFF2-40B4-BE49-F238E27FC236}">
                <a16:creationId xmlns:a16="http://schemas.microsoft.com/office/drawing/2014/main" id="{7D9A69DB-03CD-22BA-96C8-CC335E0C8553}"/>
              </a:ext>
            </a:extLst>
          </p:cNvPr>
          <p:cNvGraphicFramePr>
            <a:graphicFrameLocks noGrp="1" noChangeAspect="1"/>
          </p:cNvGraphicFramePr>
          <p:nvPr>
            <p:ph idx="4294967295"/>
          </p:nvPr>
        </p:nvGraphicFramePr>
        <p:xfrm>
          <a:off x="5735638" y="1660525"/>
          <a:ext cx="1439862" cy="762000"/>
        </p:xfrm>
        <a:graphic>
          <a:graphicData uri="http://schemas.openxmlformats.org/presentationml/2006/ole">
            <mc:AlternateContent xmlns:mc="http://schemas.openxmlformats.org/markup-compatibility/2006">
              <mc:Choice xmlns:v="urn:schemas-microsoft-com:vml" Requires="v">
                <p:oleObj name="Equation" r:id="rId3" imgW="889000" imgH="469900" progId="Equation.3">
                  <p:embed/>
                </p:oleObj>
              </mc:Choice>
              <mc:Fallback>
                <p:oleObj name="Equation" r:id="rId3" imgW="889000" imgH="4699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38" y="1660525"/>
                        <a:ext cx="14398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5">
            <a:extLst>
              <a:ext uri="{FF2B5EF4-FFF2-40B4-BE49-F238E27FC236}">
                <a16:creationId xmlns:a16="http://schemas.microsoft.com/office/drawing/2014/main" id="{A8ED4E9E-D3DA-BB8D-CD2D-08F8BA5DAAF3}"/>
              </a:ext>
            </a:extLst>
          </p:cNvPr>
          <p:cNvGraphicFramePr>
            <a:graphicFrameLocks noGrp="1" noChangeAspect="1"/>
          </p:cNvGraphicFramePr>
          <p:nvPr>
            <p:ph idx="1"/>
          </p:nvPr>
        </p:nvGraphicFramePr>
        <p:xfrm>
          <a:off x="6088063" y="3063875"/>
          <a:ext cx="647700" cy="647700"/>
        </p:xfrm>
        <a:graphic>
          <a:graphicData uri="http://schemas.openxmlformats.org/presentationml/2006/ole">
            <mc:AlternateContent xmlns:mc="http://schemas.openxmlformats.org/markup-compatibility/2006">
              <mc:Choice xmlns:v="urn:schemas-microsoft-com:vml" Requires="v">
                <p:oleObj name="Equation" r:id="rId5" imgW="393529" imgH="393529" progId="Equation.3">
                  <p:embed/>
                </p:oleObj>
              </mc:Choice>
              <mc:Fallback>
                <p:oleObj name="Equation" r:id="rId5" imgW="393529" imgH="393529" progId="Equation.3">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063" y="3063875"/>
                        <a:ext cx="647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Rectangle 7">
            <a:extLst>
              <a:ext uri="{FF2B5EF4-FFF2-40B4-BE49-F238E27FC236}">
                <a16:creationId xmlns:a16="http://schemas.microsoft.com/office/drawing/2014/main" id="{6E74142A-780B-1D7C-0225-AFA778813D7D}"/>
              </a:ext>
            </a:extLst>
          </p:cNvPr>
          <p:cNvSpPr>
            <a:spLocks noGrp="1"/>
          </p:cNvSpPr>
          <p:nvPr>
            <p:ph type="title"/>
          </p:nvPr>
        </p:nvSpPr>
        <p:spPr>
          <a:xfrm>
            <a:off x="1112838" y="198438"/>
            <a:ext cx="9097962" cy="1143000"/>
          </a:xfrm>
        </p:spPr>
        <p:txBody>
          <a:bodyPr/>
          <a:lstStyle/>
          <a:p>
            <a:pPr algn="l" eaLnBrk="1" hangingPunct="1">
              <a:spcBef>
                <a:spcPct val="20000"/>
              </a:spcBef>
            </a:pPr>
            <a:r>
              <a:rPr lang="fr-FR" altLang="fr-FR" sz="4000">
                <a:solidFill>
                  <a:srgbClr val="0070C0"/>
                </a:solidFill>
              </a:rPr>
              <a:t>Paramètres importants d’un capteur</a:t>
            </a:r>
            <a:endParaRPr lang="en-US" altLang="fr-FR" sz="4000">
              <a:solidFill>
                <a:srgbClr val="0070C0"/>
              </a:solidFill>
            </a:endParaRPr>
          </a:p>
        </p:txBody>
      </p:sp>
      <p:grpSp>
        <p:nvGrpSpPr>
          <p:cNvPr id="13318" name="Group 35">
            <a:extLst>
              <a:ext uri="{FF2B5EF4-FFF2-40B4-BE49-F238E27FC236}">
                <a16:creationId xmlns:a16="http://schemas.microsoft.com/office/drawing/2014/main" id="{8F89B208-6646-778D-7F80-26E11F74EC5B}"/>
              </a:ext>
            </a:extLst>
          </p:cNvPr>
          <p:cNvGrpSpPr>
            <a:grpSpLocks/>
          </p:cNvGrpSpPr>
          <p:nvPr/>
        </p:nvGrpSpPr>
        <p:grpSpPr bwMode="auto">
          <a:xfrm>
            <a:off x="7981950" y="3284538"/>
            <a:ext cx="2001838" cy="1401762"/>
            <a:chOff x="3969" y="2115"/>
            <a:chExt cx="1261" cy="883"/>
          </a:xfrm>
        </p:grpSpPr>
        <p:sp>
          <p:nvSpPr>
            <p:cNvPr id="13319" name="Line 9">
              <a:extLst>
                <a:ext uri="{FF2B5EF4-FFF2-40B4-BE49-F238E27FC236}">
                  <a16:creationId xmlns:a16="http://schemas.microsoft.com/office/drawing/2014/main" id="{BE92DF74-27D6-B0D4-F78E-545458194AC5}"/>
                </a:ext>
              </a:extLst>
            </p:cNvPr>
            <p:cNvSpPr>
              <a:spLocks noChangeShapeType="1"/>
            </p:cNvSpPr>
            <p:nvPr/>
          </p:nvSpPr>
          <p:spPr bwMode="auto">
            <a:xfrm flipV="1">
              <a:off x="4059" y="2115"/>
              <a:ext cx="0"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20" name="Line 10">
              <a:extLst>
                <a:ext uri="{FF2B5EF4-FFF2-40B4-BE49-F238E27FC236}">
                  <a16:creationId xmlns:a16="http://schemas.microsoft.com/office/drawing/2014/main" id="{44407525-E0F1-11E8-80E0-59844119CCB7}"/>
                </a:ext>
              </a:extLst>
            </p:cNvPr>
            <p:cNvSpPr>
              <a:spLocks noChangeShapeType="1"/>
            </p:cNvSpPr>
            <p:nvPr/>
          </p:nvSpPr>
          <p:spPr bwMode="auto">
            <a:xfrm>
              <a:off x="4059" y="2840"/>
              <a:ext cx="99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21" name="Line 12">
              <a:extLst>
                <a:ext uri="{FF2B5EF4-FFF2-40B4-BE49-F238E27FC236}">
                  <a16:creationId xmlns:a16="http://schemas.microsoft.com/office/drawing/2014/main" id="{6430928E-BC6B-B0F1-7FFA-1B7DC627D36D}"/>
                </a:ext>
              </a:extLst>
            </p:cNvPr>
            <p:cNvSpPr>
              <a:spLocks noChangeShapeType="1"/>
            </p:cNvSpPr>
            <p:nvPr/>
          </p:nvSpPr>
          <p:spPr bwMode="auto">
            <a:xfrm>
              <a:off x="4624" y="2333"/>
              <a:ext cx="0" cy="508"/>
            </a:xfrm>
            <a:prstGeom prst="line">
              <a:avLst/>
            </a:prstGeom>
            <a:noFill/>
            <a:ln w="9525">
              <a:solidFill>
                <a:srgbClr val="FFFFFF"/>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22" name="Text Box 13">
              <a:extLst>
                <a:ext uri="{FF2B5EF4-FFF2-40B4-BE49-F238E27FC236}">
                  <a16:creationId xmlns:a16="http://schemas.microsoft.com/office/drawing/2014/main" id="{5EAC49BB-AFDC-E75E-211A-24A7B6CD3442}"/>
                </a:ext>
              </a:extLst>
            </p:cNvPr>
            <p:cNvSpPr txBox="1">
              <a:spLocks noChangeArrowheads="1"/>
            </p:cNvSpPr>
            <p:nvPr/>
          </p:nvSpPr>
          <p:spPr bwMode="auto">
            <a:xfrm>
              <a:off x="3969" y="2132"/>
              <a:ext cx="3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000">
                  <a:latin typeface="Tahoma" panose="020B0604030504040204" pitchFamily="34" charset="0"/>
                </a:rPr>
                <a:t>s</a:t>
              </a:r>
              <a:endParaRPr lang="fr-FR" altLang="fr-FR" sz="1000">
                <a:latin typeface="Symbol" panose="05050102010706020507" pitchFamily="18" charset="2"/>
              </a:endParaRPr>
            </a:p>
          </p:txBody>
        </p:sp>
        <p:sp>
          <p:nvSpPr>
            <p:cNvPr id="13323" name="Text Box 15">
              <a:extLst>
                <a:ext uri="{FF2B5EF4-FFF2-40B4-BE49-F238E27FC236}">
                  <a16:creationId xmlns:a16="http://schemas.microsoft.com/office/drawing/2014/main" id="{C0AEED7A-3FCA-8F35-B6F5-4D2BF7D5ED37}"/>
                </a:ext>
              </a:extLst>
            </p:cNvPr>
            <p:cNvSpPr txBox="1">
              <a:spLocks noChangeArrowheads="1"/>
            </p:cNvSpPr>
            <p:nvPr/>
          </p:nvSpPr>
          <p:spPr bwMode="auto">
            <a:xfrm>
              <a:off x="5013" y="2902"/>
              <a:ext cx="6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1000">
                  <a:latin typeface="Tahoma" panose="020B0604030504040204" pitchFamily="34" charset="0"/>
                </a:rPr>
                <a:t>m</a:t>
              </a:r>
              <a:endParaRPr lang="fr-FR" altLang="fr-FR" sz="1000" baseline="-25000">
                <a:latin typeface="Tahoma" panose="020B0604030504040204" pitchFamily="34" charset="0"/>
              </a:endParaRPr>
            </a:p>
          </p:txBody>
        </p:sp>
        <p:sp>
          <p:nvSpPr>
            <p:cNvPr id="13324" name="Line 17">
              <a:extLst>
                <a:ext uri="{FF2B5EF4-FFF2-40B4-BE49-F238E27FC236}">
                  <a16:creationId xmlns:a16="http://schemas.microsoft.com/office/drawing/2014/main" id="{3753DEBB-A2B2-0A1B-4612-773C5E970FA9}"/>
                </a:ext>
              </a:extLst>
            </p:cNvPr>
            <p:cNvSpPr>
              <a:spLocks noChangeShapeType="1"/>
            </p:cNvSpPr>
            <p:nvPr/>
          </p:nvSpPr>
          <p:spPr bwMode="auto">
            <a:xfrm flipV="1">
              <a:off x="4059" y="2251"/>
              <a:ext cx="755" cy="58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25" name="Freeform 19">
              <a:extLst>
                <a:ext uri="{FF2B5EF4-FFF2-40B4-BE49-F238E27FC236}">
                  <a16:creationId xmlns:a16="http://schemas.microsoft.com/office/drawing/2014/main" id="{38B20BBB-935A-8A9F-966A-2870244CAEB4}"/>
                </a:ext>
              </a:extLst>
            </p:cNvPr>
            <p:cNvSpPr>
              <a:spLocks/>
            </p:cNvSpPr>
            <p:nvPr/>
          </p:nvSpPr>
          <p:spPr bwMode="auto">
            <a:xfrm>
              <a:off x="4065" y="2281"/>
              <a:ext cx="645" cy="551"/>
            </a:xfrm>
            <a:custGeom>
              <a:avLst/>
              <a:gdLst>
                <a:gd name="T0" fmla="*/ 0 w 645"/>
                <a:gd name="T1" fmla="*/ 551 h 551"/>
                <a:gd name="T2" fmla="*/ 208 w 645"/>
                <a:gd name="T3" fmla="*/ 201 h 551"/>
                <a:gd name="T4" fmla="*/ 420 w 645"/>
                <a:gd name="T5" fmla="*/ 103 h 551"/>
                <a:gd name="T6" fmla="*/ 645 w 645"/>
                <a:gd name="T7" fmla="*/ 0 h 551"/>
                <a:gd name="T8" fmla="*/ 0 60000 65536"/>
                <a:gd name="T9" fmla="*/ 0 60000 65536"/>
                <a:gd name="T10" fmla="*/ 0 60000 65536"/>
                <a:gd name="T11" fmla="*/ 0 60000 65536"/>
                <a:gd name="T12" fmla="*/ 0 w 645"/>
                <a:gd name="T13" fmla="*/ 0 h 551"/>
                <a:gd name="T14" fmla="*/ 645 w 645"/>
                <a:gd name="T15" fmla="*/ 551 h 551"/>
              </a:gdLst>
              <a:ahLst/>
              <a:cxnLst>
                <a:cxn ang="T8">
                  <a:pos x="T0" y="T1"/>
                </a:cxn>
                <a:cxn ang="T9">
                  <a:pos x="T2" y="T3"/>
                </a:cxn>
                <a:cxn ang="T10">
                  <a:pos x="T4" y="T5"/>
                </a:cxn>
                <a:cxn ang="T11">
                  <a:pos x="T6" y="T7"/>
                </a:cxn>
              </a:cxnLst>
              <a:rect l="T12" t="T13" r="T14" b="T15"/>
              <a:pathLst>
                <a:path w="645" h="551">
                  <a:moveTo>
                    <a:pt x="0" y="551"/>
                  </a:moveTo>
                  <a:cubicBezTo>
                    <a:pt x="34" y="493"/>
                    <a:pt x="138" y="275"/>
                    <a:pt x="208" y="201"/>
                  </a:cubicBezTo>
                  <a:cubicBezTo>
                    <a:pt x="278" y="127"/>
                    <a:pt x="347" y="137"/>
                    <a:pt x="420" y="103"/>
                  </a:cubicBezTo>
                  <a:cubicBezTo>
                    <a:pt x="494" y="70"/>
                    <a:pt x="598" y="22"/>
                    <a:pt x="645" y="0"/>
                  </a:cubicBezTo>
                </a:path>
              </a:pathLst>
            </a:custGeom>
            <a:noFill/>
            <a:ln w="952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13326" name="Freeform 20">
              <a:extLst>
                <a:ext uri="{FF2B5EF4-FFF2-40B4-BE49-F238E27FC236}">
                  <a16:creationId xmlns:a16="http://schemas.microsoft.com/office/drawing/2014/main" id="{3F0C0D95-0BE7-9E5E-7B53-C38A66117DB8}"/>
                </a:ext>
              </a:extLst>
            </p:cNvPr>
            <p:cNvSpPr>
              <a:spLocks/>
            </p:cNvSpPr>
            <p:nvPr/>
          </p:nvSpPr>
          <p:spPr bwMode="auto">
            <a:xfrm>
              <a:off x="4077" y="2332"/>
              <a:ext cx="687" cy="500"/>
            </a:xfrm>
            <a:custGeom>
              <a:avLst/>
              <a:gdLst>
                <a:gd name="T0" fmla="*/ 0 w 687"/>
                <a:gd name="T1" fmla="*/ 500 h 500"/>
                <a:gd name="T2" fmla="*/ 407 w 687"/>
                <a:gd name="T3" fmla="*/ 370 h 500"/>
                <a:gd name="T4" fmla="*/ 543 w 687"/>
                <a:gd name="T5" fmla="*/ 189 h 500"/>
                <a:gd name="T6" fmla="*/ 687 w 687"/>
                <a:gd name="T7" fmla="*/ 0 h 500"/>
                <a:gd name="T8" fmla="*/ 0 60000 65536"/>
                <a:gd name="T9" fmla="*/ 0 60000 65536"/>
                <a:gd name="T10" fmla="*/ 0 60000 65536"/>
                <a:gd name="T11" fmla="*/ 0 60000 65536"/>
                <a:gd name="T12" fmla="*/ 0 w 687"/>
                <a:gd name="T13" fmla="*/ 0 h 500"/>
                <a:gd name="T14" fmla="*/ 687 w 687"/>
                <a:gd name="T15" fmla="*/ 500 h 500"/>
              </a:gdLst>
              <a:ahLst/>
              <a:cxnLst>
                <a:cxn ang="T8">
                  <a:pos x="T0" y="T1"/>
                </a:cxn>
                <a:cxn ang="T9">
                  <a:pos x="T2" y="T3"/>
                </a:cxn>
                <a:cxn ang="T10">
                  <a:pos x="T4" y="T5"/>
                </a:cxn>
                <a:cxn ang="T11">
                  <a:pos x="T6" y="T7"/>
                </a:cxn>
              </a:cxnLst>
              <a:rect l="T12" t="T13" r="T14" b="T15"/>
              <a:pathLst>
                <a:path w="687" h="500">
                  <a:moveTo>
                    <a:pt x="0" y="500"/>
                  </a:moveTo>
                  <a:cubicBezTo>
                    <a:pt x="67" y="478"/>
                    <a:pt x="317" y="422"/>
                    <a:pt x="407" y="370"/>
                  </a:cubicBezTo>
                  <a:cubicBezTo>
                    <a:pt x="497" y="318"/>
                    <a:pt x="497" y="251"/>
                    <a:pt x="543" y="189"/>
                  </a:cubicBezTo>
                  <a:cubicBezTo>
                    <a:pt x="590" y="127"/>
                    <a:pt x="657" y="40"/>
                    <a:pt x="687" y="0"/>
                  </a:cubicBezTo>
                </a:path>
              </a:pathLst>
            </a:custGeom>
            <a:noFill/>
            <a:ln w="952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p>
              <a:endParaRPr lang="fr-CA"/>
            </a:p>
          </p:txBody>
        </p:sp>
        <p:sp>
          <p:nvSpPr>
            <p:cNvPr id="13327" name="Text Box 21">
              <a:extLst>
                <a:ext uri="{FF2B5EF4-FFF2-40B4-BE49-F238E27FC236}">
                  <a16:creationId xmlns:a16="http://schemas.microsoft.com/office/drawing/2014/main" id="{E00D481A-7D49-8537-5E1F-68E2DF14A5D8}"/>
                </a:ext>
              </a:extLst>
            </p:cNvPr>
            <p:cNvSpPr txBox="1">
              <a:spLocks noChangeArrowheads="1"/>
            </p:cNvSpPr>
            <p:nvPr/>
          </p:nvSpPr>
          <p:spPr bwMode="auto">
            <a:xfrm>
              <a:off x="4800" y="2251"/>
              <a:ext cx="4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800" i="0">
                  <a:solidFill>
                    <a:schemeClr val="accent1"/>
                  </a:solidFill>
                  <a:latin typeface="Tahoma" panose="020B0604030504040204" pitchFamily="34" charset="0"/>
                </a:rPr>
                <a:t>Réponse idéale</a:t>
              </a:r>
              <a:endParaRPr lang="fr-FR" altLang="fr-FR" sz="800" i="0" baseline="-25000">
                <a:solidFill>
                  <a:schemeClr val="accent1"/>
                </a:solidFill>
                <a:latin typeface="Tahoma" panose="020B0604030504040204" pitchFamily="34" charset="0"/>
              </a:endParaRPr>
            </a:p>
          </p:txBody>
        </p:sp>
        <p:sp>
          <p:nvSpPr>
            <p:cNvPr id="13328" name="Text Box 22">
              <a:extLst>
                <a:ext uri="{FF2B5EF4-FFF2-40B4-BE49-F238E27FC236}">
                  <a16:creationId xmlns:a16="http://schemas.microsoft.com/office/drawing/2014/main" id="{22D03811-6B1E-8B07-7134-3E094991B589}"/>
                </a:ext>
              </a:extLst>
            </p:cNvPr>
            <p:cNvSpPr txBox="1">
              <a:spLocks noChangeArrowheads="1"/>
            </p:cNvSpPr>
            <p:nvPr/>
          </p:nvSpPr>
          <p:spPr bwMode="auto">
            <a:xfrm>
              <a:off x="4604" y="2568"/>
              <a:ext cx="34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800" i="0">
                  <a:latin typeface="Tahoma" panose="020B0604030504040204" pitchFamily="34" charset="0"/>
                </a:rPr>
                <a:t>Courbe de </a:t>
              </a:r>
            </a:p>
            <a:p>
              <a:pPr>
                <a:buClr>
                  <a:srgbClr val="0099CC"/>
                </a:buClr>
                <a:buSzPct val="80000"/>
                <a:buFont typeface="Wingdings" panose="05000000000000000000" pitchFamily="2" charset="2"/>
                <a:buNone/>
              </a:pPr>
              <a:r>
                <a:rPr lang="fr-FR" altLang="fr-FR" sz="800" i="0">
                  <a:latin typeface="Tahoma" panose="020B0604030504040204" pitchFamily="34" charset="0"/>
                </a:rPr>
                <a:t>linéarisation</a:t>
              </a:r>
              <a:endParaRPr lang="fr-FR" altLang="fr-FR" sz="800" i="0" baseline="-25000">
                <a:latin typeface="Tahoma" panose="020B0604030504040204" pitchFamily="34" charset="0"/>
              </a:endParaRPr>
            </a:p>
          </p:txBody>
        </p:sp>
        <p:sp>
          <p:nvSpPr>
            <p:cNvPr id="13329" name="Text Box 23">
              <a:extLst>
                <a:ext uri="{FF2B5EF4-FFF2-40B4-BE49-F238E27FC236}">
                  <a16:creationId xmlns:a16="http://schemas.microsoft.com/office/drawing/2014/main" id="{AC0C7A39-2618-2E4C-ADE2-4F4FB9A6CD9B}"/>
                </a:ext>
              </a:extLst>
            </p:cNvPr>
            <p:cNvSpPr txBox="1">
              <a:spLocks noChangeArrowheads="1"/>
            </p:cNvSpPr>
            <p:nvPr/>
          </p:nvSpPr>
          <p:spPr bwMode="auto">
            <a:xfrm>
              <a:off x="4105" y="2251"/>
              <a:ext cx="39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fr-FR" altLang="fr-FR" sz="800" i="0">
                  <a:latin typeface="Tahoma" panose="020B0604030504040204" pitchFamily="34" charset="0"/>
                </a:rPr>
                <a:t>Réponse non-</a:t>
              </a:r>
            </a:p>
            <a:p>
              <a:pPr>
                <a:buClr>
                  <a:srgbClr val="0099CC"/>
                </a:buClr>
                <a:buSzPct val="80000"/>
                <a:buFont typeface="Wingdings" panose="05000000000000000000" pitchFamily="2" charset="2"/>
                <a:buNone/>
              </a:pPr>
              <a:r>
                <a:rPr lang="fr-FR" altLang="fr-FR" sz="800" i="0">
                  <a:latin typeface="Tahoma" panose="020B0604030504040204" pitchFamily="34" charset="0"/>
                </a:rPr>
                <a:t>linéaire</a:t>
              </a:r>
              <a:endParaRPr lang="fr-FR" altLang="fr-FR" sz="800" i="0" baseline="-25000">
                <a:latin typeface="Tahoma" panose="020B0604030504040204" pitchFamily="34" charset="0"/>
              </a:endParaRPr>
            </a:p>
          </p:txBody>
        </p:sp>
        <p:sp>
          <p:nvSpPr>
            <p:cNvPr id="13330" name="Line 25">
              <a:extLst>
                <a:ext uri="{FF2B5EF4-FFF2-40B4-BE49-F238E27FC236}">
                  <a16:creationId xmlns:a16="http://schemas.microsoft.com/office/drawing/2014/main" id="{71D60014-402E-DFCA-D8B4-6CD6A0AE44D5}"/>
                </a:ext>
              </a:extLst>
            </p:cNvPr>
            <p:cNvSpPr>
              <a:spLocks noChangeShapeType="1"/>
            </p:cNvSpPr>
            <p:nvPr/>
          </p:nvSpPr>
          <p:spPr bwMode="auto">
            <a:xfrm flipV="1">
              <a:off x="4195"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1" name="Line 26">
              <a:extLst>
                <a:ext uri="{FF2B5EF4-FFF2-40B4-BE49-F238E27FC236}">
                  <a16:creationId xmlns:a16="http://schemas.microsoft.com/office/drawing/2014/main" id="{4DF4AB44-3DE1-CC27-4B23-5F1F4601837E}"/>
                </a:ext>
              </a:extLst>
            </p:cNvPr>
            <p:cNvSpPr>
              <a:spLocks noChangeShapeType="1"/>
            </p:cNvSpPr>
            <p:nvPr/>
          </p:nvSpPr>
          <p:spPr bwMode="auto">
            <a:xfrm flipV="1">
              <a:off x="4332"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2" name="Line 27">
              <a:extLst>
                <a:ext uri="{FF2B5EF4-FFF2-40B4-BE49-F238E27FC236}">
                  <a16:creationId xmlns:a16="http://schemas.microsoft.com/office/drawing/2014/main" id="{73CA1BDE-6772-04A7-5172-76DC67B990D6}"/>
                </a:ext>
              </a:extLst>
            </p:cNvPr>
            <p:cNvSpPr>
              <a:spLocks noChangeShapeType="1"/>
            </p:cNvSpPr>
            <p:nvPr/>
          </p:nvSpPr>
          <p:spPr bwMode="auto">
            <a:xfrm flipV="1">
              <a:off x="4468"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3" name="Line 28">
              <a:extLst>
                <a:ext uri="{FF2B5EF4-FFF2-40B4-BE49-F238E27FC236}">
                  <a16:creationId xmlns:a16="http://schemas.microsoft.com/office/drawing/2014/main" id="{42FBA515-AF80-EEF8-B12F-672F58F44CD7}"/>
                </a:ext>
              </a:extLst>
            </p:cNvPr>
            <p:cNvSpPr>
              <a:spLocks noChangeShapeType="1"/>
            </p:cNvSpPr>
            <p:nvPr/>
          </p:nvSpPr>
          <p:spPr bwMode="auto">
            <a:xfrm flipV="1">
              <a:off x="4604"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4" name="Line 29">
              <a:extLst>
                <a:ext uri="{FF2B5EF4-FFF2-40B4-BE49-F238E27FC236}">
                  <a16:creationId xmlns:a16="http://schemas.microsoft.com/office/drawing/2014/main" id="{5883763A-D818-1445-DFBD-40A110F01942}"/>
                </a:ext>
              </a:extLst>
            </p:cNvPr>
            <p:cNvSpPr>
              <a:spLocks noChangeShapeType="1"/>
            </p:cNvSpPr>
            <p:nvPr/>
          </p:nvSpPr>
          <p:spPr bwMode="auto">
            <a:xfrm flipV="1">
              <a:off x="4740"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5" name="Line 30">
              <a:extLst>
                <a:ext uri="{FF2B5EF4-FFF2-40B4-BE49-F238E27FC236}">
                  <a16:creationId xmlns:a16="http://schemas.microsoft.com/office/drawing/2014/main" id="{BB4339FB-4F58-D941-013F-A59349451901}"/>
                </a:ext>
              </a:extLst>
            </p:cNvPr>
            <p:cNvSpPr>
              <a:spLocks noChangeShapeType="1"/>
            </p:cNvSpPr>
            <p:nvPr/>
          </p:nvSpPr>
          <p:spPr bwMode="auto">
            <a:xfrm flipV="1">
              <a:off x="4876" y="2115"/>
              <a:ext cx="0" cy="725"/>
            </a:xfrm>
            <a:prstGeom prst="line">
              <a:avLst/>
            </a:prstGeom>
            <a:noFill/>
            <a:ln w="6350"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6" name="Line 31">
              <a:extLst>
                <a:ext uri="{FF2B5EF4-FFF2-40B4-BE49-F238E27FC236}">
                  <a16:creationId xmlns:a16="http://schemas.microsoft.com/office/drawing/2014/main" id="{9B6D09D9-9743-036B-D9AD-FD98DEFDCF52}"/>
                </a:ext>
              </a:extLst>
            </p:cNvPr>
            <p:cNvSpPr>
              <a:spLocks noChangeShapeType="1"/>
            </p:cNvSpPr>
            <p:nvPr/>
          </p:nvSpPr>
          <p:spPr bwMode="auto">
            <a:xfrm>
              <a:off x="4059" y="2704"/>
              <a:ext cx="908" cy="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7" name="Line 32">
              <a:extLst>
                <a:ext uri="{FF2B5EF4-FFF2-40B4-BE49-F238E27FC236}">
                  <a16:creationId xmlns:a16="http://schemas.microsoft.com/office/drawing/2014/main" id="{59EC8115-EA88-7852-160D-64F1AF06AEF6}"/>
                </a:ext>
              </a:extLst>
            </p:cNvPr>
            <p:cNvSpPr>
              <a:spLocks noChangeShapeType="1"/>
            </p:cNvSpPr>
            <p:nvPr/>
          </p:nvSpPr>
          <p:spPr bwMode="auto">
            <a:xfrm>
              <a:off x="4059" y="2568"/>
              <a:ext cx="908" cy="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8" name="Line 33">
              <a:extLst>
                <a:ext uri="{FF2B5EF4-FFF2-40B4-BE49-F238E27FC236}">
                  <a16:creationId xmlns:a16="http://schemas.microsoft.com/office/drawing/2014/main" id="{909A0B21-DBBB-520F-3A25-0FCFB987B7CD}"/>
                </a:ext>
              </a:extLst>
            </p:cNvPr>
            <p:cNvSpPr>
              <a:spLocks noChangeShapeType="1"/>
            </p:cNvSpPr>
            <p:nvPr/>
          </p:nvSpPr>
          <p:spPr bwMode="auto">
            <a:xfrm>
              <a:off x="4059" y="2432"/>
              <a:ext cx="908" cy="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sp>
          <p:nvSpPr>
            <p:cNvPr id="13339" name="Line 34">
              <a:extLst>
                <a:ext uri="{FF2B5EF4-FFF2-40B4-BE49-F238E27FC236}">
                  <a16:creationId xmlns:a16="http://schemas.microsoft.com/office/drawing/2014/main" id="{1A4857DE-93C0-F980-070F-4FF76550CFBD}"/>
                </a:ext>
              </a:extLst>
            </p:cNvPr>
            <p:cNvSpPr>
              <a:spLocks noChangeShapeType="1"/>
            </p:cNvSpPr>
            <p:nvPr/>
          </p:nvSpPr>
          <p:spPr bwMode="auto">
            <a:xfrm>
              <a:off x="4059" y="2296"/>
              <a:ext cx="908" cy="0"/>
            </a:xfrm>
            <a:prstGeom prst="line">
              <a:avLst/>
            </a:prstGeom>
            <a:noFill/>
            <a:ln w="9525" cap="rnd">
              <a:solidFill>
                <a:srgbClr val="808080"/>
              </a:solidFill>
              <a:prstDash val="sysDot"/>
              <a:round/>
              <a:headEnd/>
              <a:tailEnd/>
            </a:ln>
            <a:extLst>
              <a:ext uri="{909E8E84-426E-40DD-AFC4-6F175D3DCCD1}">
                <a14:hiddenFill xmlns:a14="http://schemas.microsoft.com/office/drawing/2010/main">
                  <a:noFill/>
                </a14:hiddenFill>
              </a:ext>
            </a:extLst>
          </p:spPr>
          <p:txBody>
            <a:bodyPr lIns="92075" tIns="46038" rIns="92075" bIns="46038"/>
            <a:lstStyle/>
            <a:p>
              <a:endParaRPr lang="fr-CA"/>
            </a:p>
          </p:txBody>
        </p:sp>
      </p:grpSp>
    </p:spTree>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C0F8E3D-89FA-FE54-A366-552B8CF88626}"/>
              </a:ext>
            </a:extLst>
          </p:cNvPr>
          <p:cNvSpPr>
            <a:spLocks noGrp="1"/>
          </p:cNvSpPr>
          <p:nvPr>
            <p:ph type="title"/>
          </p:nvPr>
        </p:nvSpPr>
        <p:spPr>
          <a:xfrm>
            <a:off x="1055688" y="274638"/>
            <a:ext cx="10526712" cy="1143000"/>
          </a:xfrm>
        </p:spPr>
        <p:txBody>
          <a:bodyPr/>
          <a:lstStyle/>
          <a:p>
            <a:pPr algn="l" eaLnBrk="1" hangingPunct="1"/>
            <a:r>
              <a:rPr lang="en-CA" altLang="fr-FR">
                <a:solidFill>
                  <a:srgbClr val="0070C0"/>
                </a:solidFill>
              </a:rPr>
              <a:t>Autres paramètres</a:t>
            </a:r>
            <a:endParaRPr lang="en-US" altLang="fr-FR">
              <a:solidFill>
                <a:srgbClr val="0070C0"/>
              </a:solidFill>
            </a:endParaRPr>
          </a:p>
        </p:txBody>
      </p:sp>
      <p:sp>
        <p:nvSpPr>
          <p:cNvPr id="15363" name="Rectangle 3">
            <a:extLst>
              <a:ext uri="{FF2B5EF4-FFF2-40B4-BE49-F238E27FC236}">
                <a16:creationId xmlns:a16="http://schemas.microsoft.com/office/drawing/2014/main" id="{193AA469-DF52-2B78-F960-0F9AB6A4B4AE}"/>
              </a:ext>
            </a:extLst>
          </p:cNvPr>
          <p:cNvSpPr>
            <a:spLocks noGrp="1"/>
          </p:cNvSpPr>
          <p:nvPr>
            <p:ph type="body" sz="half" idx="1"/>
          </p:nvPr>
        </p:nvSpPr>
        <p:spPr>
          <a:xfrm>
            <a:off x="1055688" y="1412875"/>
            <a:ext cx="4964112" cy="1684338"/>
          </a:xfrm>
        </p:spPr>
        <p:txBody>
          <a:bodyPr/>
          <a:lstStyle/>
          <a:p>
            <a:pPr eaLnBrk="1" hangingPunct="1">
              <a:spcBef>
                <a:spcPct val="0"/>
              </a:spcBef>
              <a:buClr>
                <a:schemeClr val="hlink"/>
              </a:buClr>
              <a:buFontTx/>
              <a:buChar char="•"/>
            </a:pPr>
            <a:r>
              <a:rPr lang="fr-CA" altLang="fr-FR" sz="2000"/>
              <a:t>Gamme dynamique</a:t>
            </a:r>
          </a:p>
          <a:p>
            <a:pPr eaLnBrk="1" hangingPunct="1">
              <a:spcBef>
                <a:spcPct val="0"/>
              </a:spcBef>
              <a:buClr>
                <a:schemeClr val="hlink"/>
              </a:buClr>
              <a:buFontTx/>
              <a:buChar char="•"/>
            </a:pPr>
            <a:r>
              <a:rPr lang="fr-CA" altLang="fr-FR" sz="2000"/>
              <a:t>Impédance de sortie</a:t>
            </a:r>
          </a:p>
          <a:p>
            <a:pPr eaLnBrk="1" hangingPunct="1">
              <a:spcBef>
                <a:spcPct val="0"/>
              </a:spcBef>
              <a:buClr>
                <a:schemeClr val="hlink"/>
              </a:buClr>
              <a:buFontTx/>
              <a:buChar char="•"/>
            </a:pPr>
            <a:r>
              <a:rPr lang="fr-CA" altLang="fr-FR" sz="2000"/>
              <a:t>Courant de sortie s’il y a lieu</a:t>
            </a:r>
          </a:p>
          <a:p>
            <a:pPr eaLnBrk="1" hangingPunct="1">
              <a:spcBef>
                <a:spcPct val="0"/>
              </a:spcBef>
              <a:buClr>
                <a:schemeClr val="hlink"/>
              </a:buClr>
              <a:buFontTx/>
              <a:buChar char="•"/>
            </a:pPr>
            <a:r>
              <a:rPr lang="fr-CA" altLang="fr-FR" sz="2000"/>
              <a:t>Tension ou courant d’excitation s’il y a lieu</a:t>
            </a:r>
          </a:p>
          <a:p>
            <a:pPr eaLnBrk="1" hangingPunct="1">
              <a:spcBef>
                <a:spcPct val="0"/>
              </a:spcBef>
              <a:buClr>
                <a:schemeClr val="hlink"/>
              </a:buClr>
              <a:buFontTx/>
              <a:buChar char="•"/>
            </a:pPr>
            <a:r>
              <a:rPr lang="fr-CA" altLang="fr-FR" sz="2000"/>
              <a:t>Temps de réponse</a:t>
            </a:r>
          </a:p>
          <a:p>
            <a:pPr eaLnBrk="1" hangingPunct="1">
              <a:spcBef>
                <a:spcPct val="0"/>
              </a:spcBef>
              <a:buClr>
                <a:schemeClr val="hlink"/>
              </a:buClr>
              <a:buFontTx/>
              <a:buChar char="•"/>
            </a:pPr>
            <a:endParaRPr lang="fr-CA" altLang="fr-FR" sz="2000"/>
          </a:p>
          <a:p>
            <a:pPr eaLnBrk="1" hangingPunct="1">
              <a:spcBef>
                <a:spcPct val="0"/>
              </a:spcBef>
              <a:buClr>
                <a:schemeClr val="hlink"/>
              </a:buClr>
              <a:buFontTx/>
              <a:buChar char="•"/>
            </a:pPr>
            <a:endParaRPr lang="fr-CA" altLang="fr-FR" sz="2000"/>
          </a:p>
        </p:txBody>
      </p:sp>
      <p:sp>
        <p:nvSpPr>
          <p:cNvPr id="15364" name="Rectangle 4">
            <a:extLst>
              <a:ext uri="{FF2B5EF4-FFF2-40B4-BE49-F238E27FC236}">
                <a16:creationId xmlns:a16="http://schemas.microsoft.com/office/drawing/2014/main" id="{751B23B1-52EC-DA0F-5FFD-96092FC37D3D}"/>
              </a:ext>
            </a:extLst>
          </p:cNvPr>
          <p:cNvSpPr>
            <a:spLocks/>
          </p:cNvSpPr>
          <p:nvPr/>
        </p:nvSpPr>
        <p:spPr bwMode="auto">
          <a:xfrm>
            <a:off x="6311900" y="1412875"/>
            <a:ext cx="41036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chemeClr val="hlink"/>
              </a:buClr>
              <a:buFontTx/>
              <a:buChar char="•"/>
            </a:pPr>
            <a:r>
              <a:rPr kumimoji="0" lang="fr-CA" altLang="fr-FR" sz="2000" i="0"/>
              <a:t>Sensibilité au bruit</a:t>
            </a:r>
          </a:p>
          <a:p>
            <a:pPr eaLnBrk="1" hangingPunct="1">
              <a:spcBef>
                <a:spcPct val="0"/>
              </a:spcBef>
              <a:buClr>
                <a:schemeClr val="hlink"/>
              </a:buClr>
              <a:buFontTx/>
              <a:buChar char="•"/>
            </a:pPr>
            <a:r>
              <a:rPr kumimoji="0" lang="fr-CA" altLang="fr-FR" sz="2000" i="0"/>
              <a:t>Dimensions physiques</a:t>
            </a:r>
          </a:p>
          <a:p>
            <a:pPr eaLnBrk="1" hangingPunct="1">
              <a:spcBef>
                <a:spcPct val="0"/>
              </a:spcBef>
              <a:buClr>
                <a:schemeClr val="hlink"/>
              </a:buClr>
              <a:buFontTx/>
              <a:buChar char="•"/>
            </a:pPr>
            <a:r>
              <a:rPr kumimoji="0" lang="fr-CA" altLang="fr-FR" sz="2000" i="0"/>
              <a:t>Auto-calibration </a:t>
            </a:r>
          </a:p>
          <a:p>
            <a:pPr eaLnBrk="1" hangingPunct="1">
              <a:spcBef>
                <a:spcPct val="0"/>
              </a:spcBef>
              <a:buClr>
                <a:schemeClr val="hlink"/>
              </a:buClr>
              <a:buFontTx/>
              <a:buChar char="•"/>
            </a:pPr>
            <a:r>
              <a:rPr kumimoji="0" lang="fr-CA" altLang="fr-FR" sz="2000" i="0"/>
              <a:t>Endroits d’utilisation</a:t>
            </a:r>
          </a:p>
          <a:p>
            <a:pPr eaLnBrk="1" hangingPunct="1">
              <a:spcBef>
                <a:spcPct val="0"/>
              </a:spcBef>
              <a:buClr>
                <a:schemeClr val="hlink"/>
              </a:buClr>
              <a:buFontTx/>
              <a:buChar char="•"/>
            </a:pPr>
            <a:r>
              <a:rPr kumimoji="0" lang="fr-CA" altLang="fr-FR" sz="2000" i="0"/>
              <a:t>Coût</a:t>
            </a:r>
          </a:p>
          <a:p>
            <a:pPr eaLnBrk="1" hangingPunct="1">
              <a:spcBef>
                <a:spcPct val="0"/>
              </a:spcBef>
              <a:buClr>
                <a:schemeClr val="hlink"/>
              </a:buClr>
              <a:buFontTx/>
              <a:buNone/>
            </a:pPr>
            <a:endParaRPr kumimoji="0" lang="fr-CA" altLang="fr-FR" sz="2000" i="0"/>
          </a:p>
        </p:txBody>
      </p:sp>
      <p:graphicFrame>
        <p:nvGraphicFramePr>
          <p:cNvPr id="777462" name="Group 246">
            <a:extLst>
              <a:ext uri="{FF2B5EF4-FFF2-40B4-BE49-F238E27FC236}">
                <a16:creationId xmlns:a16="http://schemas.microsoft.com/office/drawing/2014/main" id="{8BA21B89-CE0F-3967-E53B-C8DEF71575C4}"/>
              </a:ext>
            </a:extLst>
          </p:cNvPr>
          <p:cNvGraphicFramePr>
            <a:graphicFrameLocks noGrp="1"/>
          </p:cNvGraphicFramePr>
          <p:nvPr>
            <p:ph sz="half" idx="2"/>
          </p:nvPr>
        </p:nvGraphicFramePr>
        <p:xfrm>
          <a:off x="1270000" y="3765550"/>
          <a:ext cx="7921625" cy="2255838"/>
        </p:xfrm>
        <a:graphic>
          <a:graphicData uri="http://schemas.openxmlformats.org/drawingml/2006/table">
            <a:tbl>
              <a:tblPr/>
              <a:tblGrid>
                <a:gridCol w="108108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92163">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gridCol w="790575">
                  <a:extLst>
                    <a:ext uri="{9D8B030D-6E8A-4147-A177-3AD203B41FA5}">
                      <a16:colId xmlns:a16="http://schemas.microsoft.com/office/drawing/2014/main" val="20005"/>
                    </a:ext>
                  </a:extLst>
                </a:gridCol>
                <a:gridCol w="576262">
                  <a:extLst>
                    <a:ext uri="{9D8B030D-6E8A-4147-A177-3AD203B41FA5}">
                      <a16:colId xmlns:a16="http://schemas.microsoft.com/office/drawing/2014/main" val="20006"/>
                    </a:ext>
                  </a:extLst>
                </a:gridCol>
                <a:gridCol w="720725">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gridCol w="647700">
                  <a:extLst>
                    <a:ext uri="{9D8B030D-6E8A-4147-A177-3AD203B41FA5}">
                      <a16:colId xmlns:a16="http://schemas.microsoft.com/office/drawing/2014/main" val="20009"/>
                    </a:ext>
                  </a:extLst>
                </a:gridCol>
              </a:tblGrid>
              <a:tr h="3657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dirty="0">
                          <a:ln>
                            <a:noFill/>
                          </a:ln>
                          <a:solidFill>
                            <a:schemeClr val="tx1"/>
                          </a:solidFill>
                          <a:effectLst/>
                          <a:latin typeface="Calibri" pitchFamily="34" charset="0"/>
                        </a:rPr>
                        <a:t>Type</a:t>
                      </a:r>
                      <a:endParaRPr kumimoji="0" lang="en-US" sz="1200" b="1" i="0" u="none" strike="noStrike" cap="none" normalizeH="0" baseline="0" dirty="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Impédance de sortie</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Courant</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Tension excitation</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Temps de montée</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Sensibilité</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Coût</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Sensibilité au bruit</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Stabilité thermique</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1" i="0" u="none" strike="noStrike" cap="none" normalizeH="0" baseline="0">
                          <a:ln>
                            <a:noFill/>
                          </a:ln>
                          <a:solidFill>
                            <a:schemeClr val="tx1"/>
                          </a:solidFill>
                          <a:effectLst/>
                          <a:latin typeface="Calibri" pitchFamily="34" charset="0"/>
                        </a:rPr>
                        <a:t>Linéarité</a:t>
                      </a:r>
                      <a:endParaRPr kumimoji="0" lang="en-US" sz="1200" b="1"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Photo-résistance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Lumière : 20k</a:t>
                      </a:r>
                      <a:r>
                        <a:rPr kumimoji="0" lang="en-CA" sz="1200" b="0" i="0" u="none" strike="noStrike" cap="none" normalizeH="0" baseline="0">
                          <a:ln>
                            <a:noFill/>
                          </a:ln>
                          <a:solidFill>
                            <a:schemeClr val="tx1"/>
                          </a:solidFill>
                          <a:effectLst/>
                          <a:latin typeface="Calibri"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sym typeface="Symbol" pitchFamily="18" charset="2"/>
                        </a:rPr>
                        <a:t>Obscurité : 1M</a:t>
                      </a: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~10 mA</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100 v max</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ms</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Élevée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Très bas</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Bonne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Photo-diode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Très haute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a:ln>
                            <a:noFill/>
                          </a:ln>
                          <a:solidFill>
                            <a:schemeClr val="tx1"/>
                          </a:solidFill>
                          <a:effectLst/>
                          <a:latin typeface="Calibri" pitchFamily="34" charset="0"/>
                          <a:sym typeface="Symbol" pitchFamily="18" charset="2"/>
                        </a:rPr>
                        <a:t>A</a:t>
                      </a: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5-50 v</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a:ln>
                            <a:noFill/>
                          </a:ln>
                          <a:solidFill>
                            <a:schemeClr val="tx1"/>
                          </a:solidFill>
                          <a:effectLst/>
                          <a:latin typeface="Calibri" pitchFamily="34" charset="0"/>
                          <a:sym typeface="Symbol" pitchFamily="18" charset="2"/>
                        </a:rPr>
                        <a:t>s</a:t>
                      </a: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err="1">
                          <a:ln>
                            <a:noFill/>
                          </a:ln>
                          <a:solidFill>
                            <a:schemeClr val="tx1"/>
                          </a:solidFill>
                          <a:effectLst/>
                          <a:latin typeface="Calibri" pitchFamily="34" charset="0"/>
                        </a:rPr>
                        <a:t>Très</a:t>
                      </a:r>
                      <a:r>
                        <a:rPr kumimoji="0" lang="en-CA" sz="1200" b="0" i="0" u="none" strike="noStrike" cap="none" normalizeH="0" baseline="0" dirty="0">
                          <a:ln>
                            <a:noFill/>
                          </a:ln>
                          <a:solidFill>
                            <a:schemeClr val="tx1"/>
                          </a:solidFill>
                          <a:effectLst/>
                          <a:latin typeface="Calibri" pitchFamily="34" charset="0"/>
                        </a:rPr>
                        <a:t> </a:t>
                      </a:r>
                      <a:r>
                        <a:rPr kumimoji="0" lang="en-CA" sz="1200" b="0" i="0" u="none" strike="noStrike" cap="none" normalizeH="0" baseline="0" dirty="0" err="1">
                          <a:ln>
                            <a:noFill/>
                          </a:ln>
                          <a:solidFill>
                            <a:schemeClr val="tx1"/>
                          </a:solidFill>
                          <a:effectLst/>
                          <a:latin typeface="Calibri" pitchFamily="34" charset="0"/>
                        </a:rPr>
                        <a:t>élevée</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a:ln>
                            <a:noFill/>
                          </a:ln>
                          <a:solidFill>
                            <a:schemeClr val="tx1"/>
                          </a:solidFill>
                          <a:effectLst/>
                          <a:latin typeface="Calibri" pitchFamily="34" charset="0"/>
                        </a:rPr>
                        <a:t>Bas-</a:t>
                      </a:r>
                      <a:r>
                        <a:rPr kumimoji="0" lang="en-CA" sz="1200" b="0" i="0" u="none" strike="noStrike" cap="none" normalizeH="0" baseline="0" dirty="0" err="1">
                          <a:ln>
                            <a:noFill/>
                          </a:ln>
                          <a:solidFill>
                            <a:schemeClr val="tx1"/>
                          </a:solidFill>
                          <a:effectLst/>
                          <a:latin typeface="Calibri" pitchFamily="34" charset="0"/>
                        </a:rPr>
                        <a:t>moyen</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a:ln>
                            <a:noFill/>
                          </a:ln>
                          <a:solidFill>
                            <a:schemeClr val="tx1"/>
                          </a:solidFill>
                          <a:effectLst/>
                          <a:latin typeface="Calibri" pitchFamily="34" charset="0"/>
                        </a:rPr>
                        <a:t>Bonne</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Bonne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err="1">
                          <a:ln>
                            <a:noFill/>
                          </a:ln>
                          <a:solidFill>
                            <a:schemeClr val="tx1"/>
                          </a:solidFill>
                          <a:effectLst/>
                          <a:latin typeface="Calibri" pitchFamily="34" charset="0"/>
                        </a:rPr>
                        <a:t>Très</a:t>
                      </a:r>
                      <a:r>
                        <a:rPr kumimoji="0" lang="en-CA" sz="1200" b="0" i="0" u="none" strike="noStrike" cap="none" normalizeH="0" baseline="0" dirty="0">
                          <a:ln>
                            <a:noFill/>
                          </a:ln>
                          <a:solidFill>
                            <a:schemeClr val="tx1"/>
                          </a:solidFill>
                          <a:effectLst/>
                          <a:latin typeface="Calibri" pitchFamily="34" charset="0"/>
                        </a:rPr>
                        <a:t> bonne</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Photo-transistor</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Très haute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sym typeface="Symbol" pitchFamily="18" charset="2"/>
                        </a:rPr>
                        <a:t>1-50 mA</a:t>
                      </a:r>
                      <a:endParaRPr kumimoji="0" lang="en-US" sz="1200" b="0" i="0" u="none" strike="noStrike" cap="none" normalizeH="0" baseline="0">
                        <a:ln>
                          <a:noFill/>
                        </a:ln>
                        <a:solidFill>
                          <a:schemeClr val="tx1"/>
                        </a:solidFill>
                        <a:effectLst/>
                        <a:latin typeface="Calibri" pitchFamily="34" charset="0"/>
                        <a:sym typeface="Symbol" pitchFamily="18" charset="2"/>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5-30 v</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a:ln>
                            <a:noFill/>
                          </a:ln>
                          <a:solidFill>
                            <a:schemeClr val="tx1"/>
                          </a:solidFill>
                          <a:effectLst/>
                          <a:latin typeface="Calibri" pitchFamily="34" charset="0"/>
                          <a:sym typeface="Symbol" pitchFamily="18" charset="2"/>
                        </a:rPr>
                        <a:t>s</a:t>
                      </a: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err="1">
                          <a:ln>
                            <a:noFill/>
                          </a:ln>
                          <a:solidFill>
                            <a:schemeClr val="tx1"/>
                          </a:solidFill>
                          <a:effectLst/>
                          <a:latin typeface="Calibri" pitchFamily="34" charset="0"/>
                        </a:rPr>
                        <a:t>Très</a:t>
                      </a:r>
                      <a:r>
                        <a:rPr kumimoji="0" lang="en-CA" sz="1200" b="0" i="0" u="none" strike="noStrike" cap="none" normalizeH="0" baseline="0" dirty="0">
                          <a:ln>
                            <a:noFill/>
                          </a:ln>
                          <a:solidFill>
                            <a:schemeClr val="tx1"/>
                          </a:solidFill>
                          <a:effectLst/>
                          <a:latin typeface="Calibri" pitchFamily="34" charset="0"/>
                        </a:rPr>
                        <a:t> </a:t>
                      </a:r>
                      <a:r>
                        <a:rPr kumimoji="0" lang="en-CA" sz="1200" b="0" i="0" u="none" strike="noStrike" cap="none" normalizeH="0" baseline="0" dirty="0" err="1">
                          <a:ln>
                            <a:noFill/>
                          </a:ln>
                          <a:solidFill>
                            <a:schemeClr val="tx1"/>
                          </a:solidFill>
                          <a:effectLst/>
                          <a:latin typeface="Calibri" pitchFamily="34" charset="0"/>
                        </a:rPr>
                        <a:t>élevée</a:t>
                      </a:r>
                      <a:r>
                        <a:rPr kumimoji="0" lang="en-CA" sz="1200" b="0" i="0" u="none" strike="noStrike" cap="none" normalizeH="0" baseline="0" dirty="0">
                          <a:ln>
                            <a:noFill/>
                          </a:ln>
                          <a:solidFill>
                            <a:schemeClr val="tx1"/>
                          </a:solidFill>
                          <a:effectLst/>
                          <a:latin typeface="Calibri" pitchFamily="34" charset="0"/>
                        </a:rPr>
                        <a:t> </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a:ln>
                            <a:noFill/>
                          </a:ln>
                          <a:solidFill>
                            <a:schemeClr val="tx1"/>
                          </a:solidFill>
                          <a:effectLst/>
                          <a:latin typeface="Calibri" pitchFamily="34" charset="0"/>
                        </a:rPr>
                        <a:t>Bas-</a:t>
                      </a:r>
                      <a:r>
                        <a:rPr kumimoji="0" lang="en-CA" sz="1200" b="0" i="0" u="none" strike="noStrike" cap="none" normalizeH="0" baseline="0" dirty="0" err="1">
                          <a:ln>
                            <a:noFill/>
                          </a:ln>
                          <a:solidFill>
                            <a:schemeClr val="tx1"/>
                          </a:solidFill>
                          <a:effectLst/>
                          <a:latin typeface="Calibri" pitchFamily="34" charset="0"/>
                        </a:rPr>
                        <a:t>moyen</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Moyenne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Bonne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Cellule photo-électrique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Très basse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1mA+</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ms</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a:ln>
                            <a:noFill/>
                          </a:ln>
                          <a:solidFill>
                            <a:schemeClr val="tx1"/>
                          </a:solidFill>
                          <a:effectLst/>
                          <a:latin typeface="Calibri" pitchFamily="34" charset="0"/>
                        </a:rPr>
                        <a:t>Bas-</a:t>
                      </a:r>
                      <a:r>
                        <a:rPr kumimoji="0" lang="en-CA" sz="1200" b="0" i="0" u="none" strike="noStrike" cap="none" normalizeH="0" baseline="0" dirty="0" err="1">
                          <a:ln>
                            <a:noFill/>
                          </a:ln>
                          <a:solidFill>
                            <a:schemeClr val="tx1"/>
                          </a:solidFill>
                          <a:effectLst/>
                          <a:latin typeface="Calibri" pitchFamily="34" charset="0"/>
                        </a:rPr>
                        <a:t>moyen</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Faible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Moyenne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Photo-multiplicateur</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Très haute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1 mA</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1 kv+</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&lt; </a:t>
                      </a:r>
                      <a:r>
                        <a:rPr kumimoji="0" lang="en-US" sz="1200" b="0" i="0" u="none" strike="noStrike" cap="none" normalizeH="0" baseline="0">
                          <a:ln>
                            <a:noFill/>
                          </a:ln>
                          <a:solidFill>
                            <a:schemeClr val="tx1"/>
                          </a:solidFill>
                          <a:effectLst/>
                          <a:latin typeface="Calibri" pitchFamily="34" charset="0"/>
                          <a:sym typeface="Symbol" pitchFamily="18" charset="2"/>
                        </a:rPr>
                        <a:t>s</a:t>
                      </a: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dirty="0" err="1">
                          <a:ln>
                            <a:noFill/>
                          </a:ln>
                          <a:solidFill>
                            <a:schemeClr val="tx1"/>
                          </a:solidFill>
                          <a:effectLst/>
                          <a:latin typeface="Calibri" pitchFamily="34" charset="0"/>
                        </a:rPr>
                        <a:t>Extrême-ment</a:t>
                      </a:r>
                      <a:r>
                        <a:rPr kumimoji="0" lang="en-CA" sz="1200" b="0" i="0" u="none" strike="noStrike" cap="none" normalizeH="0" baseline="0" dirty="0">
                          <a:ln>
                            <a:noFill/>
                          </a:ln>
                          <a:solidFill>
                            <a:schemeClr val="tx1"/>
                          </a:solidFill>
                          <a:effectLst/>
                          <a:latin typeface="Calibri" pitchFamily="34" charset="0"/>
                        </a:rPr>
                        <a:t> </a:t>
                      </a:r>
                      <a:r>
                        <a:rPr kumimoji="0" lang="en-CA" sz="1200" b="0" i="0" u="none" strike="noStrike" cap="none" normalizeH="0" baseline="0" dirty="0" err="1">
                          <a:ln>
                            <a:noFill/>
                          </a:ln>
                          <a:solidFill>
                            <a:schemeClr val="tx1"/>
                          </a:solidFill>
                          <a:effectLst/>
                          <a:latin typeface="Calibri" pitchFamily="34" charset="0"/>
                        </a:rPr>
                        <a:t>Élevée</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Élevé</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Bonne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CA" sz="1200" b="0" i="0" u="none" strike="noStrike" cap="none" normalizeH="0" baseline="0">
                          <a:ln>
                            <a:noFill/>
                          </a:ln>
                          <a:solidFill>
                            <a:schemeClr val="tx1"/>
                          </a:solidFill>
                          <a:effectLst/>
                          <a:latin typeface="Calibri" pitchFamily="34" charset="0"/>
                        </a:rPr>
                        <a:t>Bonne</a:t>
                      </a:r>
                      <a:endParaRPr kumimoji="0" lang="en-US" sz="1200" b="0" i="0" u="none" strike="noStrike" cap="none" normalizeH="0" baseline="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200" b="0" i="0" u="none" strike="noStrike" cap="none" normalizeH="0" baseline="0" dirty="0" err="1">
                          <a:ln>
                            <a:noFill/>
                          </a:ln>
                          <a:solidFill>
                            <a:schemeClr val="tx1"/>
                          </a:solidFill>
                          <a:effectLst/>
                          <a:latin typeface="Calibri" pitchFamily="34" charset="0"/>
                        </a:rPr>
                        <a:t>Faible</a:t>
                      </a:r>
                      <a:endParaRPr kumimoji="0" lang="en-US" sz="1200" b="0" i="0" u="none" strike="noStrike" cap="none" normalizeH="0" baseline="0" dirty="0">
                        <a:ln>
                          <a:noFill/>
                        </a:ln>
                        <a:solidFill>
                          <a:schemeClr val="tx1"/>
                        </a:solidFill>
                        <a:effectLst/>
                        <a:latin typeface="Calibri" pitchFamily="34" charset="0"/>
                      </a:endParaRPr>
                    </a:p>
                  </a:txBody>
                  <a:tcPr marL="18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44" name="Text Box 221">
            <a:extLst>
              <a:ext uri="{FF2B5EF4-FFF2-40B4-BE49-F238E27FC236}">
                <a16:creationId xmlns:a16="http://schemas.microsoft.com/office/drawing/2014/main" id="{64CC1490-1897-1700-A124-95F660566FFA}"/>
              </a:ext>
            </a:extLst>
          </p:cNvPr>
          <p:cNvSpPr txBox="1">
            <a:spLocks noChangeArrowheads="1"/>
          </p:cNvSpPr>
          <p:nvPr/>
        </p:nvSpPr>
        <p:spPr bwMode="auto">
          <a:xfrm>
            <a:off x="1173163" y="3429000"/>
            <a:ext cx="24257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r>
              <a:rPr lang="en-CA" altLang="fr-FR" sz="1400" b="1" i="0"/>
              <a:t>Exemple : capteurs de lumière</a:t>
            </a:r>
            <a:endParaRPr lang="en-US" altLang="fr-FR" sz="1400" b="1" i="0"/>
          </a:p>
        </p:txBody>
      </p:sp>
    </p:spTree>
  </p:cSld>
  <p:clrMapOvr>
    <a:masterClrMapping/>
  </p:clrMapOvr>
  <p:transition>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F3F4694-C7A6-F68B-365D-BAAA42016461}"/>
              </a:ext>
            </a:extLst>
          </p:cNvPr>
          <p:cNvSpPr>
            <a:spLocks noGrp="1"/>
          </p:cNvSpPr>
          <p:nvPr>
            <p:ph type="title"/>
          </p:nvPr>
        </p:nvSpPr>
        <p:spPr>
          <a:xfrm>
            <a:off x="1055688" y="115888"/>
            <a:ext cx="9155112" cy="1143000"/>
          </a:xfrm>
        </p:spPr>
        <p:txBody>
          <a:bodyPr/>
          <a:lstStyle/>
          <a:p>
            <a:pPr algn="l" eaLnBrk="1" hangingPunct="1"/>
            <a:r>
              <a:rPr lang="en-CA" altLang="fr-FR">
                <a:solidFill>
                  <a:srgbClr val="0070C0"/>
                </a:solidFill>
              </a:rPr>
              <a:t>Types de réponses</a:t>
            </a:r>
            <a:endParaRPr lang="en-US" altLang="fr-FR">
              <a:solidFill>
                <a:srgbClr val="0070C0"/>
              </a:solidFill>
            </a:endParaRPr>
          </a:p>
        </p:txBody>
      </p:sp>
      <p:pic>
        <p:nvPicPr>
          <p:cNvPr id="16387" name="Picture 4" descr="CCF10202009_00000">
            <a:extLst>
              <a:ext uri="{FF2B5EF4-FFF2-40B4-BE49-F238E27FC236}">
                <a16:creationId xmlns:a16="http://schemas.microsoft.com/office/drawing/2014/main" id="{1A5AF1B6-002A-F9D9-6C26-E067390CC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45" t="10925" r="14146" b="4622"/>
          <a:stretch>
            <a:fillRect/>
          </a:stretch>
        </p:blipFill>
        <p:spPr bwMode="auto">
          <a:xfrm rot="60000">
            <a:off x="2025650" y="1109663"/>
            <a:ext cx="64801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1E1DC0CB-DEA8-3116-F0E1-A20975CB25B0}"/>
              </a:ext>
            </a:extLst>
          </p:cNvPr>
          <p:cNvSpPr txBox="1">
            <a:spLocks noChangeArrowheads="1"/>
          </p:cNvSpPr>
          <p:nvPr/>
        </p:nvSpPr>
        <p:spPr bwMode="auto">
          <a:xfrm>
            <a:off x="1055688" y="1196975"/>
            <a:ext cx="943292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000" i="0"/>
              <a:t>Exemple de système du 1</a:t>
            </a:r>
            <a:r>
              <a:rPr lang="fr-FR" altLang="fr-FR" sz="2000" i="0" baseline="30000"/>
              <a:t>er</a:t>
            </a:r>
            <a:r>
              <a:rPr lang="fr-FR" altLang="fr-FR" sz="2000" i="0"/>
              <a:t> ordre : photodiode</a:t>
            </a:r>
          </a:p>
          <a:p>
            <a:pPr>
              <a:buClr>
                <a:srgbClr val="0099CC"/>
              </a:buClr>
              <a:buSzPct val="80000"/>
              <a:buFont typeface="Wingdings" panose="05000000000000000000" pitchFamily="2" charset="2"/>
              <a:buNone/>
            </a:pPr>
            <a:r>
              <a:rPr lang="fr-FR" altLang="fr-FR" sz="2000" i="0"/>
              <a:t>	Essentiellement un générateur de courant relié à un circuit RC :</a:t>
            </a:r>
          </a:p>
          <a:p>
            <a:pPr>
              <a:buClr>
                <a:srgbClr val="0099CC"/>
              </a:buClr>
              <a:buSzPct val="80000"/>
              <a:buFont typeface="Wingdings" panose="05000000000000000000" pitchFamily="2" charset="2"/>
              <a:buNone/>
            </a:pPr>
            <a:endParaRPr lang="fr-FR" altLang="fr-FR" sz="2000" i="0"/>
          </a:p>
          <a:p>
            <a:pPr>
              <a:buClr>
                <a:srgbClr val="0099CC"/>
              </a:buClr>
              <a:buSzPct val="80000"/>
              <a:buFont typeface="Wingdings" panose="05000000000000000000" pitchFamily="2" charset="2"/>
              <a:buNone/>
            </a:pPr>
            <a:endParaRPr lang="fr-FR" altLang="fr-FR" sz="2000" i="0"/>
          </a:p>
          <a:p>
            <a:pPr>
              <a:lnSpc>
                <a:spcPct val="70000"/>
              </a:lnSpc>
              <a:buClr>
                <a:srgbClr val="0099CC"/>
              </a:buClr>
              <a:buSzPct val="80000"/>
              <a:buFont typeface="Wingdings" panose="05000000000000000000" pitchFamily="2" charset="2"/>
              <a:buNone/>
            </a:pPr>
            <a:endParaRPr lang="fr-FR" altLang="fr-FR" sz="2000" i="0"/>
          </a:p>
          <a:p>
            <a:pPr>
              <a:lnSpc>
                <a:spcPct val="70000"/>
              </a:lnSpc>
              <a:buClr>
                <a:srgbClr val="0099CC"/>
              </a:buClr>
              <a:buSzPct val="80000"/>
              <a:buFont typeface="Wingdings" panose="05000000000000000000" pitchFamily="2" charset="2"/>
              <a:buNone/>
            </a:pPr>
            <a:endParaRPr lang="fr-FR" altLang="fr-FR" sz="2000" i="0"/>
          </a:p>
          <a:p>
            <a:pPr>
              <a:buClr>
                <a:srgbClr val="0099CC"/>
              </a:buClr>
              <a:buSzPct val="80000"/>
              <a:buFont typeface="Wingdings" panose="05000000000000000000" pitchFamily="2" charset="2"/>
              <a:buNone/>
            </a:pPr>
            <a:r>
              <a:rPr lang="fr-FR" altLang="fr-FR" sz="2000">
                <a:latin typeface="Times New Roman" panose="02020603050405020304" pitchFamily="18" charset="0"/>
              </a:rPr>
              <a:t>	</a:t>
            </a:r>
            <a:r>
              <a:rPr lang="fr-FR" altLang="fr-FR" sz="1800">
                <a:latin typeface="Times New Roman" panose="02020603050405020304" pitchFamily="18" charset="0"/>
              </a:rPr>
              <a:t>i</a:t>
            </a:r>
            <a:r>
              <a:rPr lang="fr-FR" altLang="fr-FR" sz="1800" baseline="-25000">
                <a:latin typeface="Times New Roman" panose="02020603050405020304" pitchFamily="18" charset="0"/>
              </a:rPr>
              <a:t>L</a:t>
            </a:r>
            <a:r>
              <a:rPr lang="fr-FR" altLang="fr-FR" sz="1800">
                <a:latin typeface="Times New Roman" panose="02020603050405020304" pitchFamily="18" charset="0"/>
              </a:rPr>
              <a:t> = S</a:t>
            </a:r>
            <a:r>
              <a:rPr lang="fr-FR" altLang="fr-FR" sz="1800">
                <a:latin typeface="Times New Roman" panose="02020603050405020304" pitchFamily="18" charset="0"/>
                <a:sym typeface="Symbol" panose="05050102010706020507" pitchFamily="18" charset="2"/>
              </a:rPr>
              <a:t></a:t>
            </a:r>
            <a:r>
              <a:rPr lang="fr-FR" altLang="fr-FR" sz="1800">
                <a:latin typeface="Times New Roman" panose="02020603050405020304" pitchFamily="18" charset="0"/>
              </a:rPr>
              <a:t> f</a:t>
            </a:r>
            <a:r>
              <a:rPr lang="fr-FR" altLang="fr-FR" sz="1800" i="0"/>
              <a:t> où </a:t>
            </a:r>
            <a:r>
              <a:rPr lang="fr-FR" altLang="fr-FR" sz="1800">
                <a:latin typeface="Times New Roman" panose="02020603050405020304" pitchFamily="18" charset="0"/>
              </a:rPr>
              <a:t>f</a:t>
            </a:r>
            <a:r>
              <a:rPr lang="fr-FR" altLang="fr-FR" sz="1800" i="0"/>
              <a:t> est le flux lumineux (W) et </a:t>
            </a:r>
            <a:r>
              <a:rPr lang="fr-FR" altLang="fr-FR" sz="1800">
                <a:latin typeface="Times New Roman" panose="02020603050405020304" pitchFamily="18" charset="0"/>
              </a:rPr>
              <a:t>S</a:t>
            </a:r>
            <a:r>
              <a:rPr lang="fr-FR" altLang="fr-FR" sz="1800" i="0"/>
              <a:t> la sensibilité de la diode (A/W), le schéma équivalent est un circuit RC</a:t>
            </a:r>
          </a:p>
          <a:p>
            <a:pPr>
              <a:buClr>
                <a:srgbClr val="0099CC"/>
              </a:buClr>
              <a:buSzPct val="80000"/>
              <a:buFont typeface="Wingdings" panose="05000000000000000000" pitchFamily="2" charset="2"/>
              <a:buChar char="l"/>
            </a:pPr>
            <a:r>
              <a:rPr lang="fr-FR" altLang="fr-FR" sz="2000" i="0"/>
              <a:t>Exemple de système du 2</a:t>
            </a:r>
            <a:r>
              <a:rPr lang="fr-FR" altLang="fr-FR" sz="2000" i="0" baseline="30000"/>
              <a:t>nd</a:t>
            </a:r>
            <a:r>
              <a:rPr lang="fr-FR" altLang="fr-FR" sz="2000" i="0"/>
              <a:t> ordre : accéléromètre</a:t>
            </a:r>
          </a:p>
          <a:p>
            <a:pPr>
              <a:buClr>
                <a:srgbClr val="0099CC"/>
              </a:buClr>
              <a:buSzPct val="80000"/>
              <a:buFont typeface="Wingdings" panose="05000000000000000000" pitchFamily="2" charset="2"/>
              <a:buNone/>
            </a:pPr>
            <a:r>
              <a:rPr lang="fr-FR" altLang="fr-FR" sz="2000" i="0"/>
              <a:t>	Une masse m est placée entre 2 ressorts antagonistes. La mesure est donnée indirectement par le déplacement z de la masse :</a:t>
            </a:r>
          </a:p>
          <a:p>
            <a:pPr>
              <a:buClr>
                <a:srgbClr val="0099CC"/>
              </a:buClr>
              <a:buSzPct val="80000"/>
              <a:buFont typeface="Wingdings" panose="05000000000000000000" pitchFamily="2" charset="2"/>
              <a:buNone/>
            </a:pPr>
            <a:r>
              <a:rPr lang="fr-FR" altLang="fr-FR" sz="2000" i="0"/>
              <a:t>	</a:t>
            </a:r>
          </a:p>
          <a:p>
            <a:pPr>
              <a:buClr>
                <a:srgbClr val="0099CC"/>
              </a:buClr>
              <a:buSzPct val="80000"/>
              <a:buFont typeface="Wingdings" panose="05000000000000000000" pitchFamily="2" charset="2"/>
              <a:buNone/>
            </a:pPr>
            <a:endParaRPr lang="fr-FR" altLang="fr-FR" sz="2000" i="0"/>
          </a:p>
          <a:p>
            <a:pPr>
              <a:buClr>
                <a:srgbClr val="0099CC"/>
              </a:buClr>
              <a:buSzPct val="80000"/>
              <a:buFont typeface="Wingdings" panose="05000000000000000000" pitchFamily="2" charset="2"/>
              <a:buNone/>
            </a:pPr>
            <a:r>
              <a:rPr lang="fr-FR" altLang="fr-FR" sz="2000" i="0"/>
              <a:t>	La plupart des capteurs de type mécanique sont du 2nd ordre.</a:t>
            </a:r>
          </a:p>
        </p:txBody>
      </p:sp>
      <p:pic>
        <p:nvPicPr>
          <p:cNvPr id="17411" name="Picture 3">
            <a:extLst>
              <a:ext uri="{FF2B5EF4-FFF2-40B4-BE49-F238E27FC236}">
                <a16:creationId xmlns:a16="http://schemas.microsoft.com/office/drawing/2014/main" id="{E6FCDE2B-2DD8-1813-9C8C-CA09E4854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916113"/>
            <a:ext cx="33845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a:extLst>
              <a:ext uri="{FF2B5EF4-FFF2-40B4-BE49-F238E27FC236}">
                <a16:creationId xmlns:a16="http://schemas.microsoft.com/office/drawing/2014/main" id="{F7B06255-CA62-A831-1DDB-04B5DBC54289}"/>
              </a:ext>
            </a:extLst>
          </p:cNvPr>
          <p:cNvSpPr>
            <a:spLocks noGrp="1"/>
          </p:cNvSpPr>
          <p:nvPr>
            <p:ph type="title"/>
          </p:nvPr>
        </p:nvSpPr>
        <p:spPr>
          <a:xfrm>
            <a:off x="1055688" y="115888"/>
            <a:ext cx="9166225" cy="1143000"/>
          </a:xfrm>
        </p:spPr>
        <p:txBody>
          <a:bodyPr/>
          <a:lstStyle/>
          <a:p>
            <a:pPr algn="l" eaLnBrk="1" hangingPunct="1"/>
            <a:r>
              <a:rPr lang="fr-FR" altLang="fr-FR" sz="2400">
                <a:solidFill>
                  <a:srgbClr val="0070C0"/>
                </a:solidFill>
              </a:rPr>
              <a:t>Les réponses typiques sont du 1</a:t>
            </a:r>
            <a:r>
              <a:rPr lang="fr-FR" altLang="fr-FR" sz="2400" baseline="30000">
                <a:solidFill>
                  <a:srgbClr val="0070C0"/>
                </a:solidFill>
              </a:rPr>
              <a:t>er</a:t>
            </a:r>
            <a:r>
              <a:rPr lang="fr-FR" altLang="fr-FR" sz="2400">
                <a:solidFill>
                  <a:srgbClr val="0070C0"/>
                </a:solidFill>
              </a:rPr>
              <a:t> ou, plus souvent, du 2</a:t>
            </a:r>
            <a:r>
              <a:rPr lang="fr-FR" altLang="fr-FR" sz="2400" baseline="30000">
                <a:solidFill>
                  <a:srgbClr val="0070C0"/>
                </a:solidFill>
              </a:rPr>
              <a:t>nd</a:t>
            </a:r>
            <a:r>
              <a:rPr lang="fr-FR" altLang="fr-FR" sz="2400">
                <a:solidFill>
                  <a:srgbClr val="0070C0"/>
                </a:solidFill>
              </a:rPr>
              <a:t> ordre</a:t>
            </a:r>
            <a:endParaRPr lang="en-US" altLang="fr-FR" sz="2400">
              <a:solidFill>
                <a:srgbClr val="0070C0"/>
              </a:solidFill>
            </a:endParaRPr>
          </a:p>
        </p:txBody>
      </p:sp>
      <p:graphicFrame>
        <p:nvGraphicFramePr>
          <p:cNvPr id="17413" name="Object 4">
            <a:extLst>
              <a:ext uri="{FF2B5EF4-FFF2-40B4-BE49-F238E27FC236}">
                <a16:creationId xmlns:a16="http://schemas.microsoft.com/office/drawing/2014/main" id="{105426DF-8C5C-F839-6381-3037107EF1D2}"/>
              </a:ext>
            </a:extLst>
          </p:cNvPr>
          <p:cNvGraphicFramePr>
            <a:graphicFrameLocks noGrp="1" noChangeAspect="1"/>
          </p:cNvGraphicFramePr>
          <p:nvPr>
            <p:ph idx="4294967295"/>
          </p:nvPr>
        </p:nvGraphicFramePr>
        <p:xfrm>
          <a:off x="2566988" y="4940300"/>
          <a:ext cx="2232025" cy="598488"/>
        </p:xfrm>
        <a:graphic>
          <a:graphicData uri="http://schemas.openxmlformats.org/presentationml/2006/ole">
            <mc:AlternateContent xmlns:mc="http://schemas.openxmlformats.org/markup-compatibility/2006">
              <mc:Choice xmlns:v="urn:schemas-microsoft-com:vml" Requires="v">
                <p:oleObj name="Equation" r:id="rId4" imgW="1562100" imgH="419100" progId="Equation.3">
                  <p:embed/>
                </p:oleObj>
              </mc:Choice>
              <mc:Fallback>
                <p:oleObj name="Equation" r:id="rId4" imgW="1562100" imgH="4191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4940300"/>
                        <a:ext cx="2232025"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4" name="Picture 5">
            <a:extLst>
              <a:ext uri="{FF2B5EF4-FFF2-40B4-BE49-F238E27FC236}">
                <a16:creationId xmlns:a16="http://schemas.microsoft.com/office/drawing/2014/main" id="{5E4D682B-39C6-3D39-0A7B-EFD90D524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4650" y="4868863"/>
            <a:ext cx="644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a:extLst>
              <a:ext uri="{FF2B5EF4-FFF2-40B4-BE49-F238E27FC236}">
                <a16:creationId xmlns:a16="http://schemas.microsoft.com/office/drawing/2014/main" id="{7B75034B-1D87-49AB-3A1E-52CF48C06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4940300"/>
            <a:ext cx="21605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
            <a:extLst>
              <a:ext uri="{FF2B5EF4-FFF2-40B4-BE49-F238E27FC236}">
                <a16:creationId xmlns:a16="http://schemas.microsoft.com/office/drawing/2014/main" id="{10C51E9D-0CB9-092E-6D44-05D1EB1C4D78}"/>
              </a:ext>
            </a:extLst>
          </p:cNvPr>
          <p:cNvSpPr>
            <a:spLocks noChangeArrowheads="1"/>
          </p:cNvSpPr>
          <p:nvPr/>
        </p:nvSpPr>
        <p:spPr bwMode="auto">
          <a:xfrm>
            <a:off x="5159375" y="1916113"/>
            <a:ext cx="1081088" cy="401637"/>
          </a:xfrm>
          <a:prstGeom prst="rect">
            <a:avLst/>
          </a:prstGeom>
          <a:solidFill>
            <a:schemeClr val="accent1">
              <a:alpha val="10196"/>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93600" tIns="46800" rIns="93600" bIns="46800">
            <a:spAutoFit/>
          </a:bodyPr>
          <a:lstStyle>
            <a:lvl1pPr marL="288925" indent="-288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None/>
            </a:pPr>
            <a:endParaRPr lang="fr-CA" altLang="fr-FR" sz="2000">
              <a:solidFill>
                <a:schemeClr val="bg1"/>
              </a:solidFill>
              <a:latin typeface="Tahoma" panose="020B0604030504040204" pitchFamily="34" charset="0"/>
            </a:endParaRP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CD646D41-1E5E-4178-EE6B-8617313FCD9B}"/>
              </a:ext>
            </a:extLst>
          </p:cNvPr>
          <p:cNvSpPr txBox="1">
            <a:spLocks noChangeArrowheads="1"/>
          </p:cNvSpPr>
          <p:nvPr/>
        </p:nvSpPr>
        <p:spPr bwMode="auto">
          <a:xfrm>
            <a:off x="1055688" y="1484313"/>
            <a:ext cx="9217025"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261938" indent="-2619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12788" indent="-2714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722438"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Clr>
                <a:srgbClr val="0099CC"/>
              </a:buClr>
              <a:buSzPct val="80000"/>
              <a:buFont typeface="Wingdings" panose="05000000000000000000" pitchFamily="2" charset="2"/>
              <a:buChar char="l"/>
            </a:pPr>
            <a:r>
              <a:rPr lang="fr-FR" altLang="fr-FR" sz="2400" i="0"/>
              <a:t>Se distinguent par la grandeur électrique de sortie</a:t>
            </a:r>
          </a:p>
          <a:p>
            <a:pPr lvl="1">
              <a:buClr>
                <a:schemeClr val="accent2"/>
              </a:buClr>
              <a:buSzPct val="80000"/>
              <a:buFont typeface="Times New Roman" panose="02020603050405020304" pitchFamily="18" charset="0"/>
              <a:buChar char="-"/>
            </a:pPr>
            <a:r>
              <a:rPr lang="fr-FR" altLang="fr-FR" sz="2000" i="0"/>
              <a:t>Capteur passif : résistance, capacitance, inductance, ou impédance correspondante</a:t>
            </a:r>
          </a:p>
          <a:p>
            <a:pPr lvl="1">
              <a:buClr>
                <a:schemeClr val="accent2"/>
              </a:buClr>
              <a:buSzPct val="80000"/>
              <a:buFont typeface="Times New Roman" panose="02020603050405020304" pitchFamily="18" charset="0"/>
              <a:buChar char="-"/>
            </a:pPr>
            <a:r>
              <a:rPr lang="fr-FR" altLang="fr-FR" sz="2000" i="0"/>
              <a:t>Capteur actif : charge, tension ou courant</a:t>
            </a:r>
          </a:p>
          <a:p>
            <a:pPr>
              <a:buClr>
                <a:srgbClr val="0099CC"/>
              </a:buClr>
              <a:buSzPct val="80000"/>
              <a:buFont typeface="Wingdings" panose="05000000000000000000" pitchFamily="2" charset="2"/>
              <a:buChar char="l"/>
            </a:pPr>
            <a:r>
              <a:rPr lang="fr-FR" altLang="fr-FR" sz="2400" i="0"/>
              <a:t>Les capteurs passifs requièrent une tension ou courant d’excitation qu’ils modifient en fonction de l’objet mesuré</a:t>
            </a:r>
          </a:p>
          <a:p>
            <a:pPr lvl="1">
              <a:buClr>
                <a:srgbClr val="0099CC"/>
              </a:buClr>
              <a:buSzPct val="80000"/>
              <a:buFont typeface="Wingdings" panose="05000000000000000000" pitchFamily="2" charset="2"/>
              <a:buChar char="l"/>
            </a:pPr>
            <a:r>
              <a:rPr lang="fr-FR" altLang="fr-FR" sz="2000" i="0"/>
              <a:t>Peut affecter leur mesure!</a:t>
            </a:r>
          </a:p>
          <a:p>
            <a:pPr>
              <a:buClr>
                <a:srgbClr val="0099CC"/>
              </a:buClr>
              <a:buSzPct val="80000"/>
              <a:buFont typeface="Wingdings" panose="05000000000000000000" pitchFamily="2" charset="2"/>
              <a:buChar char="l"/>
            </a:pPr>
            <a:r>
              <a:rPr lang="fr-FR" altLang="fr-FR" sz="2400" i="0"/>
              <a:t>Les capteurs actifs peuvent être autonomes en énergie ou non, dépendant du type</a:t>
            </a:r>
          </a:p>
        </p:txBody>
      </p:sp>
      <p:sp>
        <p:nvSpPr>
          <p:cNvPr id="19459" name="Rectangle 3">
            <a:extLst>
              <a:ext uri="{FF2B5EF4-FFF2-40B4-BE49-F238E27FC236}">
                <a16:creationId xmlns:a16="http://schemas.microsoft.com/office/drawing/2014/main" id="{DC17A668-446E-8DBD-7CBC-3B87695E0A39}"/>
              </a:ext>
            </a:extLst>
          </p:cNvPr>
          <p:cNvSpPr>
            <a:spLocks noGrp="1"/>
          </p:cNvSpPr>
          <p:nvPr>
            <p:ph type="title"/>
          </p:nvPr>
        </p:nvSpPr>
        <p:spPr>
          <a:xfrm>
            <a:off x="1055688" y="115888"/>
            <a:ext cx="9155112" cy="1143000"/>
          </a:xfrm>
        </p:spPr>
        <p:txBody>
          <a:bodyPr/>
          <a:lstStyle/>
          <a:p>
            <a:pPr algn="l" eaLnBrk="1" hangingPunct="1"/>
            <a:r>
              <a:rPr lang="fr-FR" altLang="fr-FR" sz="4000">
                <a:solidFill>
                  <a:srgbClr val="0070C0"/>
                </a:solidFill>
              </a:rPr>
              <a:t>Les capteurs passifs et actifs</a:t>
            </a:r>
            <a:endParaRPr lang="en-US" altLang="fr-FR" sz="4000">
              <a:solidFill>
                <a:srgbClr val="0070C0"/>
              </a:solidFill>
            </a:endParaRPr>
          </a:p>
        </p:txBody>
      </p:sp>
    </p:spTree>
  </p:cSld>
  <p:clrMapOvr>
    <a:masterClrMapping/>
  </p:clrMapOvr>
  <p:transition>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27">
            <a:extLst>
              <a:ext uri="{FF2B5EF4-FFF2-40B4-BE49-F238E27FC236}">
                <a16:creationId xmlns:a16="http://schemas.microsoft.com/office/drawing/2014/main" id="{D00A5E19-859C-F2AF-E284-78AF301B6230}"/>
              </a:ext>
            </a:extLst>
          </p:cNvPr>
          <p:cNvSpPr>
            <a:spLocks noGrp="1"/>
          </p:cNvSpPr>
          <p:nvPr>
            <p:ph type="title"/>
          </p:nvPr>
        </p:nvSpPr>
        <p:spPr>
          <a:xfrm>
            <a:off x="1055688" y="476250"/>
            <a:ext cx="10369550" cy="1143000"/>
          </a:xfrm>
        </p:spPr>
        <p:txBody>
          <a:bodyPr/>
          <a:lstStyle/>
          <a:p>
            <a:pPr eaLnBrk="1" hangingPunct="1"/>
            <a:r>
              <a:rPr lang="fr-FR" altLang="fr-FR" sz="4000">
                <a:solidFill>
                  <a:srgbClr val="0070C0"/>
                </a:solidFill>
              </a:rPr>
              <a:t>Exemples d’effets utilisés pour le captage  passif</a:t>
            </a:r>
            <a:endParaRPr lang="en-US" altLang="fr-FR" sz="4000">
              <a:solidFill>
                <a:srgbClr val="0070C0"/>
              </a:solidFill>
            </a:endParaRPr>
          </a:p>
        </p:txBody>
      </p:sp>
      <p:graphicFrame>
        <p:nvGraphicFramePr>
          <p:cNvPr id="580907" name="Group 299">
            <a:extLst>
              <a:ext uri="{FF2B5EF4-FFF2-40B4-BE49-F238E27FC236}">
                <a16:creationId xmlns:a16="http://schemas.microsoft.com/office/drawing/2014/main" id="{206F7F99-ADD2-461F-9B47-81478DF2F2A8}"/>
              </a:ext>
            </a:extLst>
          </p:cNvPr>
          <p:cNvGraphicFramePr>
            <a:graphicFrameLocks noGrp="1"/>
          </p:cNvGraphicFramePr>
          <p:nvPr>
            <p:ph idx="4294967295"/>
          </p:nvPr>
        </p:nvGraphicFramePr>
        <p:xfrm>
          <a:off x="2351088" y="2214563"/>
          <a:ext cx="6769100" cy="3086100"/>
        </p:xfrm>
        <a:graphic>
          <a:graphicData uri="http://schemas.openxmlformats.org/drawingml/2006/table">
            <a:tbl>
              <a:tblPr/>
              <a:tblGrid>
                <a:gridCol w="1440235">
                  <a:extLst>
                    <a:ext uri="{9D8B030D-6E8A-4147-A177-3AD203B41FA5}">
                      <a16:colId xmlns:a16="http://schemas.microsoft.com/office/drawing/2014/main" val="20000"/>
                    </a:ext>
                  </a:extLst>
                </a:gridCol>
                <a:gridCol w="2304374">
                  <a:extLst>
                    <a:ext uri="{9D8B030D-6E8A-4147-A177-3AD203B41FA5}">
                      <a16:colId xmlns:a16="http://schemas.microsoft.com/office/drawing/2014/main" val="20001"/>
                    </a:ext>
                  </a:extLst>
                </a:gridCol>
                <a:gridCol w="3024491">
                  <a:extLst>
                    <a:ext uri="{9D8B030D-6E8A-4147-A177-3AD203B41FA5}">
                      <a16:colId xmlns:a16="http://schemas.microsoft.com/office/drawing/2014/main" val="20002"/>
                    </a:ext>
                  </a:extLst>
                </a:gridCol>
              </a:tblGrid>
              <a:tr h="4315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err="1">
                          <a:ln>
                            <a:noFill/>
                          </a:ln>
                          <a:solidFill>
                            <a:schemeClr val="tx1"/>
                          </a:solidFill>
                          <a:effectLst/>
                          <a:latin typeface="Calibri" pitchFamily="34" charset="0"/>
                          <a:cs typeface="Times New Roman" pitchFamily="18" charset="0"/>
                        </a:rPr>
                        <a:t>Mesurande</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Calibri" pitchFamily="34" charset="0"/>
                          <a:cs typeface="Times New Roman" pitchFamily="18" charset="0"/>
                        </a:rPr>
                        <a:t>Effet utilisé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Calibri" pitchFamily="34" charset="0"/>
                          <a:cs typeface="Times New Roman" pitchFamily="18" charset="0"/>
                        </a:rPr>
                        <a:t>matériau</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6406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Température</a:t>
                      </a:r>
                      <a:endParaRPr kumimoji="0" lang="en-US" sz="1600" b="0" i="0" u="none" strike="noStrike" cap="none" normalizeH="0" baseline="0">
                        <a:ln>
                          <a:noFill/>
                        </a:ln>
                        <a:solidFill>
                          <a:schemeClr val="tx1"/>
                        </a:solidFill>
                        <a:effectLst/>
                        <a:latin typeface="Calibri" pitchFamily="34" charset="0"/>
                        <a:cs typeface="Times New Roman" pitchFamily="18"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Résistivité</a:t>
                      </a:r>
                      <a:endParaRPr kumimoji="0" lang="en-US" sz="16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Constante diélectrique</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Platine, nickel, cuivre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semi-conducteurs</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3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Flux optique</a:t>
                      </a:r>
                      <a:endParaRPr kumimoji="0" lang="fr-FR" sz="3600" b="0" i="0" u="none" strike="noStrike" cap="none" normalizeH="0" baseline="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Résistivité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a:ln>
                            <a:noFill/>
                          </a:ln>
                          <a:solidFill>
                            <a:schemeClr val="tx1"/>
                          </a:solidFill>
                          <a:effectLst/>
                          <a:latin typeface="Calibri" pitchFamily="34" charset="0"/>
                          <a:cs typeface="Times New Roman" pitchFamily="18" charset="0"/>
                        </a:rPr>
                        <a:t>Cesium</a:t>
                      </a:r>
                      <a:r>
                        <a:rPr kumimoji="0" lang="fr-FR" sz="1800" b="0" i="0" u="none" strike="noStrike" cap="none" normalizeH="0" baseline="0" dirty="0">
                          <a:ln>
                            <a:noFill/>
                          </a:ln>
                          <a:solidFill>
                            <a:schemeClr val="tx1"/>
                          </a:solidFill>
                          <a:effectLst/>
                          <a:latin typeface="Calibri" pitchFamily="34" charset="0"/>
                          <a:cs typeface="Times New Roman" pitchFamily="18" charset="0"/>
                        </a:rPr>
                        <a:t>; semi-conducteurs</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6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Déformation</a:t>
                      </a:r>
                      <a:endParaRPr kumimoji="0" lang="fr-FR" sz="3600" b="0" i="0" u="none" strike="noStrike" cap="none" normalizeH="0" baseline="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Résistivité </a:t>
                      </a:r>
                      <a:endParaRPr kumimoji="0" lang="en-US" sz="16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Perméabilité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Alliages de nickel</a:t>
                      </a:r>
                      <a:endParaRPr kumimoji="0" lang="en-US" sz="16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Alliages ferromagnétiques</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6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Times New Roman" pitchFamily="18" charset="0"/>
                        </a:rPr>
                        <a:t>Position</a:t>
                      </a:r>
                      <a:endParaRPr kumimoji="0" lang="fr-FR" sz="3600" b="0" i="0" u="none" strike="noStrike" cap="none" normalizeH="0" baseline="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Résistivité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Magnétorésistances :</a:t>
                      </a:r>
                      <a:endParaRPr kumimoji="0" lang="en-US" sz="1600" b="0" i="0" u="none" strike="noStrike" cap="none" normalizeH="0" baseline="0" dirty="0">
                        <a:ln>
                          <a:noFill/>
                        </a:ln>
                        <a:solidFill>
                          <a:schemeClr val="tx1"/>
                        </a:solidFill>
                        <a:effectLst/>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Bismuth, antimoine d’indium</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637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Humidité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Résistivité</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Calibri" pitchFamily="34" charset="0"/>
                          <a:cs typeface="Times New Roman" pitchFamily="18" charset="0"/>
                        </a:rPr>
                        <a:t>Chlorure de lithium</a:t>
                      </a:r>
                      <a:endParaRPr kumimoji="0" lang="fr-FR" sz="3600" b="0" i="0" u="none" strike="noStrike" cap="none" normalizeH="0" baseline="0" dirty="0">
                        <a:ln>
                          <a:noFill/>
                        </a:ln>
                        <a:solidFill>
                          <a:schemeClr val="tx1"/>
                        </a:solidFill>
                        <a:effectLst/>
                        <a:latin typeface="Calibri" pitchFamily="34" charset="0"/>
                      </a:endParaRPr>
                    </a:p>
                  </a:txBody>
                  <a:tcPr marL="92080" marR="92080" marT="45997" marB="459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blinds dir="vert"/>
  </p:transition>
</p:sld>
</file>

<file path=ppt/theme/theme1.xml><?xml version="1.0" encoding="utf-8"?>
<a:theme xmlns:a="http://schemas.openxmlformats.org/drawingml/2006/main" name="masque EN">
  <a:themeElements>
    <a:clrScheme name="">
      <a:dk1>
        <a:srgbClr val="000000"/>
      </a:dk1>
      <a:lt1>
        <a:srgbClr val="FFFFCC"/>
      </a:lt1>
      <a:dk2>
        <a:srgbClr val="8B8B8B"/>
      </a:dk2>
      <a:lt2>
        <a:srgbClr val="CC9900"/>
      </a:lt2>
      <a:accent1>
        <a:srgbClr val="00CCFF"/>
      </a:accent1>
      <a:accent2>
        <a:srgbClr val="00FFCC"/>
      </a:accent2>
      <a:accent3>
        <a:srgbClr val="FFFFE2"/>
      </a:accent3>
      <a:accent4>
        <a:srgbClr val="000000"/>
      </a:accent4>
      <a:accent5>
        <a:srgbClr val="AAE2FF"/>
      </a:accent5>
      <a:accent6>
        <a:srgbClr val="00E7B9"/>
      </a:accent6>
      <a:hlink>
        <a:srgbClr val="FF3300"/>
      </a:hlink>
      <a:folHlink>
        <a:srgbClr val="FF7C80"/>
      </a:folHlink>
    </a:clrScheme>
    <a:fontScheme name="masque EN">
      <a:majorFont>
        <a:latin typeface="Comic Sans MS"/>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lnDef>
  </a:objectDefaults>
  <a:extraClrSchemeLst>
    <a:extraClrScheme>
      <a:clrScheme name="masque E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masque E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masque E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elo de apresentação personalizado">
  <a:themeElements>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ersonaliz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3600" tIns="46800" rIns="93600" bIns="46800" numCol="1" anchor="t" anchorCtr="0" compatLnSpc="1">
        <a:prstTxWarp prst="textNoShape">
          <a:avLst/>
        </a:prstTxWarp>
        <a:spAutoFit/>
      </a:bodyPr>
      <a:lstStyle>
        <a:defPPr marL="288925" marR="0" indent="-288925" algn="l" defTabSz="914400" rtl="0" eaLnBrk="0" fontAlgn="base" latinLnBrk="0" hangingPunct="0">
          <a:lnSpc>
            <a:spcPct val="100000"/>
          </a:lnSpc>
          <a:spcBef>
            <a:spcPct val="20000"/>
          </a:spcBef>
          <a:spcAft>
            <a:spcPct val="0"/>
          </a:spcAft>
          <a:buClr>
            <a:srgbClr val="0099CC"/>
          </a:buClr>
          <a:buSzPct val="80000"/>
          <a:buFont typeface="Wingdings" pitchFamily="2" charset="2"/>
          <a:buNone/>
          <a:tabLst/>
          <a:defRPr kumimoji="1" lang="fr-FR" sz="2000" b="0" i="1" u="none" strike="noStrike" cap="none" normalizeH="0" baseline="0" smtClean="0">
            <a:ln>
              <a:noFill/>
            </a:ln>
            <a:solidFill>
              <a:schemeClr val="bg1"/>
            </a:solidFill>
            <a:effectLst/>
            <a:latin typeface="Tahoma" pitchFamily="34" charset="0"/>
          </a:defRPr>
        </a:defPPr>
      </a:lstStyle>
    </a:lnDef>
  </a:objectDefaults>
  <a:extraClrSchemeLst>
    <a:extraClrScheme>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que E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themeOverride>
</file>

<file path=docProps/app.xml><?xml version="1.0" encoding="utf-8"?>
<Properties xmlns="http://schemas.openxmlformats.org/officeDocument/2006/extended-properties" xmlns:vt="http://schemas.openxmlformats.org/officeDocument/2006/docPropsVTypes">
  <Template/>
  <TotalTime>39688</TotalTime>
  <Words>3197</Words>
  <Application>Microsoft Office PowerPoint</Application>
  <PresentationFormat>Widescreen</PresentationFormat>
  <Paragraphs>539</Paragraphs>
  <Slides>39</Slides>
  <Notes>26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39</vt:i4>
      </vt:variant>
    </vt:vector>
  </HeadingPairs>
  <TitlesOfParts>
    <vt:vector size="53" baseType="lpstr">
      <vt:lpstr>Tahoma</vt:lpstr>
      <vt:lpstr>Arial</vt:lpstr>
      <vt:lpstr>Comic Sans MS</vt:lpstr>
      <vt:lpstr>Wingdings</vt:lpstr>
      <vt:lpstr>Times New Roman</vt:lpstr>
      <vt:lpstr>Calibri</vt:lpstr>
      <vt:lpstr>Verdana</vt:lpstr>
      <vt:lpstr>Symbol</vt:lpstr>
      <vt:lpstr>masque EN</vt:lpstr>
      <vt:lpstr>Conception personnalisée</vt:lpstr>
      <vt:lpstr>Office Theme</vt:lpstr>
      <vt:lpstr>Modelo de apresentação personalizado</vt:lpstr>
      <vt:lpstr>Document</vt:lpstr>
      <vt:lpstr>Equation</vt:lpstr>
      <vt:lpstr>PowerPoint Presentation</vt:lpstr>
      <vt:lpstr>Plan</vt:lpstr>
      <vt:lpstr>Capteur ou transducteur</vt:lpstr>
      <vt:lpstr>Paramètres importants d’un capteur</vt:lpstr>
      <vt:lpstr>Autres paramètres</vt:lpstr>
      <vt:lpstr>Types de réponses</vt:lpstr>
      <vt:lpstr>Les réponses typiques sont du 1er ou, plus souvent, du 2nd ordre</vt:lpstr>
      <vt:lpstr>Les capteurs passifs et actifs</vt:lpstr>
      <vt:lpstr>Exemples d’effets utilisés pour le captage  passif</vt:lpstr>
      <vt:lpstr>Exemples d’effets utilisés pour le captage actif</vt:lpstr>
      <vt:lpstr>Les capteurs résistifs</vt:lpstr>
      <vt:lpstr>Capteurs inductifs</vt:lpstr>
      <vt:lpstr>Capteurs capacitifs</vt:lpstr>
      <vt:lpstr>Mesure de température</vt:lpstr>
      <vt:lpstr>Mesure de T passive : résistances métalliques</vt:lpstr>
      <vt:lpstr>PowerPoint Presentation</vt:lpstr>
      <vt:lpstr>PowerPoint Presentation</vt:lpstr>
      <vt:lpstr>PowerPoint Presentation</vt:lpstr>
      <vt:lpstr>Thermistances au Si</vt:lpstr>
      <vt:lpstr>Mesure de T active : jonction pn</vt:lpstr>
      <vt:lpstr>Mesure de T active: Pyromètrie IR</vt:lpstr>
      <vt:lpstr>Mesure de T active : Thermocouple</vt:lpstr>
      <vt:lpstr>PowerPoint Presentation</vt:lpstr>
      <vt:lpstr>Mesure de déplacement</vt:lpstr>
      <vt:lpstr>PowerPoint Presentation</vt:lpstr>
      <vt:lpstr>PowerPoint Presentation</vt:lpstr>
      <vt:lpstr>Mesure d’humidité</vt:lpstr>
      <vt:lpstr>PowerPoint Presentation</vt:lpstr>
      <vt:lpstr>Mesure de pression</vt:lpstr>
      <vt:lpstr>Mesure de débit</vt:lpstr>
      <vt:lpstr>Mesure de mouvement et de proximité</vt:lpstr>
      <vt:lpstr>Capteurs actifs</vt:lpstr>
      <vt:lpstr>Capteurs générateurs de courant</vt:lpstr>
      <vt:lpstr>PowerPoint Presentation</vt:lpstr>
      <vt:lpstr>Capteurs générateurs de charge</vt:lpstr>
      <vt:lpstr>Considérations pratiques</vt:lpstr>
      <vt:lpstr>PowerPoint Presentation</vt:lpstr>
      <vt:lpstr>Considérations pratiques : Défaillance sécuritaire </vt:lpstr>
      <vt:lpstr>Considérations pratiques : Linéarisation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Courtellemont</dc:creator>
  <cp:lastModifiedBy>Boukadoum, A. Mounir</cp:lastModifiedBy>
  <cp:revision>1134</cp:revision>
  <dcterms:created xsi:type="dcterms:W3CDTF">2002-01-08T12:37:03Z</dcterms:created>
  <dcterms:modified xsi:type="dcterms:W3CDTF">2025-10-16T17:12:08Z</dcterms:modified>
</cp:coreProperties>
</file>