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38" r:id="rId3"/>
    <p:sldMasterId id="2147483750" r:id="rId4"/>
    <p:sldMasterId id="2147483762" r:id="rId5"/>
    <p:sldMasterId id="2147483774" r:id="rId6"/>
    <p:sldMasterId id="2147483791" r:id="rId7"/>
    <p:sldMasterId id="2147483808" r:id="rId8"/>
    <p:sldMasterId id="2147483825" r:id="rId9"/>
  </p:sldMasterIdLst>
  <p:notesMasterIdLst>
    <p:notesMasterId r:id="rId44"/>
  </p:notesMasterIdLst>
  <p:sldIdLst>
    <p:sldId id="256" r:id="rId10"/>
    <p:sldId id="294" r:id="rId11"/>
    <p:sldId id="257" r:id="rId12"/>
    <p:sldId id="287" r:id="rId13"/>
    <p:sldId id="28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91" r:id="rId23"/>
    <p:sldId id="29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5" r:id="rId35"/>
    <p:sldId id="296" r:id="rId36"/>
    <p:sldId id="297" r:id="rId37"/>
    <p:sldId id="301" r:id="rId38"/>
    <p:sldId id="302" r:id="rId39"/>
    <p:sldId id="298" r:id="rId40"/>
    <p:sldId id="299" r:id="rId41"/>
    <p:sldId id="300" r:id="rId42"/>
    <p:sldId id="293" r:id="rId43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>
      <p:cViewPr varScale="1">
        <p:scale>
          <a:sx n="92" d="100"/>
          <a:sy n="92" d="100"/>
        </p:scale>
        <p:origin x="72" y="51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7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74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17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25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70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49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61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990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74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65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317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06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73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00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159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590DAF9-FBE2-4896-80C0-01721361EEC2}" type="slidenum">
              <a:rPr lang="fr-CA" smtClean="0">
                <a:solidFill>
                  <a:prstClr val="black"/>
                </a:solidFill>
              </a:rPr>
              <a:pPr/>
              <a:t>27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29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548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451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910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984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44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54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22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55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4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22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69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2606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683327"/>
            <a:ext cx="479721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1513" y="1432997"/>
            <a:ext cx="53314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718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56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458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3751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0423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856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585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7058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3383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8312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182" y="296871"/>
            <a:ext cx="10077636" cy="677108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1">
                <a:solidFill>
                  <a:srgbClr val="6F2F9F"/>
                </a:solidFill>
                <a:latin typeface="+mn-lt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8" y="1148557"/>
            <a:ext cx="10762825" cy="49244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+mn-lt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5546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5100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8673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683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378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53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23867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6538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504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808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182" y="296871"/>
            <a:ext cx="10077636" cy="677108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1">
                <a:solidFill>
                  <a:srgbClr val="6F2F9F"/>
                </a:solidFill>
                <a:latin typeface="+mn-lt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7460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04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8541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1957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3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9986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57734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205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4072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7182" y="296871"/>
            <a:ext cx="10077636" cy="677108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1">
                <a:solidFill>
                  <a:srgbClr val="6F2F9F"/>
                </a:solidFill>
                <a:latin typeface="+mn-lt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82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58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5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15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82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69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9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776D-11DB-481A-BB7B-FAD7F1C3AB6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632D-4D3D-416D-811A-250E944843E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52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70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78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0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98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04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26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5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91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7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67120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96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7822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51604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7708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BBA6-4383-4518-801B-3487FDBDA3F0}" type="slidenum">
              <a:rPr lang="fr-CA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80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103"/>
            </a:lvl2pPr>
            <a:lvl3pPr marL="126068" indent="0">
              <a:buNone/>
              <a:defRPr/>
            </a:lvl3pPr>
            <a:lvl4pPr marL="252134" indent="0">
              <a:buNone/>
              <a:defRPr/>
            </a:lvl4pPr>
            <a:lvl5pPr marL="3782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0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8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96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09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1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57393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75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5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58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6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01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1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8805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94034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633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0784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BBA6-4383-4518-801B-3487FDBDA3F0}" type="slidenum">
              <a:rPr lang="fr-CA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80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103"/>
            </a:lvl2pPr>
            <a:lvl3pPr marL="126068" indent="0">
              <a:buNone/>
              <a:defRPr/>
            </a:lvl3pPr>
            <a:lvl4pPr marL="252134" indent="0">
              <a:buNone/>
              <a:defRPr/>
            </a:lvl4pPr>
            <a:lvl5pPr marL="3782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9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06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753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08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16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47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24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4E1-8F84-4FE9-98D5-A5C149E37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Generative Adversarial Networks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A0DE-8752-4CDC-9CC8-4063D92F6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1041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16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62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66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57116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2082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7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CA" smtClean="0"/>
              <a:pPr marL="2540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3078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BBA6-4383-4518-801B-3487FDBDA3F0}" type="slidenum">
              <a:rPr lang="fr-CA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80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103"/>
            </a:lvl2pPr>
            <a:lvl3pPr marL="126068" indent="0">
              <a:buNone/>
              <a:defRPr/>
            </a:lvl3pPr>
            <a:lvl4pPr marL="252134" indent="0">
              <a:buNone/>
              <a:defRPr/>
            </a:lvl4pPr>
            <a:lvl5pPr marL="3782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70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9788" y="778282"/>
            <a:ext cx="1137242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40793" y="3513734"/>
            <a:ext cx="59104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97470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79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5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 spc="300" baseline="0">
          <a:latin typeface="Calibri" panose="020F0502020204030204" pitchFamily="34" charset="0"/>
          <a:ea typeface="Noto Sans Light" panose="020B0402040504020204" pitchFamily="34"/>
          <a:cs typeface="Calibri" panose="020F0502020204030204" pitchFamily="34" charset="0"/>
        </a:defRPr>
      </a:lvl1pPr>
    </p:titleStyle>
    <p:bodyStyle>
      <a:lvl1pPr marL="0">
        <a:defRPr b="0" i="0" spc="300" baseline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3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1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45FD-D1F7-4A91-AC81-B551A2F1B9E8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2019-10-23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A9ED-33EE-4D1A-BCAB-B1E251F01E64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624" y="318795"/>
            <a:ext cx="105507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245" y="1431129"/>
            <a:ext cx="111955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hyperlink" Target="https://arxiv.org/abs/1703.05921v1" TargetMode="External"/><Relationship Id="rId21" Type="http://schemas.openxmlformats.org/officeDocument/2006/relationships/hyperlink" Target="https://arxiv.org/abs/1612.00215" TargetMode="External"/><Relationship Id="rId34" Type="http://schemas.openxmlformats.org/officeDocument/2006/relationships/hyperlink" Target="https://arxiv.org/abs/1712.02514" TargetMode="External"/><Relationship Id="rId42" Type="http://schemas.openxmlformats.org/officeDocument/2006/relationships/hyperlink" Target="https://arxiv.org/abs/1704.04886" TargetMode="External"/><Relationship Id="rId47" Type="http://schemas.openxmlformats.org/officeDocument/2006/relationships/hyperlink" Target="https://github.com/cvondrick/videogan" TargetMode="External"/><Relationship Id="rId50" Type="http://schemas.openxmlformats.org/officeDocument/2006/relationships/hyperlink" Target="https://arxiv.org/abs/1712.00170" TargetMode="External"/><Relationship Id="rId55" Type="http://schemas.openxmlformats.org/officeDocument/2006/relationships/hyperlink" Target="https://arxiv.org/abs/1702.07392v1" TargetMode="External"/><Relationship Id="rId63" Type="http://schemas.openxmlformats.org/officeDocument/2006/relationships/hyperlink" Target="https://arxiv.org/abs/1711.05139" TargetMode="External"/><Relationship Id="rId7" Type="http://schemas.openxmlformats.org/officeDocument/2006/relationships/hyperlink" Target="https://github.com/EdwardSmith1884/3D-IWGAN" TargetMode="External"/><Relationship Id="rId2" Type="http://schemas.openxmlformats.org/officeDocument/2006/relationships/hyperlink" Target="https://github.com/hindupuravinash/the-gan-zoo" TargetMode="External"/><Relationship Id="rId16" Type="http://schemas.openxmlformats.org/officeDocument/2006/relationships/hyperlink" Target="https://arxiv.org/abs/1701.02386v1" TargetMode="External"/><Relationship Id="rId29" Type="http://schemas.openxmlformats.org/officeDocument/2006/relationships/hyperlink" Target="https://arxiv.org/abs/1707.01217" TargetMode="External"/><Relationship Id="rId11" Type="http://schemas.openxmlformats.org/officeDocument/2006/relationships/hyperlink" Target="https://github.com/IgorSusmelj/ABC-GAN" TargetMode="External"/><Relationship Id="rId24" Type="http://schemas.openxmlformats.org/officeDocument/2006/relationships/hyperlink" Target="https://arxiv.org/abs/1707.01400" TargetMode="External"/><Relationship Id="rId32" Type="http://schemas.openxmlformats.org/officeDocument/2006/relationships/hyperlink" Target="https://arxiv.org/abs/1711.10678" TargetMode="External"/><Relationship Id="rId37" Type="http://schemas.openxmlformats.org/officeDocument/2006/relationships/hyperlink" Target="https://arxiv.org/abs/1701.02676" TargetMode="External"/><Relationship Id="rId40" Type="http://schemas.openxmlformats.org/officeDocument/2006/relationships/hyperlink" Target="https://github.com/poolio/unrolled_gan" TargetMode="External"/><Relationship Id="rId45" Type="http://schemas.openxmlformats.org/officeDocument/2006/relationships/hyperlink" Target="https://github.com/akashgit/VEEGAN" TargetMode="External"/><Relationship Id="rId53" Type="http://schemas.openxmlformats.org/officeDocument/2006/relationships/hyperlink" Target="http://arxiv.org/abs/1802.06840" TargetMode="External"/><Relationship Id="rId58" Type="http://schemas.openxmlformats.org/officeDocument/2006/relationships/hyperlink" Target="https://arxiv.org/abs/1701.07875v2" TargetMode="External"/><Relationship Id="rId66" Type="http://schemas.openxmlformats.org/officeDocument/2006/relationships/hyperlink" Target="https://github.com/victor-shepardson/alpha-GAN" TargetMode="External"/><Relationship Id="rId5" Type="http://schemas.openxmlformats.org/officeDocument/2006/relationships/hyperlink" Target="https://github.com/zck119/3dgan-release" TargetMode="External"/><Relationship Id="rId61" Type="http://schemas.openxmlformats.org/officeDocument/2006/relationships/hyperlink" Target="https://github.com/igul222/improved_wgan_training" TargetMode="External"/><Relationship Id="rId19" Type="http://schemas.openxmlformats.org/officeDocument/2006/relationships/hyperlink" Target="https://arxiv.org/abs/1703.10094" TargetMode="External"/><Relationship Id="rId14" Type="http://schemas.openxmlformats.org/officeDocument/2006/relationships/hyperlink" Target="https://arxiv.org/abs/1702.01983" TargetMode="External"/><Relationship Id="rId22" Type="http://schemas.openxmlformats.org/officeDocument/2006/relationships/hyperlink" Target="https://arxiv.org/abs/1606.00704" TargetMode="External"/><Relationship Id="rId27" Type="http://schemas.openxmlformats.org/officeDocument/2006/relationships/hyperlink" Target="https://arxiv.org/abs/1706.04223" TargetMode="External"/><Relationship Id="rId30" Type="http://schemas.openxmlformats.org/officeDocument/2006/relationships/hyperlink" Target="https://arxiv.org/abs/1709.00938" TargetMode="External"/><Relationship Id="rId35" Type="http://schemas.openxmlformats.org/officeDocument/2006/relationships/hyperlink" Target="https://arxiv.org/abs/1712.00358" TargetMode="External"/><Relationship Id="rId43" Type="http://schemas.openxmlformats.org/officeDocument/2006/relationships/hyperlink" Target="https://arxiv.org/abs/1704.00849" TargetMode="External"/><Relationship Id="rId48" Type="http://schemas.openxmlformats.org/officeDocument/2006/relationships/hyperlink" Target="https://arxiv.org/abs/1611.01799" TargetMode="External"/><Relationship Id="rId56" Type="http://schemas.openxmlformats.org/officeDocument/2006/relationships/hyperlink" Target="https://arxiv.org/abs/1802.04208" TargetMode="External"/><Relationship Id="rId64" Type="http://schemas.openxmlformats.org/officeDocument/2006/relationships/hyperlink" Target="https://arxiv.org/abs/1711.02413" TargetMode="External"/><Relationship Id="rId8" Type="http://schemas.openxmlformats.org/officeDocument/2006/relationships/hyperlink" Target="https://arxiv.org/abs/1708.07969" TargetMode="External"/><Relationship Id="rId51" Type="http://schemas.openxmlformats.org/officeDocument/2006/relationships/hyperlink" Target="https://arxiv.org/abs/1701.04568v1" TargetMode="External"/><Relationship Id="rId3" Type="http://schemas.openxmlformats.org/officeDocument/2006/relationships/hyperlink" Target="https://arxiv.org/abs/1711.06375" TargetMode="External"/><Relationship Id="rId12" Type="http://schemas.openxmlformats.org/officeDocument/2006/relationships/hyperlink" Target="https://arxiv.org/abs/1711.11139" TargetMode="External"/><Relationship Id="rId17" Type="http://schemas.openxmlformats.org/officeDocument/2006/relationships/hyperlink" Target="https://arxiv.org/abs/1801.02610" TargetMode="External"/><Relationship Id="rId25" Type="http://schemas.openxmlformats.org/officeDocument/2006/relationships/hyperlink" Target="https://arxiv.org/abs/1703.02000" TargetMode="External"/><Relationship Id="rId33" Type="http://schemas.openxmlformats.org/officeDocument/2006/relationships/hyperlink" Target="https://arxiv.org/abs/1711.10485" TargetMode="External"/><Relationship Id="rId38" Type="http://schemas.openxmlformats.org/officeDocument/2006/relationships/hyperlink" Target="http://github.com/zsdonghao/Unsup-Im2Im" TargetMode="External"/><Relationship Id="rId46" Type="http://schemas.openxmlformats.org/officeDocument/2006/relationships/hyperlink" Target="https://arxiv.org/abs/1609.02612" TargetMode="External"/><Relationship Id="rId59" Type="http://schemas.openxmlformats.org/officeDocument/2006/relationships/hyperlink" Target="https://github.com/martinarjovsky/WassersteinGAN" TargetMode="External"/><Relationship Id="rId67" Type="http://schemas.openxmlformats.org/officeDocument/2006/relationships/hyperlink" Target="https://arxiv.org/abs/1709.06548" TargetMode="External"/><Relationship Id="rId20" Type="http://schemas.openxmlformats.org/officeDocument/2006/relationships/hyperlink" Target="https://arxiv.org/abs/1610.04490" TargetMode="External"/><Relationship Id="rId41" Type="http://schemas.openxmlformats.org/officeDocument/2006/relationships/hyperlink" Target="https://arxiv.org/abs/1512.09300" TargetMode="External"/><Relationship Id="rId54" Type="http://schemas.openxmlformats.org/officeDocument/2006/relationships/hyperlink" Target="https://arxiv.org/abs/1707.00309" TargetMode="External"/><Relationship Id="rId62" Type="http://schemas.openxmlformats.org/officeDocument/2006/relationships/hyperlink" Target="https://arxiv.org/abs/1705.10904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arxiv.org/abs/1707.09557" TargetMode="External"/><Relationship Id="rId15" Type="http://schemas.openxmlformats.org/officeDocument/2006/relationships/hyperlink" Target="https://arxiv.org/abs/1711.04755" TargetMode="External"/><Relationship Id="rId23" Type="http://schemas.openxmlformats.org/officeDocument/2006/relationships/hyperlink" Target="https://github.com/IshmaelBelghazi/ALI" TargetMode="External"/><Relationship Id="rId28" Type="http://schemas.openxmlformats.org/officeDocument/2006/relationships/hyperlink" Target="https://github.com/jakezhaojb/ARAE" TargetMode="External"/><Relationship Id="rId36" Type="http://schemas.openxmlformats.org/officeDocument/2006/relationships/hyperlink" Target="https://arxiv.org/abs/1801.04011" TargetMode="External"/><Relationship Id="rId49" Type="http://schemas.openxmlformats.org/officeDocument/2006/relationships/hyperlink" Target="https://github.com/Shuangfei/vgan" TargetMode="External"/><Relationship Id="rId57" Type="http://schemas.openxmlformats.org/officeDocument/2006/relationships/hyperlink" Target="https://arxiv.org/abs/1712.09127" TargetMode="External"/><Relationship Id="rId10" Type="http://schemas.openxmlformats.org/officeDocument/2006/relationships/hyperlink" Target="https://drive.google.com/file/d/0B3wEP_lEl0laVTdGcHE2VnRiMlE/view" TargetMode="External"/><Relationship Id="rId31" Type="http://schemas.openxmlformats.org/officeDocument/2006/relationships/hyperlink" Target="https://arxiv.org/abs/1702.03410" TargetMode="External"/><Relationship Id="rId44" Type="http://schemas.openxmlformats.org/officeDocument/2006/relationships/hyperlink" Target="https://arxiv.org/abs/1705.07761" TargetMode="External"/><Relationship Id="rId52" Type="http://schemas.openxmlformats.org/officeDocument/2006/relationships/hyperlink" Target="https://arxiv.org/abs/1708.06724" TargetMode="External"/><Relationship Id="rId60" Type="http://schemas.openxmlformats.org/officeDocument/2006/relationships/hyperlink" Target="https://arxiv.org/abs/1704.00028" TargetMode="External"/><Relationship Id="rId65" Type="http://schemas.openxmlformats.org/officeDocument/2006/relationships/hyperlink" Target="https://arxiv.org/abs/1706.04987" TargetMode="External"/><Relationship Id="rId4" Type="http://schemas.openxmlformats.org/officeDocument/2006/relationships/hyperlink" Target="https://arxiv.org/abs/1610.07584" TargetMode="External"/><Relationship Id="rId9" Type="http://schemas.openxmlformats.org/officeDocument/2006/relationships/hyperlink" Target="https://github.com/Yang7879/3D-RecGAN" TargetMode="External"/><Relationship Id="rId13" Type="http://schemas.openxmlformats.org/officeDocument/2006/relationships/hyperlink" Target="https://arxiv.org/abs/1610.09585" TargetMode="External"/><Relationship Id="rId18" Type="http://schemas.openxmlformats.org/officeDocument/2006/relationships/hyperlink" Target="https://arxiv.org/abs/1707.05474" TargetMode="External"/><Relationship Id="rId39" Type="http://schemas.openxmlformats.org/officeDocument/2006/relationships/hyperlink" Target="https://arxiv.org/abs/1611.021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affinelayer.com/pixsrv/" TargetMode="Externa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9.1109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chfaceisreal.com/index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rkiros/adv_L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dcu.be/cdl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MachineLearning/comments/d05nfr/d_i_just_found_the_earliest_description_of_the/" TargetMode="External"/><Relationship Id="rId2" Type="http://schemas.openxmlformats.org/officeDocument/2006/relationships/hyperlink" Target="https://archive.org/details/06Kahle001316/page/n3" TargetMode="Externa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png"/><Relationship Id="rId7" Type="http://schemas.openxmlformats.org/officeDocument/2006/relationships/hyperlink" Target="https://towardsdatascience.com/how-gans-really-work-2e1db1f407b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pdf/1606.05908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4495800"/>
            <a:ext cx="548640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1450" spc="5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Adapté de </a:t>
            </a:r>
            <a:r>
              <a:rPr sz="1450" spc="5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Philippe </a:t>
            </a:r>
            <a:r>
              <a:rPr sz="1450" dirty="0" err="1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Giguère</a:t>
            </a:r>
            <a:r>
              <a:rPr lang="fr-CA" sz="145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 et autres sources sur Internet</a:t>
            </a:r>
            <a:endParaRPr sz="1450" dirty="0">
              <a:solidFill>
                <a:schemeClr val="bg1">
                  <a:lumMod val="65000"/>
                </a:schemeClr>
              </a:solidFill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47800" y="2590800"/>
            <a:ext cx="92202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3380" algn="ctr"/>
            <a:r>
              <a:rPr lang="fr-CA"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Réseaux génératifs antagonistes (</a:t>
            </a:r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</a:t>
            </a:r>
            <a:r>
              <a:rPr sz="4400" spc="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tive </a:t>
            </a:r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Advers</a:t>
            </a:r>
            <a:r>
              <a:rPr sz="4400" spc="1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440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ria</a:t>
            </a:r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sz="4400" spc="-3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Networks</a:t>
            </a:r>
            <a:r>
              <a:rPr lang="fr-CA"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GAN)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09008"/>
            <a:ext cx="755822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algn="l"/>
            <a:r>
              <a:rPr i="0" spc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i="0" spc="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i="0" spc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</a:t>
            </a:r>
            <a:r>
              <a:rPr i="0" spc="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îne</a:t>
            </a:r>
            <a:r>
              <a:rPr lang="fr-CA" i="0" spc="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 du GAN</a:t>
            </a:r>
            <a:endParaRPr i="0" spc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096" y="1400859"/>
            <a:ext cx="7644765" cy="260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fr-CA" sz="3200" spc="-100" dirty="0">
                <a:cs typeface="Palatino Linotype"/>
              </a:rPr>
              <a:t>F</a:t>
            </a:r>
            <a:r>
              <a:rPr lang="fr-CA" sz="3200" spc="-100" dirty="0">
                <a:cs typeface="Palatino Linotype"/>
              </a:rPr>
              <a:t>onction </a:t>
            </a:r>
            <a:r>
              <a:rPr sz="3200" dirty="0">
                <a:cs typeface="Palatino Linotype"/>
              </a:rPr>
              <a:t>o</a:t>
            </a:r>
            <a:r>
              <a:rPr sz="3200" spc="5" dirty="0">
                <a:cs typeface="Palatino Linotype"/>
              </a:rPr>
              <a:t>b</a:t>
            </a:r>
            <a:r>
              <a:rPr sz="3200" dirty="0">
                <a:cs typeface="Palatino Linotype"/>
              </a:rPr>
              <a:t>jecti</a:t>
            </a:r>
            <a:r>
              <a:rPr sz="3200" spc="-50" dirty="0">
                <a:cs typeface="Palatino Linotype"/>
              </a:rPr>
              <a:t>v</a:t>
            </a:r>
            <a:r>
              <a:rPr sz="3200" dirty="0">
                <a:cs typeface="Palatino Linotype"/>
              </a:rPr>
              <a:t>e</a:t>
            </a:r>
            <a:r>
              <a:rPr sz="3200" spc="25" dirty="0">
                <a:cs typeface="Palatino Linotype"/>
              </a:rPr>
              <a:t> </a:t>
            </a:r>
            <a:r>
              <a:rPr lang="fr-CA" sz="3200" spc="25" dirty="0">
                <a:cs typeface="Palatino Linotype"/>
              </a:rPr>
              <a:t>à optimiser</a:t>
            </a: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endParaRPr sz="3500" dirty="0">
              <a:cs typeface="Times New Roman"/>
            </a:endParaRPr>
          </a:p>
          <a:p>
            <a:pPr marL="571500" indent="-571500">
              <a:spcBef>
                <a:spcPts val="36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sz="3650" dirty="0">
              <a:cs typeface="Times New Roman"/>
            </a:endParaRP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3200" dirty="0">
                <a:cs typeface="Palatino Linotype"/>
              </a:rPr>
              <a:t>Alternance entre :</a:t>
            </a:r>
          </a:p>
          <a:p>
            <a:pPr marL="469900">
              <a:spcBef>
                <a:spcPts val="700"/>
              </a:spcBef>
            </a:pPr>
            <a:r>
              <a:rPr sz="2800" spc="-20" dirty="0">
                <a:solidFill>
                  <a:srgbClr val="00A800"/>
                </a:solidFill>
                <a:cs typeface="Arial"/>
              </a:rPr>
              <a:t>–</a:t>
            </a:r>
            <a:r>
              <a:rPr sz="2800" spc="-80" dirty="0">
                <a:solidFill>
                  <a:srgbClr val="00A800"/>
                </a:solidFill>
                <a:cs typeface="Arial"/>
              </a:rPr>
              <a:t> </a:t>
            </a:r>
            <a:r>
              <a:rPr sz="2800" b="1" spc="-20" dirty="0">
                <a:solidFill>
                  <a:srgbClr val="00A800"/>
                </a:solidFill>
                <a:cs typeface="Palatino Linotype"/>
              </a:rPr>
              <a:t>Montée</a:t>
            </a:r>
            <a:r>
              <a:rPr sz="2800" b="1" spc="15" dirty="0">
                <a:solidFill>
                  <a:srgbClr val="00A800"/>
                </a:solidFill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du</a:t>
            </a:r>
            <a:r>
              <a:rPr sz="2800" spc="10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gr</a:t>
            </a:r>
            <a:r>
              <a:rPr sz="2800" spc="-5" dirty="0">
                <a:cs typeface="Palatino Linotype"/>
              </a:rPr>
              <a:t>a</a:t>
            </a:r>
            <a:r>
              <a:rPr sz="2800" spc="-15" dirty="0">
                <a:cs typeface="Palatino Linotype"/>
              </a:rPr>
              <a:t>dien</a:t>
            </a:r>
            <a:r>
              <a:rPr sz="2800" spc="-10" dirty="0">
                <a:cs typeface="Palatino Linotype"/>
              </a:rPr>
              <a:t>t</a:t>
            </a:r>
            <a:r>
              <a:rPr sz="2800" spc="-15" dirty="0">
                <a:cs typeface="Palatino Linotype"/>
              </a:rPr>
              <a:t> </a:t>
            </a:r>
            <a:r>
              <a:rPr sz="2800" spc="-25" dirty="0">
                <a:cs typeface="Palatino Linotype"/>
              </a:rPr>
              <a:t>pou</a:t>
            </a:r>
            <a:r>
              <a:rPr sz="2800" spc="-15" dirty="0">
                <a:cs typeface="Palatino Linotype"/>
              </a:rPr>
              <a:t>r</a:t>
            </a:r>
            <a:r>
              <a:rPr sz="2800" dirty="0">
                <a:cs typeface="Palatino Linotype"/>
              </a:rPr>
              <a:t> </a:t>
            </a:r>
            <a:r>
              <a:rPr sz="2800" spc="-5" dirty="0">
                <a:cs typeface="Palatino Linotype"/>
              </a:rPr>
              <a:t>l</a:t>
            </a:r>
            <a:r>
              <a:rPr sz="2800" spc="-15" dirty="0">
                <a:cs typeface="Palatino Linotype"/>
              </a:rPr>
              <a:t>e</a:t>
            </a:r>
            <a:r>
              <a:rPr sz="2800" spc="-30" dirty="0">
                <a:cs typeface="Palatino Linotype"/>
              </a:rPr>
              <a:t> </a:t>
            </a:r>
            <a:r>
              <a:rPr sz="2800" b="1" spc="-15" dirty="0">
                <a:cs typeface="Palatino Linotype"/>
              </a:rPr>
              <a:t>dis</a:t>
            </a:r>
            <a:r>
              <a:rPr sz="2800" b="1" spc="-30" dirty="0">
                <a:cs typeface="Palatino Linotype"/>
              </a:rPr>
              <a:t>c</a:t>
            </a:r>
            <a:r>
              <a:rPr sz="2800" b="1" spc="-20" dirty="0">
                <a:cs typeface="Palatino Linotype"/>
              </a:rPr>
              <a:t>rimina</a:t>
            </a:r>
            <a:r>
              <a:rPr sz="2800" b="1" dirty="0">
                <a:cs typeface="Palatino Linotype"/>
              </a:rPr>
              <a:t>t</a:t>
            </a:r>
            <a:r>
              <a:rPr sz="2800" b="1" spc="-15" dirty="0">
                <a:cs typeface="Palatino Linotype"/>
              </a:rPr>
              <a:t>eur</a:t>
            </a:r>
            <a:endParaRPr sz="2800" dirty="0"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2057400"/>
            <a:ext cx="884834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0" y="3950365"/>
            <a:ext cx="8266176" cy="687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5212342"/>
            <a:ext cx="3384804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3051" y="5168146"/>
            <a:ext cx="574548" cy="687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9120" y="4766339"/>
            <a:ext cx="6736715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20" dirty="0">
                <a:solidFill>
                  <a:srgbClr val="FF0000"/>
                </a:solidFill>
                <a:cs typeface="Arial"/>
              </a:rPr>
              <a:t>–</a:t>
            </a:r>
            <a:r>
              <a:rPr sz="2800" spc="-80" dirty="0">
                <a:solidFill>
                  <a:srgbClr val="FF0000"/>
                </a:solidFill>
                <a:cs typeface="Arial"/>
              </a:rPr>
              <a:t> </a:t>
            </a:r>
            <a:r>
              <a:rPr sz="2800" b="1" spc="-30" dirty="0">
                <a:solidFill>
                  <a:srgbClr val="FF0000"/>
                </a:solidFill>
                <a:cs typeface="Palatino Linotype"/>
              </a:rPr>
              <a:t>D</a:t>
            </a:r>
            <a:r>
              <a:rPr sz="2800" b="1" spc="-10" dirty="0">
                <a:solidFill>
                  <a:srgbClr val="FF0000"/>
                </a:solidFill>
                <a:cs typeface="Palatino Linotype"/>
              </a:rPr>
              <a:t>e</a:t>
            </a:r>
            <a:r>
              <a:rPr sz="2800" b="1" spc="-15" dirty="0">
                <a:solidFill>
                  <a:srgbClr val="FF0000"/>
                </a:solidFill>
                <a:cs typeface="Palatino Linotype"/>
              </a:rPr>
              <a:t>s</a:t>
            </a:r>
            <a:r>
              <a:rPr sz="2800" b="1" spc="-30" dirty="0">
                <a:solidFill>
                  <a:srgbClr val="FF0000"/>
                </a:solidFill>
                <a:cs typeface="Palatino Linotype"/>
              </a:rPr>
              <a:t>c</a:t>
            </a:r>
            <a:r>
              <a:rPr sz="2800" b="1" spc="-15" dirty="0">
                <a:solidFill>
                  <a:srgbClr val="FF0000"/>
                </a:solidFill>
                <a:cs typeface="Palatino Linotype"/>
              </a:rPr>
              <a:t>ente</a:t>
            </a:r>
            <a:r>
              <a:rPr sz="2800" b="1" spc="10" dirty="0">
                <a:solidFill>
                  <a:srgbClr val="FF0000"/>
                </a:solidFill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du</a:t>
            </a:r>
            <a:r>
              <a:rPr sz="2800" spc="5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gr</a:t>
            </a:r>
            <a:r>
              <a:rPr sz="2800" spc="-10" dirty="0">
                <a:cs typeface="Palatino Linotype"/>
              </a:rPr>
              <a:t>a</a:t>
            </a:r>
            <a:r>
              <a:rPr sz="2800" spc="-15" dirty="0">
                <a:cs typeface="Palatino Linotype"/>
              </a:rPr>
              <a:t>dient</a:t>
            </a:r>
            <a:r>
              <a:rPr sz="2800" spc="-5" dirty="0">
                <a:cs typeface="Palatino Linotype"/>
              </a:rPr>
              <a:t> </a:t>
            </a:r>
            <a:r>
              <a:rPr sz="2800" spc="-25" dirty="0">
                <a:cs typeface="Palatino Linotype"/>
              </a:rPr>
              <a:t>p</a:t>
            </a:r>
            <a:r>
              <a:rPr sz="2800" spc="-35" dirty="0">
                <a:cs typeface="Palatino Linotype"/>
              </a:rPr>
              <a:t>o</a:t>
            </a:r>
            <a:r>
              <a:rPr sz="2800" spc="-25" dirty="0">
                <a:cs typeface="Palatino Linotype"/>
              </a:rPr>
              <a:t>u</a:t>
            </a:r>
            <a:r>
              <a:rPr sz="2800" spc="-15" dirty="0">
                <a:cs typeface="Palatino Linotype"/>
              </a:rPr>
              <a:t>r</a:t>
            </a:r>
            <a:r>
              <a:rPr sz="2800" spc="-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le</a:t>
            </a:r>
            <a:r>
              <a:rPr sz="2800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gé</a:t>
            </a:r>
            <a:r>
              <a:rPr sz="2800" spc="-15" dirty="0">
                <a:cs typeface="Palatino Linotype"/>
              </a:rPr>
              <a:t>nér</a:t>
            </a:r>
            <a:r>
              <a:rPr sz="2800" spc="-10" dirty="0">
                <a:cs typeface="Palatino Linotype"/>
              </a:rPr>
              <a:t>a</a:t>
            </a:r>
            <a:r>
              <a:rPr sz="2800" spc="-20" dirty="0">
                <a:cs typeface="Palatino Linotype"/>
              </a:rPr>
              <a:t>te</a:t>
            </a:r>
            <a:r>
              <a:rPr sz="2800" spc="-15" dirty="0">
                <a:cs typeface="Palatino Linotype"/>
              </a:rPr>
              <a:t>ur</a:t>
            </a:r>
            <a:endParaRPr sz="2800" dirty="0">
              <a:cs typeface="Palatino Linotype"/>
            </a:endParaRPr>
          </a:p>
          <a:p>
            <a:pPr marR="1329690" algn="r">
              <a:spcBef>
                <a:spcPts val="1305"/>
              </a:spcBef>
            </a:pP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05416" y="6458694"/>
            <a:ext cx="114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Palatino Linotype"/>
                <a:cs typeface="Palatino Linotype"/>
              </a:rPr>
              <a:t>8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66800" y="1193623"/>
            <a:ext cx="9323070" cy="105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CA" sz="3200" dirty="0">
                <a:cs typeface="Palatino Linotype"/>
              </a:rPr>
              <a:t>La</a:t>
            </a:r>
            <a:r>
              <a:rPr sz="3200" spc="5" dirty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fonction de</a:t>
            </a:r>
            <a:r>
              <a:rPr sz="3200" spc="-15" dirty="0">
                <a:cs typeface="Palatino Linotype"/>
              </a:rPr>
              <a:t> </a:t>
            </a:r>
            <a:r>
              <a:rPr sz="3200" spc="-5" dirty="0">
                <a:cs typeface="Palatino Linotype"/>
              </a:rPr>
              <a:t>pe</a:t>
            </a:r>
            <a:r>
              <a:rPr sz="3200" spc="-15" dirty="0">
                <a:cs typeface="Palatino Linotype"/>
              </a:rPr>
              <a:t>r</a:t>
            </a:r>
            <a:r>
              <a:rPr sz="3200" spc="-5" dirty="0">
                <a:cs typeface="Palatino Linotype"/>
              </a:rPr>
              <a:t>t</a:t>
            </a:r>
            <a:r>
              <a:rPr sz="3200" dirty="0">
                <a:cs typeface="Palatino Linotype"/>
              </a:rPr>
              <a:t>e</a:t>
            </a:r>
            <a:r>
              <a:rPr sz="3200" spc="25" dirty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de</a:t>
            </a:r>
            <a:r>
              <a:rPr sz="3200" spc="-15" dirty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G </a:t>
            </a:r>
            <a:r>
              <a:rPr lang="fr-CA" sz="3200" dirty="0" smtClean="0">
                <a:cs typeface="Palatino Linotype"/>
              </a:rPr>
              <a:t>n’est pas optimale</a:t>
            </a:r>
            <a:endParaRPr sz="3200" dirty="0">
              <a:cs typeface="Palatino Linotype"/>
            </a:endParaRPr>
          </a:p>
          <a:p>
            <a:pPr marR="2498725" algn="r">
              <a:spcBef>
                <a:spcPts val="1470"/>
              </a:spcBef>
            </a:pP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]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296871"/>
            <a:ext cx="941791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/>
            <a:r>
              <a:rPr i="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</a:t>
            </a:r>
            <a:r>
              <a:rPr i="0" spc="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i="0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</a:t>
            </a:r>
            <a:r>
              <a:rPr i="0" spc="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i="0" spc="-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</a:t>
            </a:r>
            <a:r>
              <a:rPr i="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i="0" spc="-4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</a:t>
            </a:r>
            <a:r>
              <a:rPr i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</a:t>
            </a:r>
            <a:r>
              <a:rPr i="0" spc="1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i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ineme</a:t>
            </a:r>
            <a:r>
              <a:rPr i="0" spc="1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i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endParaRPr i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5975" y="2389633"/>
            <a:ext cx="5039868" cy="3381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7445" y="5549647"/>
            <a:ext cx="76200" cy="306705"/>
          </a:xfrm>
          <a:custGeom>
            <a:avLst/>
            <a:gdLst/>
            <a:ahLst/>
            <a:cxnLst/>
            <a:rect l="l" t="t" r="r" b="b"/>
            <a:pathLst>
              <a:path w="76200" h="306704">
                <a:moveTo>
                  <a:pt x="49530" y="63499"/>
                </a:moveTo>
                <a:lnTo>
                  <a:pt x="26670" y="63499"/>
                </a:lnTo>
                <a:lnTo>
                  <a:pt x="26670" y="306171"/>
                </a:lnTo>
                <a:lnTo>
                  <a:pt x="49530" y="306171"/>
                </a:lnTo>
                <a:lnTo>
                  <a:pt x="49530" y="63499"/>
                </a:lnTo>
                <a:close/>
              </a:path>
              <a:path w="76200" h="306704">
                <a:moveTo>
                  <a:pt x="38100" y="0"/>
                </a:moveTo>
                <a:lnTo>
                  <a:pt x="0" y="76199"/>
                </a:lnTo>
                <a:lnTo>
                  <a:pt x="26670" y="76199"/>
                </a:lnTo>
                <a:lnTo>
                  <a:pt x="2667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306704">
                <a:moveTo>
                  <a:pt x="69850" y="63499"/>
                </a:moveTo>
                <a:lnTo>
                  <a:pt x="49530" y="63499"/>
                </a:lnTo>
                <a:lnTo>
                  <a:pt x="4953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8371" y="5882293"/>
            <a:ext cx="8465185" cy="84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46115"/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Discr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minateur</a:t>
            </a:r>
            <a:r>
              <a:rPr sz="2000" spc="-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a démas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q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u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é</a:t>
            </a:r>
            <a:r>
              <a:rPr sz="2000" spc="-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le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génér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teur</a:t>
            </a:r>
            <a:endParaRPr sz="2000">
              <a:latin typeface="Palatino Linotype"/>
              <a:cs typeface="Palatino Linotype"/>
            </a:endParaRPr>
          </a:p>
          <a:p>
            <a:pPr marR="5080" algn="r">
              <a:spcBef>
                <a:spcPts val="100"/>
              </a:spcBef>
            </a:pPr>
            <a:r>
              <a:rPr sz="1400" dirty="0">
                <a:latin typeface="Palatino Linotype"/>
                <a:cs typeface="Palatino Linotype"/>
              </a:rPr>
              <a:t>9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3295" y="3935095"/>
            <a:ext cx="158750" cy="407034"/>
          </a:xfrm>
          <a:custGeom>
            <a:avLst/>
            <a:gdLst/>
            <a:ahLst/>
            <a:cxnLst/>
            <a:rect l="l" t="t" r="r" b="b"/>
            <a:pathLst>
              <a:path w="158750" h="407035">
                <a:moveTo>
                  <a:pt x="0" y="322325"/>
                </a:moveTo>
                <a:lnTo>
                  <a:pt x="11811" y="406780"/>
                </a:lnTo>
                <a:lnTo>
                  <a:pt x="68684" y="350265"/>
                </a:lnTo>
                <a:lnTo>
                  <a:pt x="42925" y="350265"/>
                </a:lnTo>
                <a:lnTo>
                  <a:pt x="21209" y="342899"/>
                </a:lnTo>
                <a:lnTo>
                  <a:pt x="25261" y="330850"/>
                </a:lnTo>
                <a:lnTo>
                  <a:pt x="0" y="322325"/>
                </a:lnTo>
                <a:close/>
              </a:path>
              <a:path w="158750" h="407035">
                <a:moveTo>
                  <a:pt x="25261" y="330850"/>
                </a:moveTo>
                <a:lnTo>
                  <a:pt x="21209" y="342899"/>
                </a:lnTo>
                <a:lnTo>
                  <a:pt x="42925" y="350265"/>
                </a:lnTo>
                <a:lnTo>
                  <a:pt x="46989" y="338181"/>
                </a:lnTo>
                <a:lnTo>
                  <a:pt x="25261" y="330850"/>
                </a:lnTo>
                <a:close/>
              </a:path>
              <a:path w="158750" h="407035">
                <a:moveTo>
                  <a:pt x="46989" y="338181"/>
                </a:moveTo>
                <a:lnTo>
                  <a:pt x="42925" y="350265"/>
                </a:lnTo>
                <a:lnTo>
                  <a:pt x="68684" y="350265"/>
                </a:lnTo>
                <a:lnTo>
                  <a:pt x="72262" y="346709"/>
                </a:lnTo>
                <a:lnTo>
                  <a:pt x="46989" y="338181"/>
                </a:lnTo>
                <a:close/>
              </a:path>
              <a:path w="158750" h="407035">
                <a:moveTo>
                  <a:pt x="136525" y="0"/>
                </a:moveTo>
                <a:lnTo>
                  <a:pt x="25261" y="330850"/>
                </a:lnTo>
                <a:lnTo>
                  <a:pt x="46989" y="338181"/>
                </a:lnTo>
                <a:lnTo>
                  <a:pt x="158242" y="7365"/>
                </a:lnTo>
                <a:lnTo>
                  <a:pt x="136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2439" y="4396866"/>
            <a:ext cx="158750" cy="407034"/>
          </a:xfrm>
          <a:custGeom>
            <a:avLst/>
            <a:gdLst/>
            <a:ahLst/>
            <a:cxnLst/>
            <a:rect l="l" t="t" r="r" b="b"/>
            <a:pathLst>
              <a:path w="158750" h="407035">
                <a:moveTo>
                  <a:pt x="0" y="322325"/>
                </a:moveTo>
                <a:lnTo>
                  <a:pt x="11811" y="406780"/>
                </a:lnTo>
                <a:lnTo>
                  <a:pt x="68684" y="350265"/>
                </a:lnTo>
                <a:lnTo>
                  <a:pt x="42925" y="350265"/>
                </a:lnTo>
                <a:lnTo>
                  <a:pt x="21209" y="342899"/>
                </a:lnTo>
                <a:lnTo>
                  <a:pt x="25261" y="330850"/>
                </a:lnTo>
                <a:lnTo>
                  <a:pt x="0" y="322325"/>
                </a:lnTo>
                <a:close/>
              </a:path>
              <a:path w="158750" h="407035">
                <a:moveTo>
                  <a:pt x="25261" y="330850"/>
                </a:moveTo>
                <a:lnTo>
                  <a:pt x="21209" y="342899"/>
                </a:lnTo>
                <a:lnTo>
                  <a:pt x="42925" y="350265"/>
                </a:lnTo>
                <a:lnTo>
                  <a:pt x="46989" y="338181"/>
                </a:lnTo>
                <a:lnTo>
                  <a:pt x="25261" y="330850"/>
                </a:lnTo>
                <a:close/>
              </a:path>
              <a:path w="158750" h="407035">
                <a:moveTo>
                  <a:pt x="46989" y="338181"/>
                </a:moveTo>
                <a:lnTo>
                  <a:pt x="42925" y="350265"/>
                </a:lnTo>
                <a:lnTo>
                  <a:pt x="68684" y="350265"/>
                </a:lnTo>
                <a:lnTo>
                  <a:pt x="72262" y="346709"/>
                </a:lnTo>
                <a:lnTo>
                  <a:pt x="46989" y="338181"/>
                </a:lnTo>
                <a:close/>
              </a:path>
              <a:path w="158750" h="407035">
                <a:moveTo>
                  <a:pt x="136525" y="0"/>
                </a:moveTo>
                <a:lnTo>
                  <a:pt x="25261" y="330850"/>
                </a:lnTo>
                <a:lnTo>
                  <a:pt x="46989" y="338181"/>
                </a:lnTo>
                <a:lnTo>
                  <a:pt x="158241" y="7365"/>
                </a:lnTo>
                <a:lnTo>
                  <a:pt x="136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96454" y="3445476"/>
            <a:ext cx="27406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Bon</a:t>
            </a:r>
            <a:r>
              <a:rPr sz="2000" spc="-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grad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ent</a:t>
            </a:r>
            <a:r>
              <a:rPr sz="2000" spc="-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inutile,</a:t>
            </a:r>
            <a:r>
              <a:rPr sz="2000" spc="-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car le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génér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teu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r</a:t>
            </a:r>
            <a:r>
              <a:rPr sz="2000" spc="-3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co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n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fond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bie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n le d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scrimina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teur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19600" y="1733279"/>
            <a:ext cx="3384804" cy="687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5051" y="1690607"/>
            <a:ext cx="574548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77945" y="2982781"/>
            <a:ext cx="284099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…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mais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le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f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ible grad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ent e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m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p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ê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h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e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u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n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n appren</a:t>
            </a:r>
            <a:r>
              <a:rPr sz="2000" spc="-15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ge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640" y="438562"/>
            <a:ext cx="1007763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ersion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spc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amél</a:t>
            </a:r>
            <a:r>
              <a:rPr i="0" spc="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i="0" spc="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orée</a:t>
            </a:r>
            <a:endParaRPr i="0" spc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25239" y="3041904"/>
            <a:ext cx="4498848" cy="3080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2107412"/>
            <a:ext cx="1158239" cy="687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9128" y="2063215"/>
            <a:ext cx="576072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5892" y="2174469"/>
            <a:ext cx="620395" cy="605155"/>
          </a:xfrm>
          <a:custGeom>
            <a:avLst/>
            <a:gdLst/>
            <a:ahLst/>
            <a:cxnLst/>
            <a:rect l="l" t="t" r="r" b="b"/>
            <a:pathLst>
              <a:path w="620395" h="605155">
                <a:moveTo>
                  <a:pt x="0" y="605027"/>
                </a:moveTo>
                <a:lnTo>
                  <a:pt x="620267" y="605027"/>
                </a:lnTo>
                <a:lnTo>
                  <a:pt x="620267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9276" y="2099792"/>
            <a:ext cx="3384804" cy="68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4728" y="2057120"/>
            <a:ext cx="574547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1458" y="2230093"/>
            <a:ext cx="264160" cy="494030"/>
          </a:xfrm>
          <a:custGeom>
            <a:avLst/>
            <a:gdLst/>
            <a:ahLst/>
            <a:cxnLst/>
            <a:rect l="l" t="t" r="r" b="b"/>
            <a:pathLst>
              <a:path w="264160" h="494030">
                <a:moveTo>
                  <a:pt x="0" y="123444"/>
                </a:moveTo>
                <a:lnTo>
                  <a:pt x="131825" y="123444"/>
                </a:lnTo>
                <a:lnTo>
                  <a:pt x="131825" y="0"/>
                </a:lnTo>
                <a:lnTo>
                  <a:pt x="263651" y="246887"/>
                </a:lnTo>
                <a:lnTo>
                  <a:pt x="131825" y="493776"/>
                </a:lnTo>
                <a:lnTo>
                  <a:pt x="131825" y="370332"/>
                </a:lnTo>
                <a:lnTo>
                  <a:pt x="0" y="370332"/>
                </a:lnTo>
                <a:lnTo>
                  <a:pt x="0" y="123444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8443" y="2197328"/>
            <a:ext cx="4091304" cy="511175"/>
          </a:xfrm>
          <a:custGeom>
            <a:avLst/>
            <a:gdLst/>
            <a:ahLst/>
            <a:cxnLst/>
            <a:rect l="l" t="t" r="r" b="b"/>
            <a:pathLst>
              <a:path w="4091304" h="511175">
                <a:moveTo>
                  <a:pt x="0" y="0"/>
                </a:moveTo>
                <a:lnTo>
                  <a:pt x="4090924" y="510921"/>
                </a:lnTo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3344" y="6224245"/>
            <a:ext cx="85578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8364220" algn="l"/>
              </a:tabLst>
            </a:pPr>
            <a:r>
              <a:rPr lang="fr-CA" sz="2800" dirty="0" smtClean="0">
                <a:cs typeface="Palatino Linotype"/>
              </a:rPr>
              <a:t>La</a:t>
            </a:r>
            <a:r>
              <a:rPr sz="2800" dirty="0" smtClean="0">
                <a:cs typeface="Palatino Linotype"/>
              </a:rPr>
              <a:t> </a:t>
            </a:r>
            <a:r>
              <a:rPr sz="2800" spc="-22" dirty="0">
                <a:cs typeface="Palatino Linotype"/>
              </a:rPr>
              <a:t>for</a:t>
            </a:r>
            <a:r>
              <a:rPr sz="2800" spc="-30" dirty="0">
                <a:cs typeface="Palatino Linotype"/>
              </a:rPr>
              <a:t>m</a:t>
            </a:r>
            <a:r>
              <a:rPr sz="2800" dirty="0">
                <a:cs typeface="Palatino Linotype"/>
              </a:rPr>
              <a:t>e </a:t>
            </a:r>
            <a:r>
              <a:rPr sz="2800" spc="-22" dirty="0">
                <a:cs typeface="Palatino Linotype"/>
              </a:rPr>
              <a:t>de</a:t>
            </a:r>
            <a:r>
              <a:rPr sz="2800" spc="-7" dirty="0">
                <a:cs typeface="Palatino Linotype"/>
              </a:rPr>
              <a:t> </a:t>
            </a:r>
            <a:r>
              <a:rPr sz="2800" dirty="0">
                <a:cs typeface="Palatino Linotype"/>
              </a:rPr>
              <a:t>la </a:t>
            </a:r>
            <a:r>
              <a:rPr sz="2800" spc="-22" dirty="0">
                <a:cs typeface="Palatino Linotype"/>
              </a:rPr>
              <a:t>fonction</a:t>
            </a:r>
            <a:r>
              <a:rPr sz="2800" spc="15" dirty="0">
                <a:cs typeface="Palatino Linotype"/>
              </a:rPr>
              <a:t> </a:t>
            </a:r>
            <a:r>
              <a:rPr sz="2800" spc="-22" dirty="0">
                <a:cs typeface="Palatino Linotype"/>
              </a:rPr>
              <a:t>de</a:t>
            </a:r>
            <a:r>
              <a:rPr sz="2800" spc="-7" dirty="0">
                <a:cs typeface="Palatino Linotype"/>
              </a:rPr>
              <a:t> </a:t>
            </a:r>
            <a:r>
              <a:rPr lang="fr-CA" sz="2800" spc="-7" dirty="0" smtClean="0">
                <a:cs typeface="Palatino Linotype"/>
              </a:rPr>
              <a:t>coût</a:t>
            </a:r>
            <a:r>
              <a:rPr sz="2800" dirty="0" smtClean="0">
                <a:cs typeface="Palatino Linotype"/>
              </a:rPr>
              <a:t> </a:t>
            </a:r>
            <a:r>
              <a:rPr sz="2800" spc="-22" dirty="0">
                <a:cs typeface="Palatino Linotype"/>
              </a:rPr>
              <a:t>importe</a:t>
            </a:r>
            <a:r>
              <a:rPr sz="2800" spc="22" dirty="0">
                <a:cs typeface="Palatino Linotype"/>
              </a:rPr>
              <a:t> </a:t>
            </a:r>
            <a:r>
              <a:rPr sz="2800" spc="-7" dirty="0">
                <a:cs typeface="Palatino Linotype"/>
              </a:rPr>
              <a:t>b</a:t>
            </a:r>
            <a:r>
              <a:rPr sz="2800" dirty="0">
                <a:cs typeface="Palatino Linotype"/>
              </a:rPr>
              <a:t>e</a:t>
            </a:r>
            <a:r>
              <a:rPr sz="2800" spc="-22" dirty="0">
                <a:cs typeface="Palatino Linotype"/>
              </a:rPr>
              <a:t>au</a:t>
            </a:r>
            <a:r>
              <a:rPr sz="2800" spc="-15" dirty="0">
                <a:cs typeface="Palatino Linotype"/>
              </a:rPr>
              <a:t>c</a:t>
            </a:r>
            <a:r>
              <a:rPr sz="2800" spc="-22" dirty="0">
                <a:cs typeface="Palatino Linotype"/>
              </a:rPr>
              <a:t>oup!</a:t>
            </a:r>
            <a:r>
              <a:rPr sz="2800" dirty="0">
                <a:cs typeface="Palatino Linotype"/>
              </a:rPr>
              <a:t>	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35521" y="2214914"/>
            <a:ext cx="50927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15"/>
              </a:lnSpc>
            </a:pPr>
            <a:r>
              <a:rPr sz="2000" dirty="0">
                <a:latin typeface="Palatino Linotype"/>
                <a:cs typeface="Palatino Linotype"/>
              </a:rPr>
              <a:t>max</a:t>
            </a:r>
            <a:endParaRPr sz="2000">
              <a:latin typeface="Palatino Linotype"/>
              <a:cs typeface="Palatino Linotype"/>
            </a:endParaRPr>
          </a:p>
          <a:p>
            <a:pPr marR="41910" algn="ctr">
              <a:lnSpc>
                <a:spcPts val="2215"/>
              </a:lnSpc>
            </a:pPr>
            <a:r>
              <a:rPr sz="2000" i="1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3667" y="2295736"/>
            <a:ext cx="1877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latin typeface="Times New Roman"/>
                <a:cs typeface="Times New Roman"/>
              </a:rPr>
              <a:t>[</a:t>
            </a:r>
            <a:r>
              <a:rPr sz="2400" spc="-3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og</a:t>
            </a:r>
            <a:r>
              <a:rPr sz="2400" spc="135" dirty="0">
                <a:latin typeface="Times New Roman"/>
                <a:cs typeface="Times New Roman"/>
              </a:rPr>
              <a:t>(</a:t>
            </a:r>
            <a:r>
              <a:rPr sz="2400" i="1" spc="75" dirty="0">
                <a:latin typeface="Times New Roman"/>
                <a:cs typeface="Times New Roman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i="1" spc="114" dirty="0">
                <a:latin typeface="Times New Roman"/>
                <a:cs typeface="Times New Roman"/>
              </a:rPr>
              <a:t>G</a:t>
            </a:r>
            <a:r>
              <a:rPr sz="2400" spc="180" dirty="0">
                <a:latin typeface="Times New Roman"/>
                <a:cs typeface="Times New Roman"/>
              </a:rPr>
              <a:t>(</a:t>
            </a:r>
            <a:r>
              <a:rPr sz="2400" i="1" spc="114" dirty="0">
                <a:latin typeface="Times New Roman"/>
                <a:cs typeface="Times New Roman"/>
              </a:rPr>
              <a:t>z</a:t>
            </a:r>
            <a:r>
              <a:rPr sz="2400" spc="-10" dirty="0">
                <a:latin typeface="Times New Roman"/>
                <a:cs typeface="Times New Roman"/>
              </a:rPr>
              <a:t>)))</a:t>
            </a:r>
            <a:r>
              <a:rPr sz="2400" spc="5" dirty="0"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8506" y="1517438"/>
            <a:ext cx="88527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3200" dirty="0">
                <a:solidFill>
                  <a:srgbClr val="00A800"/>
                </a:solidFill>
                <a:cs typeface="Palatino Linotype"/>
              </a:rPr>
              <a:t>Montée</a:t>
            </a:r>
            <a:r>
              <a:rPr sz="3200" spc="5" dirty="0">
                <a:solidFill>
                  <a:srgbClr val="00A800"/>
                </a:solidFill>
                <a:cs typeface="Palatino Linotype"/>
              </a:rPr>
              <a:t> </a:t>
            </a:r>
            <a:r>
              <a:rPr sz="3200" dirty="0">
                <a:cs typeface="Palatino Linotype"/>
              </a:rPr>
              <a:t>de </a:t>
            </a:r>
            <a:r>
              <a:rPr sz="3200" spc="-20" dirty="0">
                <a:cs typeface="Palatino Linotype"/>
              </a:rPr>
              <a:t>g</a:t>
            </a:r>
            <a:r>
              <a:rPr sz="3200" spc="-5" dirty="0">
                <a:cs typeface="Palatino Linotype"/>
              </a:rPr>
              <a:t>radien</a:t>
            </a:r>
            <a:r>
              <a:rPr sz="3200" dirty="0">
                <a:cs typeface="Palatino Linotype"/>
              </a:rPr>
              <a:t>t</a:t>
            </a:r>
            <a:r>
              <a:rPr sz="3200" spc="-10" dirty="0">
                <a:cs typeface="Palatino Linotype"/>
              </a:rPr>
              <a:t> </a:t>
            </a:r>
            <a:r>
              <a:rPr sz="3200" spc="-5" dirty="0">
                <a:cs typeface="Palatino Linotype"/>
              </a:rPr>
              <a:t>pou</a:t>
            </a:r>
            <a:r>
              <a:rPr sz="3200" dirty="0">
                <a:cs typeface="Palatino Linotype"/>
              </a:rPr>
              <a:t>r </a:t>
            </a:r>
            <a:r>
              <a:rPr sz="3200" spc="-5" dirty="0">
                <a:cs typeface="Palatino Linotype"/>
              </a:rPr>
              <a:t>l</a:t>
            </a:r>
            <a:r>
              <a:rPr sz="3200" dirty="0">
                <a:cs typeface="Palatino Linotype"/>
              </a:rPr>
              <a:t>e </a:t>
            </a:r>
            <a:r>
              <a:rPr sz="3200" spc="-5" dirty="0">
                <a:cs typeface="Palatino Linotype"/>
              </a:rPr>
              <a:t>géné</a:t>
            </a:r>
            <a:r>
              <a:rPr sz="3200" spc="-10" dirty="0">
                <a:cs typeface="Palatino Linotype"/>
              </a:rPr>
              <a:t>r</a:t>
            </a:r>
            <a:r>
              <a:rPr sz="3200" dirty="0">
                <a:cs typeface="Palatino Linotype"/>
              </a:rPr>
              <a:t>ateur</a:t>
            </a:r>
            <a:endParaRPr sz="3200" dirty="0"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2490" y="2297050"/>
            <a:ext cx="127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latin typeface="Palatino Linotype"/>
                <a:cs typeface="Palatino Linotype"/>
              </a:rPr>
              <a:t>]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7295" y="2197328"/>
            <a:ext cx="4029710" cy="511175"/>
          </a:xfrm>
          <a:custGeom>
            <a:avLst/>
            <a:gdLst/>
            <a:ahLst/>
            <a:cxnLst/>
            <a:rect l="l" t="t" r="r" b="b"/>
            <a:pathLst>
              <a:path w="4029710" h="511175">
                <a:moveTo>
                  <a:pt x="0" y="510921"/>
                </a:moveTo>
                <a:lnTo>
                  <a:pt x="4029710" y="0"/>
                </a:lnTo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6083" y="4033646"/>
            <a:ext cx="302895" cy="363220"/>
          </a:xfrm>
          <a:custGeom>
            <a:avLst/>
            <a:gdLst/>
            <a:ahLst/>
            <a:cxnLst/>
            <a:rect l="l" t="t" r="r" b="b"/>
            <a:pathLst>
              <a:path w="302894" h="363220">
                <a:moveTo>
                  <a:pt x="19176" y="279653"/>
                </a:moveTo>
                <a:lnTo>
                  <a:pt x="0" y="362711"/>
                </a:lnTo>
                <a:lnTo>
                  <a:pt x="77850" y="328167"/>
                </a:lnTo>
                <a:lnTo>
                  <a:pt x="69095" y="320928"/>
                </a:lnTo>
                <a:lnTo>
                  <a:pt x="49275" y="320928"/>
                </a:lnTo>
                <a:lnTo>
                  <a:pt x="31623" y="306450"/>
                </a:lnTo>
                <a:lnTo>
                  <a:pt x="39723" y="296642"/>
                </a:lnTo>
                <a:lnTo>
                  <a:pt x="19176" y="279653"/>
                </a:lnTo>
                <a:close/>
              </a:path>
              <a:path w="302894" h="363220">
                <a:moveTo>
                  <a:pt x="39723" y="296642"/>
                </a:moveTo>
                <a:lnTo>
                  <a:pt x="31623" y="306450"/>
                </a:lnTo>
                <a:lnTo>
                  <a:pt x="49275" y="320928"/>
                </a:lnTo>
                <a:lnTo>
                  <a:pt x="57318" y="311191"/>
                </a:lnTo>
                <a:lnTo>
                  <a:pt x="39723" y="296642"/>
                </a:lnTo>
                <a:close/>
              </a:path>
              <a:path w="302894" h="363220">
                <a:moveTo>
                  <a:pt x="57318" y="311191"/>
                </a:moveTo>
                <a:lnTo>
                  <a:pt x="49275" y="320928"/>
                </a:lnTo>
                <a:lnTo>
                  <a:pt x="69095" y="320928"/>
                </a:lnTo>
                <a:lnTo>
                  <a:pt x="57318" y="311191"/>
                </a:lnTo>
                <a:close/>
              </a:path>
              <a:path w="302894" h="363220">
                <a:moveTo>
                  <a:pt x="284734" y="0"/>
                </a:moveTo>
                <a:lnTo>
                  <a:pt x="39723" y="296642"/>
                </a:lnTo>
                <a:lnTo>
                  <a:pt x="57318" y="311191"/>
                </a:lnTo>
                <a:lnTo>
                  <a:pt x="302387" y="14477"/>
                </a:lnTo>
                <a:lnTo>
                  <a:pt x="2847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37303" y="3773991"/>
            <a:ext cx="20548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Gr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ent</a:t>
            </a:r>
            <a:r>
              <a:rPr sz="2000" spc="-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Palatino Linotype"/>
                <a:cs typeface="Palatino Linotype"/>
              </a:rPr>
              <a:t>pl</a:t>
            </a:r>
            <a:r>
              <a:rPr sz="2000" spc="10" dirty="0">
                <a:solidFill>
                  <a:srgbClr val="FF0000"/>
                </a:solidFill>
                <a:latin typeface="Palatino Linotype"/>
                <a:cs typeface="Palatino Linotype"/>
              </a:rPr>
              <a:t>u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2000" spc="-1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f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ort 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l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à où</a:t>
            </a:r>
            <a:r>
              <a:rPr sz="2000" spc="-1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ça </a:t>
            </a:r>
            <a:r>
              <a:rPr sz="2000" spc="5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2000" dirty="0">
                <a:solidFill>
                  <a:srgbClr val="FF0000"/>
                </a:solidFill>
                <a:latin typeface="Palatino Linotype"/>
                <a:cs typeface="Palatino Linotype"/>
              </a:rPr>
              <a:t>mporte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06776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/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Algorithme</a:t>
            </a:r>
            <a:r>
              <a:rPr i="0" spc="-2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ca.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1828800"/>
            <a:ext cx="8852916" cy="453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7E872-2454-4B90-ADE9-96D6DD3C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098" y="530553"/>
            <a:ext cx="11308102" cy="84177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Avantages et </a:t>
            </a:r>
            <a:r>
              <a:rPr lang="fr-CA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inconvenients</a:t>
            </a:r>
            <a:r>
              <a:rPr lang="fr-CA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GAN</a:t>
            </a:r>
            <a:endParaRPr lang="fr-CA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19C73993-2E84-4D29-AA95-6166185A94E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9098" y="1501624"/>
                <a:ext cx="7504040" cy="4007151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fr-CA" sz="2800" dirty="0" smtClean="0">
                    <a:solidFill>
                      <a:schemeClr val="tx1"/>
                    </a:solidFill>
                  </a:rPr>
                  <a:t>Pour :</a:t>
                </a:r>
                <a:endParaRPr lang="fr-CA" sz="2800" dirty="0">
                  <a:solidFill>
                    <a:schemeClr val="tx1"/>
                  </a:solidFill>
                </a:endParaRPr>
              </a:p>
              <a:p>
                <a:pPr marL="600075" lvl="1" indent="-257175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CA" sz="2400" dirty="0" smtClean="0">
                    <a:solidFill>
                      <a:schemeClr val="tx1"/>
                    </a:solidFill>
                  </a:rPr>
                  <a:t>État de l’art</a:t>
                </a:r>
                <a:endParaRPr lang="fr-CA" sz="2400" dirty="0">
                  <a:solidFill>
                    <a:schemeClr val="tx1"/>
                  </a:solidFill>
                </a:endParaRPr>
              </a:p>
              <a:p>
                <a:pPr marL="600075" lvl="1" indent="-257175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CA" sz="2400" dirty="0" smtClean="0">
                    <a:solidFill>
                      <a:schemeClr val="tx1"/>
                    </a:solidFill>
                  </a:rPr>
                  <a:t>Apprentissage par </a:t>
                </a:r>
                <a:r>
                  <a:rPr lang="fr-CA" sz="2400" dirty="0" err="1" smtClean="0">
                    <a:solidFill>
                      <a:schemeClr val="tx1"/>
                    </a:solidFill>
                  </a:rPr>
                  <a:t>retropropagation</a:t>
                </a:r>
                <a:endParaRPr lang="fr-CA" sz="24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fr-CA" sz="2800" dirty="0"/>
                  <a:t>Contre :</a:t>
                </a:r>
                <a:endParaRPr lang="fr-CA" sz="2800" dirty="0"/>
              </a:p>
              <a:p>
                <a:pPr marL="600075" lvl="1" indent="-257175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fr-CA" sz="2400" dirty="0" smtClean="0">
                    <a:solidFill>
                      <a:schemeClr val="tx1"/>
                    </a:solidFill>
                  </a:rPr>
                  <a:t>La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fr-CA" sz="2400" b="0" i="1" smtClean="0">
                            <a:solidFill>
                              <a:schemeClr val="tx1"/>
                            </a:solidFill>
                          </a:rPr>
                          <m:t>𝑝</m:t>
                        </m:r>
                      </m:e>
                      <m:sub>
                        <m:r>
                          <a:rPr lang="fr-CA" sz="2400" b="0" i="1" smtClean="0">
                            <a:solidFill>
                              <a:schemeClr val="tx1"/>
                            </a:solidFill>
                          </a:rPr>
                          <m:t>𝑔</m:t>
                        </m:r>
                      </m:sub>
                    </m:sSub>
                    <m:r>
                      <a:rPr lang="fr-CA" sz="2400" b="0" i="1" smtClean="0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fr-CA" sz="2400" b="0" i="1" smtClean="0">
                        <a:solidFill>
                          <a:schemeClr val="tx1"/>
                        </a:solidFill>
                      </a:rPr>
                      <m:t>𝑥</m:t>
                    </m:r>
                    <m:r>
                      <a:rPr lang="fr-CA" sz="2400" b="0" i="1" smtClean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fr-CA" sz="2400" dirty="0" smtClean="0">
                    <a:solidFill>
                      <a:schemeClr val="tx1"/>
                    </a:solidFill>
                  </a:rPr>
                  <a:t> du </a:t>
                </a:r>
                <a:r>
                  <a:rPr lang="fr-CA" sz="2400" dirty="0" err="1" smtClean="0">
                    <a:solidFill>
                      <a:schemeClr val="tx1"/>
                    </a:solidFill>
                  </a:rPr>
                  <a:t>génerateur</a:t>
                </a:r>
                <a:r>
                  <a:rPr lang="fr-CA" sz="2400" dirty="0" smtClean="0">
                    <a:solidFill>
                      <a:schemeClr val="tx1"/>
                    </a:solidFill>
                  </a:rPr>
                  <a:t> est</a:t>
                </a:r>
                <a:r>
                  <a:rPr lang="fr-CA" sz="2400" dirty="0">
                    <a:solidFill>
                      <a:schemeClr val="tx1"/>
                    </a:solidFill>
                  </a:rPr>
                  <a:t> </a:t>
                </a:r>
                <a:r>
                  <a:rPr lang="fr-CA" sz="2400" dirty="0" smtClean="0">
                    <a:solidFill>
                      <a:schemeClr val="tx1"/>
                    </a:solidFill>
                  </a:rPr>
                  <a:t>au mieux approximée</a:t>
                </a:r>
                <a:endParaRPr lang="fr-CA" sz="2400" dirty="0">
                  <a:solidFill>
                    <a:schemeClr val="tx1"/>
                  </a:solidFill>
                </a:endParaRPr>
              </a:p>
              <a:p>
                <a:pPr marL="600075" lvl="1" indent="-257175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2400" b="0" i="1" smtClean="0">
                        <a:solidFill>
                          <a:schemeClr val="tx1"/>
                        </a:solidFill>
                      </a:rPr>
                      <m:t>𝐺</m:t>
                    </m:r>
                  </m:oMath>
                </a14:m>
                <a:r>
                  <a:rPr lang="fr-CA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solidFill>
                          <a:schemeClr val="tx1"/>
                        </a:solidFill>
                      </a:rPr>
                      <m:t>𝐷</m:t>
                    </m:r>
                  </m:oMath>
                </a14:m>
                <a:r>
                  <a:rPr lang="fr-CA" sz="2400" dirty="0">
                    <a:solidFill>
                      <a:schemeClr val="tx1"/>
                    </a:solidFill>
                  </a:rPr>
                  <a:t> </a:t>
                </a:r>
                <a:r>
                  <a:rPr lang="fr-CA" sz="2400" dirty="0" smtClean="0">
                    <a:solidFill>
                      <a:schemeClr val="tx1"/>
                    </a:solidFill>
                  </a:rPr>
                  <a:t>doivent être entraînés en </a:t>
                </a:r>
                <a:r>
                  <a:rPr lang="fr-CA" sz="2400" dirty="0" smtClean="0">
                    <a:solidFill>
                      <a:schemeClr val="tx1"/>
                    </a:solidFill>
                  </a:rPr>
                  <a:t>synchronie</a:t>
                </a:r>
                <a:endParaRPr lang="fr-CA" sz="2400" dirty="0">
                  <a:solidFill>
                    <a:schemeClr val="tx1"/>
                  </a:solidFill>
                </a:endParaRPr>
              </a:p>
              <a:p>
                <a:pPr marL="1028700" lvl="2" indent="-342900" algn="l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fr-CA" sz="2000" dirty="0" smtClean="0">
                    <a:solidFill>
                      <a:schemeClr val="tx1"/>
                    </a:solidFill>
                  </a:rPr>
                  <a:t>Un effondrement de l’apprentissage </a:t>
                </a:r>
                <a:r>
                  <a:rPr lang="fr-CA" sz="2000" dirty="0" smtClean="0">
                    <a:solidFill>
                      <a:schemeClr val="tx1"/>
                    </a:solidFill>
                  </a:rPr>
                  <a:t>survient </a:t>
                </a:r>
                <a:r>
                  <a:rPr lang="fr-CA" sz="2000" dirty="0" smtClean="0">
                    <a:solidFill>
                      <a:schemeClr val="tx1"/>
                    </a:solidFill>
                  </a:rPr>
                  <a:t>si le </a:t>
                </a:r>
                <a:r>
                  <a:rPr lang="fr-CA" sz="2000" dirty="0" smtClean="0">
                    <a:solidFill>
                      <a:schemeClr val="tx1"/>
                    </a:solidFill>
                  </a:rPr>
                  <a:t>générateur </a:t>
                </a:r>
                <a:r>
                  <a:rPr lang="fr-CA" sz="2000" dirty="0" smtClean="0">
                    <a:solidFill>
                      <a:schemeClr val="tx1"/>
                    </a:solidFill>
                  </a:rPr>
                  <a:t>trouve une “faille” dans le </a:t>
                </a:r>
                <a:r>
                  <a:rPr lang="fr-CA" sz="2000" dirty="0" smtClean="0">
                    <a:solidFill>
                      <a:schemeClr val="tx1"/>
                    </a:solidFill>
                  </a:rPr>
                  <a:t>discriminateur</a:t>
                </a:r>
                <a:endParaRPr lang="fr-CA" sz="2000" dirty="0">
                  <a:solidFill>
                    <a:schemeClr val="tx1"/>
                  </a:solidFill>
                </a:endParaRPr>
              </a:p>
              <a:p>
                <a:pPr marL="1285875" lvl="3" indent="-257175" algn="l">
                  <a:lnSpc>
                    <a:spcPct val="100000"/>
                  </a:lnSpc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fr-CA" sz="1800" dirty="0" smtClean="0">
                    <a:solidFill>
                      <a:schemeClr val="tx1"/>
                    </a:solidFill>
                  </a:rPr>
                  <a:t>Les sorties générées sont peu variées</a:t>
                </a:r>
                <a:endParaRPr lang="fr-CA" sz="1800" dirty="0">
                  <a:solidFill>
                    <a:schemeClr val="tx1"/>
                  </a:solidFill>
                </a:endParaRPr>
              </a:p>
              <a:p>
                <a:pPr marL="1285875" lvl="3" indent="-257175" algn="l">
                  <a:lnSpc>
                    <a:spcPct val="100000"/>
                  </a:lnSpc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fr-CA" sz="1800" dirty="0" smtClean="0">
                    <a:solidFill>
                      <a:schemeClr val="tx1"/>
                    </a:solidFill>
                  </a:rPr>
                  <a:t>Difficulté </a:t>
                </a:r>
                <a:r>
                  <a:rPr lang="fr-CA" sz="1800" dirty="0" smtClean="0">
                    <a:solidFill>
                      <a:schemeClr val="tx1"/>
                    </a:solidFill>
                  </a:rPr>
                  <a:t>d’entraînement</a:t>
                </a:r>
                <a:endParaRPr lang="fr-CA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C73993-2E84-4D29-AA95-6166185A9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9098" y="1501624"/>
                <a:ext cx="7504040" cy="4007151"/>
              </a:xfrm>
              <a:blipFill rotWithShape="0">
                <a:blip r:embed="rId2"/>
                <a:stretch>
                  <a:fillRect l="-1462" t="-1368" r="-1219" b="-168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40" y="1447800"/>
            <a:ext cx="2743200" cy="2057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799" y="3696760"/>
            <a:ext cx="2081385" cy="15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7E872-2454-4B90-ADE9-96D6DD3C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11353800" cy="8417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jungle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en-US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travaux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depuis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2016!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036998A4-6FDC-4E27-B448-A1CAB398D990}"/>
              </a:ext>
            </a:extLst>
          </p:cNvPr>
          <p:cNvSpPr/>
          <p:nvPr/>
        </p:nvSpPr>
        <p:spPr>
          <a:xfrm>
            <a:off x="528452" y="2434205"/>
            <a:ext cx="9350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6F51"/>
                </a:solidFill>
              </a:rPr>
              <a:t>Référence</a:t>
            </a:r>
            <a:r>
              <a:rPr lang="en-US" sz="1600" dirty="0">
                <a:solidFill>
                  <a:srgbClr val="006F51"/>
                </a:solidFill>
              </a:rPr>
              <a:t>: </a:t>
            </a:r>
            <a:r>
              <a:rPr lang="en-US" sz="1600" dirty="0">
                <a:solidFill>
                  <a:srgbClr val="006F51"/>
                </a:solidFill>
                <a:hlinkClick r:id="rId2"/>
              </a:rPr>
              <a:t>The GAN Zoo on GitHub - Hindu </a:t>
            </a:r>
            <a:r>
              <a:rPr lang="en-US" sz="1600" dirty="0" err="1">
                <a:solidFill>
                  <a:srgbClr val="006F51"/>
                </a:solidFill>
                <a:hlinkClick r:id="rId2"/>
              </a:rPr>
              <a:t>Puravinash</a:t>
            </a:r>
            <a:r>
              <a:rPr lang="en-US" sz="1600" dirty="0">
                <a:solidFill>
                  <a:srgbClr val="006F51"/>
                </a:solidFill>
              </a:rPr>
              <a:t> ~ 300 </a:t>
            </a:r>
            <a:r>
              <a:rPr lang="en-US" sz="1600" dirty="0" smtClean="0">
                <a:solidFill>
                  <a:srgbClr val="006F51"/>
                </a:solidFill>
              </a:rPr>
              <a:t>articles sur GAN! </a:t>
            </a:r>
            <a:r>
              <a:rPr lang="en-US" sz="1600" dirty="0" err="1" smtClean="0">
                <a:solidFill>
                  <a:srgbClr val="006F51"/>
                </a:solidFill>
              </a:rPr>
              <a:t>Essentiellement</a:t>
            </a:r>
            <a:r>
              <a:rPr lang="en-US" sz="1600" dirty="0" smtClean="0">
                <a:solidFill>
                  <a:srgbClr val="006F51"/>
                </a:solidFill>
              </a:rPr>
              <a:t> des </a:t>
            </a:r>
            <a:r>
              <a:rPr lang="en-US" sz="1600" dirty="0">
                <a:solidFill>
                  <a:srgbClr val="006F51"/>
                </a:solidFill>
              </a:rPr>
              <a:t>variations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8D741C3-E0AE-4B4F-847B-E909F6F17FE7}"/>
              </a:ext>
            </a:extLst>
          </p:cNvPr>
          <p:cNvSpPr/>
          <p:nvPr/>
        </p:nvSpPr>
        <p:spPr>
          <a:xfrm>
            <a:off x="424468" y="301898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3D-ED-GAN - </a:t>
            </a:r>
            <a:r>
              <a:rPr lang="en-US" sz="800" dirty="0">
                <a:solidFill>
                  <a:srgbClr val="0366D6"/>
                </a:solidFill>
                <a:hlinkClick r:id="rId3"/>
              </a:rPr>
              <a:t>Shape Inpainting using 3D Generative Adversarial Network and Recurrent Convolutional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3D-GAN - </a:t>
            </a:r>
            <a:r>
              <a:rPr lang="en-US" sz="800" dirty="0">
                <a:solidFill>
                  <a:srgbClr val="0366D6"/>
                </a:solidFill>
                <a:hlinkClick r:id="rId4"/>
              </a:rPr>
              <a:t>Learning a Probabilistic Latent Space of Object Shapes via 3D Generative-Adversarial Modeling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5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3D-IWGAN - </a:t>
            </a:r>
            <a:r>
              <a:rPr lang="en-US" sz="800" dirty="0">
                <a:solidFill>
                  <a:srgbClr val="0366D6"/>
                </a:solidFill>
                <a:hlinkClick r:id="rId6"/>
              </a:rPr>
              <a:t>Improved Adversarial Systems for 3D Object Generation and Reconstruction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7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3D-RecGAN - </a:t>
            </a:r>
            <a:r>
              <a:rPr lang="en-US" sz="800" dirty="0">
                <a:solidFill>
                  <a:srgbClr val="0366D6"/>
                </a:solidFill>
                <a:hlinkClick r:id="rId8"/>
              </a:rPr>
              <a:t>3D Object Reconstruction from a Single Depth View with Adversarial Learning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9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ABC-GAN - </a:t>
            </a:r>
            <a:r>
              <a:rPr lang="en-US" sz="800" dirty="0">
                <a:solidFill>
                  <a:srgbClr val="0366D6"/>
                </a:solidFill>
                <a:hlinkClick r:id="rId10"/>
              </a:rPr>
              <a:t>ABC-GAN: Adaptive Blur and Control for improved training stability of Generative Adversarial Networks</a:t>
            </a:r>
            <a:r>
              <a:rPr lang="en-US" sz="800" dirty="0">
                <a:solidFill>
                  <a:srgbClr val="24292E"/>
                </a:solidFill>
              </a:rPr>
              <a:t>(</a:t>
            </a:r>
            <a:r>
              <a:rPr lang="en-US" sz="800" dirty="0" err="1">
                <a:solidFill>
                  <a:srgbClr val="0366D6"/>
                </a:solidFill>
                <a:hlinkClick r:id="rId11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ABC-GAN - </a:t>
            </a:r>
            <a:r>
              <a:rPr lang="en-US" sz="800" dirty="0">
                <a:solidFill>
                  <a:srgbClr val="0366D6"/>
                </a:solidFill>
                <a:hlinkClick r:id="rId12"/>
              </a:rPr>
              <a:t>GANs for LIFE: Generative Adversarial Networks for Likelihood Free Inference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AC-GAN - </a:t>
            </a:r>
            <a:r>
              <a:rPr lang="en-US" sz="800" dirty="0">
                <a:solidFill>
                  <a:srgbClr val="0366D6"/>
                </a:solidFill>
                <a:hlinkClick r:id="rId13"/>
              </a:rPr>
              <a:t>Conditional Image Synthesis With Auxiliary Classifier GANs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acGAN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14"/>
              </a:rPr>
              <a:t>Face Aging With Conditional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ACtuAL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15"/>
              </a:rPr>
              <a:t>ACtuAL</a:t>
            </a:r>
            <a:r>
              <a:rPr lang="en-US" sz="800" dirty="0">
                <a:solidFill>
                  <a:srgbClr val="0366D6"/>
                </a:solidFill>
                <a:hlinkClick r:id="rId15"/>
              </a:rPr>
              <a:t>: Actor-Critic Under Adversarial Learning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AdaGAN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16"/>
              </a:rPr>
              <a:t>AdaGAN</a:t>
            </a:r>
            <a:r>
              <a:rPr lang="en-US" sz="800" dirty="0">
                <a:solidFill>
                  <a:srgbClr val="0366D6"/>
                </a:solidFill>
                <a:hlinkClick r:id="rId16"/>
              </a:rPr>
              <a:t>: Boosting Generative Models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AdvGAN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17"/>
              </a:rPr>
              <a:t>Generating adversarial examples with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AE-GAN - </a:t>
            </a:r>
            <a:r>
              <a:rPr lang="en-US" sz="800" dirty="0">
                <a:solidFill>
                  <a:srgbClr val="0366D6"/>
                </a:solidFill>
                <a:hlinkClick r:id="rId18"/>
              </a:rPr>
              <a:t>AE-GAN: adversarial eliminating with GAN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AEGAN - </a:t>
            </a:r>
            <a:r>
              <a:rPr lang="en-US" sz="800" dirty="0">
                <a:solidFill>
                  <a:srgbClr val="0366D6"/>
                </a:solidFill>
                <a:hlinkClick r:id="rId19"/>
              </a:rPr>
              <a:t>Learning Inverse Mapping by Autoencoder based Generative Adversarial Nets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AffGAN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20"/>
              </a:rPr>
              <a:t>Amortised</a:t>
            </a:r>
            <a:r>
              <a:rPr lang="en-US" sz="800" dirty="0">
                <a:solidFill>
                  <a:srgbClr val="0366D6"/>
                </a:solidFill>
                <a:hlinkClick r:id="rId20"/>
              </a:rPr>
              <a:t> MAP Inference for Image Super-resolution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AL-CGAN - </a:t>
            </a:r>
            <a:r>
              <a:rPr lang="en-US" sz="800" dirty="0">
                <a:solidFill>
                  <a:srgbClr val="0366D6"/>
                </a:solidFill>
                <a:hlinkClick r:id="rId21"/>
              </a:rPr>
              <a:t>Learning to Generate Images of Outdoor Scenes from Attributes and Semantic Layouts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ALI - </a:t>
            </a:r>
            <a:r>
              <a:rPr lang="en-US" sz="800" dirty="0" err="1">
                <a:solidFill>
                  <a:srgbClr val="0366D6"/>
                </a:solidFill>
                <a:hlinkClick r:id="rId22"/>
              </a:rPr>
              <a:t>Adversarially</a:t>
            </a:r>
            <a:r>
              <a:rPr lang="en-US" sz="800" dirty="0">
                <a:solidFill>
                  <a:srgbClr val="0366D6"/>
                </a:solidFill>
                <a:hlinkClick r:id="rId22"/>
              </a:rPr>
              <a:t> Learned Inference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23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AlignGAN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24"/>
              </a:rPr>
              <a:t>AlignGAN</a:t>
            </a:r>
            <a:r>
              <a:rPr lang="en-US" sz="800" dirty="0">
                <a:solidFill>
                  <a:srgbClr val="0366D6"/>
                </a:solidFill>
                <a:hlinkClick r:id="rId24"/>
              </a:rPr>
              <a:t>: Learning to Align Cross-Domain Images with Conditional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AM-GAN - </a:t>
            </a:r>
            <a:r>
              <a:rPr lang="en-US" sz="800" dirty="0">
                <a:solidFill>
                  <a:srgbClr val="0366D6"/>
                </a:solidFill>
                <a:hlinkClick r:id="rId25"/>
              </a:rPr>
              <a:t>Activation Maximization Generative Adversarial Nets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AnoGAN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26"/>
              </a:rPr>
              <a:t>Unsupervised Anomaly Detection with Generative Adversarial Networks to Guide Marker Discovery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APE-GAN - </a:t>
            </a:r>
            <a:r>
              <a:rPr lang="en-US" sz="800" dirty="0">
                <a:solidFill>
                  <a:srgbClr val="0366D6"/>
                </a:solidFill>
                <a:hlinkClick r:id="rId18"/>
              </a:rPr>
              <a:t>APE-GAN: Adversarial Perturbation Elimination with GAN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ARAE - </a:t>
            </a:r>
            <a:r>
              <a:rPr lang="en-US" sz="800" dirty="0" err="1">
                <a:solidFill>
                  <a:srgbClr val="0366D6"/>
                </a:solidFill>
                <a:hlinkClick r:id="rId27"/>
              </a:rPr>
              <a:t>Adversarially</a:t>
            </a:r>
            <a:r>
              <a:rPr lang="en-US" sz="800" dirty="0">
                <a:solidFill>
                  <a:srgbClr val="0366D6"/>
                </a:solidFill>
                <a:hlinkClick r:id="rId27"/>
              </a:rPr>
              <a:t> Regularized Autoencoders for Generating Discrete Structures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28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ARDA - </a:t>
            </a:r>
            <a:r>
              <a:rPr lang="en-US" sz="800" dirty="0">
                <a:solidFill>
                  <a:srgbClr val="0366D6"/>
                </a:solidFill>
                <a:hlinkClick r:id="rId29"/>
              </a:rPr>
              <a:t>Adversarial Representation Learning for Domain Adaptation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ARIGAN - </a:t>
            </a:r>
            <a:r>
              <a:rPr lang="en-US" sz="800" dirty="0">
                <a:solidFill>
                  <a:srgbClr val="0366D6"/>
                </a:solidFill>
                <a:hlinkClick r:id="rId30"/>
              </a:rPr>
              <a:t>ARIGAN: Synthetic Arabidopsis Plants using Generative Adversarial Network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ArtGAN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31"/>
              </a:rPr>
              <a:t>ArtGAN</a:t>
            </a:r>
            <a:r>
              <a:rPr lang="en-US" sz="800" dirty="0">
                <a:solidFill>
                  <a:srgbClr val="0366D6"/>
                </a:solidFill>
                <a:hlinkClick r:id="rId31"/>
              </a:rPr>
              <a:t>: Artwork Synthesis with Conditional Categorial GANs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AttGAN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32"/>
              </a:rPr>
              <a:t>Arbitrary Facial Attribute Editing: Only Change What You Want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AttnGAN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33"/>
              </a:rPr>
              <a:t>AttnGAN</a:t>
            </a:r>
            <a:r>
              <a:rPr lang="en-US" sz="800" dirty="0">
                <a:solidFill>
                  <a:srgbClr val="0366D6"/>
                </a:solidFill>
                <a:hlinkClick r:id="rId33"/>
              </a:rPr>
              <a:t>: Fine-Grained Text to Image Generation with Attentional Generative Adversarial Networks</a:t>
            </a:r>
            <a:endParaRPr lang="en-US" sz="800" dirty="0">
              <a:solidFill>
                <a:srgbClr val="24292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28B5EE-6D9E-4ECC-9F28-61D5EE835C0E}"/>
              </a:ext>
            </a:extLst>
          </p:cNvPr>
          <p:cNvSpPr/>
          <p:nvPr/>
        </p:nvSpPr>
        <p:spPr>
          <a:xfrm>
            <a:off x="5867400" y="3018980"/>
            <a:ext cx="5943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TV-GAN - </a:t>
            </a:r>
            <a:r>
              <a:rPr lang="en-US" sz="800" dirty="0">
                <a:solidFill>
                  <a:srgbClr val="0366D6"/>
                </a:solidFill>
                <a:hlinkClick r:id="rId34"/>
              </a:rPr>
              <a:t>TV-GAN: Generative Adversarial Network Based Thermal to Visible Face Recognition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UGACH - </a:t>
            </a:r>
            <a:r>
              <a:rPr lang="en-US" sz="800" dirty="0">
                <a:solidFill>
                  <a:srgbClr val="0366D6"/>
                </a:solidFill>
                <a:hlinkClick r:id="rId35"/>
              </a:rPr>
              <a:t>Unsupervised Generative Adversarial Cross-modal Hashing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UGAN - </a:t>
            </a:r>
            <a:r>
              <a:rPr lang="en-US" sz="800" dirty="0">
                <a:solidFill>
                  <a:srgbClr val="0366D6"/>
                </a:solidFill>
                <a:hlinkClick r:id="rId36"/>
              </a:rPr>
              <a:t>Enhancing Underwater Imagery using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Unim2im - </a:t>
            </a:r>
            <a:r>
              <a:rPr lang="en-US" sz="800" dirty="0">
                <a:solidFill>
                  <a:srgbClr val="0366D6"/>
                </a:solidFill>
                <a:hlinkClick r:id="rId37"/>
              </a:rPr>
              <a:t>Unsupervised Image-to-Image Translation with Generative Adversarial Networks </a:t>
            </a:r>
            <a:r>
              <a:rPr lang="en-US" sz="800" dirty="0">
                <a:solidFill>
                  <a:srgbClr val="24292E"/>
                </a:solidFill>
              </a:rPr>
              <a:t>(</a:t>
            </a:r>
            <a:r>
              <a:rPr lang="en-US" sz="800" dirty="0" err="1">
                <a:solidFill>
                  <a:srgbClr val="0366D6"/>
                </a:solidFill>
                <a:hlinkClick r:id="rId38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Unrolled GAN - </a:t>
            </a:r>
            <a:r>
              <a:rPr lang="en-US" sz="800" dirty="0">
                <a:solidFill>
                  <a:srgbClr val="0366D6"/>
                </a:solidFill>
                <a:hlinkClick r:id="rId39"/>
              </a:rPr>
              <a:t>Unrolled Generative Adversarial Networks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40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VAE-GAN - </a:t>
            </a:r>
            <a:r>
              <a:rPr lang="en-US" sz="800" dirty="0">
                <a:solidFill>
                  <a:srgbClr val="0366D6"/>
                </a:solidFill>
                <a:hlinkClick r:id="rId41"/>
              </a:rPr>
              <a:t>Autoencoding beyond pixels using a learned similarity metric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VariGAN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42"/>
              </a:rPr>
              <a:t>Multi-View Image Generation from a Single-View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VAW-GAN - </a:t>
            </a:r>
            <a:r>
              <a:rPr lang="en-US" sz="800" dirty="0">
                <a:solidFill>
                  <a:srgbClr val="0366D6"/>
                </a:solidFill>
                <a:hlinkClick r:id="rId43"/>
              </a:rPr>
              <a:t>Voice Conversion from Unaligned Corpora using Variational Autoencoding Wasserstein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VEEGAN - </a:t>
            </a:r>
            <a:r>
              <a:rPr lang="en-US" sz="800" dirty="0">
                <a:solidFill>
                  <a:srgbClr val="0366D6"/>
                </a:solidFill>
                <a:hlinkClick r:id="rId44"/>
              </a:rPr>
              <a:t>VEEGAN: Reducing Mode Collapse in GANs using Implicit Variational Learning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45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VGAN - </a:t>
            </a:r>
            <a:r>
              <a:rPr lang="en-US" sz="800" dirty="0">
                <a:solidFill>
                  <a:srgbClr val="0366D6"/>
                </a:solidFill>
                <a:hlinkClick r:id="rId46"/>
              </a:rPr>
              <a:t>Generating Videos with Scene Dynamics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47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VGAN - </a:t>
            </a:r>
            <a:r>
              <a:rPr lang="en-US" sz="800" dirty="0">
                <a:solidFill>
                  <a:srgbClr val="0366D6"/>
                </a:solidFill>
                <a:hlinkClick r:id="rId48"/>
              </a:rPr>
              <a:t>Generative Adversarial Networks as Variational Training of Energy Based Models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49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VGAN - </a:t>
            </a:r>
            <a:r>
              <a:rPr lang="en-US" sz="800" dirty="0">
                <a:solidFill>
                  <a:srgbClr val="0366D6"/>
                </a:solidFill>
                <a:hlinkClick r:id="rId50"/>
              </a:rPr>
              <a:t>Text Generation Based on Generative Adversarial Nets with Latent Variable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ViGAN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51"/>
              </a:rPr>
              <a:t>Image Generation and Editing with Variational Info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VIGAN - </a:t>
            </a:r>
            <a:r>
              <a:rPr lang="en-US" sz="800" dirty="0">
                <a:solidFill>
                  <a:srgbClr val="0366D6"/>
                </a:solidFill>
                <a:hlinkClick r:id="rId52"/>
              </a:rPr>
              <a:t>VIGAN: Missing View Imputation with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VoiceGAN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53"/>
              </a:rPr>
              <a:t>Voice Impersonation using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VRAL - </a:t>
            </a:r>
            <a:r>
              <a:rPr lang="en-US" sz="800" dirty="0">
                <a:solidFill>
                  <a:srgbClr val="0366D6"/>
                </a:solidFill>
                <a:hlinkClick r:id="rId54"/>
              </a:rPr>
              <a:t>Variance Regularizing Adversarial Learning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WaterGAN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 err="1">
                <a:solidFill>
                  <a:srgbClr val="0366D6"/>
                </a:solidFill>
                <a:hlinkClick r:id="rId55"/>
              </a:rPr>
              <a:t>WaterGAN</a:t>
            </a:r>
            <a:r>
              <a:rPr lang="en-US" sz="800" dirty="0">
                <a:solidFill>
                  <a:srgbClr val="0366D6"/>
                </a:solidFill>
                <a:hlinkClick r:id="rId55"/>
              </a:rPr>
              <a:t>: Unsupervised Generative Network to Enable Real-time Color Correction of Monocular Underwater Images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WaveGAN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56"/>
              </a:rPr>
              <a:t>Synthesizing Audio with Generative Adversarial Networks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weGAN</a:t>
            </a:r>
            <a:r>
              <a:rPr lang="en-US" sz="800" dirty="0">
                <a:solidFill>
                  <a:srgbClr val="24292E"/>
                </a:solidFill>
              </a:rPr>
              <a:t> - </a:t>
            </a:r>
            <a:r>
              <a:rPr lang="en-US" sz="800" dirty="0">
                <a:solidFill>
                  <a:srgbClr val="0366D6"/>
                </a:solidFill>
                <a:hlinkClick r:id="rId57"/>
              </a:rPr>
              <a:t>Generative Adversarial Nets for Multiple Text Corpora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WGAN - </a:t>
            </a:r>
            <a:r>
              <a:rPr lang="en-US" sz="800" dirty="0">
                <a:solidFill>
                  <a:srgbClr val="0366D6"/>
                </a:solidFill>
                <a:hlinkClick r:id="rId58"/>
              </a:rPr>
              <a:t>Wasserstein GAN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59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WGAN-GP - </a:t>
            </a:r>
            <a:r>
              <a:rPr lang="en-US" sz="800" dirty="0">
                <a:solidFill>
                  <a:srgbClr val="0366D6"/>
                </a:solidFill>
                <a:hlinkClick r:id="rId60"/>
              </a:rPr>
              <a:t>Improved Training of Wasserstein GANs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61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WS-GAN - </a:t>
            </a:r>
            <a:r>
              <a:rPr lang="en-US" sz="800" dirty="0">
                <a:solidFill>
                  <a:srgbClr val="0366D6"/>
                </a:solidFill>
                <a:hlinkClick r:id="rId62"/>
              </a:rPr>
              <a:t>Weakly Supervised Generative Adversarial Networks for 3D Reconstruction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4292E"/>
                </a:solidFill>
              </a:rPr>
              <a:t>XGAN - </a:t>
            </a:r>
            <a:r>
              <a:rPr lang="en-US" sz="800" dirty="0">
                <a:solidFill>
                  <a:srgbClr val="0366D6"/>
                </a:solidFill>
                <a:hlinkClick r:id="rId63"/>
              </a:rPr>
              <a:t>XGAN: Unsupervised Image-to-Image Translation for many-to-many Mappings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24292E"/>
                </a:solidFill>
              </a:rPr>
              <a:t>ZipNet</a:t>
            </a:r>
            <a:r>
              <a:rPr lang="en-US" sz="800" dirty="0">
                <a:solidFill>
                  <a:srgbClr val="24292E"/>
                </a:solidFill>
              </a:rPr>
              <a:t>-GAN - </a:t>
            </a:r>
            <a:r>
              <a:rPr lang="en-US" sz="800" dirty="0" err="1">
                <a:solidFill>
                  <a:srgbClr val="0366D6"/>
                </a:solidFill>
                <a:hlinkClick r:id="rId64"/>
              </a:rPr>
              <a:t>ZipNet</a:t>
            </a:r>
            <a:r>
              <a:rPr lang="en-US" sz="800" dirty="0">
                <a:solidFill>
                  <a:srgbClr val="0366D6"/>
                </a:solidFill>
                <a:hlinkClick r:id="rId64"/>
              </a:rPr>
              <a:t>-GAN: Inferring Fine-grained Mobile Traffic Patterns via a Generative Adversarial Neural Network</a:t>
            </a:r>
            <a:endParaRPr lang="en-US" sz="800" dirty="0">
              <a:solidFill>
                <a:srgbClr val="24292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rgbClr val="24292E"/>
                </a:solidFill>
              </a:rPr>
              <a:t>α-</a:t>
            </a:r>
            <a:r>
              <a:rPr lang="en-US" sz="800" dirty="0">
                <a:solidFill>
                  <a:srgbClr val="24292E"/>
                </a:solidFill>
              </a:rPr>
              <a:t>GAN - </a:t>
            </a:r>
            <a:r>
              <a:rPr lang="en-US" sz="800" dirty="0">
                <a:solidFill>
                  <a:srgbClr val="0366D6"/>
                </a:solidFill>
                <a:hlinkClick r:id="rId65"/>
              </a:rPr>
              <a:t>Variational Approaches for Auto-Encoding Generative Adversarial Networks</a:t>
            </a:r>
            <a:r>
              <a:rPr lang="en-US" sz="800" dirty="0">
                <a:solidFill>
                  <a:srgbClr val="24292E"/>
                </a:solidFill>
              </a:rPr>
              <a:t> (</a:t>
            </a:r>
            <a:r>
              <a:rPr lang="en-US" sz="800" dirty="0" err="1">
                <a:solidFill>
                  <a:srgbClr val="0366D6"/>
                </a:solidFill>
                <a:hlinkClick r:id="rId66"/>
              </a:rPr>
              <a:t>github</a:t>
            </a:r>
            <a:r>
              <a:rPr lang="en-US" sz="800" dirty="0">
                <a:solidFill>
                  <a:srgbClr val="24292E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rgbClr val="24292E"/>
                </a:solidFill>
              </a:rPr>
              <a:t>Δ-</a:t>
            </a:r>
            <a:r>
              <a:rPr lang="en-US" sz="800" dirty="0">
                <a:solidFill>
                  <a:srgbClr val="24292E"/>
                </a:solidFill>
              </a:rPr>
              <a:t>GAN - </a:t>
            </a:r>
            <a:r>
              <a:rPr lang="en-US" sz="800" dirty="0">
                <a:solidFill>
                  <a:srgbClr val="0366D6"/>
                </a:solidFill>
                <a:hlinkClick r:id="rId67"/>
              </a:rPr>
              <a:t>Triangle Generative Adversarial Networks</a:t>
            </a:r>
            <a:endParaRPr lang="en-US" sz="800" dirty="0">
              <a:solidFill>
                <a:srgbClr val="2429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7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994" y="404648"/>
            <a:ext cx="45745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</a:t>
            </a:r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</a:t>
            </a:r>
            <a:r>
              <a:rPr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MLP</a:t>
            </a:r>
            <a:r>
              <a:rPr lang="fr-CA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4000" spc="-5" dirty="0" smtClean="0">
                <a:solidFill>
                  <a:srgbClr val="0070C0"/>
                </a:solidFill>
                <a:latin typeface="Wingdings"/>
                <a:cs typeface="Wingdings"/>
              </a:rPr>
              <a:t></a:t>
            </a:r>
            <a:r>
              <a:rPr lang="fr-CA" sz="1400" spc="-5" dirty="0" smtClean="0">
                <a:solidFill>
                  <a:srgbClr val="0070C0"/>
                </a:solidFill>
                <a:latin typeface="Wingdings"/>
                <a:cs typeface="Wingdings"/>
              </a:rPr>
              <a:t> </a:t>
            </a:r>
            <a:r>
              <a:rPr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CNN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828" y="1700174"/>
            <a:ext cx="10820400" cy="108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6235" algn="l"/>
              </a:tabLst>
            </a:pPr>
            <a:r>
              <a:rPr lang="fr-CA" sz="3200" dirty="0">
                <a:cs typeface="Palatino Linotype"/>
              </a:rPr>
              <a:t>Le modèle de base repose sur des PMC</a:t>
            </a:r>
            <a:endParaRPr sz="3200" dirty="0">
              <a:cs typeface="Palatino Linotype"/>
            </a:endParaRPr>
          </a:p>
          <a:p>
            <a:pPr marL="355600" indent="-342900"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cs typeface="Palatino Linotype"/>
              </a:rPr>
              <a:t>Radford</a:t>
            </a:r>
            <a:r>
              <a:rPr sz="3200" spc="-35" dirty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et </a:t>
            </a:r>
            <a:r>
              <a:rPr sz="3200" spc="5" dirty="0">
                <a:cs typeface="Palatino Linotype"/>
              </a:rPr>
              <a:t>a</a:t>
            </a:r>
            <a:r>
              <a:rPr sz="3200" spc="-5" dirty="0">
                <a:cs typeface="Palatino Linotype"/>
              </a:rPr>
              <a:t>l</a:t>
            </a:r>
            <a:r>
              <a:rPr sz="3200" dirty="0">
                <a:cs typeface="Palatino Linotype"/>
              </a:rPr>
              <a:t>. </a:t>
            </a:r>
            <a:r>
              <a:rPr sz="3200" spc="-5" dirty="0" err="1">
                <a:cs typeface="Palatino Linotype"/>
              </a:rPr>
              <a:t>p</a:t>
            </a:r>
            <a:r>
              <a:rPr sz="3200" spc="-20" dirty="0" err="1">
                <a:cs typeface="Palatino Linotype"/>
              </a:rPr>
              <a:t>r</a:t>
            </a:r>
            <a:r>
              <a:rPr sz="3200" dirty="0" err="1">
                <a:cs typeface="Palatino Linotype"/>
              </a:rPr>
              <a:t>oposent</a:t>
            </a:r>
            <a:r>
              <a:rPr sz="3200" spc="20" dirty="0">
                <a:cs typeface="Palatino Linotype"/>
              </a:rPr>
              <a:t> </a:t>
            </a:r>
            <a:r>
              <a:rPr lang="fr-CA" sz="3200" dirty="0" smtClean="0">
                <a:cs typeface="Palatino Linotype"/>
              </a:rPr>
              <a:t>d’</a:t>
            </a:r>
            <a:r>
              <a:rPr sz="3200" dirty="0" err="1" smtClean="0">
                <a:cs typeface="Palatino Linotype"/>
              </a:rPr>
              <a:t>util</a:t>
            </a:r>
            <a:r>
              <a:rPr sz="3200" spc="5" dirty="0" err="1" smtClean="0">
                <a:cs typeface="Palatino Linotype"/>
              </a:rPr>
              <a:t>i</a:t>
            </a:r>
            <a:r>
              <a:rPr sz="3200" dirty="0" err="1" smtClean="0">
                <a:cs typeface="Palatino Linotype"/>
              </a:rPr>
              <a:t>ser</a:t>
            </a:r>
            <a:r>
              <a:rPr sz="3200" spc="-5" dirty="0" smtClean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des CNN</a:t>
            </a:r>
            <a:r>
              <a:rPr sz="3200" spc="5" dirty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: DCGAN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7994" y="6325611"/>
            <a:ext cx="106620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15" dirty="0">
                <a:cs typeface="Palatino Linotype"/>
              </a:rPr>
              <a:t>R</a:t>
            </a:r>
            <a:r>
              <a:rPr sz="1600" spc="-5" dirty="0">
                <a:cs typeface="Palatino Linotype"/>
              </a:rPr>
              <a:t>a</a:t>
            </a:r>
            <a:r>
              <a:rPr sz="1600" spc="-10" dirty="0">
                <a:cs typeface="Palatino Linotype"/>
              </a:rPr>
              <a:t>d</a:t>
            </a:r>
            <a:r>
              <a:rPr sz="1600" spc="-20" dirty="0">
                <a:cs typeface="Palatino Linotype"/>
              </a:rPr>
              <a:t>f</a:t>
            </a:r>
            <a:r>
              <a:rPr sz="1600" spc="-10" dirty="0">
                <a:cs typeface="Palatino Linotype"/>
              </a:rPr>
              <a:t>o</a:t>
            </a:r>
            <a:r>
              <a:rPr sz="1600" spc="-5" dirty="0">
                <a:cs typeface="Palatino Linotype"/>
              </a:rPr>
              <a:t>r</a:t>
            </a:r>
            <a:r>
              <a:rPr sz="1600" spc="-10" dirty="0">
                <a:cs typeface="Palatino Linotype"/>
              </a:rPr>
              <a:t>d</a:t>
            </a:r>
            <a:r>
              <a:rPr sz="1600" spc="1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et</a:t>
            </a:r>
            <a:r>
              <a:rPr sz="1600" spc="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al,</a:t>
            </a:r>
            <a:r>
              <a:rPr sz="1600" spc="-20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“</a:t>
            </a:r>
            <a:r>
              <a:rPr sz="1600" spc="-25" dirty="0">
                <a:cs typeface="Palatino Linotype"/>
              </a:rPr>
              <a:t>U</a:t>
            </a:r>
            <a:r>
              <a:rPr sz="1600" spc="-15" dirty="0">
                <a:cs typeface="Palatino Linotype"/>
              </a:rPr>
              <a:t>n</a:t>
            </a:r>
            <a:r>
              <a:rPr sz="1600" spc="-10" dirty="0">
                <a:cs typeface="Palatino Linotype"/>
              </a:rPr>
              <a:t>s</a:t>
            </a:r>
            <a:r>
              <a:rPr sz="1600" spc="-20" dirty="0">
                <a:cs typeface="Palatino Linotype"/>
              </a:rPr>
              <a:t>u</a:t>
            </a:r>
            <a:r>
              <a:rPr sz="1600" spc="-10" dirty="0">
                <a:cs typeface="Palatino Linotype"/>
              </a:rPr>
              <a:t>pe</a:t>
            </a:r>
            <a:r>
              <a:rPr sz="1600" spc="-5" dirty="0">
                <a:cs typeface="Palatino Linotype"/>
              </a:rPr>
              <a:t>r</a:t>
            </a:r>
            <a:r>
              <a:rPr sz="1600" spc="-10" dirty="0">
                <a:cs typeface="Palatino Linotype"/>
              </a:rPr>
              <a:t>vised</a:t>
            </a:r>
            <a:r>
              <a:rPr sz="1600" spc="2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Represen</a:t>
            </a:r>
            <a:r>
              <a:rPr sz="1600" spc="-20" dirty="0">
                <a:cs typeface="Palatino Linotype"/>
              </a:rPr>
              <a:t>t</a:t>
            </a:r>
            <a:r>
              <a:rPr sz="1600" spc="-10" dirty="0">
                <a:cs typeface="Palatino Linotype"/>
              </a:rPr>
              <a:t>ation</a:t>
            </a:r>
            <a:r>
              <a:rPr sz="1600" spc="2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Lear</a:t>
            </a:r>
            <a:r>
              <a:rPr sz="1600" spc="-15" dirty="0">
                <a:cs typeface="Palatino Linotype"/>
              </a:rPr>
              <a:t>n</a:t>
            </a:r>
            <a:r>
              <a:rPr sz="1600" spc="-10" dirty="0">
                <a:cs typeface="Palatino Linotype"/>
              </a:rPr>
              <a:t>ing</a:t>
            </a:r>
            <a:r>
              <a:rPr sz="1600" spc="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with</a:t>
            </a:r>
            <a:r>
              <a:rPr sz="1600" spc="2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De</a:t>
            </a:r>
            <a:r>
              <a:rPr sz="1600" spc="-5" dirty="0">
                <a:cs typeface="Palatino Linotype"/>
              </a:rPr>
              <a:t>e</a:t>
            </a:r>
            <a:r>
              <a:rPr sz="1600" spc="-10" dirty="0">
                <a:cs typeface="Palatino Linotype"/>
              </a:rPr>
              <a:t>p</a:t>
            </a:r>
            <a:r>
              <a:rPr sz="1600" spc="-20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Con</a:t>
            </a:r>
            <a:r>
              <a:rPr sz="1600" spc="-45" dirty="0">
                <a:cs typeface="Palatino Linotype"/>
              </a:rPr>
              <a:t>v</a:t>
            </a:r>
            <a:r>
              <a:rPr sz="1600" spc="-10" dirty="0">
                <a:cs typeface="Palatino Linotype"/>
              </a:rPr>
              <a:t>o</a:t>
            </a:r>
            <a:r>
              <a:rPr sz="1600" dirty="0">
                <a:cs typeface="Palatino Linotype"/>
              </a:rPr>
              <a:t>l</a:t>
            </a:r>
            <a:r>
              <a:rPr sz="1600" spc="-10" dirty="0">
                <a:cs typeface="Palatino Linotype"/>
              </a:rPr>
              <a:t>u</a:t>
            </a:r>
            <a:r>
              <a:rPr sz="1600" spc="-20" dirty="0">
                <a:cs typeface="Palatino Linotype"/>
              </a:rPr>
              <a:t>t</a:t>
            </a:r>
            <a:r>
              <a:rPr sz="1600" spc="-5" dirty="0">
                <a:cs typeface="Palatino Linotype"/>
              </a:rPr>
              <a:t>io</a:t>
            </a:r>
            <a:r>
              <a:rPr sz="1600" spc="-15" dirty="0">
                <a:cs typeface="Palatino Linotype"/>
              </a:rPr>
              <a:t>n</a:t>
            </a:r>
            <a:r>
              <a:rPr sz="1600" spc="-10" dirty="0">
                <a:cs typeface="Palatino Linotype"/>
              </a:rPr>
              <a:t>al Gene</a:t>
            </a:r>
            <a:r>
              <a:rPr sz="1600" spc="-5" dirty="0">
                <a:cs typeface="Palatino Linotype"/>
              </a:rPr>
              <a:t>r</a:t>
            </a:r>
            <a:r>
              <a:rPr sz="1600" spc="-10" dirty="0">
                <a:cs typeface="Palatino Linotype"/>
              </a:rPr>
              <a:t>ati</a:t>
            </a:r>
            <a:r>
              <a:rPr sz="1600" spc="-40" dirty="0">
                <a:cs typeface="Palatino Linotype"/>
              </a:rPr>
              <a:t>v</a:t>
            </a:r>
            <a:r>
              <a:rPr sz="1600" spc="-10" dirty="0">
                <a:cs typeface="Palatino Linotype"/>
              </a:rPr>
              <a:t>e</a:t>
            </a:r>
            <a:r>
              <a:rPr sz="1600" spc="-60" dirty="0">
                <a:cs typeface="Palatino Linotype"/>
              </a:rPr>
              <a:t> </a:t>
            </a:r>
            <a:r>
              <a:rPr sz="1600" spc="-25" dirty="0">
                <a:cs typeface="Palatino Linotype"/>
              </a:rPr>
              <a:t>A</a:t>
            </a:r>
            <a:r>
              <a:rPr sz="1600" spc="-10" dirty="0">
                <a:cs typeface="Palatino Linotype"/>
              </a:rPr>
              <a:t>d</a:t>
            </a:r>
            <a:r>
              <a:rPr sz="1600" spc="-40" dirty="0">
                <a:cs typeface="Palatino Linotype"/>
              </a:rPr>
              <a:t>v</a:t>
            </a:r>
            <a:r>
              <a:rPr sz="1600" spc="-10" dirty="0">
                <a:cs typeface="Palatino Linotype"/>
              </a:rPr>
              <a:t>e</a:t>
            </a:r>
            <a:r>
              <a:rPr sz="1600" spc="-5" dirty="0">
                <a:cs typeface="Palatino Linotype"/>
              </a:rPr>
              <a:t>r</a:t>
            </a:r>
            <a:r>
              <a:rPr sz="1600" spc="-10" dirty="0">
                <a:cs typeface="Palatino Linotype"/>
              </a:rPr>
              <a:t>sari</a:t>
            </a:r>
            <a:r>
              <a:rPr sz="1600" spc="-5" dirty="0">
                <a:cs typeface="Palatino Linotype"/>
              </a:rPr>
              <a:t>al </a:t>
            </a:r>
            <a:r>
              <a:rPr sz="1600" spc="-10" dirty="0">
                <a:cs typeface="Palatino Linotype"/>
              </a:rPr>
              <a:t>Net</a:t>
            </a:r>
            <a:r>
              <a:rPr sz="1600" spc="-40" dirty="0">
                <a:cs typeface="Palatino Linotype"/>
              </a:rPr>
              <a:t>w</a:t>
            </a:r>
            <a:r>
              <a:rPr sz="1600" spc="-10" dirty="0">
                <a:cs typeface="Palatino Linotype"/>
              </a:rPr>
              <a:t>o</a:t>
            </a:r>
            <a:r>
              <a:rPr sz="1600" spc="-5" dirty="0">
                <a:cs typeface="Palatino Linotype"/>
              </a:rPr>
              <a:t>r</a:t>
            </a:r>
            <a:r>
              <a:rPr sz="1600" spc="-10" dirty="0">
                <a:cs typeface="Palatino Linotype"/>
              </a:rPr>
              <a:t>ks”,</a:t>
            </a:r>
            <a:r>
              <a:rPr sz="1600" spc="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ICLR</a:t>
            </a:r>
            <a:r>
              <a:rPr sz="1600" spc="-35" dirty="0">
                <a:cs typeface="Palatino Linotype"/>
              </a:rPr>
              <a:t> </a:t>
            </a:r>
            <a:r>
              <a:rPr sz="1600" spc="-10" dirty="0">
                <a:cs typeface="Palatino Linotype"/>
              </a:rPr>
              <a:t>2016</a:t>
            </a:r>
            <a:endParaRPr sz="1600" dirty="0"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2854451"/>
            <a:ext cx="9140952" cy="3337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/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Résult</a:t>
            </a:r>
            <a:r>
              <a:rPr i="0" spc="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i="0" spc="-3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(64x64</a:t>
            </a:r>
            <a:r>
              <a:rPr i="0" spc="-2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pixels)</a:t>
            </a:r>
          </a:p>
        </p:txBody>
      </p:sp>
      <p:sp>
        <p:nvSpPr>
          <p:cNvPr id="4" name="object 4"/>
          <p:cNvSpPr/>
          <p:nvPr/>
        </p:nvSpPr>
        <p:spPr>
          <a:xfrm>
            <a:off x="2013204" y="967753"/>
            <a:ext cx="8107649" cy="5087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8568" y="6203022"/>
            <a:ext cx="78028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5" dirty="0">
                <a:cs typeface="Palatino Linotype"/>
              </a:rPr>
              <a:t>E</a:t>
            </a:r>
            <a:r>
              <a:rPr sz="2400" spc="-25" dirty="0">
                <a:cs typeface="Palatino Linotype"/>
              </a:rPr>
              <a:t>n</a:t>
            </a:r>
            <a:r>
              <a:rPr sz="2400" spc="-5" dirty="0">
                <a:cs typeface="Palatino Linotype"/>
              </a:rPr>
              <a:t>traî</a:t>
            </a:r>
            <a:r>
              <a:rPr sz="2400" spc="-10" dirty="0">
                <a:cs typeface="Palatino Linotype"/>
              </a:rPr>
              <a:t>n</a:t>
            </a:r>
            <a:r>
              <a:rPr sz="2400" dirty="0">
                <a:cs typeface="Palatino Linotype"/>
              </a:rPr>
              <a:t>é</a:t>
            </a:r>
            <a:r>
              <a:rPr sz="2400" spc="20" dirty="0">
                <a:cs typeface="Palatino Linotype"/>
              </a:rPr>
              <a:t> </a:t>
            </a:r>
            <a:r>
              <a:rPr sz="2400" spc="-15" dirty="0">
                <a:cs typeface="Palatino Linotype"/>
              </a:rPr>
              <a:t>su</a:t>
            </a:r>
            <a:r>
              <a:rPr sz="2400" dirty="0">
                <a:cs typeface="Palatino Linotype"/>
              </a:rPr>
              <a:t>r </a:t>
            </a:r>
            <a:r>
              <a:rPr sz="2400" spc="-20" dirty="0">
                <a:cs typeface="Palatino Linotype"/>
              </a:rPr>
              <a:t>LSUN</a:t>
            </a:r>
            <a:r>
              <a:rPr sz="2400" spc="5" dirty="0">
                <a:cs typeface="Palatino Linotype"/>
              </a:rPr>
              <a:t> </a:t>
            </a:r>
            <a:r>
              <a:rPr sz="2400" spc="-5" dirty="0">
                <a:cs typeface="Palatino Linotype"/>
              </a:rPr>
              <a:t>b</a:t>
            </a:r>
            <a:r>
              <a:rPr sz="2400" dirty="0">
                <a:cs typeface="Palatino Linotype"/>
              </a:rPr>
              <a:t>e</a:t>
            </a:r>
            <a:r>
              <a:rPr sz="2400" spc="-15" dirty="0">
                <a:cs typeface="Palatino Linotype"/>
              </a:rPr>
              <a:t>dro</a:t>
            </a:r>
            <a:r>
              <a:rPr sz="2400" spc="-25" dirty="0">
                <a:cs typeface="Palatino Linotype"/>
              </a:rPr>
              <a:t>om</a:t>
            </a:r>
            <a:r>
              <a:rPr sz="2400" spc="5" dirty="0">
                <a:cs typeface="Palatino Linotype"/>
              </a:rPr>
              <a:t> </a:t>
            </a:r>
            <a:r>
              <a:rPr sz="2400" dirty="0">
                <a:cs typeface="Palatino Linotype"/>
              </a:rPr>
              <a:t>datase</a:t>
            </a:r>
            <a:r>
              <a:rPr sz="2400" spc="-5" dirty="0">
                <a:cs typeface="Palatino Linotype"/>
              </a:rPr>
              <a:t>t</a:t>
            </a:r>
            <a:r>
              <a:rPr sz="2400" dirty="0">
                <a:cs typeface="Palatino Linotype"/>
              </a:rPr>
              <a:t>, 3 </a:t>
            </a:r>
            <a:r>
              <a:rPr sz="2400" spc="5" dirty="0">
                <a:cs typeface="Palatino Linotype"/>
              </a:rPr>
              <a:t>m</a:t>
            </a:r>
            <a:r>
              <a:rPr sz="2400" dirty="0">
                <a:cs typeface="Palatino Linotype"/>
              </a:rPr>
              <a:t>illions</a:t>
            </a:r>
            <a:r>
              <a:rPr sz="2400" spc="25" dirty="0">
                <a:cs typeface="Palatino Linotype"/>
              </a:rPr>
              <a:t> </a:t>
            </a:r>
            <a:r>
              <a:rPr sz="2400" dirty="0">
                <a:cs typeface="Palatino Linotype"/>
              </a:rPr>
              <a:t>d’i</a:t>
            </a:r>
            <a:r>
              <a:rPr sz="2400" spc="10" dirty="0">
                <a:cs typeface="Palatino Linotype"/>
              </a:rPr>
              <a:t>m</a:t>
            </a:r>
            <a:r>
              <a:rPr sz="2400" dirty="0">
                <a:cs typeface="Palatino Linotype"/>
              </a:rPr>
              <a:t>ages</a:t>
            </a:r>
            <a:r>
              <a:rPr sz="2400" dirty="0">
                <a:cs typeface="Palatino Linotype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i="0" spc="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i="0" spc="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</a:t>
            </a:r>
            <a:r>
              <a:rPr i="0" spc="1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tio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i="0" spc="-2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</a:t>
            </a:r>
            <a:r>
              <a:rPr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416061"/>
            <a:ext cx="9827259" cy="1018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699"/>
              </a:lnSpc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3200" spc="-105" dirty="0">
                <a:cs typeface="Palatino Linotype"/>
              </a:rPr>
              <a:t>P</a:t>
            </a:r>
            <a:r>
              <a:rPr sz="3200" spc="-20" dirty="0">
                <a:cs typeface="Palatino Linotype"/>
              </a:rPr>
              <a:t>erm</a:t>
            </a:r>
            <a:r>
              <a:rPr sz="3200" spc="-10" dirty="0">
                <a:cs typeface="Palatino Linotype"/>
              </a:rPr>
              <a:t>et</a:t>
            </a:r>
            <a:r>
              <a:rPr sz="3200" spc="-30" dirty="0">
                <a:cs typeface="Palatino Linotype"/>
              </a:rPr>
              <a:t> </a:t>
            </a:r>
            <a:r>
              <a:rPr sz="3200" spc="-20" dirty="0">
                <a:cs typeface="Palatino Linotype"/>
              </a:rPr>
              <a:t>d</a:t>
            </a:r>
            <a:r>
              <a:rPr sz="3200" spc="-240" dirty="0">
                <a:cs typeface="Palatino Linotype"/>
              </a:rPr>
              <a:t>’</a:t>
            </a:r>
            <a:r>
              <a:rPr sz="3200" spc="-15" dirty="0">
                <a:cs typeface="Palatino Linotype"/>
              </a:rPr>
              <a:t>é</a:t>
            </a:r>
            <a:r>
              <a:rPr sz="3200" spc="-85" dirty="0">
                <a:cs typeface="Palatino Linotype"/>
              </a:rPr>
              <a:t>v</a:t>
            </a:r>
            <a:r>
              <a:rPr sz="3200" spc="-15" dirty="0">
                <a:cs typeface="Palatino Linotype"/>
              </a:rPr>
              <a:t>al</a:t>
            </a:r>
            <a:r>
              <a:rPr sz="3200" spc="-10" dirty="0">
                <a:cs typeface="Palatino Linotype"/>
              </a:rPr>
              <a:t>u</a:t>
            </a:r>
            <a:r>
              <a:rPr sz="3200" spc="-15" dirty="0">
                <a:cs typeface="Palatino Linotype"/>
              </a:rPr>
              <a:t>er </a:t>
            </a:r>
            <a:r>
              <a:rPr sz="3200" spc="-10" dirty="0">
                <a:cs typeface="Palatino Linotype"/>
              </a:rPr>
              <a:t>si</a:t>
            </a:r>
            <a:r>
              <a:rPr sz="3200" spc="-5" dirty="0">
                <a:cs typeface="Palatino Linotype"/>
              </a:rPr>
              <a:t> </a:t>
            </a:r>
            <a:r>
              <a:rPr sz="3200" spc="-15" dirty="0">
                <a:cs typeface="Palatino Linotype"/>
              </a:rPr>
              <a:t>le</a:t>
            </a:r>
            <a:r>
              <a:rPr sz="3200" spc="-10" dirty="0">
                <a:cs typeface="Palatino Linotype"/>
              </a:rPr>
              <a:t> </a:t>
            </a:r>
            <a:r>
              <a:rPr sz="3200" spc="-15" dirty="0">
                <a:cs typeface="Palatino Linotype"/>
              </a:rPr>
              <a:t>rés</a:t>
            </a:r>
            <a:r>
              <a:rPr sz="3200" spc="-10" dirty="0">
                <a:cs typeface="Palatino Linotype"/>
              </a:rPr>
              <a:t>e</a:t>
            </a:r>
            <a:r>
              <a:rPr sz="3200" spc="-20" dirty="0">
                <a:cs typeface="Palatino Linotype"/>
              </a:rPr>
              <a:t>au</a:t>
            </a:r>
            <a:r>
              <a:rPr sz="3200" spc="-10" dirty="0">
                <a:cs typeface="Palatino Linotype"/>
              </a:rPr>
              <a:t> </a:t>
            </a:r>
            <a:r>
              <a:rPr sz="3200" spc="-15" dirty="0">
                <a:cs typeface="Palatino Linotype"/>
              </a:rPr>
              <a:t>a</a:t>
            </a:r>
            <a:r>
              <a:rPr sz="3200" spc="-5" dirty="0">
                <a:cs typeface="Palatino Linotype"/>
              </a:rPr>
              <a:t> </a:t>
            </a:r>
            <a:r>
              <a:rPr lang="fr-CA" sz="3200" spc="-10" dirty="0" smtClean="0">
                <a:cs typeface="Palatino Linotype"/>
              </a:rPr>
              <a:t>fait du </a:t>
            </a:r>
            <a:r>
              <a:rPr lang="fr-CA" sz="3200" spc="-10" dirty="0" err="1" smtClean="0">
                <a:cs typeface="Palatino Linotype"/>
              </a:rPr>
              <a:t>surapprentissage</a:t>
            </a:r>
            <a:endParaRPr sz="3200" dirty="0">
              <a:cs typeface="Palatino Linotype"/>
            </a:endParaRPr>
          </a:p>
          <a:p>
            <a:pPr marL="812800" lvl="1" indent="-342900">
              <a:spcBef>
                <a:spcPts val="650"/>
              </a:spcBef>
              <a:buFont typeface="Arial"/>
              <a:buChar char="•"/>
              <a:tabLst>
                <a:tab pos="356235" algn="l"/>
              </a:tabLst>
            </a:pPr>
            <a:r>
              <a:rPr lang="fr-CA" sz="2800" spc="-20" dirty="0" smtClean="0">
                <a:cs typeface="Palatino Linotype"/>
              </a:rPr>
              <a:t>L’a</a:t>
            </a:r>
            <a:r>
              <a:rPr sz="2800" spc="-20" dirty="0" err="1" smtClean="0">
                <a:cs typeface="Palatino Linotype"/>
              </a:rPr>
              <a:t>bse</a:t>
            </a:r>
            <a:r>
              <a:rPr sz="2800" spc="-15" dirty="0" err="1" smtClean="0">
                <a:cs typeface="Palatino Linotype"/>
              </a:rPr>
              <a:t>nce</a:t>
            </a:r>
            <a:r>
              <a:rPr sz="2800" spc="-20" dirty="0" smtClean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de</a:t>
            </a:r>
            <a:r>
              <a:rPr sz="2800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tra</a:t>
            </a:r>
            <a:r>
              <a:rPr sz="2800" spc="-15" dirty="0">
                <a:cs typeface="Palatino Linotype"/>
              </a:rPr>
              <a:t>nsitions</a:t>
            </a:r>
            <a:r>
              <a:rPr sz="2800" spc="-30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bru</a:t>
            </a:r>
            <a:r>
              <a:rPr sz="2800" spc="-5" dirty="0">
                <a:cs typeface="Palatino Linotype"/>
              </a:rPr>
              <a:t>s</a:t>
            </a:r>
            <a:r>
              <a:rPr sz="2800" spc="-25" dirty="0">
                <a:cs typeface="Palatino Linotype"/>
              </a:rPr>
              <a:t>que</a:t>
            </a:r>
            <a:r>
              <a:rPr sz="2800" spc="-15" dirty="0">
                <a:cs typeface="Palatino Linotype"/>
              </a:rPr>
              <a:t>s</a:t>
            </a:r>
            <a:r>
              <a:rPr sz="2800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est </a:t>
            </a:r>
            <a:r>
              <a:rPr sz="2800" spc="-25" dirty="0">
                <a:cs typeface="Palatino Linotype"/>
              </a:rPr>
              <a:t>bo</a:t>
            </a:r>
            <a:r>
              <a:rPr sz="2800" spc="-20" dirty="0">
                <a:cs typeface="Palatino Linotype"/>
              </a:rPr>
              <a:t>n</a:t>
            </a:r>
            <a:r>
              <a:rPr sz="2800" dirty="0">
                <a:cs typeface="Palatino Linotype"/>
              </a:rPr>
              <a:t> </a:t>
            </a:r>
            <a:r>
              <a:rPr sz="2800" spc="-10" dirty="0">
                <a:cs typeface="Palatino Linotype"/>
              </a:rPr>
              <a:t>si</a:t>
            </a:r>
            <a:r>
              <a:rPr sz="2800" spc="-15" dirty="0">
                <a:cs typeface="Palatino Linotype"/>
              </a:rPr>
              <a:t>g</a:t>
            </a:r>
            <a:r>
              <a:rPr sz="2800" spc="-20" dirty="0">
                <a:cs typeface="Palatino Linotype"/>
              </a:rPr>
              <a:t>n</a:t>
            </a:r>
            <a:r>
              <a:rPr sz="2800" spc="-10" dirty="0">
                <a:cs typeface="Palatino Linotype"/>
              </a:rPr>
              <a:t>e</a:t>
            </a:r>
            <a:r>
              <a:rPr sz="2800" spc="-10" dirty="0">
                <a:cs typeface="Palatino Linotype"/>
              </a:rPr>
              <a:t>!</a:t>
            </a:r>
            <a:endParaRPr sz="2800" dirty="0"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5498" y="6458694"/>
            <a:ext cx="205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5" dirty="0">
                <a:latin typeface="Palatino Linotype"/>
                <a:cs typeface="Palatino Linotype"/>
              </a:rPr>
              <a:t>23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1472" y="2740151"/>
            <a:ext cx="8354568" cy="3290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07763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/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Algèbre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spc="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lang="fr-CA" i="0" spc="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i="0" spc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3309" y="1661160"/>
            <a:ext cx="7644383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0515600" cy="1325563"/>
          </a:xfrm>
        </p:spPr>
        <p:txBody>
          <a:bodyPr/>
          <a:lstStyle/>
          <a:p>
            <a:r>
              <a:rPr lang="fr-CA" dirty="0" smtClean="0">
                <a:solidFill>
                  <a:srgbClr val="0070C0"/>
                </a:solidFill>
              </a:rPr>
              <a:t>Modèles génératif versus discriminant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73826" y="1603176"/>
            <a:ext cx="10479974" cy="4725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174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latin typeface="+mn-lt"/>
              </a:rPr>
              <a:t> Un modèle discriminant essaye de classer chaque entrée </a:t>
            </a:r>
            <a:r>
              <a:rPr lang="fr-CA" altLang="fr-FR" sz="2400" i="1" dirty="0" smtClean="0">
                <a:latin typeface="+mn-lt"/>
              </a:rPr>
              <a:t>x</a:t>
            </a:r>
            <a:r>
              <a:rPr lang="fr-CA" altLang="fr-FR" sz="2400" dirty="0" smtClean="0">
                <a:latin typeface="+mn-lt"/>
              </a:rPr>
              <a:t> en cherchant l’</a:t>
            </a:r>
            <a:r>
              <a:rPr lang="fr-CA" altLang="fr-FR" sz="2400" dirty="0" err="1" smtClean="0">
                <a:latin typeface="+mn-lt"/>
              </a:rPr>
              <a:t>etiquette</a:t>
            </a:r>
            <a:r>
              <a:rPr lang="fr-CA" altLang="fr-FR" sz="2400" dirty="0" smtClean="0">
                <a:latin typeface="+mn-lt"/>
              </a:rPr>
              <a:t> </a:t>
            </a:r>
            <a:r>
              <a:rPr lang="fr-CA" altLang="fr-FR" sz="2400" i="1" dirty="0" smtClean="0">
                <a:latin typeface="+mn-lt"/>
              </a:rPr>
              <a:t>y</a:t>
            </a:r>
            <a:r>
              <a:rPr lang="fr-CA" altLang="fr-FR" sz="2400" dirty="0" smtClean="0">
                <a:latin typeface="+mn-lt"/>
              </a:rPr>
              <a:t> qui peut le mieux la représenter </a:t>
            </a:r>
          </a:p>
          <a:p>
            <a:pPr marL="898525" lvl="1" indent="-285750">
              <a:lnSpc>
                <a:spcPct val="100000"/>
              </a:lnSpc>
              <a:spcAft>
                <a:spcPts val="600"/>
              </a:spcAft>
            </a:pPr>
            <a:r>
              <a:rPr lang="fr-CA" altLang="fr-FR" sz="2000" dirty="0" smtClean="0">
                <a:latin typeface="+mn-lt"/>
              </a:rPr>
              <a:t>Partant de x, on essaye de trouver une relation </a:t>
            </a:r>
            <a:r>
              <a:rPr lang="fr-CA" altLang="fr-FR" sz="2000" i="1" dirty="0" smtClean="0">
                <a:latin typeface="+mn-lt"/>
              </a:rPr>
              <a:t>y</a:t>
            </a:r>
            <a:r>
              <a:rPr lang="fr-CA" altLang="fr-FR" sz="2000" dirty="0" smtClean="0">
                <a:latin typeface="+mn-lt"/>
              </a:rPr>
              <a:t> = </a:t>
            </a:r>
            <a:r>
              <a:rPr lang="fr-CA" altLang="fr-FR" sz="2000" i="1" dirty="0" smtClean="0">
                <a:latin typeface="+mn-lt"/>
              </a:rPr>
              <a:t>f</a:t>
            </a:r>
            <a:r>
              <a:rPr lang="fr-CA" altLang="fr-FR" sz="2000" dirty="0" smtClean="0">
                <a:latin typeface="+mn-lt"/>
              </a:rPr>
              <a:t>(</a:t>
            </a:r>
            <a:r>
              <a:rPr lang="fr-CA" altLang="fr-FR" sz="2000" i="1" dirty="0" smtClean="0">
                <a:latin typeface="+mn-lt"/>
              </a:rPr>
              <a:t>x</a:t>
            </a:r>
            <a:r>
              <a:rPr lang="fr-CA" altLang="fr-FR" sz="2000" dirty="0" smtClean="0">
                <a:latin typeface="+mn-lt"/>
              </a:rPr>
              <a:t>) qui donne le meilleur choix de </a:t>
            </a:r>
            <a:r>
              <a:rPr lang="fr-CA" altLang="fr-FR" sz="2000" i="1" dirty="0" smtClean="0">
                <a:latin typeface="+mn-lt"/>
              </a:rPr>
              <a:t>y</a:t>
            </a:r>
            <a:r>
              <a:rPr lang="fr-CA" altLang="fr-FR" sz="2000" dirty="0" smtClean="0">
                <a:latin typeface="+mn-lt"/>
              </a:rPr>
              <a:t> </a:t>
            </a:r>
          </a:p>
          <a:p>
            <a:pPr marL="898525" lvl="1" indent="-285750">
              <a:lnSpc>
                <a:spcPct val="100000"/>
              </a:lnSpc>
              <a:spcAft>
                <a:spcPts val="600"/>
              </a:spcAft>
            </a:pPr>
            <a:r>
              <a:rPr lang="fr-CA" altLang="fr-FR" sz="2000" dirty="0" smtClean="0">
                <a:latin typeface="+mn-lt"/>
              </a:rPr>
              <a:t>En langage probabiliste, on veut trouver pour chaque </a:t>
            </a:r>
            <a:r>
              <a:rPr lang="fr-CA" altLang="fr-FR" sz="2000" i="1" dirty="0" smtClean="0">
                <a:latin typeface="+mn-lt"/>
              </a:rPr>
              <a:t>x</a:t>
            </a:r>
            <a:r>
              <a:rPr lang="fr-CA" altLang="fr-FR" sz="2000" dirty="0" smtClean="0">
                <a:latin typeface="+mn-lt"/>
              </a:rPr>
              <a:t>, la valeur y qui maximise P(</a:t>
            </a:r>
            <a:r>
              <a:rPr lang="fr-CA" altLang="fr-FR" sz="2000" i="1" dirty="0" err="1" smtClean="0">
                <a:latin typeface="+mn-lt"/>
              </a:rPr>
              <a:t>y</a:t>
            </a:r>
            <a:r>
              <a:rPr lang="fr-CA" altLang="fr-FR" sz="2000" dirty="0" err="1" smtClean="0">
                <a:latin typeface="+mn-lt"/>
              </a:rPr>
              <a:t>|</a:t>
            </a:r>
            <a:r>
              <a:rPr lang="fr-CA" altLang="fr-FR" sz="2000" i="1" dirty="0" err="1" smtClean="0">
                <a:latin typeface="+mn-lt"/>
              </a:rPr>
              <a:t>x</a:t>
            </a:r>
            <a:r>
              <a:rPr lang="fr-CA" altLang="fr-FR" sz="2000" dirty="0" smtClean="0">
                <a:latin typeface="+mn-lt"/>
              </a:rPr>
              <a:t>)</a:t>
            </a:r>
          </a:p>
          <a:p>
            <a:pPr marL="1273175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altLang="fr-FR" sz="1800" dirty="0" smtClean="0">
                <a:latin typeface="+mn-lt"/>
              </a:rPr>
              <a:t>Ex. : pour </a:t>
            </a:r>
            <a:r>
              <a:rPr lang="fr-CA" altLang="fr-FR" sz="1800" i="1" dirty="0" smtClean="0">
                <a:latin typeface="+mn-lt"/>
              </a:rPr>
              <a:t>x </a:t>
            </a:r>
            <a:r>
              <a:rPr lang="fr-CA" altLang="fr-FR" sz="1800" dirty="0" smtClean="0">
                <a:latin typeface="+mn-lt"/>
              </a:rPr>
              <a:t>= courriel et un choix entre </a:t>
            </a:r>
            <a:r>
              <a:rPr lang="fr-CA" altLang="fr-FR" sz="1800" i="1" dirty="0" smtClean="0">
                <a:latin typeface="+mn-lt"/>
              </a:rPr>
              <a:t>y </a:t>
            </a:r>
            <a:r>
              <a:rPr lang="fr-CA" altLang="fr-FR" sz="1800" dirty="0" smtClean="0">
                <a:latin typeface="+mn-lt"/>
              </a:rPr>
              <a:t>= pourriel et </a:t>
            </a:r>
            <a:r>
              <a:rPr lang="fr-CA" altLang="fr-FR" sz="1800" i="1" dirty="0" smtClean="0">
                <a:latin typeface="+mn-lt"/>
              </a:rPr>
              <a:t>y </a:t>
            </a:r>
            <a:r>
              <a:rPr lang="fr-CA" altLang="fr-FR" sz="1800" dirty="0" smtClean="0">
                <a:latin typeface="+mn-lt"/>
              </a:rPr>
              <a:t>= normal, on veut choisir le </a:t>
            </a:r>
            <a:r>
              <a:rPr lang="fr-CA" altLang="fr-FR" sz="1800" i="1" dirty="0" smtClean="0">
                <a:latin typeface="+mn-lt"/>
              </a:rPr>
              <a:t>y</a:t>
            </a:r>
            <a:r>
              <a:rPr lang="fr-CA" altLang="fr-FR" sz="1800" dirty="0" smtClean="0">
                <a:latin typeface="+mn-lt"/>
              </a:rPr>
              <a:t> qui donne la plus grande valeur entre P(</a:t>
            </a:r>
            <a:r>
              <a:rPr lang="fr-CA" altLang="fr-FR" sz="1800" i="1" dirty="0" smtClean="0">
                <a:latin typeface="+mn-lt"/>
              </a:rPr>
              <a:t>y </a:t>
            </a:r>
            <a:r>
              <a:rPr lang="fr-CA" altLang="fr-FR" sz="1800" dirty="0" smtClean="0">
                <a:latin typeface="+mn-lt"/>
              </a:rPr>
              <a:t>= pourriel |</a:t>
            </a:r>
            <a:r>
              <a:rPr lang="fr-CA" altLang="fr-FR" sz="1800" i="1" dirty="0" smtClean="0">
                <a:latin typeface="+mn-lt"/>
              </a:rPr>
              <a:t>x</a:t>
            </a:r>
            <a:r>
              <a:rPr lang="fr-CA" altLang="fr-FR" sz="1800" dirty="0" smtClean="0">
                <a:latin typeface="+mn-lt"/>
              </a:rPr>
              <a:t>) et P(</a:t>
            </a:r>
            <a:r>
              <a:rPr lang="fr-CA" altLang="fr-FR" sz="1800" i="1" dirty="0" smtClean="0">
                <a:latin typeface="+mn-lt"/>
              </a:rPr>
              <a:t>y </a:t>
            </a:r>
            <a:r>
              <a:rPr lang="fr-CA" altLang="fr-FR" sz="1800" dirty="0" smtClean="0">
                <a:latin typeface="+mn-lt"/>
              </a:rPr>
              <a:t>= normal | </a:t>
            </a:r>
            <a:r>
              <a:rPr lang="fr-CA" altLang="fr-FR" sz="1800" i="1" dirty="0" smtClean="0">
                <a:latin typeface="+mn-lt"/>
              </a:rPr>
              <a:t>x</a:t>
            </a:r>
            <a:r>
              <a:rPr lang="fr-CA" altLang="fr-FR" sz="1800" dirty="0" smtClean="0">
                <a:latin typeface="+mn-lt"/>
              </a:rPr>
              <a:t>)</a:t>
            </a:r>
          </a:p>
          <a:p>
            <a:pPr marL="358775" indent="-358775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altLang="fr-FR" sz="2400" dirty="0" smtClean="0">
                <a:latin typeface="+mn-lt"/>
              </a:rPr>
              <a:t>Un modèle génératif part de la sortie </a:t>
            </a:r>
            <a:r>
              <a:rPr lang="fr-CA" altLang="fr-FR" sz="2400" i="1" dirty="0" smtClean="0">
                <a:latin typeface="+mn-lt"/>
              </a:rPr>
              <a:t>y</a:t>
            </a:r>
            <a:r>
              <a:rPr lang="fr-CA" altLang="fr-FR" sz="2400" dirty="0" smtClean="0">
                <a:latin typeface="+mn-lt"/>
              </a:rPr>
              <a:t> et essaye de déterminer la vraisemblance de l’entrée x comme générateur de </a:t>
            </a:r>
            <a:r>
              <a:rPr lang="fr-CA" altLang="fr-FR" sz="2400" i="1" dirty="0" smtClean="0">
                <a:latin typeface="+mn-lt"/>
              </a:rPr>
              <a:t>y</a:t>
            </a:r>
            <a:r>
              <a:rPr lang="fr-CA" altLang="fr-FR" sz="2400" dirty="0" smtClean="0">
                <a:latin typeface="+mn-lt"/>
              </a:rPr>
              <a:t> </a:t>
            </a:r>
          </a:p>
          <a:p>
            <a:pPr marL="898525" lvl="1" indent="-269875">
              <a:lnSpc>
                <a:spcPct val="100000"/>
              </a:lnSpc>
              <a:spcAft>
                <a:spcPts val="600"/>
              </a:spcAft>
            </a:pPr>
            <a:r>
              <a:rPr lang="fr-CA" altLang="fr-FR" sz="2000" dirty="0" smtClean="0">
                <a:latin typeface="+mn-lt"/>
              </a:rPr>
              <a:t>Partant de </a:t>
            </a:r>
            <a:r>
              <a:rPr lang="fr-CA" altLang="fr-FR" sz="2000" i="1" dirty="0" smtClean="0">
                <a:latin typeface="+mn-lt"/>
              </a:rPr>
              <a:t>y</a:t>
            </a:r>
            <a:r>
              <a:rPr lang="fr-CA" altLang="fr-FR" sz="2000" dirty="0" smtClean="0">
                <a:latin typeface="+mn-lt"/>
              </a:rPr>
              <a:t>, on essaye de trouver une relation </a:t>
            </a:r>
            <a:r>
              <a:rPr lang="fr-CA" altLang="fr-FR" sz="2000" i="1" dirty="0" smtClean="0">
                <a:latin typeface="+mn-lt"/>
              </a:rPr>
              <a:t>x</a:t>
            </a:r>
            <a:r>
              <a:rPr lang="fr-CA" altLang="fr-FR" sz="2000" dirty="0" smtClean="0">
                <a:latin typeface="+mn-lt"/>
              </a:rPr>
              <a:t>=g(</a:t>
            </a:r>
            <a:r>
              <a:rPr lang="fr-CA" altLang="fr-FR" sz="2000" i="1" dirty="0" smtClean="0">
                <a:latin typeface="+mn-lt"/>
              </a:rPr>
              <a:t>y</a:t>
            </a:r>
            <a:r>
              <a:rPr lang="fr-CA" altLang="fr-FR" sz="2000" dirty="0" smtClean="0">
                <a:latin typeface="+mn-lt"/>
              </a:rPr>
              <a:t>) qui identifie les valeurs de </a:t>
            </a:r>
            <a:r>
              <a:rPr lang="fr-CA" altLang="fr-FR" sz="2000" i="1" dirty="0" smtClean="0">
                <a:latin typeface="+mn-lt"/>
              </a:rPr>
              <a:t>x</a:t>
            </a:r>
            <a:r>
              <a:rPr lang="fr-CA" altLang="fr-FR" sz="2000" dirty="0" smtClean="0">
                <a:latin typeface="+mn-lt"/>
              </a:rPr>
              <a:t> pouvant mener à </a:t>
            </a:r>
            <a:r>
              <a:rPr lang="fr-CA" altLang="fr-FR" sz="2000" i="1" dirty="0" smtClean="0">
                <a:latin typeface="+mn-lt"/>
              </a:rPr>
              <a:t>y</a:t>
            </a:r>
            <a:endParaRPr lang="fr-CA" altLang="fr-FR" sz="2000" dirty="0" smtClean="0">
              <a:latin typeface="+mn-lt"/>
            </a:endParaRPr>
          </a:p>
          <a:p>
            <a:pPr marL="898525" lvl="1" indent="-269875">
              <a:lnSpc>
                <a:spcPct val="100000"/>
              </a:lnSpc>
              <a:spcAft>
                <a:spcPts val="600"/>
              </a:spcAft>
            </a:pPr>
            <a:r>
              <a:rPr lang="fr-CA" altLang="fr-FR" sz="2000" dirty="0" smtClean="0">
                <a:latin typeface="+mn-lt"/>
              </a:rPr>
              <a:t>En langage probabiliste, on veut trouver pour chaque </a:t>
            </a:r>
            <a:r>
              <a:rPr lang="fr-CA" altLang="fr-FR" sz="2000" i="1" dirty="0" smtClean="0">
                <a:latin typeface="+mn-lt"/>
              </a:rPr>
              <a:t>y</a:t>
            </a:r>
            <a:r>
              <a:rPr lang="fr-CA" altLang="fr-FR" sz="2000" dirty="0" smtClean="0">
                <a:latin typeface="+mn-lt"/>
              </a:rPr>
              <a:t> les valeurs de x qui contribuent à la distribution conjointe P(</a:t>
            </a:r>
            <a:r>
              <a:rPr lang="fr-CA" altLang="fr-FR" sz="2000" i="1" dirty="0" smtClean="0">
                <a:latin typeface="+mn-lt"/>
              </a:rPr>
              <a:t>x</a:t>
            </a:r>
            <a:r>
              <a:rPr lang="fr-CA" altLang="fr-FR" sz="2000" dirty="0" smtClean="0">
                <a:latin typeface="+mn-lt"/>
              </a:rPr>
              <a:t>,</a:t>
            </a:r>
            <a:r>
              <a:rPr lang="fr-CA" altLang="fr-FR" sz="2000" i="1" dirty="0" smtClean="0">
                <a:latin typeface="+mn-lt"/>
              </a:rPr>
              <a:t> y</a:t>
            </a:r>
            <a:r>
              <a:rPr lang="fr-CA" altLang="fr-FR" sz="2000" dirty="0" smtClean="0">
                <a:latin typeface="+mn-lt"/>
              </a:rPr>
              <a:t>)</a:t>
            </a:r>
          </a:p>
          <a:p>
            <a:pPr marL="1257300" lvl="2">
              <a:lnSpc>
                <a:spcPct val="100000"/>
              </a:lnSpc>
              <a:spcAft>
                <a:spcPts val="600"/>
              </a:spcAft>
            </a:pPr>
            <a:r>
              <a:rPr lang="fr-CA" altLang="fr-FR" sz="1800" dirty="0" smtClean="0">
                <a:latin typeface="+mn-lt"/>
              </a:rPr>
              <a:t>Ex. : Partant y = pourriel, quelle est la vraisemblance de dire que </a:t>
            </a:r>
            <a:r>
              <a:rPr lang="fr-CA" altLang="fr-FR" sz="1800" i="1" dirty="0" smtClean="0">
                <a:latin typeface="+mn-lt"/>
              </a:rPr>
              <a:t>x</a:t>
            </a:r>
            <a:r>
              <a:rPr lang="fr-CA" altLang="fr-FR" sz="1800" dirty="0" smtClean="0">
                <a:latin typeface="+mn-lt"/>
              </a:rPr>
              <a:t> en est un?</a:t>
            </a:r>
            <a:endParaRPr lang="fr-CA" alt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539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9824" y="1563624"/>
            <a:ext cx="5797296" cy="438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2362200"/>
            <a:ext cx="3038855" cy="3590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07763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/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Algèbre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</a:t>
            </a:r>
            <a:r>
              <a:rPr i="0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0" spc="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lang="fr-CA" i="0" spc="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i="0" spc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/>
            <a:r>
              <a:rPr i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CycleGAN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1756" y="1335041"/>
            <a:ext cx="86684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3200" spc="-100" dirty="0" smtClean="0">
                <a:cs typeface="Palatino Linotype"/>
              </a:rPr>
              <a:t>P</a:t>
            </a:r>
            <a:r>
              <a:rPr lang="fr-CA" sz="3200" dirty="0" err="1" smtClean="0">
                <a:cs typeface="Palatino Linotype"/>
              </a:rPr>
              <a:t>ermet</a:t>
            </a:r>
            <a:r>
              <a:rPr lang="fr-CA" sz="3200" dirty="0" smtClean="0">
                <a:cs typeface="Palatino Linotype"/>
              </a:rPr>
              <a:t> d’</a:t>
            </a:r>
            <a:r>
              <a:rPr sz="3200" dirty="0" err="1" smtClean="0">
                <a:cs typeface="Palatino Linotype"/>
              </a:rPr>
              <a:t>effe</a:t>
            </a:r>
            <a:r>
              <a:rPr sz="3200" spc="5" dirty="0" err="1" smtClean="0">
                <a:cs typeface="Palatino Linotype"/>
              </a:rPr>
              <a:t>c</a:t>
            </a:r>
            <a:r>
              <a:rPr sz="3200" spc="-5" dirty="0" err="1" smtClean="0">
                <a:cs typeface="Palatino Linotype"/>
              </a:rPr>
              <a:t>tue</a:t>
            </a:r>
            <a:r>
              <a:rPr sz="3200" dirty="0" err="1" smtClean="0">
                <a:cs typeface="Palatino Linotype"/>
              </a:rPr>
              <a:t>r</a:t>
            </a:r>
            <a:r>
              <a:rPr sz="3200" spc="-10" dirty="0" smtClean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des </a:t>
            </a:r>
            <a:r>
              <a:rPr sz="3200" spc="-5" dirty="0">
                <a:cs typeface="Palatino Linotype"/>
              </a:rPr>
              <a:t>transfe</a:t>
            </a:r>
            <a:r>
              <a:rPr sz="3200" spc="-10" dirty="0">
                <a:cs typeface="Palatino Linotype"/>
              </a:rPr>
              <a:t>r</a:t>
            </a:r>
            <a:r>
              <a:rPr sz="3200" spc="-5" dirty="0">
                <a:cs typeface="Palatino Linotype"/>
              </a:rPr>
              <a:t>t</a:t>
            </a:r>
            <a:r>
              <a:rPr sz="3200" dirty="0">
                <a:cs typeface="Palatino Linotype"/>
              </a:rPr>
              <a:t>s</a:t>
            </a:r>
            <a:r>
              <a:rPr sz="3200" spc="10" dirty="0">
                <a:cs typeface="Palatino Linotype"/>
              </a:rPr>
              <a:t> </a:t>
            </a:r>
            <a:r>
              <a:rPr sz="3200" dirty="0">
                <a:cs typeface="Palatino Linotype"/>
              </a:rPr>
              <a:t>de style</a:t>
            </a:r>
          </a:p>
        </p:txBody>
      </p:sp>
      <p:sp>
        <p:nvSpPr>
          <p:cNvPr id="4" name="object 4"/>
          <p:cNvSpPr/>
          <p:nvPr/>
        </p:nvSpPr>
        <p:spPr>
          <a:xfrm>
            <a:off x="1892808" y="2060448"/>
            <a:ext cx="3761232" cy="367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4121" y="2118361"/>
            <a:ext cx="4029455" cy="3593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5171" y="6324600"/>
            <a:ext cx="882840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dirty="0" smtClean="0">
                <a:latin typeface="Palatino Linotype"/>
                <a:cs typeface="Palatino Linotype"/>
              </a:rPr>
              <a:t>Zhu </a:t>
            </a:r>
            <a:r>
              <a:rPr sz="1400" dirty="0">
                <a:latin typeface="Palatino Linotype"/>
                <a:cs typeface="Palatino Linotype"/>
              </a:rPr>
              <a:t>et</a:t>
            </a:r>
            <a:r>
              <a:rPr sz="1400" spc="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al.,</a:t>
            </a:r>
            <a:r>
              <a:rPr sz="1400" spc="-1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U</a:t>
            </a:r>
            <a:r>
              <a:rPr sz="1400" spc="-5" dirty="0">
                <a:latin typeface="Palatino Linotype"/>
                <a:cs typeface="Palatino Linotype"/>
              </a:rPr>
              <a:t>npaire</a:t>
            </a:r>
            <a:r>
              <a:rPr sz="1400" dirty="0">
                <a:latin typeface="Palatino Linotype"/>
                <a:cs typeface="Palatino Linotype"/>
              </a:rPr>
              <a:t>d</a:t>
            </a:r>
            <a:r>
              <a:rPr sz="1400" spc="-15" dirty="0">
                <a:latin typeface="Palatino Linotype"/>
                <a:cs typeface="Palatino Linotype"/>
              </a:rPr>
              <a:t> </a:t>
            </a:r>
            <a:r>
              <a:rPr sz="1400" spc="-10" dirty="0">
                <a:latin typeface="Palatino Linotype"/>
                <a:cs typeface="Palatino Linotype"/>
              </a:rPr>
              <a:t>I</a:t>
            </a:r>
            <a:r>
              <a:rPr sz="1400" dirty="0">
                <a:latin typeface="Palatino Linotype"/>
                <a:cs typeface="Palatino Linotype"/>
              </a:rPr>
              <a:t>mage-</a:t>
            </a:r>
            <a:r>
              <a:rPr sz="1400" spc="-5" dirty="0">
                <a:latin typeface="Palatino Linotype"/>
                <a:cs typeface="Palatino Linotype"/>
              </a:rPr>
              <a:t>t</a:t>
            </a:r>
            <a:r>
              <a:rPr sz="1400" dirty="0">
                <a:latin typeface="Palatino Linotype"/>
                <a:cs typeface="Palatino Linotype"/>
              </a:rPr>
              <a:t>o-</a:t>
            </a:r>
            <a:r>
              <a:rPr sz="1400" spc="-10" dirty="0">
                <a:latin typeface="Palatino Linotype"/>
                <a:cs typeface="Palatino Linotype"/>
              </a:rPr>
              <a:t>I</a:t>
            </a:r>
            <a:r>
              <a:rPr sz="1400" dirty="0">
                <a:latin typeface="Palatino Linotype"/>
                <a:cs typeface="Palatino Linotype"/>
              </a:rPr>
              <a:t>mage</a:t>
            </a:r>
            <a:r>
              <a:rPr sz="1400" spc="-15" dirty="0">
                <a:latin typeface="Palatino Linotype"/>
                <a:cs typeface="Palatino Linotype"/>
              </a:rPr>
              <a:t> </a:t>
            </a:r>
            <a:r>
              <a:rPr sz="1400" spc="-95" dirty="0">
                <a:latin typeface="Palatino Linotype"/>
                <a:cs typeface="Palatino Linotype"/>
              </a:rPr>
              <a:t>T</a:t>
            </a:r>
            <a:r>
              <a:rPr sz="1400" dirty="0">
                <a:latin typeface="Palatino Linotype"/>
                <a:cs typeface="Palatino Linotype"/>
              </a:rPr>
              <a:t>ran</a:t>
            </a:r>
            <a:r>
              <a:rPr sz="1400" spc="5" dirty="0">
                <a:latin typeface="Palatino Linotype"/>
                <a:cs typeface="Palatino Linotype"/>
              </a:rPr>
              <a:t>s</a:t>
            </a:r>
            <a:r>
              <a:rPr sz="1400" dirty="0">
                <a:latin typeface="Palatino Linotype"/>
                <a:cs typeface="Palatino Linotype"/>
              </a:rPr>
              <a:t>la</a:t>
            </a:r>
            <a:r>
              <a:rPr sz="1400" spc="-5" dirty="0">
                <a:latin typeface="Palatino Linotype"/>
                <a:cs typeface="Palatino Linotype"/>
              </a:rPr>
              <a:t>tio</a:t>
            </a:r>
            <a:r>
              <a:rPr sz="1400" dirty="0">
                <a:latin typeface="Palatino Linotype"/>
                <a:cs typeface="Palatino Linotype"/>
              </a:rPr>
              <a:t>n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using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Cycl</a:t>
            </a:r>
            <a:r>
              <a:rPr sz="1400" spc="10" dirty="0">
                <a:latin typeface="Palatino Linotype"/>
                <a:cs typeface="Palatino Linotype"/>
              </a:rPr>
              <a:t>e</a:t>
            </a:r>
            <a:r>
              <a:rPr sz="1400" dirty="0">
                <a:latin typeface="Palatino Linotype"/>
                <a:cs typeface="Palatino Linotype"/>
              </a:rPr>
              <a:t>-Consi</a:t>
            </a:r>
            <a:r>
              <a:rPr sz="1400" spc="-10" dirty="0">
                <a:latin typeface="Palatino Linotype"/>
                <a:cs typeface="Palatino Linotype"/>
              </a:rPr>
              <a:t>s</a:t>
            </a:r>
            <a:r>
              <a:rPr sz="1400" spc="-5" dirty="0">
                <a:latin typeface="Palatino Linotype"/>
                <a:cs typeface="Palatino Linotype"/>
              </a:rPr>
              <a:t>ten</a:t>
            </a:r>
            <a:r>
              <a:rPr sz="1400" dirty="0">
                <a:latin typeface="Palatino Linotype"/>
                <a:cs typeface="Palatino Linotype"/>
              </a:rPr>
              <a:t>t</a:t>
            </a:r>
            <a:r>
              <a:rPr sz="1400" spc="-8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A</a:t>
            </a:r>
            <a:r>
              <a:rPr sz="1400" spc="-10" dirty="0">
                <a:latin typeface="Palatino Linotype"/>
                <a:cs typeface="Palatino Linotype"/>
              </a:rPr>
              <a:t>d</a:t>
            </a:r>
            <a:r>
              <a:rPr sz="1400" spc="-30" dirty="0">
                <a:latin typeface="Palatino Linotype"/>
                <a:cs typeface="Palatino Linotype"/>
              </a:rPr>
              <a:t>v</a:t>
            </a:r>
            <a:r>
              <a:rPr sz="1400" dirty="0">
                <a:latin typeface="Palatino Linotype"/>
                <a:cs typeface="Palatino Linotype"/>
              </a:rPr>
              <a:t>ers</a:t>
            </a:r>
            <a:r>
              <a:rPr sz="1400" spc="5" dirty="0">
                <a:latin typeface="Palatino Linotype"/>
                <a:cs typeface="Palatino Linotype"/>
              </a:rPr>
              <a:t>a</a:t>
            </a:r>
            <a:r>
              <a:rPr sz="1400" dirty="0">
                <a:latin typeface="Palatino Linotype"/>
                <a:cs typeface="Palatino Linotype"/>
              </a:rPr>
              <a:t>rial</a:t>
            </a:r>
            <a:r>
              <a:rPr sz="1400" spc="-2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Ne</a:t>
            </a:r>
            <a:r>
              <a:rPr sz="1400" spc="-10" dirty="0">
                <a:latin typeface="Palatino Linotype"/>
                <a:cs typeface="Palatino Linotype"/>
              </a:rPr>
              <a:t>t</a:t>
            </a:r>
            <a:r>
              <a:rPr sz="1400" spc="-20" dirty="0">
                <a:latin typeface="Palatino Linotype"/>
                <a:cs typeface="Palatino Linotype"/>
              </a:rPr>
              <a:t>w</a:t>
            </a:r>
            <a:r>
              <a:rPr sz="1400" dirty="0">
                <a:latin typeface="Palatino Linotype"/>
                <a:cs typeface="Palatino Linotype"/>
              </a:rPr>
              <a:t>orks,</a:t>
            </a:r>
            <a:r>
              <a:rPr sz="1400" spc="-40" dirty="0">
                <a:latin typeface="Palatino Linotype"/>
                <a:cs typeface="Palatino Linotype"/>
              </a:rPr>
              <a:t> </a:t>
            </a:r>
            <a:r>
              <a:rPr sz="1400" spc="-10" dirty="0">
                <a:latin typeface="Palatino Linotype"/>
                <a:cs typeface="Palatino Linotype"/>
              </a:rPr>
              <a:t>I</a:t>
            </a:r>
            <a:r>
              <a:rPr sz="1400" dirty="0">
                <a:latin typeface="Palatino Linotype"/>
                <a:cs typeface="Palatino Linotype"/>
              </a:rPr>
              <a:t>CCV</a:t>
            </a:r>
            <a:r>
              <a:rPr sz="1400" spc="-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2</a:t>
            </a:r>
            <a:r>
              <a:rPr sz="1400" spc="5" dirty="0">
                <a:latin typeface="Palatino Linotype"/>
                <a:cs typeface="Palatino Linotype"/>
              </a:rPr>
              <a:t>0</a:t>
            </a:r>
            <a:r>
              <a:rPr sz="1400" dirty="0">
                <a:latin typeface="Palatino Linotype"/>
                <a:cs typeface="Palatino Linotype"/>
              </a:rPr>
              <a:t>17.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92" y="430722"/>
            <a:ext cx="115501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i="0" spc="-2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CycleGAN</a:t>
            </a:r>
            <a:r>
              <a:rPr sz="4000" i="0" spc="1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i="0" spc="-1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4000"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4000" i="0" spc="-5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GAN cyclique et </a:t>
            </a:r>
            <a:r>
              <a:rPr sz="4000" i="0" spc="-15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</a:t>
            </a:r>
            <a:r>
              <a:rPr sz="4000" i="0" spc="-2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ibleme</a:t>
            </a:r>
            <a:r>
              <a:rPr sz="4000" i="0" spc="-15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</a:t>
            </a:r>
            <a:r>
              <a:rPr sz="4000" i="0" spc="-5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i="0" spc="-3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sz="4000" i="0" spc="-3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upe</a:t>
            </a:r>
            <a:r>
              <a:rPr sz="4000" i="0" spc="-1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sz="4000" i="0" spc="-2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visé</a:t>
            </a:r>
            <a:endParaRPr sz="4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295400"/>
            <a:ext cx="10668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fr-CA" sz="3200" spc="-100" dirty="0" smtClean="0">
                <a:cs typeface="Palatino Linotype"/>
              </a:rPr>
              <a:t>Les paires d’entraînement peuvent être faiblement reliées </a:t>
            </a:r>
            <a:endParaRPr sz="3200" dirty="0"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5498" y="6458694"/>
            <a:ext cx="205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5" dirty="0">
                <a:cs typeface="Palatino Linotype"/>
              </a:rPr>
              <a:t>27</a:t>
            </a:r>
            <a:endParaRPr sz="1400"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1987382"/>
            <a:ext cx="6986016" cy="427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62189" y="4614671"/>
            <a:ext cx="21901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7160" algn="r"/>
            <a:r>
              <a:rPr sz="1400" spc="5" dirty="0">
                <a:cs typeface="Palatino Linotype"/>
              </a:rPr>
              <a:t>28</a:t>
            </a:r>
            <a:endParaRPr sz="1400"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4311" y="958595"/>
            <a:ext cx="8723376" cy="3587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2188" y="4614671"/>
            <a:ext cx="2189988" cy="2200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8322" y="5723890"/>
            <a:ext cx="1142365" cy="127000"/>
          </a:xfrm>
          <a:custGeom>
            <a:avLst/>
            <a:gdLst/>
            <a:ahLst/>
            <a:cxnLst/>
            <a:rect l="l" t="t" r="r" b="b"/>
            <a:pathLst>
              <a:path w="1142365" h="127000">
                <a:moveTo>
                  <a:pt x="1015237" y="0"/>
                </a:moveTo>
                <a:lnTo>
                  <a:pt x="1015237" y="127000"/>
                </a:lnTo>
                <a:lnTo>
                  <a:pt x="1119377" y="74930"/>
                </a:lnTo>
                <a:lnTo>
                  <a:pt x="1027937" y="74930"/>
                </a:lnTo>
                <a:lnTo>
                  <a:pt x="1027937" y="52070"/>
                </a:lnTo>
                <a:lnTo>
                  <a:pt x="1119377" y="52070"/>
                </a:lnTo>
                <a:lnTo>
                  <a:pt x="1015237" y="0"/>
                </a:lnTo>
                <a:close/>
              </a:path>
              <a:path w="1142365" h="127000">
                <a:moveTo>
                  <a:pt x="1015237" y="52070"/>
                </a:moveTo>
                <a:lnTo>
                  <a:pt x="0" y="52070"/>
                </a:lnTo>
                <a:lnTo>
                  <a:pt x="0" y="74930"/>
                </a:lnTo>
                <a:lnTo>
                  <a:pt x="1015237" y="74930"/>
                </a:lnTo>
                <a:lnTo>
                  <a:pt x="1015237" y="52070"/>
                </a:lnTo>
                <a:close/>
              </a:path>
              <a:path w="1142365" h="127000">
                <a:moveTo>
                  <a:pt x="1119377" y="52070"/>
                </a:moveTo>
                <a:lnTo>
                  <a:pt x="1027937" y="52070"/>
                </a:lnTo>
                <a:lnTo>
                  <a:pt x="1027937" y="74930"/>
                </a:lnTo>
                <a:lnTo>
                  <a:pt x="1119377" y="74930"/>
                </a:lnTo>
                <a:lnTo>
                  <a:pt x="1142237" y="63500"/>
                </a:lnTo>
                <a:lnTo>
                  <a:pt x="1119377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76131" y="5335134"/>
            <a:ext cx="1062990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50" i="1" spc="-15" dirty="0">
                <a:cs typeface="Times New Roman"/>
              </a:rPr>
              <a:t>F</a:t>
            </a:r>
            <a:r>
              <a:rPr sz="2450" i="1" spc="-355" dirty="0">
                <a:cs typeface="Times New Roman"/>
              </a:rPr>
              <a:t> </a:t>
            </a:r>
            <a:r>
              <a:rPr sz="2450" spc="-25" dirty="0">
                <a:cs typeface="Times New Roman"/>
              </a:rPr>
              <a:t>(</a:t>
            </a:r>
            <a:r>
              <a:rPr sz="2450" i="1" spc="80" dirty="0">
                <a:cs typeface="Times New Roman"/>
              </a:rPr>
              <a:t>G</a:t>
            </a:r>
            <a:r>
              <a:rPr sz="2450" spc="165" dirty="0">
                <a:cs typeface="Times New Roman"/>
              </a:rPr>
              <a:t>(</a:t>
            </a:r>
            <a:r>
              <a:rPr sz="2450" i="1" spc="40" dirty="0">
                <a:cs typeface="Times New Roman"/>
              </a:rPr>
              <a:t>x</a:t>
            </a:r>
            <a:r>
              <a:rPr sz="2450" spc="-25" dirty="0">
                <a:cs typeface="Times New Roman"/>
              </a:rPr>
              <a:t>)</a:t>
            </a:r>
            <a:r>
              <a:rPr sz="2450" spc="-10" dirty="0">
                <a:cs typeface="Times New Roman"/>
              </a:rPr>
              <a:t>)</a:t>
            </a:r>
            <a:endParaRPr sz="245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0703" y="4625338"/>
            <a:ext cx="2189988" cy="2200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53914" y="5412857"/>
            <a:ext cx="638175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50" i="1" spc="80" dirty="0">
                <a:cs typeface="Times New Roman"/>
              </a:rPr>
              <a:t>G</a:t>
            </a:r>
            <a:r>
              <a:rPr sz="2450" spc="165" dirty="0">
                <a:cs typeface="Times New Roman"/>
              </a:rPr>
              <a:t>(</a:t>
            </a:r>
            <a:r>
              <a:rPr sz="2450" i="1" spc="40" dirty="0">
                <a:cs typeface="Times New Roman"/>
              </a:rPr>
              <a:t>x</a:t>
            </a:r>
            <a:r>
              <a:rPr sz="2450" spc="-10" dirty="0">
                <a:cs typeface="Times New Roman"/>
              </a:rPr>
              <a:t>)</a:t>
            </a:r>
            <a:endParaRPr sz="245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4874" y="5745226"/>
            <a:ext cx="847725" cy="127000"/>
          </a:xfrm>
          <a:custGeom>
            <a:avLst/>
            <a:gdLst/>
            <a:ahLst/>
            <a:cxnLst/>
            <a:rect l="l" t="t" r="r" b="b"/>
            <a:pathLst>
              <a:path w="847725" h="127000">
                <a:moveTo>
                  <a:pt x="720470" y="0"/>
                </a:moveTo>
                <a:lnTo>
                  <a:pt x="720470" y="127000"/>
                </a:lnTo>
                <a:lnTo>
                  <a:pt x="824611" y="74930"/>
                </a:lnTo>
                <a:lnTo>
                  <a:pt x="733170" y="74930"/>
                </a:lnTo>
                <a:lnTo>
                  <a:pt x="733170" y="52070"/>
                </a:lnTo>
                <a:lnTo>
                  <a:pt x="824611" y="52070"/>
                </a:lnTo>
                <a:lnTo>
                  <a:pt x="720470" y="0"/>
                </a:lnTo>
                <a:close/>
              </a:path>
              <a:path w="847725" h="127000">
                <a:moveTo>
                  <a:pt x="720470" y="52070"/>
                </a:moveTo>
                <a:lnTo>
                  <a:pt x="0" y="52070"/>
                </a:lnTo>
                <a:lnTo>
                  <a:pt x="0" y="74930"/>
                </a:lnTo>
                <a:lnTo>
                  <a:pt x="720470" y="74930"/>
                </a:lnTo>
                <a:lnTo>
                  <a:pt x="720470" y="52070"/>
                </a:lnTo>
                <a:close/>
              </a:path>
              <a:path w="847725" h="127000">
                <a:moveTo>
                  <a:pt x="824611" y="52070"/>
                </a:moveTo>
                <a:lnTo>
                  <a:pt x="733170" y="52070"/>
                </a:lnTo>
                <a:lnTo>
                  <a:pt x="733170" y="74930"/>
                </a:lnTo>
                <a:lnTo>
                  <a:pt x="824611" y="74930"/>
                </a:lnTo>
                <a:lnTo>
                  <a:pt x="847471" y="63500"/>
                </a:lnTo>
                <a:lnTo>
                  <a:pt x="824611" y="5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840" y="4614671"/>
            <a:ext cx="2161032" cy="2200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4322" y="5474104"/>
            <a:ext cx="1612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dirty="0">
                <a:cs typeface="Times New Roman"/>
              </a:rPr>
              <a:t>x</a:t>
            </a:r>
            <a:endParaRPr sz="2400">
              <a:cs typeface="Times New Roman"/>
            </a:endParaRPr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641892" y="430722"/>
            <a:ext cx="115501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i="0" spc="-2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CycleGAN</a:t>
            </a:r>
            <a:r>
              <a:rPr sz="4000" i="0" spc="1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i="0" spc="-1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4000" i="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4000" i="0" spc="-5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GAN cyclique et </a:t>
            </a:r>
            <a:r>
              <a:rPr sz="4000" i="0" spc="-15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</a:t>
            </a:r>
            <a:r>
              <a:rPr sz="4000" i="0" spc="-2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ibleme</a:t>
            </a:r>
            <a:r>
              <a:rPr sz="4000" i="0" spc="-15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</a:t>
            </a:r>
            <a:r>
              <a:rPr sz="4000" i="0" spc="-5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i="0" spc="-3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sz="4000" i="0" spc="-3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upe</a:t>
            </a:r>
            <a:r>
              <a:rPr sz="4000" i="0" spc="-1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sz="4000" i="0" spc="-2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visé</a:t>
            </a:r>
            <a:endParaRPr sz="4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49" y="166987"/>
            <a:ext cx="89585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 a croissance </a:t>
            </a:r>
            <a:r>
              <a:rPr lang="fr-CA"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44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rogressi</a:t>
            </a:r>
            <a:r>
              <a:rPr sz="4400" spc="-7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sz="44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915" y="1676400"/>
            <a:ext cx="6248400" cy="3454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000" dirty="0">
                <a:cs typeface="Palatino Linotype"/>
              </a:rPr>
              <a:t>Che</a:t>
            </a:r>
            <a:r>
              <a:rPr sz="3000" spc="5" dirty="0">
                <a:cs typeface="Palatino Linotype"/>
              </a:rPr>
              <a:t>r</a:t>
            </a:r>
            <a:r>
              <a:rPr sz="3000" spc="-15" dirty="0">
                <a:cs typeface="Palatino Linotype"/>
              </a:rPr>
              <a:t>che</a:t>
            </a:r>
            <a:r>
              <a:rPr sz="3000" spc="5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à</a:t>
            </a:r>
          </a:p>
          <a:p>
            <a:pPr marL="756285" lvl="1" indent="-286385">
              <a:lnSpc>
                <a:spcPts val="2965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cs typeface="Palatino Linotype"/>
              </a:rPr>
              <a:t>st</a:t>
            </a:r>
            <a:r>
              <a:rPr sz="2600" spc="5" dirty="0">
                <a:cs typeface="Palatino Linotype"/>
              </a:rPr>
              <a:t>a</a:t>
            </a:r>
            <a:r>
              <a:rPr sz="2600" dirty="0">
                <a:cs typeface="Palatino Linotype"/>
              </a:rPr>
              <a:t>biliser </a:t>
            </a:r>
            <a:r>
              <a:rPr sz="2600" dirty="0" err="1">
                <a:cs typeface="Palatino Linotype"/>
              </a:rPr>
              <a:t>l</a:t>
            </a:r>
            <a:r>
              <a:rPr sz="2600" spc="-215" dirty="0" err="1">
                <a:cs typeface="Palatino Linotype"/>
              </a:rPr>
              <a:t>’</a:t>
            </a:r>
            <a:r>
              <a:rPr sz="2600" dirty="0" err="1">
                <a:cs typeface="Palatino Linotype"/>
              </a:rPr>
              <a:t>entr</a:t>
            </a:r>
            <a:r>
              <a:rPr sz="2600" spc="5" dirty="0" err="1">
                <a:cs typeface="Palatino Linotype"/>
              </a:rPr>
              <a:t>a</a:t>
            </a:r>
            <a:r>
              <a:rPr sz="2600" dirty="0" err="1">
                <a:cs typeface="Palatino Linotype"/>
              </a:rPr>
              <a:t>înement</a:t>
            </a:r>
            <a:r>
              <a:rPr sz="2600" dirty="0">
                <a:cs typeface="Palatino Linotype"/>
              </a:rPr>
              <a:t> </a:t>
            </a:r>
            <a:r>
              <a:rPr sz="2600" dirty="0" smtClean="0">
                <a:cs typeface="Palatino Linotype"/>
              </a:rPr>
              <a:t>des</a:t>
            </a:r>
            <a:r>
              <a:rPr lang="fr-CA" sz="2600" dirty="0" smtClean="0">
                <a:cs typeface="Palatino Linotype"/>
              </a:rPr>
              <a:t> </a:t>
            </a:r>
            <a:r>
              <a:rPr sz="2600" spc="-5" dirty="0" smtClean="0">
                <a:cs typeface="Palatino Linotype"/>
              </a:rPr>
              <a:t>GAN</a:t>
            </a:r>
            <a:endParaRPr sz="2600" dirty="0">
              <a:cs typeface="Palatino Linotype"/>
            </a:endParaRPr>
          </a:p>
          <a:p>
            <a:pPr marL="756285" lvl="1" indent="-286385"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cs typeface="Palatino Linotype"/>
              </a:rPr>
              <a:t>au</a:t>
            </a:r>
            <a:r>
              <a:rPr sz="2600" spc="10" dirty="0">
                <a:cs typeface="Palatino Linotype"/>
              </a:rPr>
              <a:t>g</a:t>
            </a:r>
            <a:r>
              <a:rPr sz="2600" dirty="0">
                <a:cs typeface="Palatino Linotype"/>
              </a:rPr>
              <a:t>menter</a:t>
            </a:r>
            <a:r>
              <a:rPr sz="2600" spc="-25" dirty="0">
                <a:cs typeface="Palatino Linotype"/>
              </a:rPr>
              <a:t> </a:t>
            </a:r>
            <a:r>
              <a:rPr sz="2600" dirty="0">
                <a:cs typeface="Palatino Linotype"/>
              </a:rPr>
              <a:t>la </a:t>
            </a:r>
            <a:r>
              <a:rPr sz="2600" spc="-5" dirty="0" err="1" smtClean="0">
                <a:cs typeface="Palatino Linotype"/>
              </a:rPr>
              <a:t>q</a:t>
            </a:r>
            <a:r>
              <a:rPr sz="2600" spc="5" dirty="0" err="1" smtClean="0">
                <a:cs typeface="Palatino Linotype"/>
              </a:rPr>
              <a:t>u</a:t>
            </a:r>
            <a:r>
              <a:rPr sz="2600" dirty="0" err="1" smtClean="0">
                <a:cs typeface="Palatino Linotype"/>
              </a:rPr>
              <a:t>alité</a:t>
            </a:r>
            <a:r>
              <a:rPr lang="fr-CA" sz="2600" dirty="0" smtClean="0">
                <a:cs typeface="Palatino Linotype"/>
              </a:rPr>
              <a:t> (</a:t>
            </a:r>
            <a:r>
              <a:rPr sz="2600" spc="-5" dirty="0" err="1" smtClean="0">
                <a:cs typeface="Palatino Linotype"/>
              </a:rPr>
              <a:t>t</a:t>
            </a:r>
            <a:r>
              <a:rPr sz="2600" spc="5" dirty="0" err="1" smtClean="0">
                <a:cs typeface="Palatino Linotype"/>
              </a:rPr>
              <a:t>a</a:t>
            </a:r>
            <a:r>
              <a:rPr sz="2600" dirty="0" err="1" smtClean="0">
                <a:cs typeface="Palatino Linotype"/>
              </a:rPr>
              <a:t>ille</a:t>
            </a:r>
            <a:r>
              <a:rPr sz="2600" dirty="0" smtClean="0">
                <a:cs typeface="Palatino Linotype"/>
              </a:rPr>
              <a:t> </a:t>
            </a:r>
            <a:r>
              <a:rPr sz="2600" spc="5" dirty="0">
                <a:cs typeface="Palatino Linotype"/>
              </a:rPr>
              <a:t>d</a:t>
            </a:r>
            <a:r>
              <a:rPr sz="2600" dirty="0">
                <a:cs typeface="Palatino Linotype"/>
              </a:rPr>
              <a:t>es</a:t>
            </a:r>
            <a:r>
              <a:rPr sz="2600" spc="-15" dirty="0">
                <a:cs typeface="Palatino Linotype"/>
              </a:rPr>
              <a:t> </a:t>
            </a:r>
            <a:r>
              <a:rPr sz="2600" dirty="0">
                <a:cs typeface="Palatino Linotype"/>
              </a:rPr>
              <a:t>im</a:t>
            </a:r>
            <a:r>
              <a:rPr sz="2600" spc="5" dirty="0">
                <a:cs typeface="Palatino Linotype"/>
              </a:rPr>
              <a:t>a</a:t>
            </a:r>
            <a:r>
              <a:rPr sz="2600" spc="-5" dirty="0">
                <a:cs typeface="Palatino Linotype"/>
              </a:rPr>
              <a:t>ge</a:t>
            </a:r>
            <a:r>
              <a:rPr sz="2600" dirty="0">
                <a:cs typeface="Palatino Linotype"/>
              </a:rPr>
              <a:t>s de s</a:t>
            </a:r>
            <a:r>
              <a:rPr sz="2600" spc="-15" dirty="0">
                <a:cs typeface="Palatino Linotype"/>
              </a:rPr>
              <a:t>o</a:t>
            </a:r>
            <a:r>
              <a:rPr sz="2600" spc="-5" dirty="0">
                <a:cs typeface="Palatino Linotype"/>
              </a:rPr>
              <a:t>rtie</a:t>
            </a:r>
            <a:r>
              <a:rPr sz="2600" dirty="0">
                <a:cs typeface="Palatino Linotype"/>
              </a:rPr>
              <a:t>s</a:t>
            </a:r>
            <a:r>
              <a:rPr sz="2600" spc="10" dirty="0">
                <a:cs typeface="Palatino Linotype"/>
              </a:rPr>
              <a:t> </a:t>
            </a:r>
            <a:r>
              <a:rPr lang="fr-CA" sz="2600" spc="10" dirty="0" smtClean="0">
                <a:cs typeface="Palatino Linotype"/>
              </a:rPr>
              <a:t>1</a:t>
            </a:r>
            <a:r>
              <a:rPr sz="2600" spc="5" dirty="0" smtClean="0">
                <a:cs typeface="Palatino Linotype"/>
              </a:rPr>
              <a:t>0</a:t>
            </a:r>
            <a:r>
              <a:rPr sz="2600" dirty="0" smtClean="0">
                <a:cs typeface="Palatino Linotype"/>
              </a:rPr>
              <a:t>2</a:t>
            </a:r>
            <a:r>
              <a:rPr sz="2600" spc="5" dirty="0" smtClean="0">
                <a:cs typeface="Palatino Linotype"/>
              </a:rPr>
              <a:t>4</a:t>
            </a:r>
            <a:r>
              <a:rPr sz="2600" spc="-5" dirty="0" smtClean="0">
                <a:cs typeface="Palatino Linotype"/>
              </a:rPr>
              <a:t>x</a:t>
            </a:r>
            <a:r>
              <a:rPr sz="2600" spc="-10" dirty="0" smtClean="0">
                <a:cs typeface="Palatino Linotype"/>
              </a:rPr>
              <a:t>1</a:t>
            </a:r>
            <a:r>
              <a:rPr sz="2600" dirty="0" smtClean="0">
                <a:cs typeface="Palatino Linotype"/>
              </a:rPr>
              <a:t>024</a:t>
            </a:r>
            <a:r>
              <a:rPr lang="fr-CA" sz="2600" dirty="0" smtClean="0">
                <a:cs typeface="Palatino Linotype"/>
              </a:rPr>
              <a:t>)</a:t>
            </a:r>
            <a:endParaRPr sz="2600" dirty="0">
              <a:cs typeface="Palatino Linotype"/>
            </a:endParaRPr>
          </a:p>
          <a:p>
            <a:pPr marL="469900" indent="-457200">
              <a:spcBef>
                <a:spcPts val="334"/>
              </a:spcBef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000" dirty="0">
                <a:cs typeface="Palatino Linotype"/>
              </a:rPr>
              <a:t>Idées maîtresses :</a:t>
            </a:r>
          </a:p>
          <a:p>
            <a:pPr marL="756285" lvl="1" indent="-286385">
              <a:lnSpc>
                <a:spcPts val="2965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cs typeface="Palatino Linotype"/>
              </a:rPr>
              <a:t>faire</a:t>
            </a:r>
            <a:r>
              <a:rPr sz="2600" spc="-10" dirty="0">
                <a:cs typeface="Palatino Linotype"/>
              </a:rPr>
              <a:t> </a:t>
            </a:r>
            <a:r>
              <a:rPr sz="2600" dirty="0">
                <a:cs typeface="Palatino Linotype"/>
              </a:rPr>
              <a:t>cro</a:t>
            </a:r>
            <a:r>
              <a:rPr sz="2600" spc="-10" dirty="0">
                <a:cs typeface="Palatino Linotype"/>
              </a:rPr>
              <a:t>i</a:t>
            </a:r>
            <a:r>
              <a:rPr sz="2600" spc="-5" dirty="0">
                <a:cs typeface="Palatino Linotype"/>
              </a:rPr>
              <a:t>tr</a:t>
            </a:r>
            <a:r>
              <a:rPr sz="2600" dirty="0">
                <a:cs typeface="Palatino Linotype"/>
              </a:rPr>
              <a:t>e</a:t>
            </a:r>
            <a:r>
              <a:rPr sz="2600" spc="15" dirty="0">
                <a:cs typeface="Palatino Linotype"/>
              </a:rPr>
              <a:t> </a:t>
            </a:r>
            <a:r>
              <a:rPr sz="2600" spc="-5" dirty="0" err="1">
                <a:cs typeface="Palatino Linotype"/>
              </a:rPr>
              <a:t>gr</a:t>
            </a:r>
            <a:r>
              <a:rPr sz="2600" spc="10" dirty="0" err="1">
                <a:cs typeface="Palatino Linotype"/>
              </a:rPr>
              <a:t>a</a:t>
            </a:r>
            <a:r>
              <a:rPr sz="2600" dirty="0" err="1">
                <a:cs typeface="Palatino Linotype"/>
              </a:rPr>
              <a:t>duelle</a:t>
            </a:r>
            <a:r>
              <a:rPr sz="2600" spc="5" dirty="0" err="1">
                <a:cs typeface="Palatino Linotype"/>
              </a:rPr>
              <a:t>m</a:t>
            </a:r>
            <a:r>
              <a:rPr sz="2600" dirty="0" err="1">
                <a:cs typeface="Palatino Linotype"/>
              </a:rPr>
              <a:t>ent</a:t>
            </a:r>
            <a:r>
              <a:rPr sz="2600" spc="-30" dirty="0">
                <a:cs typeface="Palatino Linotype"/>
              </a:rPr>
              <a:t> </a:t>
            </a:r>
            <a:r>
              <a:rPr sz="2600" dirty="0" smtClean="0">
                <a:cs typeface="Palatino Linotype"/>
              </a:rPr>
              <a:t>le</a:t>
            </a:r>
            <a:r>
              <a:rPr lang="fr-CA" sz="2600" dirty="0" smtClean="0">
                <a:cs typeface="Palatino Linotype"/>
              </a:rPr>
              <a:t> </a:t>
            </a:r>
            <a:r>
              <a:rPr sz="2600" spc="-5" dirty="0" smtClean="0">
                <a:cs typeface="Palatino Linotype"/>
              </a:rPr>
              <a:t>GAN</a:t>
            </a:r>
            <a:endParaRPr sz="2600" dirty="0">
              <a:cs typeface="Palatino Linotype"/>
            </a:endParaRPr>
          </a:p>
          <a:p>
            <a:pPr marL="756285" marR="5080" lvl="1" indent="-286385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 err="1">
                <a:cs typeface="Palatino Linotype"/>
              </a:rPr>
              <a:t>a</a:t>
            </a:r>
            <a:r>
              <a:rPr sz="2600" spc="5" dirty="0" err="1">
                <a:cs typeface="Palatino Linotype"/>
              </a:rPr>
              <a:t>j</a:t>
            </a:r>
            <a:r>
              <a:rPr sz="2600" dirty="0" err="1">
                <a:cs typeface="Palatino Linotype"/>
              </a:rPr>
              <a:t>outer</a:t>
            </a:r>
            <a:r>
              <a:rPr sz="2600" spc="-15" dirty="0">
                <a:cs typeface="Palatino Linotype"/>
              </a:rPr>
              <a:t> </a:t>
            </a:r>
            <a:r>
              <a:rPr lang="fr-CA" sz="2600" spc="-15" dirty="0" smtClean="0">
                <a:cs typeface="Palatino Linotype"/>
              </a:rPr>
              <a:t>une </a:t>
            </a:r>
            <a:r>
              <a:rPr sz="2600" dirty="0" err="1" smtClean="0">
                <a:cs typeface="Palatino Linotype"/>
              </a:rPr>
              <a:t>heuristiq</a:t>
            </a:r>
            <a:r>
              <a:rPr sz="2600" spc="5" dirty="0" err="1" smtClean="0">
                <a:cs typeface="Palatino Linotype"/>
              </a:rPr>
              <a:t>u</a:t>
            </a:r>
            <a:r>
              <a:rPr sz="2600" dirty="0" err="1" smtClean="0">
                <a:cs typeface="Palatino Linotype"/>
              </a:rPr>
              <a:t>e</a:t>
            </a:r>
            <a:r>
              <a:rPr sz="2600" spc="-25" dirty="0" smtClean="0">
                <a:cs typeface="Palatino Linotype"/>
              </a:rPr>
              <a:t> </a:t>
            </a:r>
            <a:r>
              <a:rPr lang="fr-CA" sz="2600" spc="-5" dirty="0" smtClean="0">
                <a:cs typeface="Palatino Linotype"/>
              </a:rPr>
              <a:t>qui </a:t>
            </a:r>
            <a:r>
              <a:rPr sz="2600" dirty="0" smtClean="0">
                <a:cs typeface="Palatino Linotype"/>
              </a:rPr>
              <a:t>enc</a:t>
            </a:r>
            <a:r>
              <a:rPr sz="2600" spc="-15" dirty="0" smtClean="0">
                <a:cs typeface="Palatino Linotype"/>
              </a:rPr>
              <a:t>o</a:t>
            </a:r>
            <a:r>
              <a:rPr sz="2600" dirty="0" smtClean="0">
                <a:cs typeface="Palatino Linotype"/>
              </a:rPr>
              <a:t>ur</a:t>
            </a:r>
            <a:r>
              <a:rPr sz="2600" spc="5" dirty="0" smtClean="0">
                <a:cs typeface="Palatino Linotype"/>
              </a:rPr>
              <a:t>a</a:t>
            </a:r>
            <a:r>
              <a:rPr sz="2600" spc="-5" dirty="0" smtClean="0">
                <a:cs typeface="Palatino Linotype"/>
              </a:rPr>
              <a:t>ge</a:t>
            </a:r>
            <a:r>
              <a:rPr sz="2600" spc="-20" dirty="0" smtClean="0">
                <a:cs typeface="Palatino Linotype"/>
              </a:rPr>
              <a:t> </a:t>
            </a:r>
            <a:r>
              <a:rPr sz="2600" dirty="0">
                <a:cs typeface="Palatino Linotype"/>
              </a:rPr>
              <a:t>la </a:t>
            </a:r>
            <a:r>
              <a:rPr sz="2600" dirty="0">
                <a:cs typeface="Palatino Linotype"/>
              </a:rPr>
              <a:t>di</a:t>
            </a:r>
            <a:r>
              <a:rPr sz="2600" spc="-40" dirty="0">
                <a:cs typeface="Palatino Linotype"/>
              </a:rPr>
              <a:t>v</a:t>
            </a:r>
            <a:r>
              <a:rPr sz="2600" dirty="0">
                <a:cs typeface="Palatino Linotype"/>
              </a:rPr>
              <a:t>ersité</a:t>
            </a:r>
            <a:r>
              <a:rPr sz="2600" dirty="0">
                <a:cs typeface="Palatino Linotype"/>
              </a:rPr>
              <a:t> </a:t>
            </a:r>
            <a:r>
              <a:rPr sz="2600" spc="5" dirty="0">
                <a:cs typeface="Palatino Linotype"/>
              </a:rPr>
              <a:t>d</a:t>
            </a:r>
            <a:r>
              <a:rPr sz="2600" dirty="0">
                <a:cs typeface="Palatino Linotype"/>
              </a:rPr>
              <a:t>es im</a:t>
            </a:r>
            <a:r>
              <a:rPr sz="2600" spc="5" dirty="0">
                <a:cs typeface="Palatino Linotype"/>
              </a:rPr>
              <a:t>a</a:t>
            </a:r>
            <a:r>
              <a:rPr sz="2600" spc="-5" dirty="0">
                <a:cs typeface="Palatino Linotype"/>
              </a:rPr>
              <a:t>ge</a:t>
            </a:r>
            <a:r>
              <a:rPr sz="2600" dirty="0">
                <a:cs typeface="Palatino Linotype"/>
              </a:rPr>
              <a:t>s</a:t>
            </a:r>
            <a:r>
              <a:rPr sz="2600" spc="-10" dirty="0">
                <a:cs typeface="Palatino Linotype"/>
              </a:rPr>
              <a:t> </a:t>
            </a:r>
            <a:r>
              <a:rPr sz="2600" spc="-5" dirty="0" err="1" smtClean="0">
                <a:cs typeface="Palatino Linotype"/>
              </a:rPr>
              <a:t>générée</a:t>
            </a:r>
            <a:r>
              <a:rPr sz="2600" dirty="0" err="1" smtClean="0">
                <a:cs typeface="Palatino Linotype"/>
              </a:rPr>
              <a:t>s</a:t>
            </a:r>
            <a:endParaRPr sz="2600" dirty="0"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5498" y="6458694"/>
            <a:ext cx="205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5" dirty="0">
                <a:latin typeface="Palatino Linotype"/>
                <a:cs typeface="Palatino Linotype"/>
              </a:rPr>
              <a:t>29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159" y="6609570"/>
            <a:ext cx="80022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Palatino Linotype"/>
                <a:cs typeface="Palatino Linotype"/>
              </a:rPr>
              <a:t>K</a:t>
            </a:r>
            <a:r>
              <a:rPr sz="1400" spc="5" dirty="0">
                <a:latin typeface="Palatino Linotype"/>
                <a:cs typeface="Palatino Linotype"/>
              </a:rPr>
              <a:t>a</a:t>
            </a:r>
            <a:r>
              <a:rPr sz="1400" dirty="0">
                <a:latin typeface="Palatino Linotype"/>
                <a:cs typeface="Palatino Linotype"/>
              </a:rPr>
              <a:t>r</a:t>
            </a:r>
            <a:r>
              <a:rPr sz="1400" spc="-10" dirty="0">
                <a:latin typeface="Palatino Linotype"/>
                <a:cs typeface="Palatino Linotype"/>
              </a:rPr>
              <a:t>r</a:t>
            </a:r>
            <a:r>
              <a:rPr sz="1400" dirty="0">
                <a:latin typeface="Palatino Linotype"/>
                <a:cs typeface="Palatino Linotype"/>
              </a:rPr>
              <a:t>as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et</a:t>
            </a:r>
            <a:r>
              <a:rPr sz="1400" spc="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al.,</a:t>
            </a:r>
            <a:r>
              <a:rPr sz="1400" spc="-1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Progressi</a:t>
            </a:r>
            <a:r>
              <a:rPr sz="1400" spc="-30" dirty="0">
                <a:latin typeface="Palatino Linotype"/>
                <a:cs typeface="Palatino Linotype"/>
              </a:rPr>
              <a:t>v</a:t>
            </a:r>
            <a:r>
              <a:rPr sz="1400" dirty="0">
                <a:latin typeface="Palatino Linotype"/>
                <a:cs typeface="Palatino Linotype"/>
              </a:rPr>
              <a:t>e</a:t>
            </a:r>
            <a:r>
              <a:rPr sz="1400" spc="-35" dirty="0">
                <a:latin typeface="Palatino Linotype"/>
                <a:cs typeface="Palatino Linotype"/>
              </a:rPr>
              <a:t> </a:t>
            </a:r>
            <a:r>
              <a:rPr sz="1400" spc="-5" dirty="0">
                <a:latin typeface="Palatino Linotype"/>
                <a:cs typeface="Palatino Linotype"/>
              </a:rPr>
              <a:t>G</a:t>
            </a:r>
            <a:r>
              <a:rPr sz="1400" spc="-10" dirty="0">
                <a:latin typeface="Palatino Linotype"/>
                <a:cs typeface="Palatino Linotype"/>
              </a:rPr>
              <a:t>r</a:t>
            </a:r>
            <a:r>
              <a:rPr sz="1400" dirty="0">
                <a:latin typeface="Palatino Linotype"/>
                <a:cs typeface="Palatino Linotype"/>
              </a:rPr>
              <a:t>o</a:t>
            </a:r>
            <a:r>
              <a:rPr sz="1400" spc="5" dirty="0">
                <a:latin typeface="Palatino Linotype"/>
                <a:cs typeface="Palatino Linotype"/>
              </a:rPr>
              <a:t>w</a:t>
            </a:r>
            <a:r>
              <a:rPr sz="1400" dirty="0">
                <a:latin typeface="Palatino Linotype"/>
                <a:cs typeface="Palatino Linotype"/>
              </a:rPr>
              <a:t>ing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of</a:t>
            </a:r>
            <a:r>
              <a:rPr sz="1400" spc="-15" dirty="0">
                <a:latin typeface="Palatino Linotype"/>
                <a:cs typeface="Palatino Linotype"/>
              </a:rPr>
              <a:t> </a:t>
            </a:r>
            <a:r>
              <a:rPr sz="1400" spc="-5" dirty="0">
                <a:latin typeface="Palatino Linotype"/>
                <a:cs typeface="Palatino Linotype"/>
              </a:rPr>
              <a:t>GA</a:t>
            </a:r>
            <a:r>
              <a:rPr sz="1400" spc="-10" dirty="0">
                <a:latin typeface="Palatino Linotype"/>
                <a:cs typeface="Palatino Linotype"/>
              </a:rPr>
              <a:t>N</a:t>
            </a:r>
            <a:r>
              <a:rPr sz="1400" dirty="0">
                <a:latin typeface="Palatino Linotype"/>
                <a:cs typeface="Palatino Linotype"/>
              </a:rPr>
              <a:t>s</a:t>
            </a:r>
            <a:r>
              <a:rPr sz="1400" spc="-2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for</a:t>
            </a:r>
            <a:r>
              <a:rPr sz="1400" spc="-15" dirty="0">
                <a:latin typeface="Palatino Linotype"/>
                <a:cs typeface="Palatino Linotype"/>
              </a:rPr>
              <a:t> </a:t>
            </a:r>
            <a:r>
              <a:rPr sz="1400" spc="-10" dirty="0">
                <a:latin typeface="Palatino Linotype"/>
                <a:cs typeface="Palatino Linotype"/>
              </a:rPr>
              <a:t>I</a:t>
            </a:r>
            <a:r>
              <a:rPr sz="1400" dirty="0">
                <a:latin typeface="Palatino Linotype"/>
                <a:cs typeface="Palatino Linotype"/>
              </a:rPr>
              <a:t>m</a:t>
            </a:r>
            <a:r>
              <a:rPr sz="1400" spc="-10" dirty="0">
                <a:latin typeface="Palatino Linotype"/>
                <a:cs typeface="Palatino Linotype"/>
              </a:rPr>
              <a:t>p</a:t>
            </a:r>
            <a:r>
              <a:rPr sz="1400" dirty="0">
                <a:latin typeface="Palatino Linotype"/>
                <a:cs typeface="Palatino Linotype"/>
              </a:rPr>
              <a:t>ro</a:t>
            </a:r>
            <a:r>
              <a:rPr sz="1400" spc="-30" dirty="0">
                <a:latin typeface="Palatino Linotype"/>
                <a:cs typeface="Palatino Linotype"/>
              </a:rPr>
              <a:t>v</a:t>
            </a:r>
            <a:r>
              <a:rPr sz="1400" dirty="0">
                <a:latin typeface="Palatino Linotype"/>
                <a:cs typeface="Palatino Linotype"/>
              </a:rPr>
              <a:t>ed</a:t>
            </a:r>
            <a:r>
              <a:rPr sz="1400" spc="-10" dirty="0">
                <a:latin typeface="Palatino Linotype"/>
                <a:cs typeface="Palatino Linotype"/>
              </a:rPr>
              <a:t> </a:t>
            </a:r>
            <a:r>
              <a:rPr sz="1400" spc="-5" dirty="0">
                <a:latin typeface="Palatino Linotype"/>
                <a:cs typeface="Palatino Linotype"/>
              </a:rPr>
              <a:t>Qu</a:t>
            </a:r>
            <a:r>
              <a:rPr sz="1400" spc="5" dirty="0">
                <a:latin typeface="Palatino Linotype"/>
                <a:cs typeface="Palatino Linotype"/>
              </a:rPr>
              <a:t>a</a:t>
            </a:r>
            <a:r>
              <a:rPr sz="1400" dirty="0">
                <a:latin typeface="Palatino Linotype"/>
                <a:cs typeface="Palatino Linotype"/>
              </a:rPr>
              <a:t>li</a:t>
            </a:r>
            <a:r>
              <a:rPr sz="1400" spc="-5" dirty="0">
                <a:latin typeface="Palatino Linotype"/>
                <a:cs typeface="Palatino Linotype"/>
              </a:rPr>
              <a:t>t</a:t>
            </a:r>
            <a:r>
              <a:rPr sz="1400" spc="-165" dirty="0">
                <a:latin typeface="Palatino Linotype"/>
                <a:cs typeface="Palatino Linotype"/>
              </a:rPr>
              <a:t>y</a:t>
            </a:r>
            <a:r>
              <a:rPr sz="1400" dirty="0">
                <a:latin typeface="Palatino Linotype"/>
                <a:cs typeface="Palatino Linotype"/>
              </a:rPr>
              <a:t>,</a:t>
            </a:r>
            <a:r>
              <a:rPr sz="1400" spc="-5" dirty="0">
                <a:latin typeface="Palatino Linotype"/>
                <a:cs typeface="Palatino Linotype"/>
              </a:rPr>
              <a:t> </a:t>
            </a:r>
            <a:r>
              <a:rPr sz="1400" spc="-10" dirty="0">
                <a:latin typeface="Palatino Linotype"/>
                <a:cs typeface="Palatino Linotype"/>
              </a:rPr>
              <a:t>S</a:t>
            </a:r>
            <a:r>
              <a:rPr sz="1400" spc="-5" dirty="0">
                <a:latin typeface="Palatino Linotype"/>
                <a:cs typeface="Palatino Linotype"/>
              </a:rPr>
              <a:t>t</a:t>
            </a:r>
            <a:r>
              <a:rPr sz="1400" dirty="0">
                <a:latin typeface="Palatino Linotype"/>
                <a:cs typeface="Palatino Linotype"/>
              </a:rPr>
              <a:t>a</a:t>
            </a:r>
            <a:r>
              <a:rPr sz="1400" spc="-5" dirty="0">
                <a:latin typeface="Palatino Linotype"/>
                <a:cs typeface="Palatino Linotype"/>
              </a:rPr>
              <a:t>bilit</a:t>
            </a:r>
            <a:r>
              <a:rPr sz="1400" spc="-155" dirty="0">
                <a:latin typeface="Palatino Linotype"/>
                <a:cs typeface="Palatino Linotype"/>
              </a:rPr>
              <a:t>y</a:t>
            </a:r>
            <a:r>
              <a:rPr sz="1400" dirty="0">
                <a:latin typeface="Palatino Linotype"/>
                <a:cs typeface="Palatino Linotype"/>
              </a:rPr>
              <a:t>,</a:t>
            </a:r>
            <a:r>
              <a:rPr sz="1400" spc="15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and</a:t>
            </a:r>
            <a:r>
              <a:rPr sz="1400" spc="-10" dirty="0">
                <a:latin typeface="Palatino Linotype"/>
                <a:cs typeface="Palatino Linotype"/>
              </a:rPr>
              <a:t> </a:t>
            </a:r>
            <a:r>
              <a:rPr sz="1400" spc="-114" dirty="0">
                <a:latin typeface="Palatino Linotype"/>
                <a:cs typeface="Palatino Linotype"/>
              </a:rPr>
              <a:t>V</a:t>
            </a:r>
            <a:r>
              <a:rPr sz="1400" dirty="0">
                <a:latin typeface="Palatino Linotype"/>
                <a:cs typeface="Palatino Linotype"/>
              </a:rPr>
              <a:t>ariation,</a:t>
            </a:r>
            <a:r>
              <a:rPr sz="1400" spc="-20" dirty="0">
                <a:latin typeface="Palatino Linotype"/>
                <a:cs typeface="Palatino Linotype"/>
              </a:rPr>
              <a:t> </a:t>
            </a:r>
            <a:r>
              <a:rPr sz="1400" spc="-10" dirty="0">
                <a:latin typeface="Palatino Linotype"/>
                <a:cs typeface="Palatino Linotype"/>
              </a:rPr>
              <a:t>I</a:t>
            </a:r>
            <a:r>
              <a:rPr sz="1400" dirty="0">
                <a:latin typeface="Palatino Linotype"/>
                <a:cs typeface="Palatino Linotype"/>
              </a:rPr>
              <a:t>C</a:t>
            </a:r>
            <a:r>
              <a:rPr sz="1400" spc="-10" dirty="0">
                <a:latin typeface="Palatino Linotype"/>
                <a:cs typeface="Palatino Linotype"/>
              </a:rPr>
              <a:t>L</a:t>
            </a:r>
            <a:r>
              <a:rPr sz="1400" dirty="0">
                <a:latin typeface="Palatino Linotype"/>
                <a:cs typeface="Palatino Linotype"/>
              </a:rPr>
              <a:t>R</a:t>
            </a:r>
            <a:r>
              <a:rPr sz="1400" spc="-30" dirty="0">
                <a:latin typeface="Palatino Linotype"/>
                <a:cs typeface="Palatino Linotype"/>
              </a:rPr>
              <a:t> </a:t>
            </a:r>
            <a:r>
              <a:rPr sz="1400" dirty="0">
                <a:latin typeface="Palatino Linotype"/>
                <a:cs typeface="Palatino Linotype"/>
              </a:rPr>
              <a:t>2018.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2380" y="765048"/>
            <a:ext cx="2886455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4105" y="1137929"/>
            <a:ext cx="9425306" cy="167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190"/>
              </a:lnSpc>
              <a:buClr>
                <a:srgbClr val="4F81BD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2800" spc="-105" dirty="0">
                <a:cs typeface="Palatino Linotype"/>
              </a:rPr>
              <a:t>P</a:t>
            </a:r>
            <a:r>
              <a:rPr sz="2800" spc="-20" dirty="0">
                <a:cs typeface="Palatino Linotype"/>
              </a:rPr>
              <a:t>erm</a:t>
            </a:r>
            <a:r>
              <a:rPr sz="2800" spc="-10" dirty="0">
                <a:cs typeface="Palatino Linotype"/>
              </a:rPr>
              <a:t>et</a:t>
            </a:r>
            <a:r>
              <a:rPr sz="2800" spc="-30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au</a:t>
            </a:r>
            <a:r>
              <a:rPr sz="2800" spc="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rés</a:t>
            </a:r>
            <a:r>
              <a:rPr sz="2800" spc="-10" dirty="0">
                <a:cs typeface="Palatino Linotype"/>
              </a:rPr>
              <a:t>e</a:t>
            </a:r>
            <a:r>
              <a:rPr sz="2800" spc="-20" dirty="0">
                <a:cs typeface="Palatino Linotype"/>
              </a:rPr>
              <a:t>au</a:t>
            </a:r>
            <a:r>
              <a:rPr sz="2800" spc="-25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de</a:t>
            </a:r>
            <a:r>
              <a:rPr sz="2800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découvrir</a:t>
            </a:r>
            <a:r>
              <a:rPr sz="2800" spc="-20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les</a:t>
            </a:r>
            <a:r>
              <a:rPr sz="2800" spc="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structures</a:t>
            </a:r>
            <a:r>
              <a:rPr sz="2800" spc="-30" dirty="0">
                <a:cs typeface="Palatino Linotype"/>
              </a:rPr>
              <a:t> </a:t>
            </a:r>
            <a:r>
              <a:rPr sz="2800" spc="-15" dirty="0" smtClean="0">
                <a:cs typeface="Palatino Linotype"/>
              </a:rPr>
              <a:t>à</a:t>
            </a:r>
            <a:r>
              <a:rPr lang="fr-CA" sz="2800" dirty="0">
                <a:cs typeface="Palatino Linotype"/>
              </a:rPr>
              <a:t> </a:t>
            </a:r>
            <a:r>
              <a:rPr sz="2800" spc="-20" dirty="0" err="1" smtClean="0">
                <a:cs typeface="Palatino Linotype"/>
              </a:rPr>
              <a:t>gra</a:t>
            </a:r>
            <a:r>
              <a:rPr sz="2800" spc="-15" dirty="0" err="1" smtClean="0">
                <a:cs typeface="Palatino Linotype"/>
              </a:rPr>
              <a:t>n</a:t>
            </a:r>
            <a:r>
              <a:rPr sz="2800" spc="-20" dirty="0" err="1" smtClean="0">
                <a:cs typeface="Palatino Linotype"/>
              </a:rPr>
              <a:t>de</a:t>
            </a:r>
            <a:r>
              <a:rPr sz="2800" spc="-20" dirty="0" smtClean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échell</a:t>
            </a:r>
            <a:r>
              <a:rPr sz="2800" spc="-10" dirty="0">
                <a:cs typeface="Palatino Linotype"/>
              </a:rPr>
              <a:t>e,</a:t>
            </a:r>
            <a:r>
              <a:rPr sz="2800" spc="-35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pui</a:t>
            </a:r>
            <a:r>
              <a:rPr sz="2800" spc="-15" dirty="0">
                <a:cs typeface="Palatino Linotype"/>
              </a:rPr>
              <a:t>s</a:t>
            </a:r>
            <a:r>
              <a:rPr sz="2800" spc="10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de</a:t>
            </a:r>
            <a:r>
              <a:rPr sz="2800" spc="-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raffiner</a:t>
            </a:r>
            <a:r>
              <a:rPr sz="2800" spc="-30" dirty="0">
                <a:cs typeface="Palatino Linotype"/>
              </a:rPr>
              <a:t> </a:t>
            </a:r>
            <a:r>
              <a:rPr sz="2800" spc="-65" dirty="0">
                <a:cs typeface="Palatino Linotype"/>
              </a:rPr>
              <a:t>v</a:t>
            </a:r>
            <a:r>
              <a:rPr sz="2800" spc="-15" dirty="0">
                <a:cs typeface="Palatino Linotype"/>
              </a:rPr>
              <a:t>ers</a:t>
            </a:r>
            <a:r>
              <a:rPr sz="2800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le</a:t>
            </a:r>
            <a:r>
              <a:rPr sz="2800" spc="-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détail</a:t>
            </a:r>
            <a:endParaRPr sz="2800" dirty="0">
              <a:cs typeface="Palatino Linotype"/>
            </a:endParaRPr>
          </a:p>
          <a:p>
            <a:pPr marL="469900" marR="5080" indent="-457200">
              <a:lnSpc>
                <a:spcPts val="3020"/>
              </a:lnSpc>
              <a:spcBef>
                <a:spcPts val="720"/>
              </a:spcBef>
              <a:buClr>
                <a:srgbClr val="4F81BD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2800" spc="-15" dirty="0">
                <a:cs typeface="Palatino Linotype"/>
              </a:rPr>
              <a:t>Plus </a:t>
            </a:r>
            <a:r>
              <a:rPr sz="2800" spc="-20" dirty="0">
                <a:cs typeface="Palatino Linotype"/>
              </a:rPr>
              <a:t>rapide</a:t>
            </a:r>
            <a:r>
              <a:rPr sz="2800" spc="-10" dirty="0">
                <a:cs typeface="Palatino Linotype"/>
              </a:rPr>
              <a:t>,</a:t>
            </a:r>
            <a:r>
              <a:rPr sz="2800" spc="10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car</a:t>
            </a:r>
            <a:r>
              <a:rPr sz="2800" spc="-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entr</a:t>
            </a:r>
            <a:r>
              <a:rPr sz="2800" spc="-5" dirty="0">
                <a:cs typeface="Palatino Linotype"/>
              </a:rPr>
              <a:t>a</a:t>
            </a:r>
            <a:r>
              <a:rPr sz="2800" spc="-20" dirty="0">
                <a:cs typeface="Palatino Linotype"/>
              </a:rPr>
              <a:t>ineme</a:t>
            </a:r>
            <a:r>
              <a:rPr sz="2800" spc="-15" dirty="0">
                <a:cs typeface="Palatino Linotype"/>
              </a:rPr>
              <a:t>n</a:t>
            </a:r>
            <a:r>
              <a:rPr sz="2800" spc="-10" dirty="0">
                <a:cs typeface="Palatino Linotype"/>
              </a:rPr>
              <a:t>t</a:t>
            </a:r>
            <a:r>
              <a:rPr sz="2800" spc="-45" dirty="0">
                <a:cs typeface="Palatino Linotype"/>
              </a:rPr>
              <a:t> </a:t>
            </a:r>
            <a:r>
              <a:rPr sz="2800" spc="-25" dirty="0">
                <a:cs typeface="Palatino Linotype"/>
              </a:rPr>
              <a:t>m</a:t>
            </a:r>
            <a:r>
              <a:rPr sz="2800" spc="-10" dirty="0">
                <a:cs typeface="Palatino Linotype"/>
              </a:rPr>
              <a:t>aj</a:t>
            </a:r>
            <a:r>
              <a:rPr sz="2800" spc="-30" dirty="0">
                <a:cs typeface="Palatino Linotype"/>
              </a:rPr>
              <a:t>o</a:t>
            </a:r>
            <a:r>
              <a:rPr sz="2800" spc="-10" dirty="0">
                <a:cs typeface="Palatino Linotype"/>
              </a:rPr>
              <a:t>rita</a:t>
            </a:r>
            <a:r>
              <a:rPr sz="2800" spc="-15" dirty="0">
                <a:cs typeface="Palatino Linotype"/>
              </a:rPr>
              <a:t>ire</a:t>
            </a:r>
            <a:r>
              <a:rPr sz="2800" spc="-20" dirty="0">
                <a:cs typeface="Palatino Linotype"/>
              </a:rPr>
              <a:t>m</a:t>
            </a:r>
            <a:r>
              <a:rPr sz="2800" spc="-15" dirty="0">
                <a:cs typeface="Palatino Linotype"/>
              </a:rPr>
              <a:t>en</a:t>
            </a:r>
            <a:r>
              <a:rPr sz="2800" spc="-10" dirty="0">
                <a:cs typeface="Palatino Linotype"/>
              </a:rPr>
              <a:t>t</a:t>
            </a:r>
            <a:r>
              <a:rPr sz="2800" spc="-4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sur des</a:t>
            </a:r>
            <a:r>
              <a:rPr sz="2800" spc="-5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im</a:t>
            </a:r>
            <a:r>
              <a:rPr sz="2800" spc="-10" dirty="0">
                <a:cs typeface="Palatino Linotype"/>
              </a:rPr>
              <a:t>a</a:t>
            </a:r>
            <a:r>
              <a:rPr sz="2800" spc="-25" dirty="0">
                <a:cs typeface="Palatino Linotype"/>
              </a:rPr>
              <a:t>g</a:t>
            </a:r>
            <a:r>
              <a:rPr sz="2800" spc="-10" dirty="0">
                <a:cs typeface="Palatino Linotype"/>
              </a:rPr>
              <a:t>e</a:t>
            </a:r>
            <a:r>
              <a:rPr sz="2800" spc="-15" dirty="0">
                <a:cs typeface="Palatino Linotype"/>
              </a:rPr>
              <a:t>s</a:t>
            </a:r>
            <a:r>
              <a:rPr sz="2800" spc="-5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plu</a:t>
            </a:r>
            <a:r>
              <a:rPr sz="2800" spc="-15" dirty="0">
                <a:cs typeface="Palatino Linotype"/>
              </a:rPr>
              <a:t>s</a:t>
            </a:r>
            <a:r>
              <a:rPr sz="2800" spc="5" dirty="0">
                <a:cs typeface="Palatino Linotype"/>
              </a:rPr>
              <a:t> </a:t>
            </a:r>
            <a:r>
              <a:rPr sz="2800" spc="-20" dirty="0">
                <a:cs typeface="Palatino Linotype"/>
              </a:rPr>
              <a:t>petit</a:t>
            </a:r>
            <a:r>
              <a:rPr sz="2800" spc="-10" dirty="0">
                <a:cs typeface="Palatino Linotype"/>
              </a:rPr>
              <a:t>e</a:t>
            </a:r>
            <a:r>
              <a:rPr sz="2800" spc="-15" dirty="0">
                <a:cs typeface="Palatino Linotype"/>
              </a:rPr>
              <a:t>s</a:t>
            </a:r>
            <a:r>
              <a:rPr sz="2800" spc="-5" dirty="0">
                <a:cs typeface="Palatino Linotype"/>
              </a:rPr>
              <a:t> </a:t>
            </a:r>
            <a:r>
              <a:rPr sz="2800" spc="-10" dirty="0">
                <a:cs typeface="Palatino Linotype"/>
              </a:rPr>
              <a:t>(</a:t>
            </a:r>
            <a:r>
              <a:rPr sz="2800" spc="-15" dirty="0">
                <a:cs typeface="Palatino Linotype"/>
              </a:rPr>
              <a:t>gain</a:t>
            </a:r>
            <a:r>
              <a:rPr sz="2800" spc="-5" dirty="0">
                <a:cs typeface="Palatino Linotype"/>
              </a:rPr>
              <a:t> </a:t>
            </a:r>
            <a:r>
              <a:rPr sz="2800" spc="-15" dirty="0">
                <a:cs typeface="Palatino Linotype"/>
              </a:rPr>
              <a:t>2</a:t>
            </a:r>
            <a:r>
              <a:rPr sz="2800" dirty="0">
                <a:cs typeface="Palatino Linotype"/>
              </a:rPr>
              <a:t>x</a:t>
            </a:r>
            <a:r>
              <a:rPr sz="2800" spc="-5" dirty="0">
                <a:cs typeface="Palatino Linotype"/>
              </a:rPr>
              <a:t>-</a:t>
            </a:r>
            <a:r>
              <a:rPr sz="2800" spc="-15" dirty="0">
                <a:cs typeface="Palatino Linotype"/>
              </a:rPr>
              <a:t>6x)</a:t>
            </a:r>
            <a:endParaRPr sz="2800" dirty="0"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5498" y="6458694"/>
            <a:ext cx="2057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5" dirty="0">
                <a:cs typeface="Palatino Linotype"/>
              </a:rPr>
              <a:t>30</a:t>
            </a:r>
            <a:endParaRPr sz="1400"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8027" y="2817876"/>
            <a:ext cx="6669024" cy="3904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07297" y="3975054"/>
            <a:ext cx="168211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15" dirty="0">
                <a:solidFill>
                  <a:srgbClr val="0000FF"/>
                </a:solidFill>
                <a:cs typeface="Palatino Linotype"/>
              </a:rPr>
              <a:t>N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o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t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e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 :</a:t>
            </a:r>
            <a:r>
              <a:rPr sz="1600" dirty="0">
                <a:solidFill>
                  <a:srgbClr val="0000FF"/>
                </a:solidFill>
                <a:cs typeface="Palatino Linotype"/>
              </a:rPr>
              <a:t> 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dé</a:t>
            </a:r>
            <a:r>
              <a:rPr sz="1600" spc="-20" dirty="0">
                <a:solidFill>
                  <a:srgbClr val="0000FF"/>
                </a:solidFill>
                <a:cs typeface="Palatino Linotype"/>
              </a:rPr>
              <a:t>t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ails</a:t>
            </a:r>
            <a:r>
              <a:rPr sz="1600" spc="-25" dirty="0">
                <a:solidFill>
                  <a:srgbClr val="0000FF"/>
                </a:solidFill>
                <a:cs typeface="Palatino Linotype"/>
              </a:rPr>
              <a:t> 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fi</a:t>
            </a:r>
            <a:r>
              <a:rPr sz="1600" spc="-20" dirty="0">
                <a:solidFill>
                  <a:srgbClr val="0000FF"/>
                </a:solidFill>
                <a:cs typeface="Palatino Linotype"/>
              </a:rPr>
              <a:t>n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s so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n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t</a:t>
            </a:r>
            <a:r>
              <a:rPr sz="1600" spc="10" dirty="0">
                <a:solidFill>
                  <a:srgbClr val="0000FF"/>
                </a:solidFill>
                <a:cs typeface="Palatino Linotype"/>
              </a:rPr>
              <a:t> 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géné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r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ale</a:t>
            </a:r>
            <a:r>
              <a:rPr sz="1600" spc="-20" dirty="0">
                <a:solidFill>
                  <a:srgbClr val="0000FF"/>
                </a:solidFill>
                <a:cs typeface="Palatino Linotype"/>
              </a:rPr>
              <a:t>m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ent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 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p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ro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b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lé</a:t>
            </a:r>
            <a:r>
              <a:rPr sz="1600" spc="-20" dirty="0">
                <a:solidFill>
                  <a:srgbClr val="0000FF"/>
                </a:solidFill>
                <a:cs typeface="Palatino Linotype"/>
              </a:rPr>
              <a:t>m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ati</a:t>
            </a:r>
            <a:r>
              <a:rPr sz="1600" spc="-20" dirty="0">
                <a:solidFill>
                  <a:srgbClr val="0000FF"/>
                </a:solidFill>
                <a:cs typeface="Palatino Linotype"/>
              </a:rPr>
              <a:t>q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ues</a:t>
            </a:r>
            <a:r>
              <a:rPr sz="1600" spc="-5" dirty="0">
                <a:solidFill>
                  <a:srgbClr val="0000FF"/>
                </a:solidFill>
                <a:cs typeface="Palatino Linotype"/>
              </a:rPr>
              <a:t> 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p</a:t>
            </a:r>
            <a:r>
              <a:rPr sz="1600" spc="-10" dirty="0">
                <a:solidFill>
                  <a:srgbClr val="0000FF"/>
                </a:solidFill>
                <a:cs typeface="Palatino Linotype"/>
              </a:rPr>
              <a:t>our</a:t>
            </a:r>
            <a:r>
              <a:rPr sz="1600" spc="10" dirty="0">
                <a:solidFill>
                  <a:srgbClr val="0000FF"/>
                </a:solidFill>
                <a:cs typeface="Palatino Linotype"/>
              </a:rPr>
              <a:t> 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G</a:t>
            </a:r>
            <a:r>
              <a:rPr sz="1600" spc="-25" dirty="0">
                <a:solidFill>
                  <a:srgbClr val="0000FF"/>
                </a:solidFill>
                <a:cs typeface="Palatino Linotype"/>
              </a:rPr>
              <a:t>A</a:t>
            </a:r>
            <a:r>
              <a:rPr sz="1600" spc="-15" dirty="0">
                <a:solidFill>
                  <a:srgbClr val="0000FF"/>
                </a:solidFill>
                <a:cs typeface="Palatino Linotype"/>
              </a:rPr>
              <a:t>N</a:t>
            </a:r>
            <a:endParaRPr sz="1600">
              <a:cs typeface="Palatino Linotype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723849" y="166987"/>
            <a:ext cx="89585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 a croissance </a:t>
            </a:r>
            <a:r>
              <a:rPr lang="fr-CA"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44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rogressi</a:t>
            </a:r>
            <a:r>
              <a:rPr sz="4400" spc="-75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sz="44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567" y="723207"/>
            <a:ext cx="12218233" cy="609398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/>
          <a:p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Pix2Pix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46579"/>
            <a:ext cx="27432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26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2515" y="1665147"/>
            <a:ext cx="4497851" cy="4325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4861688" y="1665147"/>
            <a:ext cx="7429500" cy="4660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876" y="6296983"/>
            <a:ext cx="395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fr-CA" u="heavy" dirty="0" err="1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Demo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 : http</a:t>
            </a:r>
            <a:r>
              <a:rPr lang="fr-CA" u="heavy" spc="-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s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:</a:t>
            </a:r>
            <a:r>
              <a:rPr lang="fr-CA" u="heavy" spc="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/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/a</a:t>
            </a:r>
            <a:r>
              <a:rPr lang="fr-CA" u="heavy" spc="-3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f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fin</a:t>
            </a:r>
            <a:r>
              <a:rPr lang="fr-CA" u="heavy" spc="-10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e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l</a:t>
            </a:r>
            <a:r>
              <a:rPr lang="fr-CA" u="heavy" spc="-10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a</a:t>
            </a:r>
            <a:r>
              <a:rPr lang="fr-CA" u="heavy" spc="-2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y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e</a:t>
            </a:r>
            <a:r>
              <a:rPr lang="fr-CA" u="heavy" spc="-10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r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.com/p</a:t>
            </a:r>
            <a:r>
              <a:rPr lang="fr-CA" u="heavy" spc="-10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i</a:t>
            </a:r>
            <a:r>
              <a:rPr lang="fr-CA" u="heavy" spc="-1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x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sr</a:t>
            </a:r>
            <a:r>
              <a:rPr lang="fr-CA" u="heavy" spc="5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v</a:t>
            </a:r>
            <a:r>
              <a:rPr lang="fr-CA" u="heavy" dirty="0" smtClean="0">
                <a:solidFill>
                  <a:srgbClr val="8DC664"/>
                </a:solidFill>
                <a:latin typeface="Arial"/>
                <a:cs typeface="Arial"/>
                <a:hlinkClick r:id="rId5"/>
              </a:rPr>
              <a:t>/</a:t>
            </a:r>
            <a:endParaRPr lang="fr-CA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0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GANs</a:t>
            </a:r>
            <a:r>
              <a:rPr lang="fr-CA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action</a:t>
            </a:r>
          </a:p>
        </p:txBody>
      </p:sp>
      <p:pic>
        <p:nvPicPr>
          <p:cNvPr id="2050" name="Picture 2" descr="https://cdn-images-1.medium.com/max/1400/1*nKe_kwZoefrELGHh06sbu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3" y="1225733"/>
            <a:ext cx="10842381" cy="52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853" y="6550200"/>
            <a:ext cx="11328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prstClr val="white">
                    <a:lumMod val="50000"/>
                  </a:prstClr>
                </a:solidFill>
              </a:rPr>
              <a:t>https://medium.com/ai-society/gans-from-scratch-1-a-deep-introduction-with-code-in-pytorch-and-tensorflow-cb03cdcdba0f</a:t>
            </a:r>
          </a:p>
        </p:txBody>
      </p:sp>
    </p:spTree>
    <p:extLst>
      <p:ext uri="{BB962C8B-B14F-4D97-AF65-F5344CB8AC3E}">
        <p14:creationId xmlns:p14="http://schemas.microsoft.com/office/powerpoint/2010/main" val="1794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508" y="723207"/>
            <a:ext cx="12128292" cy="609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CA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Rehaussement de ré</a:t>
            </a:r>
            <a:r>
              <a:rPr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  <a:r>
              <a:rPr lang="fr-CA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d’image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46579"/>
            <a:ext cx="27432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28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87418" y="1447800"/>
            <a:ext cx="4442333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3725504" y="2276518"/>
            <a:ext cx="351282" cy="351914"/>
          </a:xfrm>
          <a:prstGeom prst="rect">
            <a:avLst/>
          </a:prstGeom>
          <a:blipFill>
            <a:blip r:embed="rId3" cstate="print"/>
            <a:srcRect/>
            <a:stretch>
              <a:fillRect l="3" t="-22722" r="-216472" b="-220403"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3728241" y="3848100"/>
            <a:ext cx="351282" cy="351914"/>
          </a:xfrm>
          <a:prstGeom prst="rect">
            <a:avLst/>
          </a:prstGeom>
          <a:blipFill>
            <a:blip r:embed="rId3" cstate="print"/>
            <a:srcRect/>
            <a:stretch>
              <a:fillRect l="5" t="-131857" r="-215351" b="-110046"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3728242" y="5367125"/>
            <a:ext cx="351282" cy="351914"/>
          </a:xfrm>
          <a:prstGeom prst="rect">
            <a:avLst/>
          </a:prstGeom>
          <a:blipFill>
            <a:blip r:embed="rId3" cstate="print"/>
            <a:srcRect/>
            <a:stretch>
              <a:fillRect l="4" t="-241770" r="-215351" b="1"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93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70401" y="6449058"/>
            <a:ext cx="33502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2"/>
              </a:lnSpc>
            </a:pPr>
            <a:r>
              <a:rPr sz="1867" spc="-13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https://arxi</a:t>
            </a:r>
            <a:r>
              <a:rPr sz="1867" spc="-140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v</a:t>
            </a:r>
            <a:r>
              <a:rPr sz="1867" spc="-13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.org/abs/1809.</a:t>
            </a:r>
            <a:r>
              <a:rPr sz="1867" spc="-140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1</a:t>
            </a:r>
            <a:r>
              <a:rPr sz="1867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1096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2401" y="883203"/>
            <a:ext cx="9095753" cy="5194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Rectangle 8"/>
          <p:cNvSpPr/>
          <p:nvPr/>
        </p:nvSpPr>
        <p:spPr>
          <a:xfrm>
            <a:off x="203200" y="211672"/>
            <a:ext cx="5468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Image GAN aujourd’hui</a:t>
            </a:r>
            <a:endParaRPr lang="fr-CA" sz="3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6118273"/>
            <a:ext cx="77216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>
                <a:latin typeface="ArialMT"/>
              </a:rPr>
              <a:t>Large Scale GAN Training for High Fidelity Natural Image Synthesis,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32230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795132"/>
            <a:ext cx="92677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i="0" kern="1200" dirty="0" err="1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Résea</a:t>
            </a:r>
            <a:r>
              <a:rPr lang="fr-CA" i="0" kern="1200" dirty="0" smtClean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u </a:t>
            </a:r>
            <a:r>
              <a:rPr lang="fr-CA" i="0" kern="1200" dirty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 neurones</a:t>
            </a:r>
            <a:r>
              <a:rPr i="0" kern="1200" dirty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i="0" kern="1200" dirty="0" err="1" smtClean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génératif</a:t>
            </a:r>
            <a:endParaRPr i="0" kern="1200" dirty="0">
              <a:solidFill>
                <a:srgbClr val="0070C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05416" y="6458694"/>
            <a:ext cx="114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Palatino Linotype"/>
                <a:cs typeface="Palatino Linotype"/>
              </a:rPr>
              <a:t>2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5156" y="4996167"/>
            <a:ext cx="1062355" cy="320040"/>
          </a:xfrm>
          <a:custGeom>
            <a:avLst/>
            <a:gdLst/>
            <a:ahLst/>
            <a:cxnLst/>
            <a:rect l="l" t="t" r="r" b="b"/>
            <a:pathLst>
              <a:path w="1062354" h="320039">
                <a:moveTo>
                  <a:pt x="0" y="320039"/>
                </a:moveTo>
                <a:lnTo>
                  <a:pt x="1062228" y="320039"/>
                </a:lnTo>
                <a:lnTo>
                  <a:pt x="1062228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22860">
            <a:solidFill>
              <a:srgbClr val="00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25156" y="4996168"/>
            <a:ext cx="106235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Palatino Linotype"/>
                <a:cs typeface="Palatino Linotype"/>
              </a:rPr>
              <a:t>z</a:t>
            </a:r>
            <a:endParaRPr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0" y="3391395"/>
            <a:ext cx="1871980" cy="1313815"/>
          </a:xfrm>
          <a:custGeom>
            <a:avLst/>
            <a:gdLst/>
            <a:ahLst/>
            <a:cxnLst/>
            <a:rect l="l" t="t" r="r" b="b"/>
            <a:pathLst>
              <a:path w="1871979" h="1313814">
                <a:moveTo>
                  <a:pt x="1871472" y="0"/>
                </a:moveTo>
                <a:lnTo>
                  <a:pt x="0" y="0"/>
                </a:lnTo>
                <a:lnTo>
                  <a:pt x="410717" y="1313688"/>
                </a:lnTo>
                <a:lnTo>
                  <a:pt x="1460753" y="1313688"/>
                </a:lnTo>
                <a:lnTo>
                  <a:pt x="1871472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8246" y="3391396"/>
            <a:ext cx="1871980" cy="1313815"/>
          </a:xfrm>
          <a:custGeom>
            <a:avLst/>
            <a:gdLst/>
            <a:ahLst/>
            <a:cxnLst/>
            <a:rect l="l" t="t" r="r" b="b"/>
            <a:pathLst>
              <a:path w="1871979" h="1313814">
                <a:moveTo>
                  <a:pt x="1871472" y="0"/>
                </a:moveTo>
                <a:lnTo>
                  <a:pt x="1460753" y="1313688"/>
                </a:lnTo>
                <a:lnTo>
                  <a:pt x="410717" y="1313688"/>
                </a:lnTo>
                <a:lnTo>
                  <a:pt x="0" y="0"/>
                </a:lnTo>
                <a:lnTo>
                  <a:pt x="1871472" y="0"/>
                </a:lnTo>
                <a:close/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45271" y="3527439"/>
            <a:ext cx="12268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8745"/>
            <a:r>
              <a:rPr sz="2400" spc="-15" dirty="0">
                <a:cs typeface="Palatino Linotype"/>
              </a:rPr>
              <a:t>Réseau </a:t>
            </a:r>
            <a:r>
              <a:rPr sz="2400" spc="-5" dirty="0">
                <a:cs typeface="Palatino Linotype"/>
              </a:rPr>
              <a:t>génératif</a:t>
            </a:r>
            <a:endParaRPr sz="2400" dirty="0"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32953" y="1889492"/>
            <a:ext cx="1243583" cy="1293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84215" y="5012196"/>
            <a:ext cx="2303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200" dirty="0">
                <a:cs typeface="Palatino Linotype"/>
              </a:rPr>
              <a:t>V</a:t>
            </a:r>
            <a:r>
              <a:rPr sz="2400" dirty="0">
                <a:cs typeface="Palatino Linotype"/>
              </a:rPr>
              <a:t>aleur</a:t>
            </a:r>
            <a:r>
              <a:rPr sz="2400" spc="10" dirty="0">
                <a:cs typeface="Palatino Linotype"/>
              </a:rPr>
              <a:t> </a:t>
            </a:r>
            <a:r>
              <a:rPr sz="2400" dirty="0">
                <a:cs typeface="Palatino Linotype"/>
              </a:rPr>
              <a:t>aléato</a:t>
            </a:r>
            <a:r>
              <a:rPr sz="2400" spc="-10" dirty="0">
                <a:cs typeface="Palatino Linotype"/>
              </a:rPr>
              <a:t>i</a:t>
            </a:r>
            <a:r>
              <a:rPr sz="2400" dirty="0">
                <a:cs typeface="Palatino Linotype"/>
              </a:rPr>
              <a:t>re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:</a:t>
            </a:r>
          </a:p>
        </p:txBody>
      </p:sp>
      <p:sp>
        <p:nvSpPr>
          <p:cNvPr id="11" name="object 11"/>
          <p:cNvSpPr/>
          <p:nvPr/>
        </p:nvSpPr>
        <p:spPr>
          <a:xfrm>
            <a:off x="9191371" y="4705082"/>
            <a:ext cx="127000" cy="292100"/>
          </a:xfrm>
          <a:custGeom>
            <a:avLst/>
            <a:gdLst/>
            <a:ahLst/>
            <a:cxnLst/>
            <a:rect l="l" t="t" r="r" b="b"/>
            <a:pathLst>
              <a:path w="127000" h="292100">
                <a:moveTo>
                  <a:pt x="74885" y="126931"/>
                </a:moveTo>
                <a:lnTo>
                  <a:pt x="52024" y="127068"/>
                </a:lnTo>
                <a:lnTo>
                  <a:pt x="53086" y="291973"/>
                </a:lnTo>
                <a:lnTo>
                  <a:pt x="75946" y="291846"/>
                </a:lnTo>
                <a:lnTo>
                  <a:pt x="74885" y="126931"/>
                </a:lnTo>
                <a:close/>
              </a:path>
              <a:path w="127000" h="292100">
                <a:moveTo>
                  <a:pt x="62611" y="0"/>
                </a:moveTo>
                <a:lnTo>
                  <a:pt x="0" y="127381"/>
                </a:lnTo>
                <a:lnTo>
                  <a:pt x="52024" y="127068"/>
                </a:lnTo>
                <a:lnTo>
                  <a:pt x="51942" y="114427"/>
                </a:lnTo>
                <a:lnTo>
                  <a:pt x="74802" y="114173"/>
                </a:lnTo>
                <a:lnTo>
                  <a:pt x="120670" y="114173"/>
                </a:lnTo>
                <a:lnTo>
                  <a:pt x="62611" y="0"/>
                </a:lnTo>
                <a:close/>
              </a:path>
              <a:path w="127000" h="292100">
                <a:moveTo>
                  <a:pt x="74802" y="114173"/>
                </a:moveTo>
                <a:lnTo>
                  <a:pt x="51942" y="114427"/>
                </a:lnTo>
                <a:lnTo>
                  <a:pt x="52024" y="127068"/>
                </a:lnTo>
                <a:lnTo>
                  <a:pt x="74885" y="126931"/>
                </a:lnTo>
                <a:lnTo>
                  <a:pt x="74802" y="114173"/>
                </a:lnTo>
                <a:close/>
              </a:path>
              <a:path w="127000" h="292100">
                <a:moveTo>
                  <a:pt x="120670" y="114173"/>
                </a:moveTo>
                <a:lnTo>
                  <a:pt x="74802" y="114173"/>
                </a:lnTo>
                <a:lnTo>
                  <a:pt x="74885" y="126931"/>
                </a:lnTo>
                <a:lnTo>
                  <a:pt x="127000" y="126619"/>
                </a:lnTo>
                <a:lnTo>
                  <a:pt x="120670" y="114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90990" y="3184131"/>
            <a:ext cx="127000" cy="208915"/>
          </a:xfrm>
          <a:custGeom>
            <a:avLst/>
            <a:gdLst/>
            <a:ahLst/>
            <a:cxnLst/>
            <a:rect l="l" t="t" r="r" b="b"/>
            <a:pathLst>
              <a:path w="127000" h="208914">
                <a:moveTo>
                  <a:pt x="52111" y="126931"/>
                </a:moveTo>
                <a:lnTo>
                  <a:pt x="51562" y="208534"/>
                </a:lnTo>
                <a:lnTo>
                  <a:pt x="74422" y="208661"/>
                </a:lnTo>
                <a:lnTo>
                  <a:pt x="74971" y="127068"/>
                </a:lnTo>
                <a:lnTo>
                  <a:pt x="52111" y="126931"/>
                </a:lnTo>
                <a:close/>
              </a:path>
              <a:path w="127000" h="208914">
                <a:moveTo>
                  <a:pt x="120507" y="114173"/>
                </a:moveTo>
                <a:lnTo>
                  <a:pt x="52197" y="114173"/>
                </a:lnTo>
                <a:lnTo>
                  <a:pt x="75057" y="114426"/>
                </a:lnTo>
                <a:lnTo>
                  <a:pt x="74971" y="127068"/>
                </a:lnTo>
                <a:lnTo>
                  <a:pt x="127000" y="127381"/>
                </a:lnTo>
                <a:lnTo>
                  <a:pt x="120507" y="114173"/>
                </a:lnTo>
                <a:close/>
              </a:path>
              <a:path w="127000" h="208914">
                <a:moveTo>
                  <a:pt x="52197" y="114173"/>
                </a:moveTo>
                <a:lnTo>
                  <a:pt x="52111" y="126931"/>
                </a:lnTo>
                <a:lnTo>
                  <a:pt x="74971" y="127068"/>
                </a:lnTo>
                <a:lnTo>
                  <a:pt x="75057" y="114426"/>
                </a:lnTo>
                <a:lnTo>
                  <a:pt x="52197" y="114173"/>
                </a:lnTo>
                <a:close/>
              </a:path>
              <a:path w="127000" h="208914">
                <a:moveTo>
                  <a:pt x="64389" y="0"/>
                </a:moveTo>
                <a:lnTo>
                  <a:pt x="0" y="126619"/>
                </a:lnTo>
                <a:lnTo>
                  <a:pt x="52111" y="126931"/>
                </a:lnTo>
                <a:lnTo>
                  <a:pt x="52197" y="114173"/>
                </a:lnTo>
                <a:lnTo>
                  <a:pt x="120507" y="114173"/>
                </a:lnTo>
                <a:lnTo>
                  <a:pt x="64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2105543"/>
            <a:ext cx="70104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08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800" dirty="0" smtClean="0">
                <a:cs typeface="Palatino Linotype"/>
              </a:rPr>
              <a:t>L’idée générale est de projeter</a:t>
            </a:r>
            <a:r>
              <a:rPr sz="2800" spc="-20" dirty="0" smtClean="0">
                <a:cs typeface="Palatino Linotype"/>
              </a:rPr>
              <a:t> </a:t>
            </a:r>
            <a:r>
              <a:rPr sz="2800" spc="-5" dirty="0" err="1">
                <a:cs typeface="Palatino Linotype"/>
              </a:rPr>
              <a:t>un</a:t>
            </a:r>
            <a:r>
              <a:rPr sz="2800" dirty="0" err="1">
                <a:cs typeface="Palatino Linotype"/>
              </a:rPr>
              <a:t>e</a:t>
            </a:r>
            <a:r>
              <a:rPr sz="2800" spc="-10" dirty="0">
                <a:cs typeface="Palatino Linotype"/>
              </a:rPr>
              <a:t> </a:t>
            </a:r>
            <a:r>
              <a:rPr lang="fr-CA" sz="2800" spc="-55" dirty="0" smtClean="0">
                <a:cs typeface="Palatino Linotype"/>
              </a:rPr>
              <a:t>entrée</a:t>
            </a:r>
            <a:r>
              <a:rPr sz="2800" spc="-30" dirty="0" smtClean="0">
                <a:cs typeface="Palatino Linotype"/>
              </a:rPr>
              <a:t> </a:t>
            </a:r>
            <a:r>
              <a:rPr sz="2800" dirty="0">
                <a:cs typeface="Palatino Linotype"/>
              </a:rPr>
              <a:t>de </a:t>
            </a:r>
            <a:r>
              <a:rPr sz="2800" spc="-5" dirty="0">
                <a:cs typeface="Palatino Linotype"/>
              </a:rPr>
              <a:t>ba</a:t>
            </a:r>
            <a:r>
              <a:rPr sz="2800" dirty="0">
                <a:cs typeface="Palatino Linotype"/>
              </a:rPr>
              <a:t>sse dimension</a:t>
            </a:r>
            <a:r>
              <a:rPr sz="2800" spc="-15" dirty="0">
                <a:cs typeface="Palatino Linotype"/>
              </a:rPr>
              <a:t> </a:t>
            </a:r>
            <a:r>
              <a:rPr sz="2800" spc="-40" dirty="0" err="1">
                <a:cs typeface="Palatino Linotype"/>
              </a:rPr>
              <a:t>v</a:t>
            </a:r>
            <a:r>
              <a:rPr sz="2800" dirty="0" err="1">
                <a:cs typeface="Palatino Linotype"/>
              </a:rPr>
              <a:t>ers</a:t>
            </a:r>
            <a:r>
              <a:rPr sz="2800" spc="-5" dirty="0">
                <a:cs typeface="Palatino Linotype"/>
              </a:rPr>
              <a:t> </a:t>
            </a:r>
            <a:r>
              <a:rPr lang="fr-CA" sz="2800" spc="-5" dirty="0">
                <a:cs typeface="Palatino Linotype"/>
              </a:rPr>
              <a:t>une </a:t>
            </a:r>
            <a:r>
              <a:rPr sz="2800" dirty="0">
                <a:cs typeface="Palatino Linotype"/>
              </a:rPr>
              <a:t>sortie</a:t>
            </a:r>
            <a:r>
              <a:rPr sz="2800" spc="-15" dirty="0">
                <a:cs typeface="Palatino Linotype"/>
              </a:rPr>
              <a:t> </a:t>
            </a:r>
            <a:r>
              <a:rPr sz="2800" dirty="0">
                <a:cs typeface="Palatino Linotype"/>
              </a:rPr>
              <a:t>de </a:t>
            </a:r>
            <a:r>
              <a:rPr sz="2800" spc="-5" dirty="0">
                <a:cs typeface="Palatino Linotype"/>
              </a:rPr>
              <a:t>haut</a:t>
            </a:r>
            <a:r>
              <a:rPr sz="2800" dirty="0">
                <a:cs typeface="Palatino Linotype"/>
              </a:rPr>
              <a:t>e</a:t>
            </a:r>
            <a:r>
              <a:rPr sz="2800" spc="-25" dirty="0">
                <a:cs typeface="Palatino Linotype"/>
              </a:rPr>
              <a:t> </a:t>
            </a:r>
            <a:r>
              <a:rPr sz="2800" dirty="0">
                <a:cs typeface="Palatino Linotype"/>
              </a:rPr>
              <a:t>dim</a:t>
            </a:r>
            <a:r>
              <a:rPr sz="2800" spc="-10" dirty="0">
                <a:cs typeface="Palatino Linotype"/>
              </a:rPr>
              <a:t>e</a:t>
            </a:r>
            <a:r>
              <a:rPr sz="2800" spc="-5" dirty="0">
                <a:cs typeface="Palatino Linotype"/>
              </a:rPr>
              <a:t>nsio</a:t>
            </a:r>
            <a:r>
              <a:rPr sz="2800" dirty="0">
                <a:cs typeface="Palatino Linotype"/>
              </a:rPr>
              <a:t>n</a:t>
            </a:r>
            <a:endParaRPr sz="2800" dirty="0">
              <a:cs typeface="Palatino Linotyp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902844" y="6284447"/>
            <a:ext cx="441960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3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http://ww</a:t>
            </a:r>
            <a:r>
              <a:rPr sz="1867" spc="-127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w</a:t>
            </a:r>
            <a:r>
              <a:rPr sz="1867" spc="-13" dirty="0">
                <a:solidFill>
                  <a:srgbClr val="0096A7"/>
                </a:solidFill>
                <a:latin typeface="Arial"/>
                <a:cs typeface="Arial"/>
                <a:hlinkClick r:id="rId3"/>
              </a:rPr>
              <a:t>.whichfaceisreal.com/index.php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8196" y="750272"/>
            <a:ext cx="9102763" cy="5548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Rectangle 8"/>
          <p:cNvSpPr/>
          <p:nvPr/>
        </p:nvSpPr>
        <p:spPr>
          <a:xfrm>
            <a:off x="304800" y="86117"/>
            <a:ext cx="1089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en-US" sz="44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n-US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devenu</a:t>
            </a:r>
            <a:r>
              <a:rPr lang="en-US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difficile </a:t>
            </a:r>
            <a:r>
              <a:rPr lang="en-US" sz="44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distinguer</a:t>
            </a:r>
            <a:r>
              <a:rPr lang="en-US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 </a:t>
            </a:r>
            <a:r>
              <a:rPr lang="en-US" sz="44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vrai</a:t>
            </a:r>
            <a:r>
              <a:rPr lang="en-US" sz="44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faux</a:t>
            </a:r>
            <a:endParaRPr lang="fr-CA" sz="3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723208"/>
            <a:ext cx="12496800" cy="609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47675"/>
            <a:r>
              <a:rPr lang="fr-CA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Création d’histoires</a:t>
            </a:r>
            <a:endParaRPr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10255758" y="6566056"/>
            <a:ext cx="2216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63614" y="6194159"/>
            <a:ext cx="6319520" cy="33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ts val="2855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u="heavy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http://ww</a:t>
            </a:r>
            <a:r>
              <a:rPr u="heavy" spc="-145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w</a:t>
            </a:r>
            <a:r>
              <a:rPr u="heavy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.cs</a:t>
            </a:r>
            <a:r>
              <a:rPr u="heavy" spc="5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.</a:t>
            </a:r>
            <a:r>
              <a:rPr u="heavy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toronto.edu/~rkiros</a:t>
            </a:r>
            <a:r>
              <a:rPr u="heavy" spc="20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/</a:t>
            </a:r>
            <a:r>
              <a:rPr u="heavy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adv</a:t>
            </a:r>
            <a:r>
              <a:rPr u="heavy" spc="-10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_</a:t>
            </a:r>
            <a:r>
              <a:rPr u="heavy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L.ht</a:t>
            </a:r>
            <a:r>
              <a:rPr u="heavy" spc="5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m</a:t>
            </a:r>
            <a:r>
              <a:rPr u="heavy" dirty="0">
                <a:solidFill>
                  <a:srgbClr val="8DC664"/>
                </a:solidFill>
                <a:latin typeface="Arial"/>
                <a:cs typeface="Arial"/>
                <a:hlinkClick r:id="rId3"/>
              </a:rPr>
              <a:t>l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3936" y="1871477"/>
            <a:ext cx="4079748" cy="3058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66231" y="1861880"/>
            <a:ext cx="4151629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latin typeface="Arial"/>
                <a:cs typeface="Arial"/>
              </a:rPr>
              <a:t>A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't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le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it, 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ut by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 time 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ng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u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ly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as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m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mb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 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m. His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pponen</a:t>
            </a:r>
            <a:r>
              <a:rPr dirty="0">
                <a:latin typeface="Arial"/>
                <a:cs typeface="Arial"/>
              </a:rPr>
              <a:t>t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ll </a:t>
            </a:r>
            <a:r>
              <a:rPr spc="-10" dirty="0">
                <a:latin typeface="Arial"/>
                <a:cs typeface="Arial"/>
              </a:rPr>
              <a:t>ha</a:t>
            </a:r>
            <a:r>
              <a:rPr dirty="0">
                <a:latin typeface="Arial"/>
                <a:cs typeface="Arial"/>
              </a:rPr>
              <a:t>d b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en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fa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r pl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16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.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't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kn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p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ay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am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 d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't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kn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tie h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mse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f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up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 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sh.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As </a:t>
            </a:r>
            <a:r>
              <a:rPr spc="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ar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as </a:t>
            </a:r>
            <a:r>
              <a:rPr spc="-10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as co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cer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ed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, 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 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irl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suit kick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m in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s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 h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 </a:t>
            </a:r>
            <a:r>
              <a:rPr spc="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t,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giv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ng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 a q</a:t>
            </a:r>
            <a:r>
              <a:rPr spc="-1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ick ki</a:t>
            </a:r>
            <a:r>
              <a:rPr spc="-10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s on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k.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no</a:t>
            </a:r>
            <a:r>
              <a:rPr dirty="0">
                <a:latin typeface="Arial"/>
                <a:cs typeface="Arial"/>
              </a:rPr>
              <a:t>t k</a:t>
            </a:r>
            <a:r>
              <a:rPr spc="-10" dirty="0">
                <a:latin typeface="Arial"/>
                <a:cs typeface="Arial"/>
              </a:rPr>
              <a:t>no</a:t>
            </a:r>
            <a:r>
              <a:rPr dirty="0">
                <a:latin typeface="Arial"/>
                <a:cs typeface="Arial"/>
              </a:rPr>
              <a:t>w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th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 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ot she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as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in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 ch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mp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sh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p,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5" dirty="0">
                <a:latin typeface="Arial"/>
                <a:cs typeface="Arial"/>
              </a:rPr>
              <a:t>'</a:t>
            </a:r>
            <a:r>
              <a:rPr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he ma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ed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in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mp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sh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p.</a:t>
            </a:r>
          </a:p>
        </p:txBody>
      </p:sp>
    </p:spTree>
    <p:extLst>
      <p:ext uri="{BB962C8B-B14F-4D97-AF65-F5344CB8AC3E}">
        <p14:creationId xmlns:p14="http://schemas.microsoft.com/office/powerpoint/2010/main" val="23334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1" y="318795"/>
            <a:ext cx="1251437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CA" sz="4400" b="0" spc="-25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Restauration d’images</a:t>
            </a:r>
            <a:endParaRPr sz="4400" b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1" y="1752601"/>
            <a:ext cx="4048125" cy="433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1" y="1714500"/>
            <a:ext cx="4010025" cy="438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194" y="6172150"/>
            <a:ext cx="5789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cs typeface="Calibri"/>
              </a:rPr>
              <a:t>CE</a:t>
            </a:r>
            <a:r>
              <a:rPr spc="-5" dirty="0">
                <a:solidFill>
                  <a:prstClr val="black"/>
                </a:solidFill>
                <a:cs typeface="Calibri"/>
              </a:rPr>
              <a:t>: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Co</a:t>
            </a:r>
            <a:r>
              <a:rPr spc="-15" dirty="0">
                <a:solidFill>
                  <a:prstClr val="black"/>
                </a:solidFill>
                <a:cs typeface="Calibri"/>
              </a:rPr>
              <a:t>n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3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xtua</a:t>
            </a:r>
            <a:r>
              <a:rPr dirty="0">
                <a:solidFill>
                  <a:prstClr val="black"/>
                </a:solidFill>
                <a:cs typeface="Calibri"/>
              </a:rPr>
              <a:t>l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En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od</a:t>
            </a:r>
            <a:r>
              <a:rPr dirty="0">
                <a:solidFill>
                  <a:prstClr val="black"/>
                </a:solidFill>
                <a:cs typeface="Calibri"/>
              </a:rPr>
              <a:t>e</a:t>
            </a:r>
            <a:r>
              <a:rPr spc="-170" dirty="0">
                <a:solidFill>
                  <a:prstClr val="black"/>
                </a:solidFill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cs typeface="Calibri"/>
              </a:rPr>
              <a:t>,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b="1" dirty="0">
                <a:solidFill>
                  <a:prstClr val="black"/>
                </a:solidFill>
                <a:cs typeface="Calibri"/>
              </a:rPr>
              <a:t>G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A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cs typeface="Calibri"/>
              </a:rPr>
              <a:t>: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5" dirty="0">
                <a:solidFill>
                  <a:prstClr val="black"/>
                </a:solidFill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50" dirty="0">
                <a:solidFill>
                  <a:prstClr val="black"/>
                </a:solidFill>
                <a:cs typeface="Calibri"/>
              </a:rPr>
              <a:t>r</a:t>
            </a: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cs typeface="Calibri"/>
              </a:rPr>
              <a:t>ve</a:t>
            </a:r>
            <a:r>
              <a:rPr spc="-50" dirty="0">
                <a:solidFill>
                  <a:prstClr val="black"/>
                </a:solidFill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ar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al </a:t>
            </a:r>
            <a:r>
              <a:rPr spc="-15" dirty="0">
                <a:solidFill>
                  <a:prstClr val="black"/>
                </a:solidFill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cs typeface="Calibri"/>
              </a:rPr>
              <a:t>w</a:t>
            </a:r>
            <a:r>
              <a:rPr spc="-15" dirty="0">
                <a:solidFill>
                  <a:prstClr val="black"/>
                </a:solidFill>
                <a:cs typeface="Calibri"/>
              </a:rPr>
              <a:t>ork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63614" y="6194159"/>
            <a:ext cx="6319520" cy="313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buClr>
                <a:srgbClr val="3891A7"/>
              </a:buClr>
              <a:buSzPct val="79166"/>
              <a:tabLst>
                <a:tab pos="296545" algn="l"/>
              </a:tabLst>
            </a:pPr>
            <a:r>
              <a:rPr lang="fr-CA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Yu Huang</a:t>
            </a:r>
            <a:endParaRPr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467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2205355"/>
          </a:xfrm>
          <a:custGeom>
            <a:avLst/>
            <a:gdLst/>
            <a:ahLst/>
            <a:cxnLst/>
            <a:rect l="l" t="t" r="r" b="b"/>
            <a:pathLst>
              <a:path w="9144000" h="2205355">
                <a:moveTo>
                  <a:pt x="9143999" y="0"/>
                </a:moveTo>
                <a:lnTo>
                  <a:pt x="0" y="0"/>
                </a:lnTo>
                <a:lnTo>
                  <a:pt x="0" y="2205228"/>
                </a:lnTo>
                <a:lnTo>
                  <a:pt x="9143999" y="2205228"/>
                </a:lnTo>
                <a:lnTo>
                  <a:pt x="914399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719749"/>
            <a:ext cx="1213337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4400" b="0" spc="-14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Transformation d’images</a:t>
            </a:r>
            <a:endParaRPr sz="2000" b="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053770" y="6553200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>
                <a:hlinkClick r:id="rId3"/>
              </a:rPr>
              <a:t>Source</a:t>
            </a:r>
            <a:endParaRPr lang="fr-CA" sz="1100" dirty="0"/>
          </a:p>
        </p:txBody>
      </p:sp>
      <p:sp>
        <p:nvSpPr>
          <p:cNvPr id="11" name="object 8"/>
          <p:cNvSpPr/>
          <p:nvPr/>
        </p:nvSpPr>
        <p:spPr>
          <a:xfrm>
            <a:off x="1828800" y="1649882"/>
            <a:ext cx="7488174" cy="452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307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fr-FR" dirty="0" smtClean="0">
                <a:solidFill>
                  <a:srgbClr val="0070C0"/>
                </a:solidFill>
              </a:rPr>
              <a:t>Et le concept </a:t>
            </a:r>
            <a:r>
              <a:rPr lang="fr-FR" altLang="fr-FR" dirty="0" smtClean="0">
                <a:solidFill>
                  <a:srgbClr val="0070C0"/>
                </a:solidFill>
              </a:rPr>
              <a:t>de GAN </a:t>
            </a:r>
            <a:r>
              <a:rPr lang="fr-FR" altLang="fr-FR" dirty="0" smtClean="0">
                <a:solidFill>
                  <a:srgbClr val="0070C0"/>
                </a:solidFill>
              </a:rPr>
              <a:t>ne semble pas nouveau! 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43199"/>
            <a:ext cx="10820400" cy="3581401"/>
          </a:xfrm>
        </p:spPr>
        <p:txBody>
          <a:bodyPr>
            <a:normAutofit fontScale="55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Danny Hillis "Co-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evolving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parasites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improve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simulated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evolution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as an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optimization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procedure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", 1990.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b="0" i="0" u="sng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  <a:hlinkClick r:id="rId2"/>
              </a:rPr>
              <a:t>https://archive.org/details/06Kahle001316/page/n3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rgbClr val="1A1A1B"/>
              </a:solidFill>
              <a:effectLst/>
              <a:latin typeface="IBMPlexSans"/>
              <a:cs typeface="Noto Sans" panose="020B0502040504020204" pitchFamily="34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/>
            </a:r>
            <a:b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</a:b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rgbClr val="1A1A1B"/>
              </a:solidFill>
              <a:effectLst/>
              <a:latin typeface="IBMPlexSans"/>
              <a:cs typeface="Noto Sans" panose="020B0502040504020204" pitchFamily="34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...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there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are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two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independent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gene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pools,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each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evolving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according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to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selection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/mutation/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recombination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sequence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outlined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above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. One population, the "hosts",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represents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sorting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networks,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while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other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population, the "parasites",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represents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test cases. (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These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two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populations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might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also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be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considered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as "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prey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" and "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predator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",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since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their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evolution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rates are comparable.)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Both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populations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evolve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on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same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grid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, and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their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interaction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is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through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their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fitness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functions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.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sorting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networks are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scored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according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to the test cases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provided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by the parasites at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same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grid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location. The parasites are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scored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according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to how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well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they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find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flaws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in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sorting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networks.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Specifically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,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phenotype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of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each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parasite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is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a group of 10 to 20 test cases, and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its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score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is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number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of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these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tests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that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corresponding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sorting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network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fails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to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pass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. The fitness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functions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of the host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sorting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networks and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parasitic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sets of test patterns are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complementary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in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sense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that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a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success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of the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sorting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network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represents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a </a:t>
            </a:r>
            <a:r>
              <a:rPr kumimoji="0" lang="fr-FR" altLang="fr-FR" sz="3300" b="0" i="0" u="none" strike="noStrike" cap="none" normalizeH="0" baseline="0" dirty="0" err="1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failure</a:t>
            </a:r>
            <a:r>
              <a:rPr kumimoji="0" lang="fr-FR" altLang="fr-FR" sz="3300" b="0" i="0" u="none" strike="noStrike" cap="none" normalizeH="0" baseline="0" dirty="0" smtClean="0">
                <a:ln>
                  <a:noFill/>
                </a:ln>
                <a:solidFill>
                  <a:srgbClr val="1A1A1B"/>
                </a:solidFill>
                <a:effectLst/>
                <a:latin typeface="IBMPlexSans"/>
                <a:cs typeface="Noto Sans" panose="020B0502040504020204" pitchFamily="34"/>
              </a:rPr>
              <a:t> of the test pattern and vice versa.</a:t>
            </a:r>
            <a:endParaRPr lang="fr-FR" altLang="fr-FR" sz="51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381000" y="6324600"/>
            <a:ext cx="86992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50" dirty="0">
                <a:solidFill>
                  <a:prstClr val="black"/>
                </a:solidFill>
                <a:hlinkClick r:id="rId3"/>
              </a:rPr>
              <a:t>https://www.reddit.com/r/MachineLearning/comments/d05nfr/d_i_just_found_the_earliest_description_of_the/</a:t>
            </a:r>
            <a:endParaRPr lang="fr-CA" sz="135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59358"/>
            <a:ext cx="990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/>
              <a:t>Apparemment, le concept de base a été introduit en 1990,  le cadre des algorithmes génétiques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67934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7E872-2454-4B90-ADE9-96D6DD3C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81635"/>
            <a:ext cx="9756632" cy="841772"/>
          </a:xfrm>
        </p:spPr>
        <p:txBody>
          <a:bodyPr>
            <a:normAutofit/>
          </a:bodyPr>
          <a:lstStyle/>
          <a:p>
            <a:pPr algn="l"/>
            <a:r>
              <a:rPr lang="fr-CA" sz="4400" kern="1200" dirty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Modèles génératifs</a:t>
            </a:r>
            <a:endParaRPr lang="fr-CA" sz="4400" kern="1200" dirty="0">
              <a:solidFill>
                <a:srgbClr val="0070C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C73993-2E84-4D29-AA95-6166185A94E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1547523"/>
            <a:ext cx="6324600" cy="30441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800" kern="1200" spc="0" dirty="0" smtClean="0">
                <a:solidFill>
                  <a:schemeClr val="tx1"/>
                </a:solidFill>
                <a:latin typeface="+mn-lt"/>
              </a:rPr>
              <a:t>Visent la génération de données reliées à celles de l’ensemble d’entraînement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800" kern="1200" spc="0" dirty="0" smtClean="0">
                <a:solidFill>
                  <a:schemeClr val="tx1"/>
                </a:solidFill>
                <a:latin typeface="+mn-lt"/>
              </a:rPr>
              <a:t>Deux méthodes générales</a:t>
            </a:r>
          </a:p>
          <a:p>
            <a:pPr marL="714375" lvl="1" indent="-257175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kern="1200" dirty="0" err="1" smtClean="0">
                <a:solidFill>
                  <a:schemeClr val="tx1"/>
                </a:solidFill>
              </a:rPr>
              <a:t>Autoencodeur</a:t>
            </a:r>
            <a:r>
              <a:rPr lang="fr-CA" sz="2800" kern="1200" dirty="0" smtClean="0">
                <a:solidFill>
                  <a:schemeClr val="tx1"/>
                </a:solidFill>
              </a:rPr>
              <a:t> </a:t>
            </a:r>
            <a:r>
              <a:rPr lang="fr-CA" sz="2800" kern="1200" dirty="0" err="1" smtClean="0">
                <a:solidFill>
                  <a:schemeClr val="tx1"/>
                </a:solidFill>
              </a:rPr>
              <a:t>variationnel</a:t>
            </a:r>
            <a:endParaRPr lang="fr-CA" sz="2800" kern="1200" dirty="0" smtClean="0">
              <a:solidFill>
                <a:schemeClr val="tx1"/>
              </a:solidFill>
            </a:endParaRPr>
          </a:p>
          <a:p>
            <a:pPr marL="714375" lvl="1" indent="-257175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kern="1200" dirty="0" smtClean="0">
                <a:solidFill>
                  <a:schemeClr val="tx1"/>
                </a:solidFill>
              </a:rPr>
              <a:t>Réseaux génératifs antagonistes</a:t>
            </a:r>
            <a:endParaRPr lang="fr-CA" sz="2800" kern="1200" dirty="0">
              <a:solidFill>
                <a:schemeClr val="tx1"/>
              </a:solidFill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81FB0357-5221-4099-8509-B9B4529B0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448838"/>
            <a:ext cx="4307198" cy="1444877"/>
          </a:xfrm>
          <a:prstGeom prst="rect">
            <a:avLst/>
          </a:prstGeom>
        </p:spPr>
      </p:pic>
      <p:pic>
        <p:nvPicPr>
          <p:cNvPr id="16" name="Picture 15" descr="A picture containing clock, object&#10;&#10;Description generated with high confidence">
            <a:extLst>
              <a:ext uri="{FF2B5EF4-FFF2-40B4-BE49-F238E27FC236}">
                <a16:creationId xmlns="" xmlns:a16="http://schemas.microsoft.com/office/drawing/2014/main" id="{F1E20959-5826-4920-B803-AFA486469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50984"/>
            <a:ext cx="5328714" cy="1584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0D5084-E2F5-4C92-9492-E58617B659E5}"/>
              </a:ext>
            </a:extLst>
          </p:cNvPr>
          <p:cNvSpPr/>
          <p:nvPr/>
        </p:nvSpPr>
        <p:spPr>
          <a:xfrm>
            <a:off x="6164192" y="4611393"/>
            <a:ext cx="36082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</a:rPr>
              <a:t>Generative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 </a:t>
            </a:r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</a:rPr>
              <a:t>Adversarial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 Networks (</a:t>
            </a:r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</a:rPr>
              <a:t>GANs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)</a:t>
            </a:r>
            <a:endParaRPr lang="fr-CA" sz="1350" dirty="0">
              <a:solidFill>
                <a:srgbClr val="006F5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1E948C-FDCD-476A-901D-E2B1C83C820F}"/>
              </a:ext>
            </a:extLst>
          </p:cNvPr>
          <p:cNvSpPr/>
          <p:nvPr/>
        </p:nvSpPr>
        <p:spPr>
          <a:xfrm>
            <a:off x="7696200" y="3782677"/>
            <a:ext cx="29419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Variational </a:t>
            </a:r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</a:rPr>
              <a:t>Autoencoders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 (</a:t>
            </a:r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</a:rPr>
              <a:t>VAEs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)</a:t>
            </a:r>
            <a:endParaRPr lang="fr-CA" sz="1350" dirty="0">
              <a:solidFill>
                <a:srgbClr val="006F5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7E872-2454-4B90-ADE9-96D6DD3C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18069"/>
            <a:ext cx="9459841" cy="841772"/>
          </a:xfrm>
        </p:spPr>
        <p:txBody>
          <a:bodyPr>
            <a:noAutofit/>
          </a:bodyPr>
          <a:lstStyle/>
          <a:p>
            <a:pPr algn="l"/>
            <a:r>
              <a:rPr lang="fr-CA" sz="4400" spc="3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Autoencodeur</a:t>
            </a:r>
            <a:r>
              <a:rPr lang="fr-CA" sz="4400" spc="3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4400" spc="3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variationnel</a:t>
            </a:r>
            <a:r>
              <a:rPr lang="fr-CA" sz="4400" spc="3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(VAE)</a:t>
            </a:r>
            <a:endParaRPr lang="fr-CA" sz="4400" spc="3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19C73993-2E84-4D29-AA95-6166185A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317449"/>
            <a:ext cx="5181601" cy="3093812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dirty="0" smtClean="0">
                <a:latin typeface="Gill Sans MT" panose="020B0502020104020203" pitchFamily="34" charset="0"/>
              </a:rPr>
              <a:t>Apprentissage non supervisé</a:t>
            </a: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dirty="0" smtClean="0">
                <a:latin typeface="Gill Sans MT" panose="020B0502020104020203" pitchFamily="34" charset="0"/>
              </a:rPr>
              <a:t>Suppose que la distribution des données recherchée suit une loi normale</a:t>
            </a:r>
            <a:endParaRPr lang="fr-CA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642ABD8-1A05-4D38-AF99-B4E491BCFE36}"/>
                  </a:ext>
                </a:extLst>
              </p:cNvPr>
              <p:cNvSpPr txBox="1"/>
              <p:nvPr/>
            </p:nvSpPr>
            <p:spPr>
              <a:xfrm>
                <a:off x="5562600" y="4548624"/>
                <a:ext cx="6553200" cy="263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CA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15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CA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fr-CA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CA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CA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CA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5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fr-CA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fr-CA" sz="1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CA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CA" sz="15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42ABD8-1A05-4D38-AF99-B4E491BCF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48624"/>
                <a:ext cx="6553200" cy="263662"/>
              </a:xfrm>
              <a:prstGeom prst="rect">
                <a:avLst/>
              </a:prstGeom>
              <a:blipFill rotWithShape="0">
                <a:blip r:embed="rId2"/>
                <a:stretch>
                  <a:fillRect b="-2558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A366537-6450-425F-8F96-E467228E93DD}"/>
                  </a:ext>
                </a:extLst>
              </p:cNvPr>
              <p:cNvSpPr/>
              <p:nvPr/>
            </p:nvSpPr>
            <p:spPr>
              <a:xfrm>
                <a:off x="2209800" y="3625947"/>
                <a:ext cx="3352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e>
                          <m: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=Ɲ(</m:t>
                      </m:r>
                      <m:sSub>
                        <m:sSubPr>
                          <m:ctrlP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r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fr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r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366537-6450-425F-8F96-E467228E9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25947"/>
                <a:ext cx="33528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48E6CF3F-2D51-4E17-9FD3-B547B33F9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04" y="2396616"/>
            <a:ext cx="4307198" cy="14448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0FDA31E-2500-4E4E-8E73-D08B68EBF3C0}"/>
              </a:ext>
            </a:extLst>
          </p:cNvPr>
          <p:cNvCxnSpPr>
            <a:cxnSpLocks/>
          </p:cNvCxnSpPr>
          <p:nvPr/>
        </p:nvCxnSpPr>
        <p:spPr>
          <a:xfrm>
            <a:off x="5638800" y="4870192"/>
            <a:ext cx="6324600" cy="6997"/>
          </a:xfrm>
          <a:prstGeom prst="line">
            <a:avLst/>
          </a:prstGeom>
          <a:ln w="38100">
            <a:solidFill>
              <a:srgbClr val="006F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53C95618-2379-4212-B9BD-378D5E897EB3}"/>
              </a:ext>
            </a:extLst>
          </p:cNvPr>
          <p:cNvSpPr/>
          <p:nvPr/>
        </p:nvSpPr>
        <p:spPr>
          <a:xfrm>
            <a:off x="8266102" y="4870192"/>
            <a:ext cx="321907" cy="265922"/>
          </a:xfrm>
          <a:prstGeom prst="downArrow">
            <a:avLst/>
          </a:prstGeom>
          <a:solidFill>
            <a:srgbClr val="006F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16C94F0F-7252-465A-947D-B43DEEDBA6FB}"/>
                  </a:ext>
                </a:extLst>
              </p:cNvPr>
              <p:cNvSpPr/>
              <p:nvPr/>
            </p:nvSpPr>
            <p:spPr>
              <a:xfrm>
                <a:off x="7467600" y="5201017"/>
                <a:ext cx="2444067" cy="326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sz="1350" dirty="0" smtClean="0">
                    <a:solidFill>
                      <a:srgbClr val="006F51"/>
                    </a:solidFill>
                    <a:latin typeface="Gill Sans MT" panose="020B0502020104020203" pitchFamily="34" charset="0"/>
                  </a:rPr>
                  <a:t>Limite inférieure sur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A" sz="1350" i="1">
                            <a:solidFill>
                              <a:srgbClr val="006F5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1350">
                            <a:solidFill>
                              <a:srgbClr val="006F5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CA" sz="1350" i="1">
                                <a:solidFill>
                                  <a:srgbClr val="006F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350" i="1">
                                <a:solidFill>
                                  <a:srgbClr val="006F5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fr-CA" sz="1350" i="1">
                                    <a:solidFill>
                                      <a:srgbClr val="006F5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1350" i="1">
                                    <a:solidFill>
                                      <a:srgbClr val="006F5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fr-CA" sz="1350" dirty="0">
                    <a:solidFill>
                      <a:srgbClr val="006F51"/>
                    </a:solidFill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C94F0F-7252-465A-947D-B43DEEDBA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201017"/>
                <a:ext cx="2444067" cy="326884"/>
              </a:xfrm>
              <a:prstGeom prst="rect">
                <a:avLst/>
              </a:prstGeom>
              <a:blipFill rotWithShape="0">
                <a:blip r:embed="rId5"/>
                <a:stretch>
                  <a:fillRect l="-499" b="-1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0507400-9094-42D6-B2BE-256373AB570F}"/>
              </a:ext>
            </a:extLst>
          </p:cNvPr>
          <p:cNvSpPr/>
          <p:nvPr/>
        </p:nvSpPr>
        <p:spPr>
          <a:xfrm>
            <a:off x="2055101" y="6376995"/>
            <a:ext cx="5330562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</a:rPr>
              <a:t>Ref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</a:rPr>
              <a:t>: </a:t>
            </a:r>
            <a:r>
              <a:rPr lang="fr-CA" sz="1350" dirty="0" smtClean="0">
                <a:solidFill>
                  <a:srgbClr val="006F51"/>
                </a:solidFill>
                <a:latin typeface="Gill Sans MT" panose="020B0502020104020203" pitchFamily="34" charset="0"/>
                <a:hlinkClick r:id="rId6"/>
              </a:rPr>
              <a:t>Tutorial on Variational </a:t>
            </a:r>
            <a:r>
              <a:rPr lang="fr-CA" sz="1350" dirty="0" err="1" smtClean="0">
                <a:solidFill>
                  <a:srgbClr val="006F51"/>
                </a:solidFill>
                <a:latin typeface="Gill Sans MT" panose="020B0502020104020203" pitchFamily="34" charset="0"/>
                <a:hlinkClick r:id="rId6"/>
              </a:rPr>
              <a:t>Autoencoders</a:t>
            </a:r>
            <a:endParaRPr lang="fr-CA" sz="1350" dirty="0" smtClean="0">
              <a:solidFill>
                <a:srgbClr val="006F51"/>
              </a:solidFill>
              <a:latin typeface="Gill Sans MT" panose="020B0502020104020203" pitchFamily="34" charset="0"/>
            </a:endParaRPr>
          </a:p>
          <a:p>
            <a:r>
              <a:rPr lang="fr-CA" sz="1400" dirty="0" smtClean="0">
                <a:hlinkClick r:id="rId7"/>
              </a:rPr>
              <a:t>https://towardsdatascience.com/how-gans-really-work-2e1db1f407bb</a:t>
            </a:r>
            <a:endParaRPr lang="fr-CA" sz="1350" dirty="0">
              <a:solidFill>
                <a:prstClr val="black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19C73993-2E84-4D29-AA95-6166185A94E9}"/>
              </a:ext>
            </a:extLst>
          </p:cNvPr>
          <p:cNvSpPr txBox="1">
            <a:spLocks/>
          </p:cNvSpPr>
          <p:nvPr/>
        </p:nvSpPr>
        <p:spPr>
          <a:xfrm>
            <a:off x="1447800" y="4191000"/>
            <a:ext cx="4800601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Gill Sans MT" panose="020B0502020104020203" pitchFamily="34" charset="0"/>
              </a:rPr>
              <a:t>Plus facile à entraîner que les </a:t>
            </a:r>
            <a:r>
              <a:rPr lang="fr-CA" sz="2000" dirty="0" err="1" smtClean="0">
                <a:latin typeface="Gill Sans MT" panose="020B0502020104020203" pitchFamily="34" charset="0"/>
              </a:rPr>
              <a:t>GANs</a:t>
            </a:r>
            <a:endParaRPr lang="fr-CA" sz="2000" dirty="0" smtClean="0">
              <a:latin typeface="Gill Sans MT" panose="020B0502020104020203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Gill Sans MT" panose="020B0502020104020203" pitchFamily="34" charset="0"/>
              </a:rPr>
              <a:t>Mais résultats de moindre précision</a:t>
            </a:r>
            <a:endParaRPr lang="fr-CA" sz="2000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https://miro.medium.com/max/1120/1*70PdL6j8PmIyEZPJTBtgIQ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56" y="4953000"/>
            <a:ext cx="1975045" cy="14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347459" y="1425868"/>
            <a:ext cx="1657985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A" sz="2400" spc="-15" dirty="0" smtClean="0">
                <a:cs typeface="Palatino Linotype"/>
              </a:rPr>
              <a:t>vrai</a:t>
            </a:r>
            <a:r>
              <a:rPr lang="fr-CA" sz="2400" spc="-5" dirty="0" smtClean="0">
                <a:cs typeface="Palatino Linotype"/>
              </a:rPr>
              <a:t> </a:t>
            </a:r>
            <a:r>
              <a:rPr lang="fr-CA" sz="2400" spc="-15" dirty="0" smtClean="0">
                <a:cs typeface="Palatino Linotype"/>
              </a:rPr>
              <a:t>ou</a:t>
            </a:r>
            <a:r>
              <a:rPr lang="fr-CA" sz="2400" spc="-5" dirty="0" smtClean="0">
                <a:cs typeface="Palatino Linotype"/>
              </a:rPr>
              <a:t> </a:t>
            </a:r>
            <a:r>
              <a:rPr lang="fr-CA" sz="2400" dirty="0" smtClean="0">
                <a:cs typeface="Palatino Linotype"/>
              </a:rPr>
              <a:t>fa</a:t>
            </a:r>
            <a:r>
              <a:rPr lang="fr-CA" sz="2400" spc="5" dirty="0" smtClean="0">
                <a:cs typeface="Palatino Linotype"/>
              </a:rPr>
              <a:t>u</a:t>
            </a:r>
            <a:r>
              <a:rPr lang="fr-CA" sz="2400" dirty="0" smtClean="0">
                <a:cs typeface="Palatino Linotype"/>
              </a:rPr>
              <a:t>x</a:t>
            </a:r>
          </a:p>
          <a:p>
            <a:pPr>
              <a:spcBef>
                <a:spcPts val="40"/>
              </a:spcBef>
            </a:pPr>
            <a:endParaRPr lang="fr-CA" sz="2200" dirty="0" smtClean="0">
              <a:cs typeface="Times New Roman"/>
            </a:endParaRPr>
          </a:p>
          <a:p>
            <a:pPr marL="105410" marR="102235" indent="1270" algn="ctr"/>
            <a:r>
              <a:rPr lang="fr-CA" sz="2000" dirty="0" smtClean="0">
                <a:cs typeface="Palatino Linotype"/>
              </a:rPr>
              <a:t>Ré</a:t>
            </a:r>
            <a:r>
              <a:rPr lang="fr-CA" sz="2000" spc="5" dirty="0" smtClean="0">
                <a:cs typeface="Palatino Linotype"/>
              </a:rPr>
              <a:t>s</a:t>
            </a:r>
            <a:r>
              <a:rPr lang="fr-CA" sz="2000" dirty="0" smtClean="0">
                <a:cs typeface="Palatino Linotype"/>
              </a:rPr>
              <a:t>eau discrimina</a:t>
            </a:r>
            <a:r>
              <a:rPr lang="fr-CA" sz="2000" spc="-5" dirty="0" smtClean="0">
                <a:cs typeface="Palatino Linotype"/>
              </a:rPr>
              <a:t>nt</a:t>
            </a:r>
            <a:endParaRPr lang="fr-CA" sz="2000" dirty="0">
              <a:cs typeface="Palatino Linotyp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1194" y="52764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4400" spc="300" dirty="0" smtClean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Réseaux génératifs antagonistes(GAN)</a:t>
            </a:r>
            <a:endParaRPr lang="fr-CA" sz="4400" spc="300" dirty="0">
              <a:solidFill>
                <a:srgbClr val="0070C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1117" y="6311646"/>
            <a:ext cx="1062355" cy="318770"/>
          </a:xfrm>
          <a:custGeom>
            <a:avLst/>
            <a:gdLst/>
            <a:ahLst/>
            <a:cxnLst/>
            <a:rect l="l" t="t" r="r" b="b"/>
            <a:pathLst>
              <a:path w="1062354" h="318770">
                <a:moveTo>
                  <a:pt x="0" y="318516"/>
                </a:moveTo>
                <a:lnTo>
                  <a:pt x="1062227" y="318516"/>
                </a:lnTo>
                <a:lnTo>
                  <a:pt x="1062227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ln w="22860">
            <a:solidFill>
              <a:srgbClr val="00A800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 txBox="1"/>
          <p:nvPr/>
        </p:nvSpPr>
        <p:spPr>
          <a:xfrm>
            <a:off x="5881117" y="6311647"/>
            <a:ext cx="106235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A" dirty="0" smtClean="0">
                <a:cs typeface="Palatino Linotype"/>
              </a:rPr>
              <a:t>z</a:t>
            </a:r>
            <a:endParaRPr lang="fr-CA" dirty="0"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74209" y="4961382"/>
            <a:ext cx="1873250" cy="1057910"/>
          </a:xfrm>
          <a:custGeom>
            <a:avLst/>
            <a:gdLst/>
            <a:ahLst/>
            <a:cxnLst/>
            <a:rect l="l" t="t" r="r" b="b"/>
            <a:pathLst>
              <a:path w="1873250" h="1057910">
                <a:moveTo>
                  <a:pt x="1872995" y="0"/>
                </a:moveTo>
                <a:lnTo>
                  <a:pt x="0" y="0"/>
                </a:lnTo>
                <a:lnTo>
                  <a:pt x="330707" y="1057656"/>
                </a:lnTo>
                <a:lnTo>
                  <a:pt x="1542288" y="1057656"/>
                </a:lnTo>
                <a:lnTo>
                  <a:pt x="187299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/>
        </p:nvSpPr>
        <p:spPr>
          <a:xfrm>
            <a:off x="5474209" y="4961382"/>
            <a:ext cx="1873250" cy="1057910"/>
          </a:xfrm>
          <a:custGeom>
            <a:avLst/>
            <a:gdLst/>
            <a:ahLst/>
            <a:cxnLst/>
            <a:rect l="l" t="t" r="r" b="b"/>
            <a:pathLst>
              <a:path w="1873250" h="1057910">
                <a:moveTo>
                  <a:pt x="1872995" y="0"/>
                </a:moveTo>
                <a:lnTo>
                  <a:pt x="1542288" y="1057656"/>
                </a:lnTo>
                <a:lnTo>
                  <a:pt x="330707" y="1057656"/>
                </a:lnTo>
                <a:lnTo>
                  <a:pt x="0" y="0"/>
                </a:lnTo>
                <a:lnTo>
                  <a:pt x="1872995" y="0"/>
                </a:lnTo>
                <a:close/>
              </a:path>
            </a:pathLst>
          </a:custGeom>
          <a:ln w="228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 txBox="1"/>
          <p:nvPr/>
        </p:nvSpPr>
        <p:spPr>
          <a:xfrm>
            <a:off x="5895977" y="5206299"/>
            <a:ext cx="10293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9060"/>
            <a:r>
              <a:rPr lang="fr-CA" sz="2000" dirty="0" smtClean="0">
                <a:cs typeface="Palatino Linotype"/>
              </a:rPr>
              <a:t>Ré</a:t>
            </a:r>
            <a:r>
              <a:rPr lang="fr-CA" sz="2000" spc="5" dirty="0" smtClean="0">
                <a:cs typeface="Palatino Linotype"/>
              </a:rPr>
              <a:t>s</a:t>
            </a:r>
            <a:r>
              <a:rPr lang="fr-CA" sz="2000" dirty="0" smtClean="0">
                <a:cs typeface="Palatino Linotype"/>
              </a:rPr>
              <a:t>eau </a:t>
            </a:r>
            <a:r>
              <a:rPr lang="fr-CA" sz="2000" spc="-5" dirty="0" smtClean="0">
                <a:cs typeface="Palatino Linotype"/>
              </a:rPr>
              <a:t>génér</a:t>
            </a:r>
            <a:r>
              <a:rPr lang="fr-CA" sz="2000" spc="5" dirty="0" smtClean="0">
                <a:cs typeface="Palatino Linotype"/>
              </a:rPr>
              <a:t>a</a:t>
            </a:r>
            <a:r>
              <a:rPr lang="fr-CA" sz="2000" spc="-5" dirty="0" smtClean="0">
                <a:cs typeface="Palatino Linotype"/>
              </a:rPr>
              <a:t>tif</a:t>
            </a:r>
            <a:endParaRPr lang="fr-CA" sz="2000" dirty="0"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0532" y="6327041"/>
            <a:ext cx="2303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2400" spc="-200" dirty="0" smtClean="0">
                <a:cs typeface="Palatino Linotype"/>
              </a:rPr>
              <a:t>V</a:t>
            </a:r>
            <a:r>
              <a:rPr lang="fr-CA" sz="2400" dirty="0" smtClean="0">
                <a:cs typeface="Palatino Linotype"/>
              </a:rPr>
              <a:t>aleur</a:t>
            </a:r>
            <a:r>
              <a:rPr lang="fr-CA" sz="2400" spc="10" dirty="0" smtClean="0">
                <a:cs typeface="Palatino Linotype"/>
              </a:rPr>
              <a:t> </a:t>
            </a:r>
            <a:r>
              <a:rPr lang="fr-CA" sz="2400" dirty="0" smtClean="0">
                <a:cs typeface="Palatino Linotype"/>
              </a:rPr>
              <a:t>aléato</a:t>
            </a:r>
            <a:r>
              <a:rPr lang="fr-CA" sz="2400" spc="-10" dirty="0" smtClean="0">
                <a:cs typeface="Palatino Linotype"/>
              </a:rPr>
              <a:t>i</a:t>
            </a:r>
            <a:r>
              <a:rPr lang="fr-CA" sz="2400" dirty="0" smtClean="0">
                <a:cs typeface="Palatino Linotype"/>
              </a:rPr>
              <a:t>re</a:t>
            </a:r>
            <a:r>
              <a:rPr lang="fr-CA" sz="2400" spc="10" dirty="0" smtClean="0">
                <a:cs typeface="Palatino Linotype"/>
              </a:rPr>
              <a:t> </a:t>
            </a:r>
            <a:r>
              <a:rPr lang="fr-CA" sz="2400" dirty="0" smtClean="0">
                <a:cs typeface="Palatino Linotype"/>
              </a:rPr>
              <a:t>:</a:t>
            </a:r>
            <a:endParaRPr lang="fr-CA" sz="2400" dirty="0"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48858" y="6019038"/>
            <a:ext cx="127000" cy="292100"/>
          </a:xfrm>
          <a:custGeom>
            <a:avLst/>
            <a:gdLst/>
            <a:ahLst/>
            <a:cxnLst/>
            <a:rect l="l" t="t" r="r" b="b"/>
            <a:pathLst>
              <a:path w="127000" h="292100">
                <a:moveTo>
                  <a:pt x="74884" y="126924"/>
                </a:moveTo>
                <a:lnTo>
                  <a:pt x="52024" y="127075"/>
                </a:lnTo>
                <a:lnTo>
                  <a:pt x="53086" y="291934"/>
                </a:lnTo>
                <a:lnTo>
                  <a:pt x="75945" y="291782"/>
                </a:lnTo>
                <a:lnTo>
                  <a:pt x="74884" y="126924"/>
                </a:lnTo>
                <a:close/>
              </a:path>
              <a:path w="127000" h="292100">
                <a:moveTo>
                  <a:pt x="62611" y="0"/>
                </a:moveTo>
                <a:lnTo>
                  <a:pt x="0" y="127419"/>
                </a:lnTo>
                <a:lnTo>
                  <a:pt x="52024" y="127075"/>
                </a:lnTo>
                <a:lnTo>
                  <a:pt x="51942" y="114376"/>
                </a:lnTo>
                <a:lnTo>
                  <a:pt x="120714" y="114223"/>
                </a:lnTo>
                <a:lnTo>
                  <a:pt x="62611" y="0"/>
                </a:lnTo>
                <a:close/>
              </a:path>
              <a:path w="127000" h="292100">
                <a:moveTo>
                  <a:pt x="74802" y="114223"/>
                </a:moveTo>
                <a:lnTo>
                  <a:pt x="51942" y="114376"/>
                </a:lnTo>
                <a:lnTo>
                  <a:pt x="52024" y="127075"/>
                </a:lnTo>
                <a:lnTo>
                  <a:pt x="74884" y="126924"/>
                </a:lnTo>
                <a:lnTo>
                  <a:pt x="74802" y="114223"/>
                </a:lnTo>
                <a:close/>
              </a:path>
              <a:path w="127000" h="292100">
                <a:moveTo>
                  <a:pt x="120714" y="114223"/>
                </a:moveTo>
                <a:lnTo>
                  <a:pt x="74802" y="114223"/>
                </a:lnTo>
                <a:lnTo>
                  <a:pt x="74884" y="126924"/>
                </a:lnTo>
                <a:lnTo>
                  <a:pt x="127000" y="126580"/>
                </a:lnTo>
                <a:lnTo>
                  <a:pt x="120714" y="114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/>
        </p:nvSpPr>
        <p:spPr>
          <a:xfrm>
            <a:off x="6348858" y="4603243"/>
            <a:ext cx="127000" cy="359410"/>
          </a:xfrm>
          <a:custGeom>
            <a:avLst/>
            <a:gdLst/>
            <a:ahLst/>
            <a:cxnLst/>
            <a:rect l="l" t="t" r="r" b="b"/>
            <a:pathLst>
              <a:path w="127000" h="359410">
                <a:moveTo>
                  <a:pt x="52024" y="126954"/>
                </a:moveTo>
                <a:lnTo>
                  <a:pt x="51180" y="359283"/>
                </a:lnTo>
                <a:lnTo>
                  <a:pt x="74040" y="359410"/>
                </a:lnTo>
                <a:lnTo>
                  <a:pt x="74883" y="127045"/>
                </a:lnTo>
                <a:lnTo>
                  <a:pt x="52024" y="126954"/>
                </a:lnTo>
                <a:close/>
              </a:path>
              <a:path w="127000" h="359410">
                <a:moveTo>
                  <a:pt x="120587" y="114300"/>
                </a:moveTo>
                <a:lnTo>
                  <a:pt x="74929" y="114300"/>
                </a:lnTo>
                <a:lnTo>
                  <a:pt x="74883" y="127045"/>
                </a:lnTo>
                <a:lnTo>
                  <a:pt x="127000" y="127254"/>
                </a:lnTo>
                <a:lnTo>
                  <a:pt x="120587" y="114300"/>
                </a:lnTo>
                <a:close/>
              </a:path>
              <a:path w="127000" h="359410">
                <a:moveTo>
                  <a:pt x="74929" y="114300"/>
                </a:moveTo>
                <a:lnTo>
                  <a:pt x="52069" y="114300"/>
                </a:lnTo>
                <a:lnTo>
                  <a:pt x="52024" y="126954"/>
                </a:lnTo>
                <a:lnTo>
                  <a:pt x="74883" y="127045"/>
                </a:lnTo>
                <a:lnTo>
                  <a:pt x="74929" y="114300"/>
                </a:lnTo>
                <a:close/>
              </a:path>
              <a:path w="127000" h="359410">
                <a:moveTo>
                  <a:pt x="64007" y="0"/>
                </a:moveTo>
                <a:lnTo>
                  <a:pt x="0" y="126746"/>
                </a:lnTo>
                <a:lnTo>
                  <a:pt x="52024" y="126954"/>
                </a:lnTo>
                <a:lnTo>
                  <a:pt x="52069" y="114300"/>
                </a:lnTo>
                <a:lnTo>
                  <a:pt x="120587" y="114300"/>
                </a:lnTo>
                <a:lnTo>
                  <a:pt x="64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/>
        </p:nvSpPr>
        <p:spPr>
          <a:xfrm>
            <a:off x="4996434" y="3733800"/>
            <a:ext cx="2808732" cy="8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/>
        </p:nvSpPr>
        <p:spPr>
          <a:xfrm>
            <a:off x="7086602" y="2271524"/>
            <a:ext cx="2159635" cy="573405"/>
          </a:xfrm>
          <a:custGeom>
            <a:avLst/>
            <a:gdLst/>
            <a:ahLst/>
            <a:cxnLst/>
            <a:rect l="l" t="t" r="r" b="b"/>
            <a:pathLst>
              <a:path w="2159634" h="573405">
                <a:moveTo>
                  <a:pt x="1622171" y="0"/>
                </a:moveTo>
                <a:lnTo>
                  <a:pt x="537337" y="0"/>
                </a:lnTo>
                <a:lnTo>
                  <a:pt x="0" y="573024"/>
                </a:lnTo>
                <a:lnTo>
                  <a:pt x="2159507" y="573024"/>
                </a:lnTo>
                <a:lnTo>
                  <a:pt x="1622171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/>
        </p:nvSpPr>
        <p:spPr>
          <a:xfrm>
            <a:off x="7086602" y="2013262"/>
            <a:ext cx="2159635" cy="831668"/>
          </a:xfrm>
          <a:custGeom>
            <a:avLst/>
            <a:gdLst/>
            <a:ahLst/>
            <a:cxnLst/>
            <a:rect l="l" t="t" r="r" b="b"/>
            <a:pathLst>
              <a:path w="2159634" h="573405">
                <a:moveTo>
                  <a:pt x="0" y="573024"/>
                </a:moveTo>
                <a:lnTo>
                  <a:pt x="537337" y="0"/>
                </a:lnTo>
                <a:lnTo>
                  <a:pt x="1622171" y="0"/>
                </a:lnTo>
                <a:lnTo>
                  <a:pt x="2159507" y="573024"/>
                </a:lnTo>
                <a:lnTo>
                  <a:pt x="0" y="573024"/>
                </a:lnTo>
                <a:close/>
              </a:path>
            </a:pathLst>
          </a:custGeom>
          <a:ln w="2286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/>
        </p:nvSpPr>
        <p:spPr>
          <a:xfrm>
            <a:off x="8102918" y="1724336"/>
            <a:ext cx="127000" cy="288925"/>
          </a:xfrm>
          <a:custGeom>
            <a:avLst/>
            <a:gdLst/>
            <a:ahLst/>
            <a:cxnLst/>
            <a:rect l="l" t="t" r="r" b="b"/>
            <a:pathLst>
              <a:path w="127000" h="288925">
                <a:moveTo>
                  <a:pt x="52056" y="126696"/>
                </a:moveTo>
                <a:lnTo>
                  <a:pt x="48640" y="288417"/>
                </a:lnTo>
                <a:lnTo>
                  <a:pt x="71500" y="288798"/>
                </a:lnTo>
                <a:lnTo>
                  <a:pt x="74917" y="127176"/>
                </a:lnTo>
                <a:lnTo>
                  <a:pt x="52056" y="126696"/>
                </a:lnTo>
                <a:close/>
              </a:path>
              <a:path w="127000" h="288925">
                <a:moveTo>
                  <a:pt x="120254" y="114046"/>
                </a:moveTo>
                <a:lnTo>
                  <a:pt x="52324" y="114046"/>
                </a:lnTo>
                <a:lnTo>
                  <a:pt x="75184" y="114554"/>
                </a:lnTo>
                <a:lnTo>
                  <a:pt x="74917" y="127176"/>
                </a:lnTo>
                <a:lnTo>
                  <a:pt x="127000" y="128270"/>
                </a:lnTo>
                <a:lnTo>
                  <a:pt x="120254" y="114046"/>
                </a:lnTo>
                <a:close/>
              </a:path>
              <a:path w="127000" h="288925">
                <a:moveTo>
                  <a:pt x="52324" y="114046"/>
                </a:moveTo>
                <a:lnTo>
                  <a:pt x="52056" y="126696"/>
                </a:lnTo>
                <a:lnTo>
                  <a:pt x="74917" y="127176"/>
                </a:lnTo>
                <a:lnTo>
                  <a:pt x="75184" y="114554"/>
                </a:lnTo>
                <a:lnTo>
                  <a:pt x="52324" y="114046"/>
                </a:lnTo>
                <a:close/>
              </a:path>
              <a:path w="127000" h="288925">
                <a:moveTo>
                  <a:pt x="66166" y="0"/>
                </a:moveTo>
                <a:lnTo>
                  <a:pt x="0" y="125602"/>
                </a:lnTo>
                <a:lnTo>
                  <a:pt x="52056" y="126696"/>
                </a:lnTo>
                <a:lnTo>
                  <a:pt x="52324" y="114046"/>
                </a:lnTo>
                <a:lnTo>
                  <a:pt x="120254" y="114046"/>
                </a:lnTo>
                <a:lnTo>
                  <a:pt x="66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/>
        </p:nvSpPr>
        <p:spPr>
          <a:xfrm>
            <a:off x="6396991" y="2856740"/>
            <a:ext cx="1666239" cy="888365"/>
          </a:xfrm>
          <a:custGeom>
            <a:avLst/>
            <a:gdLst/>
            <a:ahLst/>
            <a:cxnLst/>
            <a:rect l="l" t="t" r="r" b="b"/>
            <a:pathLst>
              <a:path w="1666239" h="888364">
                <a:moveTo>
                  <a:pt x="1548462" y="49239"/>
                </a:moveTo>
                <a:lnTo>
                  <a:pt x="0" y="867664"/>
                </a:lnTo>
                <a:lnTo>
                  <a:pt x="10668" y="887857"/>
                </a:lnTo>
                <a:lnTo>
                  <a:pt x="1559129" y="69432"/>
                </a:lnTo>
                <a:lnTo>
                  <a:pt x="1548462" y="49239"/>
                </a:lnTo>
                <a:close/>
              </a:path>
              <a:path w="1666239" h="888364">
                <a:moveTo>
                  <a:pt x="1635097" y="43307"/>
                </a:moveTo>
                <a:lnTo>
                  <a:pt x="1559687" y="43307"/>
                </a:lnTo>
                <a:lnTo>
                  <a:pt x="1570355" y="63500"/>
                </a:lnTo>
                <a:lnTo>
                  <a:pt x="1559129" y="69432"/>
                </a:lnTo>
                <a:lnTo>
                  <a:pt x="1583436" y="115443"/>
                </a:lnTo>
                <a:lnTo>
                  <a:pt x="1635097" y="43307"/>
                </a:lnTo>
                <a:close/>
              </a:path>
              <a:path w="1666239" h="888364">
                <a:moveTo>
                  <a:pt x="1559687" y="43307"/>
                </a:moveTo>
                <a:lnTo>
                  <a:pt x="1548462" y="49239"/>
                </a:lnTo>
                <a:lnTo>
                  <a:pt x="1559129" y="69432"/>
                </a:lnTo>
                <a:lnTo>
                  <a:pt x="1570355" y="63500"/>
                </a:lnTo>
                <a:lnTo>
                  <a:pt x="1559687" y="43307"/>
                </a:lnTo>
                <a:close/>
              </a:path>
              <a:path w="1666239" h="888364">
                <a:moveTo>
                  <a:pt x="1666113" y="0"/>
                </a:moveTo>
                <a:lnTo>
                  <a:pt x="1524127" y="3175"/>
                </a:lnTo>
                <a:lnTo>
                  <a:pt x="1548462" y="49239"/>
                </a:lnTo>
                <a:lnTo>
                  <a:pt x="1559687" y="43307"/>
                </a:lnTo>
                <a:lnTo>
                  <a:pt x="1635097" y="43307"/>
                </a:lnTo>
                <a:lnTo>
                  <a:pt x="1666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 txBox="1"/>
          <p:nvPr/>
        </p:nvSpPr>
        <p:spPr>
          <a:xfrm>
            <a:off x="3734690" y="3767643"/>
            <a:ext cx="1182370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6385" algn="r">
              <a:lnSpc>
                <a:spcPct val="91800"/>
              </a:lnSpc>
            </a:pPr>
            <a:r>
              <a:rPr lang="fr-CA" sz="2000" spc="-5" dirty="0" smtClean="0">
                <a:cs typeface="Palatino Linotype"/>
              </a:rPr>
              <a:t>F</a:t>
            </a:r>
            <a:r>
              <a:rPr lang="fr-CA" sz="2000" spc="5" dirty="0" smtClean="0">
                <a:cs typeface="Palatino Linotype"/>
              </a:rPr>
              <a:t>a</a:t>
            </a:r>
            <a:r>
              <a:rPr lang="fr-CA" sz="2000" dirty="0" smtClean="0">
                <a:cs typeface="Palatino Linotype"/>
              </a:rPr>
              <a:t>us</a:t>
            </a:r>
            <a:r>
              <a:rPr lang="fr-CA" sz="2000" spc="5" dirty="0" smtClean="0">
                <a:cs typeface="Palatino Linotype"/>
              </a:rPr>
              <a:t>s</a:t>
            </a:r>
            <a:r>
              <a:rPr lang="fr-CA" sz="2000" dirty="0" smtClean="0">
                <a:cs typeface="Palatino Linotype"/>
              </a:rPr>
              <a:t>es images (générées)</a:t>
            </a:r>
            <a:endParaRPr lang="fr-CA" sz="2000" dirty="0">
              <a:cs typeface="Palatino Linotyp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47939" y="3733800"/>
            <a:ext cx="2542032" cy="83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/>
        </p:nvSpPr>
        <p:spPr>
          <a:xfrm>
            <a:off x="8319516" y="2856739"/>
            <a:ext cx="1606550" cy="887730"/>
          </a:xfrm>
          <a:custGeom>
            <a:avLst/>
            <a:gdLst/>
            <a:ahLst/>
            <a:cxnLst/>
            <a:rect l="l" t="t" r="r" b="b"/>
            <a:pathLst>
              <a:path w="1606550" h="887729">
                <a:moveTo>
                  <a:pt x="116783" y="51054"/>
                </a:moveTo>
                <a:lnTo>
                  <a:pt x="105796" y="71085"/>
                </a:lnTo>
                <a:lnTo>
                  <a:pt x="1595247" y="887730"/>
                </a:lnTo>
                <a:lnTo>
                  <a:pt x="1606168" y="867664"/>
                </a:lnTo>
                <a:lnTo>
                  <a:pt x="116783" y="51054"/>
                </a:lnTo>
                <a:close/>
              </a:path>
              <a:path w="1606550" h="887729">
                <a:moveTo>
                  <a:pt x="0" y="0"/>
                </a:moveTo>
                <a:lnTo>
                  <a:pt x="80772" y="116712"/>
                </a:lnTo>
                <a:lnTo>
                  <a:pt x="105796" y="71085"/>
                </a:lnTo>
                <a:lnTo>
                  <a:pt x="94742" y="65024"/>
                </a:lnTo>
                <a:lnTo>
                  <a:pt x="105664" y="44958"/>
                </a:lnTo>
                <a:lnTo>
                  <a:pt x="120126" y="44958"/>
                </a:lnTo>
                <a:lnTo>
                  <a:pt x="141859" y="5334"/>
                </a:lnTo>
                <a:lnTo>
                  <a:pt x="0" y="0"/>
                </a:lnTo>
                <a:close/>
              </a:path>
              <a:path w="1606550" h="887729">
                <a:moveTo>
                  <a:pt x="105664" y="44958"/>
                </a:moveTo>
                <a:lnTo>
                  <a:pt x="94742" y="65024"/>
                </a:lnTo>
                <a:lnTo>
                  <a:pt x="105796" y="71085"/>
                </a:lnTo>
                <a:lnTo>
                  <a:pt x="116783" y="51054"/>
                </a:lnTo>
                <a:lnTo>
                  <a:pt x="105664" y="44958"/>
                </a:lnTo>
                <a:close/>
              </a:path>
              <a:path w="1606550" h="887729">
                <a:moveTo>
                  <a:pt x="120126" y="44958"/>
                </a:moveTo>
                <a:lnTo>
                  <a:pt x="105664" y="44958"/>
                </a:lnTo>
                <a:lnTo>
                  <a:pt x="116783" y="51054"/>
                </a:lnTo>
                <a:lnTo>
                  <a:pt x="120126" y="44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 txBox="1"/>
          <p:nvPr/>
        </p:nvSpPr>
        <p:spPr>
          <a:xfrm>
            <a:off x="8605395" y="4767005"/>
            <a:ext cx="267398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lang="fr-CA" sz="2000" spc="-140" dirty="0" smtClean="0">
                <a:cs typeface="Palatino Linotype"/>
              </a:rPr>
              <a:t>V</a:t>
            </a:r>
            <a:r>
              <a:rPr lang="fr-CA" sz="2000" dirty="0" smtClean="0">
                <a:cs typeface="Palatino Linotype"/>
              </a:rPr>
              <a:t>raies</a:t>
            </a:r>
            <a:r>
              <a:rPr lang="fr-CA" sz="2000" spc="-15" dirty="0" smtClean="0">
                <a:cs typeface="Palatino Linotype"/>
              </a:rPr>
              <a:t> </a:t>
            </a:r>
            <a:r>
              <a:rPr lang="fr-CA" sz="2000" dirty="0" smtClean="0">
                <a:cs typeface="Palatino Linotype"/>
              </a:rPr>
              <a:t>ima</a:t>
            </a:r>
            <a:r>
              <a:rPr lang="fr-CA" sz="2000" spc="5" dirty="0" smtClean="0">
                <a:cs typeface="Palatino Linotype"/>
              </a:rPr>
              <a:t>g</a:t>
            </a:r>
            <a:r>
              <a:rPr lang="fr-CA" sz="2000" dirty="0" smtClean="0">
                <a:cs typeface="Palatino Linotype"/>
              </a:rPr>
              <a:t>es</a:t>
            </a:r>
            <a:r>
              <a:rPr lang="fr-CA" sz="2000" spc="-5" dirty="0" smtClean="0">
                <a:cs typeface="Palatino Linotype"/>
              </a:rPr>
              <a:t> </a:t>
            </a:r>
            <a:r>
              <a:rPr lang="fr-CA" sz="2000" dirty="0" smtClean="0">
                <a:cs typeface="Palatino Linotype"/>
              </a:rPr>
              <a:t>(données d</a:t>
            </a:r>
            <a:r>
              <a:rPr lang="fr-CA" sz="2000" spc="-165" dirty="0" smtClean="0">
                <a:cs typeface="Palatino Linotype"/>
              </a:rPr>
              <a:t>’</a:t>
            </a:r>
            <a:r>
              <a:rPr lang="fr-CA" sz="2000" dirty="0" smtClean="0">
                <a:cs typeface="Palatino Linotype"/>
              </a:rPr>
              <a:t>en</a:t>
            </a:r>
            <a:r>
              <a:rPr lang="fr-CA" sz="2000" spc="-10" dirty="0" smtClean="0">
                <a:cs typeface="Palatino Linotype"/>
              </a:rPr>
              <a:t>t</a:t>
            </a:r>
            <a:r>
              <a:rPr lang="fr-CA" sz="2000" dirty="0" smtClean="0">
                <a:cs typeface="Palatino Linotype"/>
              </a:rPr>
              <a:t>raînemen</a:t>
            </a:r>
            <a:r>
              <a:rPr lang="fr-CA" sz="2000" spc="-10" dirty="0" smtClean="0">
                <a:cs typeface="Palatino Linotype"/>
              </a:rPr>
              <a:t>t</a:t>
            </a:r>
            <a:r>
              <a:rPr lang="fr-CA" sz="2000" dirty="0" smtClean="0">
                <a:cs typeface="Palatino Linotype"/>
              </a:rPr>
              <a:t>)</a:t>
            </a:r>
            <a:endParaRPr lang="fr-CA" sz="2000" dirty="0"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3485" y="1621862"/>
            <a:ext cx="5872323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800" spc="-25" dirty="0" smtClean="0">
                <a:cs typeface="Palatino Linotype"/>
              </a:rPr>
              <a:t>Le gé</a:t>
            </a:r>
            <a:r>
              <a:rPr lang="fr-CA" sz="2800" spc="-15" dirty="0" smtClean="0">
                <a:cs typeface="Palatino Linotype"/>
              </a:rPr>
              <a:t>nér</a:t>
            </a:r>
            <a:r>
              <a:rPr lang="fr-CA" sz="2800" spc="-10" dirty="0" smtClean="0">
                <a:cs typeface="Palatino Linotype"/>
              </a:rPr>
              <a:t>a</a:t>
            </a:r>
            <a:r>
              <a:rPr lang="fr-CA" sz="2800" spc="-20" dirty="0" smtClean="0">
                <a:cs typeface="Palatino Linotype"/>
              </a:rPr>
              <a:t>te</a:t>
            </a:r>
            <a:r>
              <a:rPr lang="fr-CA" sz="2800" spc="-15" dirty="0" smtClean="0">
                <a:cs typeface="Palatino Linotype"/>
              </a:rPr>
              <a:t>ur</a:t>
            </a:r>
            <a:r>
              <a:rPr lang="fr-CA" sz="2800" spc="-45" dirty="0" smtClean="0">
                <a:cs typeface="Palatino Linotype"/>
              </a:rPr>
              <a:t> </a:t>
            </a:r>
            <a:r>
              <a:rPr lang="fr-CA" sz="2800" spc="-15" dirty="0" smtClean="0">
                <a:cs typeface="Palatino Linotype"/>
              </a:rPr>
              <a:t>cherche</a:t>
            </a:r>
            <a:r>
              <a:rPr lang="fr-CA" sz="2800" spc="-25" dirty="0" smtClean="0">
                <a:cs typeface="Palatino Linotype"/>
              </a:rPr>
              <a:t> </a:t>
            </a:r>
            <a:r>
              <a:rPr lang="fr-CA" sz="2800" spc="-15" dirty="0" smtClean="0">
                <a:cs typeface="Palatino Linotype"/>
              </a:rPr>
              <a:t>à</a:t>
            </a:r>
            <a:r>
              <a:rPr lang="fr-CA" sz="2800" spc="-10" dirty="0" smtClean="0">
                <a:cs typeface="Palatino Linotype"/>
              </a:rPr>
              <a:t> </a:t>
            </a:r>
            <a:r>
              <a:rPr lang="fr-CA" sz="2800" spc="-20" dirty="0" smtClean="0">
                <a:cs typeface="Palatino Linotype"/>
              </a:rPr>
              <a:t>pro</a:t>
            </a:r>
            <a:r>
              <a:rPr lang="fr-CA" sz="2800" spc="-35" dirty="0" smtClean="0">
                <a:cs typeface="Palatino Linotype"/>
              </a:rPr>
              <a:t>d</a:t>
            </a:r>
            <a:r>
              <a:rPr lang="fr-CA" sz="2800" spc="-15" dirty="0" smtClean="0">
                <a:cs typeface="Palatino Linotype"/>
              </a:rPr>
              <a:t>uire</a:t>
            </a:r>
            <a:r>
              <a:rPr lang="fr-CA" sz="2800" spc="5" dirty="0" smtClean="0">
                <a:cs typeface="Palatino Linotype"/>
              </a:rPr>
              <a:t> </a:t>
            </a:r>
            <a:r>
              <a:rPr lang="fr-CA" sz="2800" spc="-30" dirty="0" smtClean="0">
                <a:cs typeface="Palatino Linotype"/>
              </a:rPr>
              <a:t>d</a:t>
            </a:r>
            <a:r>
              <a:rPr lang="fr-CA" sz="2800" spc="-15" dirty="0" smtClean="0">
                <a:cs typeface="Palatino Linotype"/>
              </a:rPr>
              <a:t>es</a:t>
            </a:r>
            <a:r>
              <a:rPr lang="fr-CA" sz="2800" spc="5" dirty="0" smtClean="0">
                <a:cs typeface="Palatino Linotype"/>
              </a:rPr>
              <a:t> </a:t>
            </a:r>
            <a:r>
              <a:rPr lang="fr-CA" sz="2800" spc="-20" dirty="0" smtClean="0">
                <a:cs typeface="Palatino Linotype"/>
              </a:rPr>
              <a:t>sorties </a:t>
            </a:r>
            <a:r>
              <a:rPr lang="fr-CA" sz="2800" spc="-15" dirty="0" smtClean="0">
                <a:cs typeface="Palatino Linotype"/>
              </a:rPr>
              <a:t>qui res</a:t>
            </a:r>
            <a:r>
              <a:rPr lang="fr-CA" sz="2800" spc="-10" dirty="0" smtClean="0">
                <a:cs typeface="Palatino Linotype"/>
              </a:rPr>
              <a:t>s</a:t>
            </a:r>
            <a:r>
              <a:rPr lang="fr-CA" sz="2800" spc="-20" dirty="0" smtClean="0">
                <a:cs typeface="Palatino Linotype"/>
              </a:rPr>
              <a:t>em</a:t>
            </a:r>
            <a:r>
              <a:rPr lang="fr-CA" sz="2800" spc="-15" dirty="0" smtClean="0">
                <a:cs typeface="Palatino Linotype"/>
              </a:rPr>
              <a:t>blent aux entrées</a:t>
            </a:r>
          </a:p>
          <a:p>
            <a:pPr marL="469900" marR="508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800" spc="-15" dirty="0" smtClean="0">
                <a:cs typeface="Palatino Linotype"/>
              </a:rPr>
              <a:t>Le discriminateur essaye de les reconnaître</a:t>
            </a:r>
            <a:endParaRPr lang="fr-CA" sz="2800" dirty="0"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609600"/>
            <a:ext cx="463842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4400" spc="300" dirty="0" smtClean="0">
                <a:solidFill>
                  <a:srgbClr val="0070C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GAN</a:t>
            </a:r>
            <a:endParaRPr lang="fr-CA" sz="4400" spc="300" dirty="0">
              <a:solidFill>
                <a:srgbClr val="0070C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981200"/>
            <a:ext cx="108965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spcBef>
                <a:spcPts val="77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fr-CA" sz="3200" dirty="0" smtClean="0">
                <a:cs typeface="Palatino Linotype"/>
              </a:rPr>
              <a:t>App</a:t>
            </a:r>
            <a:r>
              <a:rPr lang="fr-CA" sz="3200" spc="-15" dirty="0" smtClean="0">
                <a:cs typeface="Palatino Linotype"/>
              </a:rPr>
              <a:t>r</a:t>
            </a:r>
            <a:r>
              <a:rPr lang="fr-CA" sz="3200" dirty="0" smtClean="0">
                <a:cs typeface="Palatino Linotype"/>
              </a:rPr>
              <a:t>oche</a:t>
            </a:r>
            <a:r>
              <a:rPr lang="fr-CA" sz="3200" spc="-5" dirty="0" smtClean="0">
                <a:cs typeface="Palatino Linotype"/>
              </a:rPr>
              <a:t> </a:t>
            </a:r>
            <a:r>
              <a:rPr lang="fr-CA" sz="3200" spc="5" dirty="0" smtClean="0">
                <a:cs typeface="Palatino Linotype"/>
              </a:rPr>
              <a:t>i</a:t>
            </a:r>
            <a:r>
              <a:rPr lang="fr-CA" sz="3200" spc="-5" dirty="0" smtClean="0">
                <a:cs typeface="Palatino Linotype"/>
              </a:rPr>
              <a:t>ns</a:t>
            </a:r>
            <a:r>
              <a:rPr lang="fr-CA" sz="3200" spc="-15" dirty="0" smtClean="0">
                <a:cs typeface="Palatino Linotype"/>
              </a:rPr>
              <a:t>p</a:t>
            </a:r>
            <a:r>
              <a:rPr lang="fr-CA" sz="3200" spc="-5" dirty="0" smtClean="0">
                <a:cs typeface="Palatino Linotype"/>
              </a:rPr>
              <a:t>iré</a:t>
            </a:r>
            <a:r>
              <a:rPr lang="fr-CA" sz="3200" dirty="0" smtClean="0">
                <a:cs typeface="Palatino Linotype"/>
              </a:rPr>
              <a:t>e</a:t>
            </a:r>
            <a:r>
              <a:rPr lang="fr-CA" sz="3200" spc="10" dirty="0" smtClean="0">
                <a:cs typeface="Palatino Linotype"/>
              </a:rPr>
              <a:t> </a:t>
            </a:r>
            <a:r>
              <a:rPr lang="fr-CA" sz="3200" dirty="0" smtClean="0">
                <a:cs typeface="Palatino Linotype"/>
              </a:rPr>
              <a:t>de la</a:t>
            </a:r>
            <a:r>
              <a:rPr lang="fr-CA" sz="3200" spc="10" dirty="0" smtClean="0">
                <a:cs typeface="Palatino Linotype"/>
              </a:rPr>
              <a:t> </a:t>
            </a:r>
            <a:r>
              <a:rPr lang="fr-CA" sz="3200" spc="-5" dirty="0" smtClean="0">
                <a:cs typeface="Palatino Linotype"/>
              </a:rPr>
              <a:t>t</a:t>
            </a:r>
            <a:r>
              <a:rPr lang="fr-CA" sz="3200" spc="-15" dirty="0" smtClean="0">
                <a:cs typeface="Palatino Linotype"/>
              </a:rPr>
              <a:t>h</a:t>
            </a:r>
            <a:r>
              <a:rPr lang="fr-CA" sz="3200" dirty="0" smtClean="0">
                <a:cs typeface="Palatino Linotype"/>
              </a:rPr>
              <a:t>éorie</a:t>
            </a:r>
            <a:r>
              <a:rPr lang="fr-CA" sz="3200" spc="15" dirty="0" smtClean="0">
                <a:cs typeface="Palatino Linotype"/>
              </a:rPr>
              <a:t> </a:t>
            </a:r>
            <a:r>
              <a:rPr lang="fr-CA" sz="3200" dirty="0" smtClean="0">
                <a:cs typeface="Palatino Linotype"/>
              </a:rPr>
              <a:t>des jeux</a:t>
            </a:r>
            <a:r>
              <a:rPr lang="fr-CA" sz="3200" spc="5" dirty="0" smtClean="0">
                <a:cs typeface="Palatino Linotype"/>
              </a:rPr>
              <a:t> </a:t>
            </a:r>
            <a:r>
              <a:rPr lang="fr-CA" sz="280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(jeu</a:t>
            </a:r>
            <a:r>
              <a:rPr lang="fr-CA" sz="2800" spc="-5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 </a:t>
            </a:r>
            <a:r>
              <a:rPr lang="fr-CA" sz="280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minim</a:t>
            </a:r>
            <a:r>
              <a:rPr lang="fr-CA" sz="2800" spc="5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a</a:t>
            </a:r>
            <a:r>
              <a:rPr lang="fr-CA" sz="280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x</a:t>
            </a:r>
            <a:r>
              <a:rPr lang="fr-CA" sz="2800" spc="-2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 </a:t>
            </a:r>
            <a:r>
              <a:rPr lang="fr-CA" sz="280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à 2 </a:t>
            </a:r>
            <a:r>
              <a:rPr lang="fr-CA" sz="2800" spc="-15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j</a:t>
            </a:r>
            <a:r>
              <a:rPr lang="fr-CA" sz="2800" dirty="0" smtClean="0">
                <a:solidFill>
                  <a:schemeClr val="bg1">
                    <a:lumMod val="65000"/>
                  </a:schemeClr>
                </a:solidFill>
                <a:cs typeface="Palatino Linotype"/>
              </a:rPr>
              <a:t>oueurs)</a:t>
            </a:r>
            <a:endParaRPr lang="fr-CA" sz="3200" dirty="0">
              <a:solidFill>
                <a:schemeClr val="bg1">
                  <a:lumMod val="65000"/>
                </a:schemeClr>
              </a:solidFill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5416" y="6458694"/>
            <a:ext cx="114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1400" dirty="0" smtClean="0">
                <a:cs typeface="Palatino Linotype"/>
              </a:rPr>
              <a:t>5</a:t>
            </a:r>
            <a:endParaRPr lang="fr-CA" sz="1400" dirty="0"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5562601"/>
            <a:ext cx="6743700" cy="684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pic>
        <p:nvPicPr>
          <p:cNvPr id="7" name="Picture 9" descr="A picture containing clock, object&#10;&#10;Description generated with high confidence">
            <a:extLst>
              <a:ext uri="{FF2B5EF4-FFF2-40B4-BE49-F238E27FC236}">
                <a16:creationId xmlns="" xmlns:a16="http://schemas.microsoft.com/office/drawing/2014/main" id="{7E13F0E0-5C29-48C7-B624-12E4F090A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94" y="152401"/>
            <a:ext cx="4590416" cy="1365093"/>
          </a:xfrm>
          <a:prstGeom prst="rect">
            <a:avLst/>
          </a:prstGeom>
        </p:spPr>
      </p:pic>
      <p:pic>
        <p:nvPicPr>
          <p:cNvPr id="1026" name="Picture 2" descr="https://miro.medium.com/max/2800/1*LJxtF9mxzhpHxA-WysqShg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7896313" cy="26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653" y="599086"/>
            <a:ext cx="13519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5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692" y="1591413"/>
            <a:ext cx="11353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fr-CA" sz="3000" dirty="0">
                <a:cs typeface="Palatino Linotype"/>
              </a:rPr>
              <a:t>Le d</a:t>
            </a:r>
            <a:r>
              <a:rPr sz="3000" dirty="0" err="1">
                <a:cs typeface="Palatino Linotype"/>
              </a:rPr>
              <a:t>is</a:t>
            </a:r>
            <a:r>
              <a:rPr sz="3000" spc="5" dirty="0" err="1">
                <a:cs typeface="Palatino Linotype"/>
              </a:rPr>
              <a:t>c</a:t>
            </a:r>
            <a:r>
              <a:rPr sz="3000" spc="-5" dirty="0" err="1">
                <a:cs typeface="Palatino Linotype"/>
              </a:rPr>
              <a:t>riminateu</a:t>
            </a:r>
            <a:r>
              <a:rPr sz="3000" dirty="0" err="1">
                <a:cs typeface="Palatino Linotype"/>
              </a:rPr>
              <a:t>r</a:t>
            </a:r>
            <a:r>
              <a:rPr sz="3000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D</a:t>
            </a:r>
            <a:r>
              <a:rPr sz="3000" spc="-15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(sortie 0 à 1) </a:t>
            </a:r>
            <a:r>
              <a:rPr lang="fr-CA" sz="3000" dirty="0" smtClean="0">
                <a:cs typeface="Palatino Linotype"/>
              </a:rPr>
              <a:t>cherche à changer</a:t>
            </a:r>
            <a:r>
              <a:rPr sz="3000" spc="-25" dirty="0" smtClean="0">
                <a:cs typeface="Palatino Linotype"/>
              </a:rPr>
              <a:t> </a:t>
            </a:r>
            <a:r>
              <a:rPr sz="3000" dirty="0" err="1" smtClean="0">
                <a:cs typeface="Palatino Linotype"/>
              </a:rPr>
              <a:t>ses</a:t>
            </a:r>
            <a:r>
              <a:rPr lang="fr-CA" sz="3000" dirty="0" smtClean="0">
                <a:cs typeface="Palatino Linotype"/>
              </a:rPr>
              <a:t> </a:t>
            </a:r>
            <a:r>
              <a:rPr sz="3000" spc="-5" dirty="0" err="1" smtClean="0">
                <a:cs typeface="Palatino Linotype"/>
              </a:rPr>
              <a:t>poid</a:t>
            </a:r>
            <a:r>
              <a:rPr sz="3000" dirty="0" err="1" smtClean="0">
                <a:cs typeface="Palatino Linotype"/>
              </a:rPr>
              <a:t>s</a:t>
            </a:r>
            <a:r>
              <a:rPr sz="3000" dirty="0" smtClean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afin</a:t>
            </a:r>
            <a:r>
              <a:rPr sz="3000" spc="-15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de</a:t>
            </a:r>
            <a:r>
              <a:rPr sz="3000" spc="-15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maximiser</a:t>
            </a:r>
            <a:r>
              <a:rPr sz="3000" spc="-20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05416" y="6458694"/>
            <a:ext cx="114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cs typeface="Palatino Linotype"/>
              </a:rPr>
              <a:t>6</a:t>
            </a:r>
            <a:endParaRPr sz="1400"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0680" y="2855563"/>
            <a:ext cx="8808720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9523" y="3415286"/>
            <a:ext cx="1224280" cy="252095"/>
          </a:xfrm>
          <a:custGeom>
            <a:avLst/>
            <a:gdLst/>
            <a:ahLst/>
            <a:cxnLst/>
            <a:rect l="l" t="t" r="r" b="b"/>
            <a:pathLst>
              <a:path w="1224279" h="252095">
                <a:moveTo>
                  <a:pt x="1223740" y="0"/>
                </a:moveTo>
                <a:lnTo>
                  <a:pt x="1222710" y="39653"/>
                </a:lnTo>
                <a:lnTo>
                  <a:pt x="1217803" y="89236"/>
                </a:lnTo>
                <a:lnTo>
                  <a:pt x="1206662" y="126710"/>
                </a:lnTo>
                <a:lnTo>
                  <a:pt x="633444" y="129539"/>
                </a:lnTo>
                <a:lnTo>
                  <a:pt x="630052" y="131128"/>
                </a:lnTo>
                <a:lnTo>
                  <a:pt x="616412" y="179451"/>
                </a:lnTo>
                <a:lnTo>
                  <a:pt x="612325" y="232045"/>
                </a:lnTo>
                <a:lnTo>
                  <a:pt x="611886" y="252058"/>
                </a:lnTo>
                <a:lnTo>
                  <a:pt x="611583" y="232568"/>
                </a:lnTo>
                <a:lnTo>
                  <a:pt x="607534" y="179807"/>
                </a:lnTo>
                <a:lnTo>
                  <a:pt x="596555" y="135075"/>
                </a:lnTo>
                <a:lnTo>
                  <a:pt x="21558" y="129539"/>
                </a:lnTo>
                <a:lnTo>
                  <a:pt x="18166" y="127951"/>
                </a:lnTo>
                <a:lnTo>
                  <a:pt x="4526" y="79628"/>
                </a:lnTo>
                <a:lnTo>
                  <a:pt x="439" y="27034"/>
                </a:lnTo>
                <a:lnTo>
                  <a:pt x="0" y="7021"/>
                </a:lnTo>
              </a:path>
            </a:pathLst>
          </a:custGeom>
          <a:ln w="2286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7126" y="3700079"/>
            <a:ext cx="96774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sz="2000" spc="-140" dirty="0">
                <a:solidFill>
                  <a:srgbClr val="1F487C"/>
                </a:solidFill>
                <a:cs typeface="Palatino Linotype"/>
              </a:rPr>
              <a:t>V</a:t>
            </a:r>
            <a:r>
              <a:rPr sz="2000" dirty="0">
                <a:solidFill>
                  <a:srgbClr val="1F487C"/>
                </a:solidFill>
                <a:cs typeface="Palatino Linotype"/>
              </a:rPr>
              <a:t>raies</a:t>
            </a:r>
            <a:endParaRPr sz="2000">
              <a:cs typeface="Palatino Linotype"/>
            </a:endParaRPr>
          </a:p>
          <a:p>
            <a:pPr algn="ctr">
              <a:lnSpc>
                <a:spcPts val="2150"/>
              </a:lnSpc>
            </a:pPr>
            <a:r>
              <a:rPr sz="2000" dirty="0">
                <a:solidFill>
                  <a:srgbClr val="1F487C"/>
                </a:solidFill>
                <a:cs typeface="Palatino Linotype"/>
              </a:rPr>
              <a:t>do</a:t>
            </a:r>
            <a:r>
              <a:rPr sz="2000" spc="-15" dirty="0">
                <a:solidFill>
                  <a:srgbClr val="1F487C"/>
                </a:solidFill>
                <a:cs typeface="Palatino Linotype"/>
              </a:rPr>
              <a:t>n</a:t>
            </a:r>
            <a:r>
              <a:rPr sz="2000" dirty="0">
                <a:solidFill>
                  <a:srgbClr val="1F487C"/>
                </a:solidFill>
                <a:cs typeface="Palatino Linotype"/>
              </a:rPr>
              <a:t>nées</a:t>
            </a:r>
            <a:endParaRPr sz="2000"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18079" y="3451862"/>
            <a:ext cx="1080770" cy="252729"/>
          </a:xfrm>
          <a:custGeom>
            <a:avLst/>
            <a:gdLst/>
            <a:ahLst/>
            <a:cxnLst/>
            <a:rect l="l" t="t" r="r" b="b"/>
            <a:pathLst>
              <a:path w="1080770" h="252729">
                <a:moveTo>
                  <a:pt x="1080472" y="0"/>
                </a:moveTo>
                <a:lnTo>
                  <a:pt x="1079442" y="39699"/>
                </a:lnTo>
                <a:lnTo>
                  <a:pt x="1074540" y="89384"/>
                </a:lnTo>
                <a:lnTo>
                  <a:pt x="1063445" y="127236"/>
                </a:lnTo>
                <a:lnTo>
                  <a:pt x="561931" y="130301"/>
                </a:lnTo>
                <a:lnTo>
                  <a:pt x="558555" y="131878"/>
                </a:lnTo>
                <a:lnTo>
                  <a:pt x="544890" y="179935"/>
                </a:lnTo>
                <a:lnTo>
                  <a:pt x="540728" y="232352"/>
                </a:lnTo>
                <a:lnTo>
                  <a:pt x="540258" y="252328"/>
                </a:lnTo>
                <a:lnTo>
                  <a:pt x="539946" y="232966"/>
                </a:lnTo>
                <a:lnTo>
                  <a:pt x="535820" y="180347"/>
                </a:lnTo>
                <a:lnTo>
                  <a:pt x="524700" y="135678"/>
                </a:lnTo>
                <a:lnTo>
                  <a:pt x="21673" y="130301"/>
                </a:lnTo>
                <a:lnTo>
                  <a:pt x="18297" y="128725"/>
                </a:lnTo>
                <a:lnTo>
                  <a:pt x="4632" y="80668"/>
                </a:lnTo>
                <a:lnTo>
                  <a:pt x="470" y="28251"/>
                </a:lnTo>
                <a:lnTo>
                  <a:pt x="0" y="8275"/>
                </a:lnTo>
              </a:path>
            </a:pathLst>
          </a:custGeom>
          <a:ln w="2285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74425" y="3732083"/>
            <a:ext cx="967105" cy="486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">
              <a:lnSpc>
                <a:spcPct val="79000"/>
              </a:lnSpc>
            </a:pPr>
            <a:r>
              <a:rPr sz="2000" spc="-5" dirty="0">
                <a:solidFill>
                  <a:srgbClr val="1F487C"/>
                </a:solidFill>
                <a:cs typeface="Palatino Linotype"/>
              </a:rPr>
              <a:t>F</a:t>
            </a:r>
            <a:r>
              <a:rPr sz="2000" spc="5" dirty="0">
                <a:solidFill>
                  <a:srgbClr val="1F487C"/>
                </a:solidFill>
                <a:cs typeface="Palatino Linotype"/>
              </a:rPr>
              <a:t>a</a:t>
            </a:r>
            <a:r>
              <a:rPr sz="2000" dirty="0">
                <a:solidFill>
                  <a:srgbClr val="1F487C"/>
                </a:solidFill>
                <a:cs typeface="Palatino Linotype"/>
              </a:rPr>
              <a:t>us</a:t>
            </a:r>
            <a:r>
              <a:rPr sz="2000" spc="5" dirty="0">
                <a:solidFill>
                  <a:srgbClr val="1F487C"/>
                </a:solidFill>
                <a:cs typeface="Palatino Linotype"/>
              </a:rPr>
              <a:t>s</a:t>
            </a:r>
            <a:r>
              <a:rPr sz="2000" dirty="0">
                <a:solidFill>
                  <a:srgbClr val="1F487C"/>
                </a:solidFill>
                <a:cs typeface="Palatino Linotype"/>
              </a:rPr>
              <a:t>es don</a:t>
            </a:r>
            <a:r>
              <a:rPr sz="2000" spc="-10" dirty="0">
                <a:solidFill>
                  <a:srgbClr val="1F487C"/>
                </a:solidFill>
                <a:cs typeface="Palatino Linotype"/>
              </a:rPr>
              <a:t>n</a:t>
            </a:r>
            <a:r>
              <a:rPr sz="2000" dirty="0">
                <a:solidFill>
                  <a:srgbClr val="1F487C"/>
                </a:solidFill>
                <a:cs typeface="Palatino Linotype"/>
              </a:rPr>
              <a:t>ées</a:t>
            </a:r>
            <a:endParaRPr sz="2000"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77722" y="2815197"/>
            <a:ext cx="998219" cy="226060"/>
          </a:xfrm>
          <a:custGeom>
            <a:avLst/>
            <a:gdLst/>
            <a:ahLst/>
            <a:cxnLst/>
            <a:rect l="l" t="t" r="r" b="b"/>
            <a:pathLst>
              <a:path w="998220" h="226060">
                <a:moveTo>
                  <a:pt x="0" y="225500"/>
                </a:moveTo>
                <a:lnTo>
                  <a:pt x="1171" y="186181"/>
                </a:lnTo>
                <a:lnTo>
                  <a:pt x="6668" y="139282"/>
                </a:lnTo>
                <a:lnTo>
                  <a:pt x="480313" y="112724"/>
                </a:lnTo>
                <a:lnTo>
                  <a:pt x="483700" y="110906"/>
                </a:lnTo>
                <a:lnTo>
                  <a:pt x="494697" y="72606"/>
                </a:lnTo>
                <a:lnTo>
                  <a:pt x="498806" y="20249"/>
                </a:lnTo>
                <a:lnTo>
                  <a:pt x="499109" y="0"/>
                </a:lnTo>
                <a:lnTo>
                  <a:pt x="499411" y="20245"/>
                </a:lnTo>
                <a:lnTo>
                  <a:pt x="503521" y="72604"/>
                </a:lnTo>
                <a:lnTo>
                  <a:pt x="514523" y="110910"/>
                </a:lnTo>
                <a:lnTo>
                  <a:pt x="979424" y="112724"/>
                </a:lnTo>
                <a:lnTo>
                  <a:pt x="982810" y="114542"/>
                </a:lnTo>
                <a:lnTo>
                  <a:pt x="993807" y="152842"/>
                </a:lnTo>
                <a:lnTo>
                  <a:pt x="997916" y="205199"/>
                </a:lnTo>
                <a:lnTo>
                  <a:pt x="998219" y="225448"/>
                </a:lnTo>
              </a:path>
            </a:pathLst>
          </a:custGeom>
          <a:ln w="2286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rot="228598">
            <a:off x="6022137" y="2821237"/>
            <a:ext cx="570740" cy="253676"/>
          </a:xfrm>
          <a:custGeom>
            <a:avLst/>
            <a:gdLst/>
            <a:ahLst/>
            <a:cxnLst/>
            <a:rect l="l" t="t" r="r" b="b"/>
            <a:pathLst>
              <a:path w="647700" h="229870">
                <a:moveTo>
                  <a:pt x="0" y="229791"/>
                </a:moveTo>
                <a:lnTo>
                  <a:pt x="1073" y="190222"/>
                </a:lnTo>
                <a:lnTo>
                  <a:pt x="6161" y="141394"/>
                </a:lnTo>
                <a:lnTo>
                  <a:pt x="303149" y="105585"/>
                </a:lnTo>
                <a:lnTo>
                  <a:pt x="306534" y="103931"/>
                </a:lnTo>
                <a:lnTo>
                  <a:pt x="319951" y="53930"/>
                </a:lnTo>
                <a:lnTo>
                  <a:pt x="323618" y="0"/>
                </a:lnTo>
                <a:lnTo>
                  <a:pt x="324066" y="17819"/>
                </a:lnTo>
                <a:lnTo>
                  <a:pt x="329263" y="68077"/>
                </a:lnTo>
                <a:lnTo>
                  <a:pt x="342648" y="105070"/>
                </a:lnTo>
                <a:lnTo>
                  <a:pt x="626999" y="105585"/>
                </a:lnTo>
                <a:lnTo>
                  <a:pt x="630384" y="107239"/>
                </a:lnTo>
                <a:lnTo>
                  <a:pt x="643801" y="157240"/>
                </a:lnTo>
                <a:lnTo>
                  <a:pt x="646713" y="191813"/>
                </a:lnTo>
                <a:lnTo>
                  <a:pt x="647468" y="211171"/>
                </a:lnTo>
              </a:path>
            </a:pathLst>
          </a:custGeom>
          <a:ln w="2285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03585" y="2486714"/>
            <a:ext cx="13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00A800"/>
                </a:solidFill>
                <a:cs typeface="Palatino Linotype"/>
              </a:rPr>
              <a:t>1</a:t>
            </a:r>
            <a:endParaRPr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9092" y="2362200"/>
            <a:ext cx="127000" cy="432434"/>
          </a:xfrm>
          <a:custGeom>
            <a:avLst/>
            <a:gdLst/>
            <a:ahLst/>
            <a:cxnLst/>
            <a:rect l="l" t="t" r="r" b="b"/>
            <a:pathLst>
              <a:path w="127000" h="432435">
                <a:moveTo>
                  <a:pt x="74929" y="38100"/>
                </a:moveTo>
                <a:lnTo>
                  <a:pt x="52069" y="38100"/>
                </a:lnTo>
                <a:lnTo>
                  <a:pt x="52069" y="432053"/>
                </a:lnTo>
                <a:lnTo>
                  <a:pt x="74929" y="432053"/>
                </a:lnTo>
                <a:lnTo>
                  <a:pt x="74929" y="38100"/>
                </a:lnTo>
                <a:close/>
              </a:path>
              <a:path w="127000" h="432435">
                <a:moveTo>
                  <a:pt x="63500" y="0"/>
                </a:moveTo>
                <a:lnTo>
                  <a:pt x="0" y="50800"/>
                </a:lnTo>
                <a:lnTo>
                  <a:pt x="52069" y="50800"/>
                </a:lnTo>
                <a:lnTo>
                  <a:pt x="52069" y="38100"/>
                </a:lnTo>
                <a:lnTo>
                  <a:pt x="111125" y="38100"/>
                </a:lnTo>
                <a:lnTo>
                  <a:pt x="63500" y="0"/>
                </a:lnTo>
                <a:close/>
              </a:path>
              <a:path w="127000" h="432435">
                <a:moveTo>
                  <a:pt x="111125" y="38100"/>
                </a:moveTo>
                <a:lnTo>
                  <a:pt x="74929" y="38100"/>
                </a:lnTo>
                <a:lnTo>
                  <a:pt x="74929" y="50800"/>
                </a:lnTo>
                <a:lnTo>
                  <a:pt x="127000" y="50800"/>
                </a:lnTo>
                <a:lnTo>
                  <a:pt x="111125" y="38100"/>
                </a:lnTo>
                <a:close/>
              </a:path>
            </a:pathLst>
          </a:custGeom>
          <a:solidFill>
            <a:srgbClr val="00A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38935" y="2455599"/>
            <a:ext cx="13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FF0000"/>
                </a:solidFill>
                <a:cs typeface="Palatino Linotype"/>
              </a:rPr>
              <a:t>0</a:t>
            </a:r>
            <a:endParaRPr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13331" y="2368297"/>
            <a:ext cx="127000" cy="368300"/>
          </a:xfrm>
          <a:custGeom>
            <a:avLst/>
            <a:gdLst/>
            <a:ahLst/>
            <a:cxnLst/>
            <a:rect l="l" t="t" r="r" b="b"/>
            <a:pathLst>
              <a:path w="127000" h="368300">
                <a:moveTo>
                  <a:pt x="52070" y="316991"/>
                </a:moveTo>
                <a:lnTo>
                  <a:pt x="0" y="316991"/>
                </a:lnTo>
                <a:lnTo>
                  <a:pt x="63500" y="367791"/>
                </a:lnTo>
                <a:lnTo>
                  <a:pt x="111125" y="329691"/>
                </a:lnTo>
                <a:lnTo>
                  <a:pt x="52070" y="329691"/>
                </a:lnTo>
                <a:lnTo>
                  <a:pt x="52070" y="316991"/>
                </a:lnTo>
                <a:close/>
              </a:path>
              <a:path w="127000" h="368300">
                <a:moveTo>
                  <a:pt x="74930" y="0"/>
                </a:moveTo>
                <a:lnTo>
                  <a:pt x="52070" y="0"/>
                </a:lnTo>
                <a:lnTo>
                  <a:pt x="52070" y="329691"/>
                </a:lnTo>
                <a:lnTo>
                  <a:pt x="74930" y="329691"/>
                </a:lnTo>
                <a:lnTo>
                  <a:pt x="74930" y="0"/>
                </a:lnTo>
                <a:close/>
              </a:path>
              <a:path w="127000" h="368300">
                <a:moveTo>
                  <a:pt x="127000" y="316991"/>
                </a:moveTo>
                <a:lnTo>
                  <a:pt x="74930" y="316991"/>
                </a:lnTo>
                <a:lnTo>
                  <a:pt x="74930" y="329691"/>
                </a:lnTo>
                <a:lnTo>
                  <a:pt x="111125" y="329691"/>
                </a:lnTo>
                <a:lnTo>
                  <a:pt x="127000" y="3169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36547" y="5888239"/>
            <a:ext cx="13741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cs typeface="Palatino Linotype"/>
              </a:rPr>
              <a:t>log(1) = 0</a:t>
            </a:r>
          </a:p>
          <a:p>
            <a:pPr marR="163830"/>
            <a:r>
              <a:rPr spc="-10" dirty="0">
                <a:cs typeface="Palatino Linotype"/>
              </a:rPr>
              <a:t>lo</a:t>
            </a:r>
            <a:r>
              <a:rPr spc="-5" dirty="0">
                <a:cs typeface="Palatino Linotype"/>
              </a:rPr>
              <a:t>g(0.1</a:t>
            </a:r>
            <a:r>
              <a:rPr dirty="0">
                <a:cs typeface="Palatino Linotype"/>
              </a:rPr>
              <a:t>) = -1</a:t>
            </a:r>
          </a:p>
          <a:p>
            <a:pPr>
              <a:lnSpc>
                <a:spcPct val="100000"/>
              </a:lnSpc>
            </a:pPr>
            <a:r>
              <a:rPr spc="-10" dirty="0">
                <a:cs typeface="Palatino Linotype"/>
              </a:rPr>
              <a:t>lo</a:t>
            </a:r>
            <a:r>
              <a:rPr spc="-5" dirty="0">
                <a:cs typeface="Palatino Linotype"/>
              </a:rPr>
              <a:t>g(0</a:t>
            </a:r>
            <a:r>
              <a:rPr dirty="0">
                <a:cs typeface="Palatino Linotype"/>
              </a:rPr>
              <a:t>) =</a:t>
            </a:r>
            <a:r>
              <a:rPr spc="10" dirty="0">
                <a:cs typeface="Palatino Linotype"/>
              </a:rPr>
              <a:t> </a:t>
            </a:r>
            <a:r>
              <a:rPr dirty="0">
                <a:cs typeface="Palatino Linotype"/>
              </a:rPr>
              <a:t>-</a:t>
            </a:r>
            <a:r>
              <a:rPr spc="-10" dirty="0">
                <a:cs typeface="Palatino Linotype"/>
              </a:rPr>
              <a:t>Inf</a:t>
            </a:r>
            <a:endParaRPr dirty="0">
              <a:cs typeface="Palatino Linotype"/>
            </a:endParaRPr>
          </a:p>
        </p:txBody>
      </p:sp>
      <p:pic>
        <p:nvPicPr>
          <p:cNvPr id="18" name="Picture 9" descr="A picture containing clock, object&#10;&#10;Description generated with high confidence">
            <a:extLst>
              <a:ext uri="{FF2B5EF4-FFF2-40B4-BE49-F238E27FC236}">
                <a16:creationId xmlns="" xmlns:a16="http://schemas.microsoft.com/office/drawing/2014/main" id="{7E13F0E0-5C29-48C7-B624-12E4F090A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07" y="4660332"/>
            <a:ext cx="6512108" cy="19365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9365" y="2928227"/>
            <a:ext cx="579120" cy="609600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621839"/>
            <a:ext cx="13519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</a:t>
            </a:r>
            <a:endParaRPr sz="44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527343"/>
            <a:ext cx="1047318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lang="fr-CA" sz="3000" spc="-5" dirty="0">
                <a:cs typeface="Palatino Linotype"/>
              </a:rPr>
              <a:t>Le g</a:t>
            </a:r>
            <a:r>
              <a:rPr sz="3000" spc="-5" dirty="0" err="1">
                <a:cs typeface="Palatino Linotype"/>
              </a:rPr>
              <a:t>énérateu</a:t>
            </a:r>
            <a:r>
              <a:rPr sz="3000" dirty="0" err="1">
                <a:cs typeface="Palatino Linotype"/>
              </a:rPr>
              <a:t>r</a:t>
            </a:r>
            <a:r>
              <a:rPr sz="3000" spc="-5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G </a:t>
            </a:r>
            <a:r>
              <a:rPr sz="3000" dirty="0" err="1">
                <a:cs typeface="Palatino Linotype"/>
              </a:rPr>
              <a:t>cherche</a:t>
            </a:r>
            <a:r>
              <a:rPr sz="3000" spc="5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à </a:t>
            </a:r>
            <a:r>
              <a:rPr lang="fr-CA" sz="3000" dirty="0" smtClean="0">
                <a:cs typeface="Palatino Linotype"/>
              </a:rPr>
              <a:t>changer ses poids afin de </a:t>
            </a:r>
            <a:r>
              <a:rPr sz="3000" dirty="0" err="1" smtClean="0">
                <a:cs typeface="Palatino Linotype"/>
              </a:rPr>
              <a:t>confond</a:t>
            </a:r>
            <a:r>
              <a:rPr sz="3000" spc="-20" dirty="0" err="1" smtClean="0">
                <a:cs typeface="Palatino Linotype"/>
              </a:rPr>
              <a:t>r</a:t>
            </a:r>
            <a:r>
              <a:rPr sz="3000" dirty="0" err="1" smtClean="0">
                <a:cs typeface="Palatino Linotype"/>
              </a:rPr>
              <a:t>e</a:t>
            </a:r>
            <a:r>
              <a:rPr sz="3000" dirty="0" smtClean="0">
                <a:cs typeface="Palatino Linotype"/>
              </a:rPr>
              <a:t> </a:t>
            </a:r>
            <a:r>
              <a:rPr sz="3000" spc="-5" dirty="0">
                <a:cs typeface="Palatino Linotype"/>
              </a:rPr>
              <a:t>l</a:t>
            </a:r>
            <a:r>
              <a:rPr sz="3000" dirty="0">
                <a:cs typeface="Palatino Linotype"/>
              </a:rPr>
              <a:t>e </a:t>
            </a:r>
            <a:r>
              <a:rPr sz="3000" dirty="0">
                <a:cs typeface="Palatino Linotype"/>
              </a:rPr>
              <a:t>disc</a:t>
            </a:r>
            <a:r>
              <a:rPr sz="3000" spc="-15" dirty="0">
                <a:cs typeface="Palatino Linotype"/>
              </a:rPr>
              <a:t>r</a:t>
            </a:r>
            <a:r>
              <a:rPr sz="3000" spc="-5" dirty="0">
                <a:cs typeface="Palatino Linotype"/>
              </a:rPr>
              <a:t>iminateu</a:t>
            </a:r>
            <a:r>
              <a:rPr sz="3000" dirty="0">
                <a:cs typeface="Palatino Linotype"/>
              </a:rPr>
              <a:t>r</a:t>
            </a:r>
            <a:r>
              <a:rPr sz="3000" spc="-10" dirty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D, </a:t>
            </a:r>
            <a:r>
              <a:rPr lang="fr-CA" sz="3000" dirty="0" smtClean="0">
                <a:cs typeface="Palatino Linotype"/>
              </a:rPr>
              <a:t>en</a:t>
            </a:r>
            <a:r>
              <a:rPr sz="3000" dirty="0" smtClean="0">
                <a:cs typeface="Palatino Linotype"/>
              </a:rPr>
              <a:t> </a:t>
            </a:r>
            <a:r>
              <a:rPr sz="3000" dirty="0" err="1" smtClean="0">
                <a:cs typeface="Palatino Linotype"/>
              </a:rPr>
              <a:t>minim</a:t>
            </a:r>
            <a:r>
              <a:rPr sz="3000" spc="5" dirty="0" err="1" smtClean="0">
                <a:cs typeface="Palatino Linotype"/>
              </a:rPr>
              <a:t>i</a:t>
            </a:r>
            <a:r>
              <a:rPr sz="3000" dirty="0" err="1" smtClean="0">
                <a:cs typeface="Palatino Linotype"/>
              </a:rPr>
              <a:t>s</a:t>
            </a:r>
            <a:r>
              <a:rPr lang="fr-CA" sz="3000" dirty="0" err="1" smtClean="0">
                <a:cs typeface="Palatino Linotype"/>
              </a:rPr>
              <a:t>ant</a:t>
            </a:r>
            <a:r>
              <a:rPr sz="3000" spc="-5" dirty="0" smtClean="0">
                <a:cs typeface="Palatino Linotype"/>
              </a:rPr>
              <a:t> </a:t>
            </a:r>
            <a:r>
              <a:rPr sz="3000" dirty="0">
                <a:cs typeface="Palatino Linotype"/>
              </a:rPr>
              <a:t>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05416" y="6458694"/>
            <a:ext cx="1149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Palatino Linotype"/>
                <a:cs typeface="Palatino Linotype"/>
              </a:rPr>
              <a:t>7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3530" y="3114924"/>
            <a:ext cx="8846820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7127" y="3673472"/>
            <a:ext cx="1224280" cy="252095"/>
          </a:xfrm>
          <a:custGeom>
            <a:avLst/>
            <a:gdLst/>
            <a:ahLst/>
            <a:cxnLst/>
            <a:rect l="l" t="t" r="r" b="b"/>
            <a:pathLst>
              <a:path w="1224279" h="252095">
                <a:moveTo>
                  <a:pt x="1223740" y="0"/>
                </a:moveTo>
                <a:lnTo>
                  <a:pt x="1222710" y="39653"/>
                </a:lnTo>
                <a:lnTo>
                  <a:pt x="1217803" y="89236"/>
                </a:lnTo>
                <a:lnTo>
                  <a:pt x="1206662" y="126710"/>
                </a:lnTo>
                <a:lnTo>
                  <a:pt x="633444" y="129539"/>
                </a:lnTo>
                <a:lnTo>
                  <a:pt x="630052" y="131128"/>
                </a:lnTo>
                <a:lnTo>
                  <a:pt x="616412" y="179451"/>
                </a:lnTo>
                <a:lnTo>
                  <a:pt x="612325" y="232045"/>
                </a:lnTo>
                <a:lnTo>
                  <a:pt x="611886" y="252058"/>
                </a:lnTo>
                <a:lnTo>
                  <a:pt x="611583" y="232568"/>
                </a:lnTo>
                <a:lnTo>
                  <a:pt x="607534" y="179807"/>
                </a:lnTo>
                <a:lnTo>
                  <a:pt x="596555" y="135075"/>
                </a:lnTo>
                <a:lnTo>
                  <a:pt x="21558" y="129539"/>
                </a:lnTo>
                <a:lnTo>
                  <a:pt x="18166" y="127951"/>
                </a:lnTo>
                <a:lnTo>
                  <a:pt x="4526" y="79628"/>
                </a:lnTo>
                <a:lnTo>
                  <a:pt x="439" y="27034"/>
                </a:lnTo>
                <a:lnTo>
                  <a:pt x="0" y="7021"/>
                </a:lnTo>
              </a:path>
            </a:pathLst>
          </a:custGeom>
          <a:ln w="2286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24730" y="3958265"/>
            <a:ext cx="96774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sz="2000" spc="-140" dirty="0">
                <a:solidFill>
                  <a:srgbClr val="1F487C"/>
                </a:solidFill>
                <a:latin typeface="Palatino Linotype"/>
                <a:cs typeface="Palatino Linotype"/>
              </a:rPr>
              <a:t>V</a:t>
            </a:r>
            <a:r>
              <a:rPr sz="2000" dirty="0">
                <a:solidFill>
                  <a:srgbClr val="1F487C"/>
                </a:solidFill>
                <a:latin typeface="Palatino Linotype"/>
                <a:cs typeface="Palatino Linotype"/>
              </a:rPr>
              <a:t>raies</a:t>
            </a:r>
            <a:endParaRPr sz="2000">
              <a:latin typeface="Palatino Linotype"/>
              <a:cs typeface="Palatino Linotype"/>
            </a:endParaRPr>
          </a:p>
          <a:p>
            <a:pPr algn="ctr">
              <a:lnSpc>
                <a:spcPts val="2150"/>
              </a:lnSpc>
            </a:pPr>
            <a:r>
              <a:rPr sz="2000" dirty="0">
                <a:solidFill>
                  <a:srgbClr val="1F487C"/>
                </a:solidFill>
                <a:latin typeface="Palatino Linotype"/>
                <a:cs typeface="Palatino Linotype"/>
              </a:rPr>
              <a:t>do</a:t>
            </a:r>
            <a:r>
              <a:rPr sz="2000" spc="-15" dirty="0">
                <a:solidFill>
                  <a:srgbClr val="1F487C"/>
                </a:solidFill>
                <a:latin typeface="Palatino Linotype"/>
                <a:cs typeface="Palatino Linotype"/>
              </a:rPr>
              <a:t>n</a:t>
            </a:r>
            <a:r>
              <a:rPr sz="2000" dirty="0">
                <a:solidFill>
                  <a:srgbClr val="1F487C"/>
                </a:solidFill>
                <a:latin typeface="Palatino Linotype"/>
                <a:cs typeface="Palatino Linotype"/>
              </a:rPr>
              <a:t>nées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25683" y="3710048"/>
            <a:ext cx="1080770" cy="252729"/>
          </a:xfrm>
          <a:custGeom>
            <a:avLst/>
            <a:gdLst/>
            <a:ahLst/>
            <a:cxnLst/>
            <a:rect l="l" t="t" r="r" b="b"/>
            <a:pathLst>
              <a:path w="1080770" h="252729">
                <a:moveTo>
                  <a:pt x="1080472" y="0"/>
                </a:moveTo>
                <a:lnTo>
                  <a:pt x="1079442" y="39699"/>
                </a:lnTo>
                <a:lnTo>
                  <a:pt x="1074540" y="89384"/>
                </a:lnTo>
                <a:lnTo>
                  <a:pt x="1063445" y="127236"/>
                </a:lnTo>
                <a:lnTo>
                  <a:pt x="561931" y="130301"/>
                </a:lnTo>
                <a:lnTo>
                  <a:pt x="558555" y="131878"/>
                </a:lnTo>
                <a:lnTo>
                  <a:pt x="544890" y="179935"/>
                </a:lnTo>
                <a:lnTo>
                  <a:pt x="540728" y="232352"/>
                </a:lnTo>
                <a:lnTo>
                  <a:pt x="540258" y="252328"/>
                </a:lnTo>
                <a:lnTo>
                  <a:pt x="539946" y="232966"/>
                </a:lnTo>
                <a:lnTo>
                  <a:pt x="535820" y="180347"/>
                </a:lnTo>
                <a:lnTo>
                  <a:pt x="524700" y="135678"/>
                </a:lnTo>
                <a:lnTo>
                  <a:pt x="21673" y="130301"/>
                </a:lnTo>
                <a:lnTo>
                  <a:pt x="18297" y="128725"/>
                </a:lnTo>
                <a:lnTo>
                  <a:pt x="4632" y="80668"/>
                </a:lnTo>
                <a:lnTo>
                  <a:pt x="470" y="28251"/>
                </a:lnTo>
                <a:lnTo>
                  <a:pt x="0" y="8275"/>
                </a:lnTo>
              </a:path>
            </a:pathLst>
          </a:custGeom>
          <a:ln w="2285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2029" y="3990269"/>
            <a:ext cx="967105" cy="486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">
              <a:lnSpc>
                <a:spcPct val="79000"/>
              </a:lnSpc>
            </a:pPr>
            <a:r>
              <a:rPr sz="2000" spc="-5" dirty="0">
                <a:solidFill>
                  <a:srgbClr val="1F487C"/>
                </a:solidFill>
                <a:latin typeface="Palatino Linotype"/>
                <a:cs typeface="Palatino Linotype"/>
              </a:rPr>
              <a:t>F</a:t>
            </a:r>
            <a:r>
              <a:rPr sz="2000" spc="5" dirty="0">
                <a:solidFill>
                  <a:srgbClr val="1F487C"/>
                </a:solidFill>
                <a:latin typeface="Palatino Linotype"/>
                <a:cs typeface="Palatino Linotype"/>
              </a:rPr>
              <a:t>a</a:t>
            </a:r>
            <a:r>
              <a:rPr sz="2000" dirty="0">
                <a:solidFill>
                  <a:srgbClr val="1F487C"/>
                </a:solidFill>
                <a:latin typeface="Palatino Linotype"/>
                <a:cs typeface="Palatino Linotype"/>
              </a:rPr>
              <a:t>us</a:t>
            </a:r>
            <a:r>
              <a:rPr sz="2000" spc="5" dirty="0">
                <a:solidFill>
                  <a:srgbClr val="1F487C"/>
                </a:solidFill>
                <a:latin typeface="Palatino Linotype"/>
                <a:cs typeface="Palatino Linotype"/>
              </a:rPr>
              <a:t>s</a:t>
            </a:r>
            <a:r>
              <a:rPr sz="2000" dirty="0">
                <a:solidFill>
                  <a:srgbClr val="1F487C"/>
                </a:solidFill>
                <a:latin typeface="Palatino Linotype"/>
                <a:cs typeface="Palatino Linotype"/>
              </a:rPr>
              <a:t>es don</a:t>
            </a:r>
            <a:r>
              <a:rPr sz="2000" spc="-10" dirty="0">
                <a:solidFill>
                  <a:srgbClr val="1F487C"/>
                </a:solidFill>
                <a:latin typeface="Palatino Linotype"/>
                <a:cs typeface="Palatino Linotype"/>
              </a:rPr>
              <a:t>n</a:t>
            </a:r>
            <a:r>
              <a:rPr sz="2000" dirty="0">
                <a:solidFill>
                  <a:srgbClr val="1F487C"/>
                </a:solidFill>
                <a:latin typeface="Palatino Linotype"/>
                <a:cs typeface="Palatino Linotype"/>
              </a:rPr>
              <a:t>ées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32393" y="3080686"/>
            <a:ext cx="998219" cy="226060"/>
          </a:xfrm>
          <a:custGeom>
            <a:avLst/>
            <a:gdLst/>
            <a:ahLst/>
            <a:cxnLst/>
            <a:rect l="l" t="t" r="r" b="b"/>
            <a:pathLst>
              <a:path w="998220" h="226060">
                <a:moveTo>
                  <a:pt x="0" y="225500"/>
                </a:moveTo>
                <a:lnTo>
                  <a:pt x="1171" y="186181"/>
                </a:lnTo>
                <a:lnTo>
                  <a:pt x="6668" y="139282"/>
                </a:lnTo>
                <a:lnTo>
                  <a:pt x="480313" y="112724"/>
                </a:lnTo>
                <a:lnTo>
                  <a:pt x="483700" y="110906"/>
                </a:lnTo>
                <a:lnTo>
                  <a:pt x="494697" y="72606"/>
                </a:lnTo>
                <a:lnTo>
                  <a:pt x="498806" y="20249"/>
                </a:lnTo>
                <a:lnTo>
                  <a:pt x="499109" y="0"/>
                </a:lnTo>
                <a:lnTo>
                  <a:pt x="499411" y="20245"/>
                </a:lnTo>
                <a:lnTo>
                  <a:pt x="503521" y="72604"/>
                </a:lnTo>
                <a:lnTo>
                  <a:pt x="514523" y="110910"/>
                </a:lnTo>
                <a:lnTo>
                  <a:pt x="979424" y="112724"/>
                </a:lnTo>
                <a:lnTo>
                  <a:pt x="982810" y="114542"/>
                </a:lnTo>
                <a:lnTo>
                  <a:pt x="993807" y="152842"/>
                </a:lnTo>
                <a:lnTo>
                  <a:pt x="997916" y="205199"/>
                </a:lnTo>
                <a:lnTo>
                  <a:pt x="998219" y="225448"/>
                </a:lnTo>
              </a:path>
            </a:pathLst>
          </a:custGeom>
          <a:ln w="2286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600" y="3069003"/>
            <a:ext cx="647700" cy="229870"/>
          </a:xfrm>
          <a:custGeom>
            <a:avLst/>
            <a:gdLst/>
            <a:ahLst/>
            <a:cxnLst/>
            <a:rect l="l" t="t" r="r" b="b"/>
            <a:pathLst>
              <a:path w="647700" h="229870">
                <a:moveTo>
                  <a:pt x="0" y="229791"/>
                </a:moveTo>
                <a:lnTo>
                  <a:pt x="1073" y="190222"/>
                </a:lnTo>
                <a:lnTo>
                  <a:pt x="6161" y="141394"/>
                </a:lnTo>
                <a:lnTo>
                  <a:pt x="303149" y="105585"/>
                </a:lnTo>
                <a:lnTo>
                  <a:pt x="306534" y="103931"/>
                </a:lnTo>
                <a:lnTo>
                  <a:pt x="319951" y="53930"/>
                </a:lnTo>
                <a:lnTo>
                  <a:pt x="323618" y="0"/>
                </a:lnTo>
                <a:lnTo>
                  <a:pt x="324066" y="17819"/>
                </a:lnTo>
                <a:lnTo>
                  <a:pt x="329263" y="68077"/>
                </a:lnTo>
                <a:lnTo>
                  <a:pt x="342648" y="105070"/>
                </a:lnTo>
                <a:lnTo>
                  <a:pt x="626999" y="105585"/>
                </a:lnTo>
                <a:lnTo>
                  <a:pt x="630384" y="107239"/>
                </a:lnTo>
                <a:lnTo>
                  <a:pt x="643801" y="157240"/>
                </a:lnTo>
                <a:lnTo>
                  <a:pt x="646713" y="191813"/>
                </a:lnTo>
                <a:lnTo>
                  <a:pt x="647468" y="211171"/>
                </a:lnTo>
              </a:path>
            </a:pathLst>
          </a:custGeom>
          <a:ln w="2285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14307" y="2737026"/>
            <a:ext cx="13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00A800"/>
                </a:solidFill>
                <a:latin typeface="Palatino Linotype"/>
                <a:cs typeface="Palatino Linotype"/>
              </a:rPr>
              <a:t>1</a:t>
            </a:r>
            <a:endParaRPr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78924" y="2612767"/>
            <a:ext cx="127000" cy="432434"/>
          </a:xfrm>
          <a:custGeom>
            <a:avLst/>
            <a:gdLst/>
            <a:ahLst/>
            <a:cxnLst/>
            <a:rect l="l" t="t" r="r" b="b"/>
            <a:pathLst>
              <a:path w="127000" h="432435">
                <a:moveTo>
                  <a:pt x="74929" y="38100"/>
                </a:moveTo>
                <a:lnTo>
                  <a:pt x="52070" y="38100"/>
                </a:lnTo>
                <a:lnTo>
                  <a:pt x="52070" y="432054"/>
                </a:lnTo>
                <a:lnTo>
                  <a:pt x="74929" y="432054"/>
                </a:lnTo>
                <a:lnTo>
                  <a:pt x="74929" y="38100"/>
                </a:lnTo>
                <a:close/>
              </a:path>
              <a:path w="127000" h="432435">
                <a:moveTo>
                  <a:pt x="63500" y="0"/>
                </a:moveTo>
                <a:lnTo>
                  <a:pt x="0" y="50800"/>
                </a:lnTo>
                <a:lnTo>
                  <a:pt x="52070" y="50800"/>
                </a:lnTo>
                <a:lnTo>
                  <a:pt x="52070" y="38100"/>
                </a:lnTo>
                <a:lnTo>
                  <a:pt x="111125" y="38100"/>
                </a:lnTo>
                <a:lnTo>
                  <a:pt x="63500" y="0"/>
                </a:lnTo>
                <a:close/>
              </a:path>
              <a:path w="127000" h="432435">
                <a:moveTo>
                  <a:pt x="111125" y="38100"/>
                </a:moveTo>
                <a:lnTo>
                  <a:pt x="74929" y="38100"/>
                </a:lnTo>
                <a:lnTo>
                  <a:pt x="74929" y="50800"/>
                </a:lnTo>
                <a:lnTo>
                  <a:pt x="127000" y="50800"/>
                </a:lnTo>
                <a:lnTo>
                  <a:pt x="111125" y="38100"/>
                </a:lnTo>
                <a:close/>
              </a:path>
            </a:pathLst>
          </a:custGeom>
          <a:solidFill>
            <a:srgbClr val="00A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97168" y="2700704"/>
            <a:ext cx="13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FF0000"/>
                </a:solidFill>
                <a:latin typeface="Palatino Linotype"/>
                <a:cs typeface="Palatino Linotype"/>
              </a:rPr>
              <a:t>0</a:t>
            </a:r>
            <a:endParaRPr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200" y="2612767"/>
            <a:ext cx="127000" cy="368300"/>
          </a:xfrm>
          <a:custGeom>
            <a:avLst/>
            <a:gdLst/>
            <a:ahLst/>
            <a:cxnLst/>
            <a:rect l="l" t="t" r="r" b="b"/>
            <a:pathLst>
              <a:path w="127000" h="368300">
                <a:moveTo>
                  <a:pt x="52070" y="316992"/>
                </a:moveTo>
                <a:lnTo>
                  <a:pt x="0" y="316992"/>
                </a:lnTo>
                <a:lnTo>
                  <a:pt x="63500" y="367792"/>
                </a:lnTo>
                <a:lnTo>
                  <a:pt x="111125" y="329692"/>
                </a:lnTo>
                <a:lnTo>
                  <a:pt x="52070" y="329692"/>
                </a:lnTo>
                <a:lnTo>
                  <a:pt x="52070" y="316992"/>
                </a:lnTo>
                <a:close/>
              </a:path>
              <a:path w="127000" h="368300">
                <a:moveTo>
                  <a:pt x="74929" y="0"/>
                </a:moveTo>
                <a:lnTo>
                  <a:pt x="52070" y="0"/>
                </a:lnTo>
                <a:lnTo>
                  <a:pt x="52070" y="329692"/>
                </a:lnTo>
                <a:lnTo>
                  <a:pt x="74929" y="329692"/>
                </a:lnTo>
                <a:lnTo>
                  <a:pt x="74929" y="0"/>
                </a:lnTo>
                <a:close/>
              </a:path>
              <a:path w="127000" h="368300">
                <a:moveTo>
                  <a:pt x="127000" y="316992"/>
                </a:moveTo>
                <a:lnTo>
                  <a:pt x="74929" y="316992"/>
                </a:lnTo>
                <a:lnTo>
                  <a:pt x="74929" y="329692"/>
                </a:lnTo>
                <a:lnTo>
                  <a:pt x="111125" y="329692"/>
                </a:lnTo>
                <a:lnTo>
                  <a:pt x="127000" y="3169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36547" y="5888239"/>
            <a:ext cx="13741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cs typeface="Palatino Linotype"/>
              </a:rPr>
              <a:t>log(1) = 0</a:t>
            </a:r>
          </a:p>
          <a:p>
            <a:pPr marR="163830" algn="ctr"/>
            <a:r>
              <a:rPr spc="-10" dirty="0">
                <a:cs typeface="Palatino Linotype"/>
              </a:rPr>
              <a:t>lo</a:t>
            </a:r>
            <a:r>
              <a:rPr spc="-5" dirty="0">
                <a:cs typeface="Palatino Linotype"/>
              </a:rPr>
              <a:t>g(0.1</a:t>
            </a:r>
            <a:r>
              <a:rPr dirty="0">
                <a:cs typeface="Palatino Linotype"/>
              </a:rPr>
              <a:t>) = -1</a:t>
            </a:r>
          </a:p>
          <a:p>
            <a:pPr>
              <a:lnSpc>
                <a:spcPct val="100000"/>
              </a:lnSpc>
            </a:pPr>
            <a:r>
              <a:rPr spc="-10" dirty="0">
                <a:cs typeface="Palatino Linotype"/>
              </a:rPr>
              <a:t>lo</a:t>
            </a:r>
            <a:r>
              <a:rPr spc="-5" dirty="0">
                <a:cs typeface="Palatino Linotype"/>
              </a:rPr>
              <a:t>g(0</a:t>
            </a:r>
            <a:r>
              <a:rPr dirty="0">
                <a:cs typeface="Palatino Linotype"/>
              </a:rPr>
              <a:t>) =</a:t>
            </a:r>
            <a:r>
              <a:rPr spc="10" dirty="0">
                <a:cs typeface="Palatino Linotype"/>
              </a:rPr>
              <a:t> </a:t>
            </a:r>
            <a:r>
              <a:rPr dirty="0">
                <a:cs typeface="Palatino Linotype"/>
              </a:rPr>
              <a:t>-</a:t>
            </a:r>
            <a:r>
              <a:rPr spc="-10" dirty="0">
                <a:cs typeface="Palatino Linotype"/>
              </a:rPr>
              <a:t>Inf</a:t>
            </a:r>
            <a:endParaRPr dirty="0">
              <a:cs typeface="Palatino Linotype"/>
            </a:endParaRPr>
          </a:p>
        </p:txBody>
      </p:sp>
      <p:pic>
        <p:nvPicPr>
          <p:cNvPr id="18" name="Picture 9" descr="A picture containing clock, object&#10;&#10;Description generated with high confidence">
            <a:extLst>
              <a:ext uri="{FF2B5EF4-FFF2-40B4-BE49-F238E27FC236}">
                <a16:creationId xmlns="" xmlns:a16="http://schemas.microsoft.com/office/drawing/2014/main" id="{7E13F0E0-5C29-48C7-B624-12E4F090A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07" y="4789887"/>
            <a:ext cx="6512108" cy="19365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93670" y="3158208"/>
            <a:ext cx="579120" cy="609600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5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6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1093</Words>
  <Application>Microsoft Office PowerPoint</Application>
  <PresentationFormat>Grand écran</PresentationFormat>
  <Paragraphs>225</Paragraphs>
  <Slides>34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34</vt:i4>
      </vt:variant>
    </vt:vector>
  </HeadingPairs>
  <TitlesOfParts>
    <vt:vector size="56" baseType="lpstr">
      <vt:lpstr>Arial</vt:lpstr>
      <vt:lpstr>ArialMT</vt:lpstr>
      <vt:lpstr>Calibri</vt:lpstr>
      <vt:lpstr>Calibri Light</vt:lpstr>
      <vt:lpstr>Cambria Math</vt:lpstr>
      <vt:lpstr>Gill Sans MT</vt:lpstr>
      <vt:lpstr>IBMPlexSans</vt:lpstr>
      <vt:lpstr>Noto Sans</vt:lpstr>
      <vt:lpstr>Noto Sans Light</vt:lpstr>
      <vt:lpstr>Palatino Linotype</vt:lpstr>
      <vt:lpstr>Times New Roman</vt:lpstr>
      <vt:lpstr>Wingdings</vt:lpstr>
      <vt:lpstr>Wingdings 2</vt:lpstr>
      <vt:lpstr>Office Theme</vt:lpstr>
      <vt:lpstr>1_Office Theme</vt:lpstr>
      <vt:lpstr>3_Office Theme</vt:lpstr>
      <vt:lpstr>2_Office Theme</vt:lpstr>
      <vt:lpstr>Thème Office</vt:lpstr>
      <vt:lpstr>4_Office Theme</vt:lpstr>
      <vt:lpstr>5_Office Theme</vt:lpstr>
      <vt:lpstr>6_Office Theme</vt:lpstr>
      <vt:lpstr>7_Office Theme</vt:lpstr>
      <vt:lpstr>Présentation PowerPoint</vt:lpstr>
      <vt:lpstr>Modèles génératif versus discriminant</vt:lpstr>
      <vt:lpstr>Réseau de neurones génératif</vt:lpstr>
      <vt:lpstr>Modèles génératifs</vt:lpstr>
      <vt:lpstr>Autoencodeur variationnel (VAE)</vt:lpstr>
      <vt:lpstr>Présentation PowerPoint</vt:lpstr>
      <vt:lpstr>Présentation PowerPoint</vt:lpstr>
      <vt:lpstr>Présentation PowerPoint</vt:lpstr>
      <vt:lpstr>Présentation PowerPoint</vt:lpstr>
      <vt:lpstr>Entraînement du GAN</vt:lpstr>
      <vt:lpstr>Instabilité d’entrainement</vt:lpstr>
      <vt:lpstr>Version améliorée</vt:lpstr>
      <vt:lpstr>Algorithme ca. 2016</vt:lpstr>
      <vt:lpstr>Avantages et inconvenients du GAN</vt:lpstr>
      <vt:lpstr>Une jungle de travaux depuis 2016!</vt:lpstr>
      <vt:lpstr>Présentation PowerPoint</vt:lpstr>
      <vt:lpstr>Résultats (64x64 pixels)</vt:lpstr>
      <vt:lpstr>Interpolation sur z</vt:lpstr>
      <vt:lpstr>Algèbre sur z!</vt:lpstr>
      <vt:lpstr>Algèbre sur z!</vt:lpstr>
      <vt:lpstr>CycleGAN</vt:lpstr>
      <vt:lpstr>CycleGAN : un GAN cyclique et faiblement supervisé</vt:lpstr>
      <vt:lpstr>CycleGAN : un GAN cyclique et faiblement supervisé</vt:lpstr>
      <vt:lpstr>Présentation PowerPoint</vt:lpstr>
      <vt:lpstr>Présentation PowerPoint</vt:lpstr>
      <vt:lpstr>Pix2Pix</vt:lpstr>
      <vt:lpstr>GANs en action</vt:lpstr>
      <vt:lpstr>Rehaussement de résolution d’image</vt:lpstr>
      <vt:lpstr>Présentation PowerPoint</vt:lpstr>
      <vt:lpstr>Présentation PowerPoint</vt:lpstr>
      <vt:lpstr>Création d’histoires</vt:lpstr>
      <vt:lpstr>Restauration d’images</vt:lpstr>
      <vt:lpstr>Transformation d’images</vt:lpstr>
      <vt:lpstr>Et le concept de GAN ne semble pas nouveau!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Giguère</dc:creator>
  <cp:lastModifiedBy>Boukadoum, A. Mounir</cp:lastModifiedBy>
  <cp:revision>42</cp:revision>
  <dcterms:created xsi:type="dcterms:W3CDTF">2019-10-15T23:50:19Z</dcterms:created>
  <dcterms:modified xsi:type="dcterms:W3CDTF">2019-10-23T16:12:21Z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2018-04-24T00:00:00Z</vt:filetime>
  </property>
  <property fmtid="{D5CDD505-2E9C-101B-9397-08002B2CF9AE}" pid="3" name="LastSaved">
    <vt:filetime>2019-10-16T00:00:00Z</vt:filetime>
  </property>
</Properties>
</file>