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72.jpg" ContentType="image/jpeg"/>
  <Override PartName="/ppt/media/image7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9" r:id="rId2"/>
    <p:sldMasterId id="2147483715" r:id="rId3"/>
    <p:sldMasterId id="2147483730" r:id="rId4"/>
  </p:sldMasterIdLst>
  <p:notesMasterIdLst>
    <p:notesMasterId r:id="rId51"/>
  </p:notesMasterIdLst>
  <p:handoutMasterIdLst>
    <p:handoutMasterId r:id="rId52"/>
  </p:handoutMasterIdLst>
  <p:sldIdLst>
    <p:sldId id="340" r:id="rId5"/>
    <p:sldId id="370" r:id="rId6"/>
    <p:sldId id="391" r:id="rId7"/>
    <p:sldId id="392" r:id="rId8"/>
    <p:sldId id="394" r:id="rId9"/>
    <p:sldId id="395" r:id="rId10"/>
    <p:sldId id="371" r:id="rId11"/>
    <p:sldId id="372" r:id="rId12"/>
    <p:sldId id="387" r:id="rId13"/>
    <p:sldId id="388" r:id="rId14"/>
    <p:sldId id="390" r:id="rId15"/>
    <p:sldId id="402" r:id="rId16"/>
    <p:sldId id="405" r:id="rId17"/>
    <p:sldId id="373" r:id="rId18"/>
    <p:sldId id="374" r:id="rId19"/>
    <p:sldId id="375" r:id="rId20"/>
    <p:sldId id="376" r:id="rId21"/>
    <p:sldId id="377" r:id="rId22"/>
    <p:sldId id="410" r:id="rId23"/>
    <p:sldId id="378" r:id="rId24"/>
    <p:sldId id="379" r:id="rId25"/>
    <p:sldId id="380" r:id="rId26"/>
    <p:sldId id="381" r:id="rId27"/>
    <p:sldId id="383" r:id="rId28"/>
    <p:sldId id="396" r:id="rId29"/>
    <p:sldId id="397" r:id="rId30"/>
    <p:sldId id="406" r:id="rId31"/>
    <p:sldId id="407" r:id="rId32"/>
    <p:sldId id="408" r:id="rId33"/>
    <p:sldId id="382" r:id="rId34"/>
    <p:sldId id="384" r:id="rId35"/>
    <p:sldId id="417" r:id="rId36"/>
    <p:sldId id="418" r:id="rId37"/>
    <p:sldId id="403" r:id="rId38"/>
    <p:sldId id="413" r:id="rId39"/>
    <p:sldId id="404" r:id="rId40"/>
    <p:sldId id="414" r:id="rId41"/>
    <p:sldId id="415" r:id="rId42"/>
    <p:sldId id="409" r:id="rId43"/>
    <p:sldId id="398" r:id="rId44"/>
    <p:sldId id="401" r:id="rId45"/>
    <p:sldId id="411" r:id="rId46"/>
    <p:sldId id="412" r:id="rId47"/>
    <p:sldId id="419" r:id="rId48"/>
    <p:sldId id="420" r:id="rId49"/>
    <p:sldId id="385" r:id="rId50"/>
  </p:sldIdLst>
  <p:sldSz cx="9144000" cy="6858000" type="screen4x3"/>
  <p:notesSz cx="9296400" cy="68818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757"/>
    <a:srgbClr val="00EE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275" autoAdjust="0"/>
  </p:normalViewPr>
  <p:slideViewPr>
    <p:cSldViewPr snapToGrid="0" snapToObjects="1">
      <p:cViewPr varScale="1">
        <p:scale>
          <a:sx n="128" d="100"/>
          <a:sy n="128" d="100"/>
        </p:scale>
        <p:origin x="816" y="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l" defTabSz="92392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8913" y="0"/>
            <a:ext cx="4027487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37325"/>
            <a:ext cx="402907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l" defTabSz="92392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8913" y="6537325"/>
            <a:ext cx="4027487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/>
            </a:lvl1pPr>
          </a:lstStyle>
          <a:p>
            <a:pPr>
              <a:defRPr/>
            </a:pPr>
            <a:fld id="{A351B01B-E430-471E-80F3-2F6554D8247B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97606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l" defTabSz="92392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8913" y="0"/>
            <a:ext cx="4027487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27350" y="515938"/>
            <a:ext cx="3441700" cy="2581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9838" y="3268663"/>
            <a:ext cx="681672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37325"/>
            <a:ext cx="402907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l" defTabSz="92392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8913" y="6537325"/>
            <a:ext cx="4027487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/>
            </a:lvl1pPr>
          </a:lstStyle>
          <a:p>
            <a:pPr>
              <a:defRPr/>
            </a:pPr>
            <a:fld id="{F55E55FF-1CBA-45F2-BF8D-BC722A357831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1324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E55FF-1CBA-45F2-BF8D-BC722A35783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08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5028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013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E55FF-1CBA-45F2-BF8D-BC722A35783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681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7733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8501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7192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6640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4063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3B2AFB-B2AD-450B-B3CF-26DD4E781F7E}" type="slidenum">
              <a:rPr lang="en-GB"/>
              <a:pPr/>
              <a:t>11</a:t>
            </a:fld>
            <a:endParaRPr lang="en-GB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154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5391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8241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E55FF-1CBA-45F2-BF8D-BC722A35783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577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E55FF-1CBA-45F2-BF8D-BC722A35783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5138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7921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9FC85-1B02-42C7-93F7-5C13A83898EE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178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ADB9-9ABB-42FA-9F62-FA16268B227F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960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C34F5-FA39-49D2-80FD-EE1D70866BFF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373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1929" y="1189177"/>
            <a:ext cx="8740142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471"/>
            </a:lvl2pPr>
            <a:lvl3pPr marL="168090" indent="0">
              <a:buNone/>
              <a:defRPr/>
            </a:lvl3pPr>
            <a:lvl4pPr marL="336179" indent="0">
              <a:buNone/>
              <a:defRPr/>
            </a:lvl4pPr>
            <a:lvl5pPr marL="50426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32218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3840480"/>
            <a:ext cx="64007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82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1206"/>
            <a:r>
              <a:rPr lang="en-US" spc="9" smtClean="0">
                <a:solidFill>
                  <a:prstClr val="white"/>
                </a:solidFill>
              </a:rPr>
              <a:t>Introducing</a:t>
            </a:r>
            <a:r>
              <a:rPr lang="en-US" spc="71" smtClean="0">
                <a:solidFill>
                  <a:prstClr val="white"/>
                </a:solidFill>
              </a:rPr>
              <a:t> </a:t>
            </a:r>
            <a:r>
              <a:rPr lang="en-US" spc="31" smtClean="0">
                <a:solidFill>
                  <a:prstClr val="white"/>
                </a:solidFill>
              </a:rPr>
              <a:t>Deep</a:t>
            </a:r>
            <a:r>
              <a:rPr lang="en-US" spc="71" smtClean="0">
                <a:solidFill>
                  <a:prstClr val="white"/>
                </a:solidFill>
              </a:rPr>
              <a:t> </a:t>
            </a:r>
            <a:r>
              <a:rPr lang="en-US" spc="9" smtClean="0">
                <a:solidFill>
                  <a:prstClr val="white"/>
                </a:solidFill>
              </a:rPr>
              <a:t>Lea</a:t>
            </a:r>
            <a:r>
              <a:rPr lang="en-US" spc="13" smtClean="0">
                <a:solidFill>
                  <a:prstClr val="white"/>
                </a:solidFill>
              </a:rPr>
              <a:t>r</a:t>
            </a:r>
            <a:r>
              <a:rPr lang="en-US" spc="31" smtClean="0">
                <a:solidFill>
                  <a:prstClr val="white"/>
                </a:solidFill>
              </a:rPr>
              <a:t>ning</a:t>
            </a:r>
            <a:r>
              <a:rPr lang="en-US" spc="71" smtClean="0">
                <a:solidFill>
                  <a:prstClr val="white"/>
                </a:solidFill>
              </a:rPr>
              <a:t> </a:t>
            </a:r>
            <a:r>
              <a:rPr lang="en-US" spc="-4" smtClean="0">
                <a:solidFill>
                  <a:prstClr val="white"/>
                </a:solidFill>
              </a:rPr>
              <a:t>with</a:t>
            </a:r>
            <a:r>
              <a:rPr lang="en-US" spc="71" smtClean="0">
                <a:solidFill>
                  <a:prstClr val="white"/>
                </a:solidFill>
              </a:rPr>
              <a:t> </a:t>
            </a:r>
            <a:r>
              <a:rPr lang="en-US" spc="79" smtClean="0">
                <a:solidFill>
                  <a:prstClr val="white"/>
                </a:solidFill>
              </a:rPr>
              <a:t>M</a:t>
            </a:r>
            <a:r>
              <a:rPr lang="en-US" spc="-18" smtClean="0">
                <a:solidFill>
                  <a:prstClr val="white"/>
                </a:solidFill>
              </a:rPr>
              <a:t>A</a:t>
            </a:r>
            <a:r>
              <a:rPr lang="en-US" spc="18" smtClean="0">
                <a:solidFill>
                  <a:prstClr val="white"/>
                </a:solidFill>
              </a:rPr>
              <a:t>TLAB</a:t>
            </a:r>
            <a:endParaRPr lang="en-US" spc="18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693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9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22413"/>
            <a:fld id="{81D60167-4931-47E6-BA6A-407CBD079E47}" type="slidenum">
              <a:rPr lang="fr-CA" spc="128" smtClean="0">
                <a:solidFill>
                  <a:prstClr val="white"/>
                </a:solidFill>
              </a:rPr>
              <a:pPr marL="22413"/>
              <a:t>‹N°›</a:t>
            </a:fld>
            <a:endParaRPr lang="fr-CA" spc="128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245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4856" y="575846"/>
            <a:ext cx="8114288" cy="366575"/>
          </a:xfrm>
        </p:spPr>
        <p:txBody>
          <a:bodyPr lIns="0" tIns="0" rIns="0" bIns="0"/>
          <a:lstStyle>
            <a:lvl1pPr>
              <a:defRPr sz="2382" b="1" i="0">
                <a:solidFill>
                  <a:srgbClr val="2E7DB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1386" y="2138206"/>
            <a:ext cx="7581227" cy="271613"/>
          </a:xfrm>
        </p:spPr>
        <p:txBody>
          <a:bodyPr lIns="0" tIns="0" rIns="0" bIns="0"/>
          <a:lstStyle>
            <a:lvl1pPr>
              <a:defRPr sz="1765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82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1206"/>
            <a:r>
              <a:rPr lang="en-US" spc="9" smtClean="0">
                <a:solidFill>
                  <a:prstClr val="white"/>
                </a:solidFill>
              </a:rPr>
              <a:t>Introducing</a:t>
            </a:r>
            <a:r>
              <a:rPr lang="en-US" spc="71" smtClean="0">
                <a:solidFill>
                  <a:prstClr val="white"/>
                </a:solidFill>
              </a:rPr>
              <a:t> </a:t>
            </a:r>
            <a:r>
              <a:rPr lang="en-US" spc="31" smtClean="0">
                <a:solidFill>
                  <a:prstClr val="white"/>
                </a:solidFill>
              </a:rPr>
              <a:t>Deep</a:t>
            </a:r>
            <a:r>
              <a:rPr lang="en-US" spc="71" smtClean="0">
                <a:solidFill>
                  <a:prstClr val="white"/>
                </a:solidFill>
              </a:rPr>
              <a:t> </a:t>
            </a:r>
            <a:r>
              <a:rPr lang="en-US" spc="9" smtClean="0">
                <a:solidFill>
                  <a:prstClr val="white"/>
                </a:solidFill>
              </a:rPr>
              <a:t>Lea</a:t>
            </a:r>
            <a:r>
              <a:rPr lang="en-US" spc="13" smtClean="0">
                <a:solidFill>
                  <a:prstClr val="white"/>
                </a:solidFill>
              </a:rPr>
              <a:t>r</a:t>
            </a:r>
            <a:r>
              <a:rPr lang="en-US" spc="31" smtClean="0">
                <a:solidFill>
                  <a:prstClr val="white"/>
                </a:solidFill>
              </a:rPr>
              <a:t>ning</a:t>
            </a:r>
            <a:r>
              <a:rPr lang="en-US" spc="71" smtClean="0">
                <a:solidFill>
                  <a:prstClr val="white"/>
                </a:solidFill>
              </a:rPr>
              <a:t> </a:t>
            </a:r>
            <a:r>
              <a:rPr lang="en-US" spc="-4" smtClean="0">
                <a:solidFill>
                  <a:prstClr val="white"/>
                </a:solidFill>
              </a:rPr>
              <a:t>with</a:t>
            </a:r>
            <a:r>
              <a:rPr lang="en-US" spc="71" smtClean="0">
                <a:solidFill>
                  <a:prstClr val="white"/>
                </a:solidFill>
              </a:rPr>
              <a:t> </a:t>
            </a:r>
            <a:r>
              <a:rPr lang="en-US" spc="79" smtClean="0">
                <a:solidFill>
                  <a:prstClr val="white"/>
                </a:solidFill>
              </a:rPr>
              <a:t>M</a:t>
            </a:r>
            <a:r>
              <a:rPr lang="en-US" spc="-18" smtClean="0">
                <a:solidFill>
                  <a:prstClr val="white"/>
                </a:solidFill>
              </a:rPr>
              <a:t>A</a:t>
            </a:r>
            <a:r>
              <a:rPr lang="en-US" spc="18" smtClean="0">
                <a:solidFill>
                  <a:prstClr val="white"/>
                </a:solidFill>
              </a:rPr>
              <a:t>TLAB</a:t>
            </a:r>
            <a:endParaRPr lang="en-US" spc="18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693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9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22413"/>
            <a:fld id="{81D60167-4931-47E6-BA6A-407CBD079E47}" type="slidenum">
              <a:rPr lang="fr-CA" spc="128" smtClean="0">
                <a:solidFill>
                  <a:prstClr val="white"/>
                </a:solidFill>
              </a:rPr>
              <a:pPr marL="22413"/>
              <a:t>‹N°›</a:t>
            </a:fld>
            <a:endParaRPr lang="fr-CA" spc="128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315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4856" y="575846"/>
            <a:ext cx="8114288" cy="366575"/>
          </a:xfrm>
        </p:spPr>
        <p:txBody>
          <a:bodyPr lIns="0" tIns="0" rIns="0" bIns="0"/>
          <a:lstStyle>
            <a:lvl1pPr>
              <a:defRPr sz="2382" b="1" i="0">
                <a:solidFill>
                  <a:srgbClr val="2E7DB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82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1206"/>
            <a:r>
              <a:rPr lang="en-US" spc="9" smtClean="0">
                <a:solidFill>
                  <a:prstClr val="white"/>
                </a:solidFill>
              </a:rPr>
              <a:t>Introducing</a:t>
            </a:r>
            <a:r>
              <a:rPr lang="en-US" spc="71" smtClean="0">
                <a:solidFill>
                  <a:prstClr val="white"/>
                </a:solidFill>
              </a:rPr>
              <a:t> </a:t>
            </a:r>
            <a:r>
              <a:rPr lang="en-US" spc="31" smtClean="0">
                <a:solidFill>
                  <a:prstClr val="white"/>
                </a:solidFill>
              </a:rPr>
              <a:t>Deep</a:t>
            </a:r>
            <a:r>
              <a:rPr lang="en-US" spc="71" smtClean="0">
                <a:solidFill>
                  <a:prstClr val="white"/>
                </a:solidFill>
              </a:rPr>
              <a:t> </a:t>
            </a:r>
            <a:r>
              <a:rPr lang="en-US" spc="9" smtClean="0">
                <a:solidFill>
                  <a:prstClr val="white"/>
                </a:solidFill>
              </a:rPr>
              <a:t>Lea</a:t>
            </a:r>
            <a:r>
              <a:rPr lang="en-US" spc="13" smtClean="0">
                <a:solidFill>
                  <a:prstClr val="white"/>
                </a:solidFill>
              </a:rPr>
              <a:t>r</a:t>
            </a:r>
            <a:r>
              <a:rPr lang="en-US" spc="31" smtClean="0">
                <a:solidFill>
                  <a:prstClr val="white"/>
                </a:solidFill>
              </a:rPr>
              <a:t>ning</a:t>
            </a:r>
            <a:r>
              <a:rPr lang="en-US" spc="71" smtClean="0">
                <a:solidFill>
                  <a:prstClr val="white"/>
                </a:solidFill>
              </a:rPr>
              <a:t> </a:t>
            </a:r>
            <a:r>
              <a:rPr lang="en-US" spc="-4" smtClean="0">
                <a:solidFill>
                  <a:prstClr val="white"/>
                </a:solidFill>
              </a:rPr>
              <a:t>with</a:t>
            </a:r>
            <a:r>
              <a:rPr lang="en-US" spc="71" smtClean="0">
                <a:solidFill>
                  <a:prstClr val="white"/>
                </a:solidFill>
              </a:rPr>
              <a:t> </a:t>
            </a:r>
            <a:r>
              <a:rPr lang="en-US" spc="79" smtClean="0">
                <a:solidFill>
                  <a:prstClr val="white"/>
                </a:solidFill>
              </a:rPr>
              <a:t>M</a:t>
            </a:r>
            <a:r>
              <a:rPr lang="en-US" spc="-18" smtClean="0">
                <a:solidFill>
                  <a:prstClr val="white"/>
                </a:solidFill>
              </a:rPr>
              <a:t>A</a:t>
            </a:r>
            <a:r>
              <a:rPr lang="en-US" spc="18" smtClean="0">
                <a:solidFill>
                  <a:prstClr val="white"/>
                </a:solidFill>
              </a:rPr>
              <a:t>TLAB</a:t>
            </a:r>
            <a:endParaRPr lang="en-US" spc="18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693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9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22413"/>
            <a:fld id="{81D60167-4931-47E6-BA6A-407CBD079E47}" type="slidenum">
              <a:rPr lang="fr-CA" spc="128" smtClean="0">
                <a:solidFill>
                  <a:prstClr val="white"/>
                </a:solidFill>
              </a:rPr>
              <a:pPr marL="22413"/>
              <a:t>‹N°›</a:t>
            </a:fld>
            <a:endParaRPr lang="fr-CA" spc="128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25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4856" y="575846"/>
            <a:ext cx="8114288" cy="366575"/>
          </a:xfrm>
        </p:spPr>
        <p:txBody>
          <a:bodyPr lIns="0" tIns="0" rIns="0" bIns="0"/>
          <a:lstStyle>
            <a:lvl1pPr>
              <a:defRPr sz="2382" b="1" i="0">
                <a:solidFill>
                  <a:srgbClr val="2E7DB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82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1206"/>
            <a:r>
              <a:rPr lang="en-US" spc="9" smtClean="0">
                <a:solidFill>
                  <a:prstClr val="white"/>
                </a:solidFill>
              </a:rPr>
              <a:t>Introducing</a:t>
            </a:r>
            <a:r>
              <a:rPr lang="en-US" spc="71" smtClean="0">
                <a:solidFill>
                  <a:prstClr val="white"/>
                </a:solidFill>
              </a:rPr>
              <a:t> </a:t>
            </a:r>
            <a:r>
              <a:rPr lang="en-US" spc="31" smtClean="0">
                <a:solidFill>
                  <a:prstClr val="white"/>
                </a:solidFill>
              </a:rPr>
              <a:t>Deep</a:t>
            </a:r>
            <a:r>
              <a:rPr lang="en-US" spc="71" smtClean="0">
                <a:solidFill>
                  <a:prstClr val="white"/>
                </a:solidFill>
              </a:rPr>
              <a:t> </a:t>
            </a:r>
            <a:r>
              <a:rPr lang="en-US" spc="9" smtClean="0">
                <a:solidFill>
                  <a:prstClr val="white"/>
                </a:solidFill>
              </a:rPr>
              <a:t>Lea</a:t>
            </a:r>
            <a:r>
              <a:rPr lang="en-US" spc="13" smtClean="0">
                <a:solidFill>
                  <a:prstClr val="white"/>
                </a:solidFill>
              </a:rPr>
              <a:t>r</a:t>
            </a:r>
            <a:r>
              <a:rPr lang="en-US" spc="31" smtClean="0">
                <a:solidFill>
                  <a:prstClr val="white"/>
                </a:solidFill>
              </a:rPr>
              <a:t>ning</a:t>
            </a:r>
            <a:r>
              <a:rPr lang="en-US" spc="71" smtClean="0">
                <a:solidFill>
                  <a:prstClr val="white"/>
                </a:solidFill>
              </a:rPr>
              <a:t> </a:t>
            </a:r>
            <a:r>
              <a:rPr lang="en-US" spc="-4" smtClean="0">
                <a:solidFill>
                  <a:prstClr val="white"/>
                </a:solidFill>
              </a:rPr>
              <a:t>with</a:t>
            </a:r>
            <a:r>
              <a:rPr lang="en-US" spc="71" smtClean="0">
                <a:solidFill>
                  <a:prstClr val="white"/>
                </a:solidFill>
              </a:rPr>
              <a:t> </a:t>
            </a:r>
            <a:r>
              <a:rPr lang="en-US" spc="79" smtClean="0">
                <a:solidFill>
                  <a:prstClr val="white"/>
                </a:solidFill>
              </a:rPr>
              <a:t>M</a:t>
            </a:r>
            <a:r>
              <a:rPr lang="en-US" spc="-18" smtClean="0">
                <a:solidFill>
                  <a:prstClr val="white"/>
                </a:solidFill>
              </a:rPr>
              <a:t>A</a:t>
            </a:r>
            <a:r>
              <a:rPr lang="en-US" spc="18" smtClean="0">
                <a:solidFill>
                  <a:prstClr val="white"/>
                </a:solidFill>
              </a:rPr>
              <a:t>TLAB</a:t>
            </a:r>
            <a:endParaRPr lang="en-US" spc="18" dirty="0">
              <a:solidFill>
                <a:prstClr val="white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693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9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22413"/>
            <a:fld id="{81D60167-4931-47E6-BA6A-407CBD079E47}" type="slidenum">
              <a:rPr lang="fr-CA" spc="128" smtClean="0">
                <a:solidFill>
                  <a:prstClr val="white"/>
                </a:solidFill>
              </a:rPr>
              <a:pPr marL="22413"/>
              <a:t>‹N°›</a:t>
            </a:fld>
            <a:endParaRPr lang="fr-CA" spc="128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1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852544"/>
            <a:ext cx="5270500" cy="2967878"/>
          </a:xfrm>
          <a:custGeom>
            <a:avLst/>
            <a:gdLst/>
            <a:ahLst/>
            <a:cxnLst/>
            <a:rect l="l" t="t" r="r" b="b"/>
            <a:pathLst>
              <a:path w="5797550" h="3363595">
                <a:moveTo>
                  <a:pt x="0" y="3363467"/>
                </a:moveTo>
                <a:lnTo>
                  <a:pt x="5797296" y="3363467"/>
                </a:lnTo>
                <a:lnTo>
                  <a:pt x="5797296" y="0"/>
                </a:lnTo>
                <a:lnTo>
                  <a:pt x="0" y="0"/>
                </a:lnTo>
                <a:lnTo>
                  <a:pt x="0" y="3363467"/>
                </a:lnTo>
                <a:close/>
              </a:path>
            </a:pathLst>
          </a:custGeom>
          <a:solidFill>
            <a:srgbClr val="2E7DB1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82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1206"/>
            <a:r>
              <a:rPr lang="en-US" spc="9" smtClean="0">
                <a:solidFill>
                  <a:prstClr val="white"/>
                </a:solidFill>
              </a:rPr>
              <a:t>Introducing</a:t>
            </a:r>
            <a:r>
              <a:rPr lang="en-US" spc="71" smtClean="0">
                <a:solidFill>
                  <a:prstClr val="white"/>
                </a:solidFill>
              </a:rPr>
              <a:t> </a:t>
            </a:r>
            <a:r>
              <a:rPr lang="en-US" spc="31" smtClean="0">
                <a:solidFill>
                  <a:prstClr val="white"/>
                </a:solidFill>
              </a:rPr>
              <a:t>Deep</a:t>
            </a:r>
            <a:r>
              <a:rPr lang="en-US" spc="71" smtClean="0">
                <a:solidFill>
                  <a:prstClr val="white"/>
                </a:solidFill>
              </a:rPr>
              <a:t> </a:t>
            </a:r>
            <a:r>
              <a:rPr lang="en-US" spc="9" smtClean="0">
                <a:solidFill>
                  <a:prstClr val="white"/>
                </a:solidFill>
              </a:rPr>
              <a:t>Lea</a:t>
            </a:r>
            <a:r>
              <a:rPr lang="en-US" spc="13" smtClean="0">
                <a:solidFill>
                  <a:prstClr val="white"/>
                </a:solidFill>
              </a:rPr>
              <a:t>r</a:t>
            </a:r>
            <a:r>
              <a:rPr lang="en-US" spc="31" smtClean="0">
                <a:solidFill>
                  <a:prstClr val="white"/>
                </a:solidFill>
              </a:rPr>
              <a:t>ning</a:t>
            </a:r>
            <a:r>
              <a:rPr lang="en-US" spc="71" smtClean="0">
                <a:solidFill>
                  <a:prstClr val="white"/>
                </a:solidFill>
              </a:rPr>
              <a:t> </a:t>
            </a:r>
            <a:r>
              <a:rPr lang="en-US" spc="-4" smtClean="0">
                <a:solidFill>
                  <a:prstClr val="white"/>
                </a:solidFill>
              </a:rPr>
              <a:t>with</a:t>
            </a:r>
            <a:r>
              <a:rPr lang="en-US" spc="71" smtClean="0">
                <a:solidFill>
                  <a:prstClr val="white"/>
                </a:solidFill>
              </a:rPr>
              <a:t> </a:t>
            </a:r>
            <a:r>
              <a:rPr lang="en-US" spc="79" smtClean="0">
                <a:solidFill>
                  <a:prstClr val="white"/>
                </a:solidFill>
              </a:rPr>
              <a:t>M</a:t>
            </a:r>
            <a:r>
              <a:rPr lang="en-US" spc="-18" smtClean="0">
                <a:solidFill>
                  <a:prstClr val="white"/>
                </a:solidFill>
              </a:rPr>
              <a:t>A</a:t>
            </a:r>
            <a:r>
              <a:rPr lang="en-US" spc="18" smtClean="0">
                <a:solidFill>
                  <a:prstClr val="white"/>
                </a:solidFill>
              </a:rPr>
              <a:t>TLAB</a:t>
            </a:r>
            <a:endParaRPr lang="en-US" spc="18" dirty="0">
              <a:solidFill>
                <a:prstClr val="white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693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9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22413"/>
            <a:fld id="{81D60167-4931-47E6-BA6A-407CBD079E47}" type="slidenum">
              <a:rPr lang="fr-CA" spc="128" smtClean="0">
                <a:solidFill>
                  <a:prstClr val="white"/>
                </a:solidFill>
              </a:rPr>
              <a:pPr marL="22413"/>
              <a:t>‹N°›</a:t>
            </a:fld>
            <a:endParaRPr lang="fr-CA" spc="128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303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06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18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3A398-F379-4F42-B7AB-523E8FBBBFAB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3560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07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31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645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1932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15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54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1304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65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766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91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25168"/>
            <a:r>
              <a:rPr lang="fr-CA" spc="69" smtClean="0">
                <a:solidFill>
                  <a:prstClr val="white"/>
                </a:solidFill>
              </a:rPr>
              <a:t>App</a:t>
            </a:r>
            <a:r>
              <a:rPr lang="fr-CA" spc="20" smtClean="0">
                <a:solidFill>
                  <a:prstClr val="white"/>
                </a:solidFill>
              </a:rPr>
              <a:t>r</a:t>
            </a:r>
            <a:r>
              <a:rPr lang="fr-CA" spc="59" smtClean="0">
                <a:solidFill>
                  <a:prstClr val="white"/>
                </a:solidFill>
              </a:rPr>
              <a:t>entissage</a:t>
            </a:r>
            <a:r>
              <a:rPr lang="fr-CA" smtClean="0">
                <a:solidFill>
                  <a:prstClr val="white"/>
                </a:solidFill>
              </a:rPr>
              <a:t> </a:t>
            </a:r>
            <a:r>
              <a:rPr lang="fr-CA" spc="69" smtClean="0">
                <a:solidFill>
                  <a:prstClr val="white"/>
                </a:solidFill>
              </a:rPr>
              <a:t>p</a:t>
            </a:r>
            <a:r>
              <a:rPr lang="fr-CA" spc="20" smtClean="0">
                <a:solidFill>
                  <a:prstClr val="white"/>
                </a:solidFill>
              </a:rPr>
              <a:t>r</a:t>
            </a:r>
            <a:r>
              <a:rPr lang="fr-CA" spc="59" smtClean="0">
                <a:solidFill>
                  <a:prstClr val="white"/>
                </a:solidFill>
              </a:rPr>
              <a:t>ofond</a:t>
            </a:r>
            <a:endParaRPr lang="fr-CA" spc="59" dirty="0">
              <a:solidFill>
                <a:prstClr val="white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91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25168"/>
            <a:r>
              <a:rPr lang="fr-CA" spc="30" smtClean="0">
                <a:solidFill>
                  <a:prstClr val="black"/>
                </a:solidFill>
              </a:rPr>
              <a:t>L</a:t>
            </a:r>
            <a:r>
              <a:rPr lang="fr-CA" spc="69" smtClean="0">
                <a:solidFill>
                  <a:prstClr val="black"/>
                </a:solidFill>
              </a:rPr>
              <a:t>udovic</a:t>
            </a:r>
            <a:r>
              <a:rPr lang="fr-CA" smtClean="0">
                <a:solidFill>
                  <a:prstClr val="black"/>
                </a:solidFill>
              </a:rPr>
              <a:t> </a:t>
            </a:r>
            <a:r>
              <a:rPr lang="fr-CA" spc="-129" smtClean="0">
                <a:solidFill>
                  <a:prstClr val="black"/>
                </a:solidFill>
              </a:rPr>
              <a:t>T</a:t>
            </a:r>
            <a:r>
              <a:rPr lang="fr-CA" spc="10" smtClean="0">
                <a:solidFill>
                  <a:prstClr val="black"/>
                </a:solidFill>
              </a:rPr>
              <a:t>r</a:t>
            </a:r>
            <a:r>
              <a:rPr lang="fr-CA" spc="50" smtClean="0">
                <a:solidFill>
                  <a:prstClr val="black"/>
                </a:solidFill>
              </a:rPr>
              <a:t>ottier</a:t>
            </a:r>
            <a:endParaRPr lang="fr-CA" spc="5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91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50335"/>
            <a:fld id="{81D60167-4931-47E6-BA6A-407CBD079E47}" type="slidenum">
              <a:rPr lang="fr-CA" spc="79" smtClean="0">
                <a:solidFill>
                  <a:prstClr val="white"/>
                </a:solidFill>
              </a:rPr>
              <a:pPr marL="50335"/>
              <a:t>‹N°›</a:t>
            </a:fld>
            <a:r>
              <a:rPr lang="fr-CA" spc="30" smtClean="0">
                <a:solidFill>
                  <a:prstClr val="white"/>
                </a:solidFill>
              </a:rPr>
              <a:t>/49</a:t>
            </a:r>
            <a:endParaRPr lang="fr-CA" spc="3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52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A644F-623B-48B2-9CD5-52F4FB43377D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24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1929" y="1189177"/>
            <a:ext cx="8740142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471"/>
            </a:lvl2pPr>
            <a:lvl3pPr marL="168090" indent="0">
              <a:buNone/>
              <a:defRPr/>
            </a:lvl3pPr>
            <a:lvl4pPr marL="336179" indent="0">
              <a:buNone/>
              <a:defRPr/>
            </a:lvl4pPr>
            <a:lvl5pPr marL="50426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712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70A0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rgbClr val="F6F2EF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sz="1800" spc="30" dirty="0">
                <a:solidFill>
                  <a:srgbClr val="FBF7F2"/>
                </a:solidFill>
              </a:rPr>
              <a:t>Lecture</a:t>
            </a:r>
            <a:r>
              <a:rPr sz="1800" spc="-5" dirty="0">
                <a:solidFill>
                  <a:srgbClr val="FBF7F2"/>
                </a:solidFill>
              </a:rPr>
              <a:t> </a:t>
            </a:r>
            <a:r>
              <a:rPr sz="1800" spc="100" dirty="0">
                <a:solidFill>
                  <a:srgbClr val="FBF7F2"/>
                </a:solidFill>
              </a:rPr>
              <a:t>7</a:t>
            </a:r>
            <a:r>
              <a:rPr sz="1800" spc="-5" dirty="0">
                <a:solidFill>
                  <a:srgbClr val="FBF7F2"/>
                </a:solidFill>
              </a:rPr>
              <a:t> </a:t>
            </a:r>
            <a:r>
              <a:rPr sz="1800" spc="40" dirty="0">
                <a:solidFill>
                  <a:srgbClr val="FBF7F2"/>
                </a:solidFill>
              </a:rPr>
              <a:t>-</a:t>
            </a:r>
            <a:r>
              <a:rPr sz="1800" spc="100" dirty="0">
                <a:solidFill>
                  <a:srgbClr val="FBF7F2"/>
                </a:solidFill>
              </a:rPr>
              <a:t> </a:t>
            </a:r>
            <a:fld id="{81D60167-4931-47E6-BA6A-407CBD079E47}" type="slidenum">
              <a:rPr sz="1800" spc="60" dirty="0">
                <a:solidFill>
                  <a:srgbClr val="FBF7F2"/>
                </a:solidFill>
              </a:rPr>
              <a:pPr marL="12700"/>
              <a:t>‹N°›</a:t>
            </a:fld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384549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677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749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474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982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098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4144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246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433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B10D6-2B5F-4C17-869D-60694F414194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4535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1695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0885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186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91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25168"/>
            <a:r>
              <a:rPr lang="fr-CA" spc="69" smtClean="0">
                <a:solidFill>
                  <a:prstClr val="white"/>
                </a:solidFill>
              </a:rPr>
              <a:t>App</a:t>
            </a:r>
            <a:r>
              <a:rPr lang="fr-CA" spc="20" smtClean="0">
                <a:solidFill>
                  <a:prstClr val="white"/>
                </a:solidFill>
              </a:rPr>
              <a:t>r</a:t>
            </a:r>
            <a:r>
              <a:rPr lang="fr-CA" spc="59" smtClean="0">
                <a:solidFill>
                  <a:prstClr val="white"/>
                </a:solidFill>
              </a:rPr>
              <a:t>entissage</a:t>
            </a:r>
            <a:r>
              <a:rPr lang="fr-CA" smtClean="0">
                <a:solidFill>
                  <a:prstClr val="white"/>
                </a:solidFill>
              </a:rPr>
              <a:t> </a:t>
            </a:r>
            <a:r>
              <a:rPr lang="fr-CA" spc="69" smtClean="0">
                <a:solidFill>
                  <a:prstClr val="white"/>
                </a:solidFill>
              </a:rPr>
              <a:t>p</a:t>
            </a:r>
            <a:r>
              <a:rPr lang="fr-CA" spc="20" smtClean="0">
                <a:solidFill>
                  <a:prstClr val="white"/>
                </a:solidFill>
              </a:rPr>
              <a:t>r</a:t>
            </a:r>
            <a:r>
              <a:rPr lang="fr-CA" spc="59" smtClean="0">
                <a:solidFill>
                  <a:prstClr val="white"/>
                </a:solidFill>
              </a:rPr>
              <a:t>ofond</a:t>
            </a:r>
            <a:endParaRPr lang="fr-CA" spc="59" dirty="0">
              <a:solidFill>
                <a:prstClr val="white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91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25168"/>
            <a:r>
              <a:rPr lang="fr-CA" spc="30" smtClean="0">
                <a:solidFill>
                  <a:prstClr val="black"/>
                </a:solidFill>
              </a:rPr>
              <a:t>L</a:t>
            </a:r>
            <a:r>
              <a:rPr lang="fr-CA" spc="69" smtClean="0">
                <a:solidFill>
                  <a:prstClr val="black"/>
                </a:solidFill>
              </a:rPr>
              <a:t>udovic</a:t>
            </a:r>
            <a:r>
              <a:rPr lang="fr-CA" smtClean="0">
                <a:solidFill>
                  <a:prstClr val="black"/>
                </a:solidFill>
              </a:rPr>
              <a:t> </a:t>
            </a:r>
            <a:r>
              <a:rPr lang="fr-CA" spc="-129" smtClean="0">
                <a:solidFill>
                  <a:prstClr val="black"/>
                </a:solidFill>
              </a:rPr>
              <a:t>T</a:t>
            </a:r>
            <a:r>
              <a:rPr lang="fr-CA" spc="10" smtClean="0">
                <a:solidFill>
                  <a:prstClr val="black"/>
                </a:solidFill>
              </a:rPr>
              <a:t>r</a:t>
            </a:r>
            <a:r>
              <a:rPr lang="fr-CA" spc="50" smtClean="0">
                <a:solidFill>
                  <a:prstClr val="black"/>
                </a:solidFill>
              </a:rPr>
              <a:t>ottier</a:t>
            </a:r>
            <a:endParaRPr lang="fr-CA" spc="50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91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50335"/>
            <a:fld id="{81D60167-4931-47E6-BA6A-407CBD079E47}" type="slidenum">
              <a:rPr lang="fr-CA" spc="79" smtClean="0">
                <a:solidFill>
                  <a:prstClr val="white"/>
                </a:solidFill>
              </a:rPr>
              <a:pPr marL="50335"/>
              <a:t>‹N°›</a:t>
            </a:fld>
            <a:r>
              <a:rPr lang="fr-CA" spc="30" smtClean="0">
                <a:solidFill>
                  <a:prstClr val="white"/>
                </a:solidFill>
              </a:rPr>
              <a:t>/49</a:t>
            </a:r>
            <a:endParaRPr lang="fr-CA" spc="3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366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1929" y="1189177"/>
            <a:ext cx="8740142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471"/>
            </a:lvl2pPr>
            <a:lvl3pPr marL="168090" indent="0">
              <a:buNone/>
              <a:defRPr/>
            </a:lvl3pPr>
            <a:lvl4pPr marL="336179" indent="0">
              <a:buNone/>
              <a:defRPr/>
            </a:lvl4pPr>
            <a:lvl5pPr marL="50426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71388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C751B-341B-4AE8-8F3F-2650FE9CABB0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9325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C1524-1130-471D-8AB2-96DB60C2DBB9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016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58AB1-723C-43C3-8C81-F9FC3284B93D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8446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84D46-8CAD-4097-B69F-77B63F69B737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39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D61F5-20A3-4C09-B459-E285904706F5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241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96F2D01-B91F-4227-A05F-B8F388B84118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1430991"/>
          </a:xfrm>
          <a:custGeom>
            <a:avLst/>
            <a:gdLst/>
            <a:ahLst/>
            <a:cxnLst/>
            <a:rect l="l" t="t" r="r" b="b"/>
            <a:pathLst>
              <a:path w="10058400" h="1621790">
                <a:moveTo>
                  <a:pt x="0" y="1621320"/>
                </a:moveTo>
                <a:lnTo>
                  <a:pt x="10058400" y="1621320"/>
                </a:lnTo>
                <a:lnTo>
                  <a:pt x="10058400" y="0"/>
                </a:lnTo>
                <a:lnTo>
                  <a:pt x="0" y="0"/>
                </a:lnTo>
                <a:lnTo>
                  <a:pt x="0" y="1621320"/>
                </a:lnTo>
                <a:close/>
              </a:path>
            </a:pathLst>
          </a:custGeom>
          <a:solidFill>
            <a:srgbClr val="27A6DC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6398110"/>
            <a:ext cx="9144000" cy="460001"/>
          </a:xfrm>
          <a:custGeom>
            <a:avLst/>
            <a:gdLst/>
            <a:ahLst/>
            <a:cxnLst/>
            <a:rect l="l" t="t" r="r" b="b"/>
            <a:pathLst>
              <a:path w="10058400" h="521334">
                <a:moveTo>
                  <a:pt x="0" y="521207"/>
                </a:moveTo>
                <a:lnTo>
                  <a:pt x="10058400" y="521207"/>
                </a:lnTo>
                <a:lnTo>
                  <a:pt x="10058400" y="0"/>
                </a:lnTo>
                <a:lnTo>
                  <a:pt x="0" y="0"/>
                </a:lnTo>
                <a:lnTo>
                  <a:pt x="0" y="521207"/>
                </a:lnTo>
                <a:close/>
              </a:path>
            </a:pathLst>
          </a:custGeom>
          <a:solidFill>
            <a:srgbClr val="2E7DB1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839032" y="6567825"/>
            <a:ext cx="160482" cy="120463"/>
          </a:xfrm>
          <a:custGeom>
            <a:avLst/>
            <a:gdLst/>
            <a:ahLst/>
            <a:cxnLst/>
            <a:rect l="l" t="t" r="r" b="b"/>
            <a:pathLst>
              <a:path w="176530" h="136525">
                <a:moveTo>
                  <a:pt x="38404" y="0"/>
                </a:moveTo>
                <a:lnTo>
                  <a:pt x="3784" y="0"/>
                </a:lnTo>
                <a:lnTo>
                  <a:pt x="5267" y="4928"/>
                </a:lnTo>
                <a:lnTo>
                  <a:pt x="18442" y="7742"/>
                </a:lnTo>
                <a:lnTo>
                  <a:pt x="23468" y="16621"/>
                </a:lnTo>
                <a:lnTo>
                  <a:pt x="21045" y="83605"/>
                </a:lnTo>
                <a:lnTo>
                  <a:pt x="16154" y="128308"/>
                </a:lnTo>
                <a:lnTo>
                  <a:pt x="0" y="131457"/>
                </a:lnTo>
                <a:lnTo>
                  <a:pt x="0" y="136271"/>
                </a:lnTo>
                <a:lnTo>
                  <a:pt x="49263" y="136271"/>
                </a:lnTo>
                <a:lnTo>
                  <a:pt x="45951" y="131155"/>
                </a:lnTo>
                <a:lnTo>
                  <a:pt x="33865" y="126782"/>
                </a:lnTo>
                <a:lnTo>
                  <a:pt x="29019" y="112445"/>
                </a:lnTo>
                <a:lnTo>
                  <a:pt x="29008" y="100047"/>
                </a:lnTo>
                <a:lnTo>
                  <a:pt x="29578" y="82829"/>
                </a:lnTo>
                <a:lnTo>
                  <a:pt x="31673" y="24307"/>
                </a:lnTo>
                <a:lnTo>
                  <a:pt x="49821" y="24307"/>
                </a:lnTo>
                <a:lnTo>
                  <a:pt x="38404" y="0"/>
                </a:lnTo>
                <a:close/>
              </a:path>
              <a:path w="176530" h="136525">
                <a:moveTo>
                  <a:pt x="154819" y="21361"/>
                </a:moveTo>
                <a:lnTo>
                  <a:pt x="137972" y="21361"/>
                </a:lnTo>
                <a:lnTo>
                  <a:pt x="138716" y="117155"/>
                </a:lnTo>
                <a:lnTo>
                  <a:pt x="134845" y="128530"/>
                </a:lnTo>
                <a:lnTo>
                  <a:pt x="120777" y="131457"/>
                </a:lnTo>
                <a:lnTo>
                  <a:pt x="120777" y="136271"/>
                </a:lnTo>
                <a:lnTo>
                  <a:pt x="176110" y="136271"/>
                </a:lnTo>
                <a:lnTo>
                  <a:pt x="166575" y="130393"/>
                </a:lnTo>
                <a:lnTo>
                  <a:pt x="158248" y="124405"/>
                </a:lnTo>
                <a:lnTo>
                  <a:pt x="156425" y="105867"/>
                </a:lnTo>
                <a:lnTo>
                  <a:pt x="154819" y="21361"/>
                </a:lnTo>
                <a:close/>
              </a:path>
              <a:path w="176530" h="136525">
                <a:moveTo>
                  <a:pt x="49821" y="24307"/>
                </a:moveTo>
                <a:lnTo>
                  <a:pt x="32092" y="24307"/>
                </a:lnTo>
                <a:lnTo>
                  <a:pt x="80518" y="133959"/>
                </a:lnTo>
                <a:lnTo>
                  <a:pt x="85763" y="133959"/>
                </a:lnTo>
                <a:lnTo>
                  <a:pt x="97618" y="107975"/>
                </a:lnTo>
                <a:lnTo>
                  <a:pt x="89115" y="107975"/>
                </a:lnTo>
                <a:lnTo>
                  <a:pt x="49821" y="24307"/>
                </a:lnTo>
                <a:close/>
              </a:path>
              <a:path w="176530" h="136525">
                <a:moveTo>
                  <a:pt x="173609" y="0"/>
                </a:moveTo>
                <a:lnTo>
                  <a:pt x="139014" y="0"/>
                </a:lnTo>
                <a:lnTo>
                  <a:pt x="89115" y="107975"/>
                </a:lnTo>
                <a:lnTo>
                  <a:pt x="97618" y="107975"/>
                </a:lnTo>
                <a:lnTo>
                  <a:pt x="137134" y="21361"/>
                </a:lnTo>
                <a:lnTo>
                  <a:pt x="154819" y="21361"/>
                </a:lnTo>
                <a:lnTo>
                  <a:pt x="154755" y="18035"/>
                </a:lnTo>
                <a:lnTo>
                  <a:pt x="159118" y="7618"/>
                </a:lnTo>
                <a:lnTo>
                  <a:pt x="173609" y="4813"/>
                </a:lnTo>
                <a:lnTo>
                  <a:pt x="1736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1008362" y="6605545"/>
            <a:ext cx="73891" cy="85165"/>
          </a:xfrm>
          <a:custGeom>
            <a:avLst/>
            <a:gdLst/>
            <a:ahLst/>
            <a:cxnLst/>
            <a:rect l="l" t="t" r="r" b="b"/>
            <a:pathLst>
              <a:path w="81280" h="96520">
                <a:moveTo>
                  <a:pt x="79785" y="86199"/>
                </a:moveTo>
                <a:lnTo>
                  <a:pt x="42137" y="86199"/>
                </a:lnTo>
                <a:lnTo>
                  <a:pt x="49263" y="87642"/>
                </a:lnTo>
                <a:lnTo>
                  <a:pt x="52425" y="94780"/>
                </a:lnTo>
                <a:lnTo>
                  <a:pt x="59524" y="96050"/>
                </a:lnTo>
                <a:lnTo>
                  <a:pt x="79785" y="86199"/>
                </a:lnTo>
                <a:close/>
              </a:path>
              <a:path w="81280" h="96520">
                <a:moveTo>
                  <a:pt x="61045" y="9042"/>
                </a:moveTo>
                <a:lnTo>
                  <a:pt x="30822" y="9042"/>
                </a:lnTo>
                <a:lnTo>
                  <a:pt x="43277" y="13788"/>
                </a:lnTo>
                <a:lnTo>
                  <a:pt x="47972" y="27652"/>
                </a:lnTo>
                <a:lnTo>
                  <a:pt x="47993" y="36055"/>
                </a:lnTo>
                <a:lnTo>
                  <a:pt x="38334" y="41076"/>
                </a:lnTo>
                <a:lnTo>
                  <a:pt x="25270" y="46414"/>
                </a:lnTo>
                <a:lnTo>
                  <a:pt x="8230" y="54985"/>
                </a:lnTo>
                <a:lnTo>
                  <a:pt x="199" y="63413"/>
                </a:lnTo>
                <a:lnTo>
                  <a:pt x="1499" y="79296"/>
                </a:lnTo>
                <a:lnTo>
                  <a:pt x="8105" y="90322"/>
                </a:lnTo>
                <a:lnTo>
                  <a:pt x="19013" y="95670"/>
                </a:lnTo>
                <a:lnTo>
                  <a:pt x="30346" y="92870"/>
                </a:lnTo>
                <a:lnTo>
                  <a:pt x="42137" y="86199"/>
                </a:lnTo>
                <a:lnTo>
                  <a:pt x="79785" y="86199"/>
                </a:lnTo>
                <a:lnTo>
                  <a:pt x="80708" y="85750"/>
                </a:lnTo>
                <a:lnTo>
                  <a:pt x="80204" y="84518"/>
                </a:lnTo>
                <a:lnTo>
                  <a:pt x="23482" y="84518"/>
                </a:lnTo>
                <a:lnTo>
                  <a:pt x="15995" y="79296"/>
                </a:lnTo>
                <a:lnTo>
                  <a:pt x="43395" y="44665"/>
                </a:lnTo>
                <a:lnTo>
                  <a:pt x="47993" y="42773"/>
                </a:lnTo>
                <a:lnTo>
                  <a:pt x="63931" y="42773"/>
                </a:lnTo>
                <a:lnTo>
                  <a:pt x="63931" y="17843"/>
                </a:lnTo>
                <a:lnTo>
                  <a:pt x="62884" y="10485"/>
                </a:lnTo>
                <a:lnTo>
                  <a:pt x="61045" y="9042"/>
                </a:lnTo>
                <a:close/>
              </a:path>
              <a:path w="81280" h="96520">
                <a:moveTo>
                  <a:pt x="63931" y="42773"/>
                </a:moveTo>
                <a:lnTo>
                  <a:pt x="47993" y="42773"/>
                </a:lnTo>
                <a:lnTo>
                  <a:pt x="47993" y="76314"/>
                </a:lnTo>
                <a:lnTo>
                  <a:pt x="42341" y="80721"/>
                </a:lnTo>
                <a:lnTo>
                  <a:pt x="34582" y="84518"/>
                </a:lnTo>
                <a:lnTo>
                  <a:pt x="80204" y="84518"/>
                </a:lnTo>
                <a:lnTo>
                  <a:pt x="79939" y="83870"/>
                </a:lnTo>
                <a:lnTo>
                  <a:pt x="66662" y="83870"/>
                </a:lnTo>
                <a:lnTo>
                  <a:pt x="63931" y="80289"/>
                </a:lnTo>
                <a:lnTo>
                  <a:pt x="63931" y="42773"/>
                </a:lnTo>
                <a:close/>
              </a:path>
              <a:path w="81280" h="96520">
                <a:moveTo>
                  <a:pt x="78816" y="81127"/>
                </a:moveTo>
                <a:lnTo>
                  <a:pt x="75044" y="83045"/>
                </a:lnTo>
                <a:lnTo>
                  <a:pt x="71475" y="83870"/>
                </a:lnTo>
                <a:lnTo>
                  <a:pt x="79939" y="83870"/>
                </a:lnTo>
                <a:lnTo>
                  <a:pt x="78816" y="81127"/>
                </a:lnTo>
                <a:close/>
              </a:path>
              <a:path w="81280" h="96520">
                <a:moveTo>
                  <a:pt x="45288" y="0"/>
                </a:moveTo>
                <a:lnTo>
                  <a:pt x="39420" y="0"/>
                </a:lnTo>
                <a:lnTo>
                  <a:pt x="24597" y="4535"/>
                </a:lnTo>
                <a:lnTo>
                  <a:pt x="13030" y="10490"/>
                </a:lnTo>
                <a:lnTo>
                  <a:pt x="2514" y="17843"/>
                </a:lnTo>
                <a:lnTo>
                  <a:pt x="0" y="20777"/>
                </a:lnTo>
                <a:lnTo>
                  <a:pt x="0" y="27292"/>
                </a:lnTo>
                <a:lnTo>
                  <a:pt x="5651" y="30632"/>
                </a:lnTo>
                <a:lnTo>
                  <a:pt x="11303" y="30632"/>
                </a:lnTo>
                <a:lnTo>
                  <a:pt x="13195" y="29171"/>
                </a:lnTo>
                <a:lnTo>
                  <a:pt x="13830" y="26669"/>
                </a:lnTo>
                <a:lnTo>
                  <a:pt x="16154" y="17843"/>
                </a:lnTo>
                <a:lnTo>
                  <a:pt x="20548" y="9042"/>
                </a:lnTo>
                <a:lnTo>
                  <a:pt x="61045" y="9042"/>
                </a:lnTo>
                <a:lnTo>
                  <a:pt x="55981" y="5067"/>
                </a:lnTo>
                <a:lnTo>
                  <a:pt x="51790" y="1904"/>
                </a:lnTo>
                <a:lnTo>
                  <a:pt x="452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1081857" y="6583926"/>
            <a:ext cx="55418" cy="106456"/>
          </a:xfrm>
          <a:custGeom>
            <a:avLst/>
            <a:gdLst/>
            <a:ahLst/>
            <a:cxnLst/>
            <a:rect l="l" t="t" r="r" b="b"/>
            <a:pathLst>
              <a:path w="60959" h="120650">
                <a:moveTo>
                  <a:pt x="32486" y="35001"/>
                </a:moveTo>
                <a:lnTo>
                  <a:pt x="16128" y="35001"/>
                </a:lnTo>
                <a:lnTo>
                  <a:pt x="17232" y="105262"/>
                </a:lnTo>
                <a:lnTo>
                  <a:pt x="24108" y="116699"/>
                </a:lnTo>
                <a:lnTo>
                  <a:pt x="36906" y="120548"/>
                </a:lnTo>
                <a:lnTo>
                  <a:pt x="38353" y="120548"/>
                </a:lnTo>
                <a:lnTo>
                  <a:pt x="41084" y="119913"/>
                </a:lnTo>
                <a:lnTo>
                  <a:pt x="60375" y="110274"/>
                </a:lnTo>
                <a:lnTo>
                  <a:pt x="60085" y="109639"/>
                </a:lnTo>
                <a:lnTo>
                  <a:pt x="40246" y="109639"/>
                </a:lnTo>
                <a:lnTo>
                  <a:pt x="32486" y="106692"/>
                </a:lnTo>
                <a:lnTo>
                  <a:pt x="32486" y="35001"/>
                </a:lnTo>
                <a:close/>
              </a:path>
              <a:path w="60959" h="120650">
                <a:moveTo>
                  <a:pt x="58254" y="105638"/>
                </a:moveTo>
                <a:lnTo>
                  <a:pt x="54292" y="107975"/>
                </a:lnTo>
                <a:lnTo>
                  <a:pt x="49682" y="109639"/>
                </a:lnTo>
                <a:lnTo>
                  <a:pt x="60085" y="109639"/>
                </a:lnTo>
                <a:lnTo>
                  <a:pt x="58254" y="105638"/>
                </a:lnTo>
                <a:close/>
              </a:path>
              <a:path w="60959" h="120650">
                <a:moveTo>
                  <a:pt x="56819" y="27025"/>
                </a:moveTo>
                <a:lnTo>
                  <a:pt x="6083" y="27025"/>
                </a:lnTo>
                <a:lnTo>
                  <a:pt x="0" y="32905"/>
                </a:lnTo>
                <a:lnTo>
                  <a:pt x="825" y="35001"/>
                </a:lnTo>
                <a:lnTo>
                  <a:pt x="55346" y="35001"/>
                </a:lnTo>
                <a:lnTo>
                  <a:pt x="57873" y="32689"/>
                </a:lnTo>
                <a:lnTo>
                  <a:pt x="58470" y="29362"/>
                </a:lnTo>
                <a:lnTo>
                  <a:pt x="56819" y="27025"/>
                </a:lnTo>
                <a:close/>
              </a:path>
              <a:path w="60959" h="120650">
                <a:moveTo>
                  <a:pt x="32486" y="0"/>
                </a:moveTo>
                <a:lnTo>
                  <a:pt x="29768" y="0"/>
                </a:lnTo>
                <a:lnTo>
                  <a:pt x="16128" y="13830"/>
                </a:lnTo>
                <a:lnTo>
                  <a:pt x="16128" y="27025"/>
                </a:lnTo>
                <a:lnTo>
                  <a:pt x="32486" y="27025"/>
                </a:lnTo>
                <a:lnTo>
                  <a:pt x="32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142960" y="6558012"/>
            <a:ext cx="94672" cy="130549"/>
          </a:xfrm>
          <a:custGeom>
            <a:avLst/>
            <a:gdLst/>
            <a:ahLst/>
            <a:cxnLst/>
            <a:rect l="l" t="t" r="r" b="b"/>
            <a:pathLst>
              <a:path w="104140" h="147954">
                <a:moveTo>
                  <a:pt x="26536" y="11123"/>
                </a:moveTo>
                <a:lnTo>
                  <a:pt x="14884" y="11123"/>
                </a:lnTo>
                <a:lnTo>
                  <a:pt x="14884" y="140269"/>
                </a:lnTo>
                <a:lnTo>
                  <a:pt x="13817" y="141310"/>
                </a:lnTo>
                <a:lnTo>
                  <a:pt x="622" y="142580"/>
                </a:lnTo>
                <a:lnTo>
                  <a:pt x="622" y="147394"/>
                </a:lnTo>
                <a:lnTo>
                  <a:pt x="45072" y="147394"/>
                </a:lnTo>
                <a:lnTo>
                  <a:pt x="45072" y="142580"/>
                </a:lnTo>
                <a:lnTo>
                  <a:pt x="32270" y="141310"/>
                </a:lnTo>
                <a:lnTo>
                  <a:pt x="31241" y="140269"/>
                </a:lnTo>
                <a:lnTo>
                  <a:pt x="31241" y="128534"/>
                </a:lnTo>
                <a:lnTo>
                  <a:pt x="34795" y="71739"/>
                </a:lnTo>
                <a:lnTo>
                  <a:pt x="42458" y="68552"/>
                </a:lnTo>
                <a:lnTo>
                  <a:pt x="31241" y="68552"/>
                </a:lnTo>
                <a:lnTo>
                  <a:pt x="26536" y="11123"/>
                </a:lnTo>
                <a:close/>
              </a:path>
              <a:path w="104140" h="147954">
                <a:moveTo>
                  <a:pt x="84531" y="66757"/>
                </a:moveTo>
                <a:lnTo>
                  <a:pt x="61439" y="66757"/>
                </a:lnTo>
                <a:lnTo>
                  <a:pt x="70808" y="75322"/>
                </a:lnTo>
                <a:lnTo>
                  <a:pt x="73583" y="90345"/>
                </a:lnTo>
                <a:lnTo>
                  <a:pt x="73583" y="140269"/>
                </a:lnTo>
                <a:lnTo>
                  <a:pt x="72555" y="141310"/>
                </a:lnTo>
                <a:lnTo>
                  <a:pt x="59347" y="142580"/>
                </a:lnTo>
                <a:lnTo>
                  <a:pt x="59347" y="147394"/>
                </a:lnTo>
                <a:lnTo>
                  <a:pt x="103797" y="147394"/>
                </a:lnTo>
                <a:lnTo>
                  <a:pt x="103797" y="142352"/>
                </a:lnTo>
                <a:lnTo>
                  <a:pt x="90995" y="141310"/>
                </a:lnTo>
                <a:lnTo>
                  <a:pt x="89941" y="140269"/>
                </a:lnTo>
                <a:lnTo>
                  <a:pt x="89941" y="128534"/>
                </a:lnTo>
                <a:lnTo>
                  <a:pt x="88280" y="72710"/>
                </a:lnTo>
                <a:lnTo>
                  <a:pt x="84531" y="66757"/>
                </a:lnTo>
                <a:close/>
              </a:path>
              <a:path w="104140" h="147954">
                <a:moveTo>
                  <a:pt x="53091" y="55149"/>
                </a:moveTo>
                <a:lnTo>
                  <a:pt x="41037" y="60575"/>
                </a:lnTo>
                <a:lnTo>
                  <a:pt x="31241" y="68552"/>
                </a:lnTo>
                <a:lnTo>
                  <a:pt x="42458" y="68552"/>
                </a:lnTo>
                <a:lnTo>
                  <a:pt x="44939" y="67520"/>
                </a:lnTo>
                <a:lnTo>
                  <a:pt x="61439" y="66757"/>
                </a:lnTo>
                <a:lnTo>
                  <a:pt x="84531" y="66757"/>
                </a:lnTo>
                <a:lnTo>
                  <a:pt x="81891" y="62567"/>
                </a:lnTo>
                <a:lnTo>
                  <a:pt x="70304" y="56473"/>
                </a:lnTo>
                <a:lnTo>
                  <a:pt x="53091" y="55149"/>
                </a:lnTo>
                <a:close/>
              </a:path>
              <a:path w="104140" h="147954">
                <a:moveTo>
                  <a:pt x="25625" y="0"/>
                </a:moveTo>
                <a:lnTo>
                  <a:pt x="12809" y="3123"/>
                </a:lnTo>
                <a:lnTo>
                  <a:pt x="0" y="5878"/>
                </a:lnTo>
                <a:lnTo>
                  <a:pt x="0" y="10056"/>
                </a:lnTo>
                <a:lnTo>
                  <a:pt x="14465" y="11339"/>
                </a:lnTo>
                <a:lnTo>
                  <a:pt x="14884" y="11123"/>
                </a:lnTo>
                <a:lnTo>
                  <a:pt x="26536" y="11123"/>
                </a:lnTo>
                <a:lnTo>
                  <a:pt x="256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1213965" y="6567828"/>
            <a:ext cx="180109" cy="121584"/>
          </a:xfrm>
          <a:custGeom>
            <a:avLst/>
            <a:gdLst/>
            <a:ahLst/>
            <a:cxnLst/>
            <a:rect l="l" t="t" r="r" b="b"/>
            <a:pathLst>
              <a:path w="198119" h="137795">
                <a:moveTo>
                  <a:pt x="51384" y="0"/>
                </a:moveTo>
                <a:lnTo>
                  <a:pt x="0" y="0"/>
                </a:lnTo>
                <a:lnTo>
                  <a:pt x="3993" y="5313"/>
                </a:lnTo>
                <a:lnTo>
                  <a:pt x="13804" y="9902"/>
                </a:lnTo>
                <a:lnTo>
                  <a:pt x="20764" y="24942"/>
                </a:lnTo>
                <a:lnTo>
                  <a:pt x="57048" y="137528"/>
                </a:lnTo>
                <a:lnTo>
                  <a:pt x="62903" y="137528"/>
                </a:lnTo>
                <a:lnTo>
                  <a:pt x="73002" y="107365"/>
                </a:lnTo>
                <a:lnTo>
                  <a:pt x="65455" y="107365"/>
                </a:lnTo>
                <a:lnTo>
                  <a:pt x="37044" y="17752"/>
                </a:lnTo>
                <a:lnTo>
                  <a:pt x="34188" y="8788"/>
                </a:lnTo>
                <a:lnTo>
                  <a:pt x="35471" y="6896"/>
                </a:lnTo>
                <a:lnTo>
                  <a:pt x="51384" y="4813"/>
                </a:lnTo>
                <a:lnTo>
                  <a:pt x="51384" y="0"/>
                </a:lnTo>
                <a:close/>
              </a:path>
              <a:path w="198119" h="137795">
                <a:moveTo>
                  <a:pt x="116323" y="35001"/>
                </a:moveTo>
                <a:lnTo>
                  <a:pt x="97510" y="35001"/>
                </a:lnTo>
                <a:lnTo>
                  <a:pt x="135267" y="137528"/>
                </a:lnTo>
                <a:lnTo>
                  <a:pt x="145653" y="122107"/>
                </a:lnTo>
                <a:lnTo>
                  <a:pt x="150265" y="107137"/>
                </a:lnTo>
                <a:lnTo>
                  <a:pt x="142392" y="107137"/>
                </a:lnTo>
                <a:lnTo>
                  <a:pt x="116323" y="35001"/>
                </a:lnTo>
                <a:close/>
              </a:path>
              <a:path w="198119" h="137795">
                <a:moveTo>
                  <a:pt x="104432" y="2095"/>
                </a:moveTo>
                <a:lnTo>
                  <a:pt x="99390" y="2095"/>
                </a:lnTo>
                <a:lnTo>
                  <a:pt x="65836" y="107365"/>
                </a:lnTo>
                <a:lnTo>
                  <a:pt x="73002" y="107365"/>
                </a:lnTo>
                <a:lnTo>
                  <a:pt x="97091" y="35420"/>
                </a:lnTo>
                <a:lnTo>
                  <a:pt x="97510" y="35001"/>
                </a:lnTo>
                <a:lnTo>
                  <a:pt x="116323" y="35001"/>
                </a:lnTo>
                <a:lnTo>
                  <a:pt x="104432" y="2095"/>
                </a:lnTo>
                <a:close/>
              </a:path>
              <a:path w="198119" h="137795">
                <a:moveTo>
                  <a:pt x="197942" y="0"/>
                </a:moveTo>
                <a:lnTo>
                  <a:pt x="153492" y="0"/>
                </a:lnTo>
                <a:lnTo>
                  <a:pt x="153492" y="4813"/>
                </a:lnTo>
                <a:lnTo>
                  <a:pt x="159562" y="5651"/>
                </a:lnTo>
                <a:lnTo>
                  <a:pt x="168998" y="6730"/>
                </a:lnTo>
                <a:lnTo>
                  <a:pt x="170040" y="9207"/>
                </a:lnTo>
                <a:lnTo>
                  <a:pt x="158716" y="53309"/>
                </a:lnTo>
                <a:lnTo>
                  <a:pt x="146651" y="94898"/>
                </a:lnTo>
                <a:lnTo>
                  <a:pt x="142798" y="107137"/>
                </a:lnTo>
                <a:lnTo>
                  <a:pt x="150265" y="107137"/>
                </a:lnTo>
                <a:lnTo>
                  <a:pt x="164414" y="61889"/>
                </a:lnTo>
                <a:lnTo>
                  <a:pt x="177143" y="22990"/>
                </a:lnTo>
                <a:lnTo>
                  <a:pt x="197942" y="4813"/>
                </a:lnTo>
                <a:lnTo>
                  <a:pt x="1979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1374599" y="6605913"/>
            <a:ext cx="82550" cy="84604"/>
          </a:xfrm>
          <a:custGeom>
            <a:avLst/>
            <a:gdLst/>
            <a:ahLst/>
            <a:cxnLst/>
            <a:rect l="l" t="t" r="r" b="b"/>
            <a:pathLst>
              <a:path w="90805" h="95884">
                <a:moveTo>
                  <a:pt x="51389" y="0"/>
                </a:moveTo>
                <a:lnTo>
                  <a:pt x="14277" y="12659"/>
                </a:lnTo>
                <a:lnTo>
                  <a:pt x="0" y="36964"/>
                </a:lnTo>
                <a:lnTo>
                  <a:pt x="810" y="53533"/>
                </a:lnTo>
                <a:lnTo>
                  <a:pt x="20203" y="88349"/>
                </a:lnTo>
                <a:lnTo>
                  <a:pt x="45129" y="95631"/>
                </a:lnTo>
                <a:lnTo>
                  <a:pt x="57286" y="93839"/>
                </a:lnTo>
                <a:lnTo>
                  <a:pt x="67123" y="89345"/>
                </a:lnTo>
                <a:lnTo>
                  <a:pt x="47440" y="89345"/>
                </a:lnTo>
                <a:lnTo>
                  <a:pt x="36048" y="86329"/>
                </a:lnTo>
                <a:lnTo>
                  <a:pt x="27103" y="77953"/>
                </a:lnTo>
                <a:lnTo>
                  <a:pt x="20949" y="65220"/>
                </a:lnTo>
                <a:lnTo>
                  <a:pt x="17927" y="49134"/>
                </a:lnTo>
                <a:lnTo>
                  <a:pt x="19727" y="29961"/>
                </a:lnTo>
                <a:lnTo>
                  <a:pt x="25020" y="16351"/>
                </a:lnTo>
                <a:lnTo>
                  <a:pt x="33065" y="8323"/>
                </a:lnTo>
                <a:lnTo>
                  <a:pt x="71097" y="8323"/>
                </a:lnTo>
                <a:lnTo>
                  <a:pt x="64370" y="3750"/>
                </a:lnTo>
                <a:lnTo>
                  <a:pt x="51389" y="0"/>
                </a:lnTo>
                <a:close/>
              </a:path>
              <a:path w="90805" h="95884">
                <a:moveTo>
                  <a:pt x="71097" y="8323"/>
                </a:moveTo>
                <a:lnTo>
                  <a:pt x="33065" y="8323"/>
                </a:lnTo>
                <a:lnTo>
                  <a:pt x="48498" y="9722"/>
                </a:lnTo>
                <a:lnTo>
                  <a:pt x="59608" y="16166"/>
                </a:lnTo>
                <a:lnTo>
                  <a:pt x="66842" y="26442"/>
                </a:lnTo>
                <a:lnTo>
                  <a:pt x="70650" y="39341"/>
                </a:lnTo>
                <a:lnTo>
                  <a:pt x="69514" y="62075"/>
                </a:lnTo>
                <a:lnTo>
                  <a:pt x="65376" y="77046"/>
                </a:lnTo>
                <a:lnTo>
                  <a:pt x="58947" y="85597"/>
                </a:lnTo>
                <a:lnTo>
                  <a:pt x="50937" y="89074"/>
                </a:lnTo>
                <a:lnTo>
                  <a:pt x="47440" y="89345"/>
                </a:lnTo>
                <a:lnTo>
                  <a:pt x="67123" y="89345"/>
                </a:lnTo>
                <a:lnTo>
                  <a:pt x="69003" y="88486"/>
                </a:lnTo>
                <a:lnTo>
                  <a:pt x="79186" y="79578"/>
                </a:lnTo>
                <a:lnTo>
                  <a:pt x="86671" y="67243"/>
                </a:lnTo>
                <a:lnTo>
                  <a:pt x="90402" y="51425"/>
                </a:lnTo>
                <a:lnTo>
                  <a:pt x="88648" y="35290"/>
                </a:lnTo>
                <a:lnTo>
                  <a:pt x="83434" y="21738"/>
                </a:lnTo>
                <a:lnTo>
                  <a:pt x="75196" y="11110"/>
                </a:lnTo>
                <a:lnTo>
                  <a:pt x="71097" y="83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465134" y="6605544"/>
            <a:ext cx="61768" cy="82924"/>
          </a:xfrm>
          <a:custGeom>
            <a:avLst/>
            <a:gdLst/>
            <a:ahLst/>
            <a:cxnLst/>
            <a:rect l="l" t="t" r="r" b="b"/>
            <a:pathLst>
              <a:path w="67944" h="93979">
                <a:moveTo>
                  <a:pt x="24552" y="1713"/>
                </a:moveTo>
                <a:lnTo>
                  <a:pt x="12215" y="5202"/>
                </a:lnTo>
                <a:lnTo>
                  <a:pt x="203" y="7988"/>
                </a:lnTo>
                <a:lnTo>
                  <a:pt x="203" y="11747"/>
                </a:lnTo>
                <a:lnTo>
                  <a:pt x="14046" y="13449"/>
                </a:lnTo>
                <a:lnTo>
                  <a:pt x="14478" y="13665"/>
                </a:lnTo>
                <a:lnTo>
                  <a:pt x="14478" y="86410"/>
                </a:lnTo>
                <a:lnTo>
                  <a:pt x="13411" y="87439"/>
                </a:lnTo>
                <a:lnTo>
                  <a:pt x="0" y="88709"/>
                </a:lnTo>
                <a:lnTo>
                  <a:pt x="0" y="93522"/>
                </a:lnTo>
                <a:lnTo>
                  <a:pt x="48183" y="93522"/>
                </a:lnTo>
                <a:lnTo>
                  <a:pt x="48183" y="88709"/>
                </a:lnTo>
                <a:lnTo>
                  <a:pt x="31838" y="87439"/>
                </a:lnTo>
                <a:lnTo>
                  <a:pt x="30810" y="86410"/>
                </a:lnTo>
                <a:lnTo>
                  <a:pt x="30810" y="30441"/>
                </a:lnTo>
                <a:lnTo>
                  <a:pt x="35406" y="21196"/>
                </a:lnTo>
                <a:lnTo>
                  <a:pt x="30810" y="21196"/>
                </a:lnTo>
                <a:lnTo>
                  <a:pt x="24552" y="1713"/>
                </a:lnTo>
                <a:close/>
              </a:path>
              <a:path w="67944" h="93979">
                <a:moveTo>
                  <a:pt x="62687" y="0"/>
                </a:moveTo>
                <a:lnTo>
                  <a:pt x="49535" y="1813"/>
                </a:lnTo>
                <a:lnTo>
                  <a:pt x="38929" y="10584"/>
                </a:lnTo>
                <a:lnTo>
                  <a:pt x="31216" y="21196"/>
                </a:lnTo>
                <a:lnTo>
                  <a:pt x="35406" y="21196"/>
                </a:lnTo>
                <a:lnTo>
                  <a:pt x="36233" y="19532"/>
                </a:lnTo>
                <a:lnTo>
                  <a:pt x="41706" y="15557"/>
                </a:lnTo>
                <a:lnTo>
                  <a:pt x="66691" y="15557"/>
                </a:lnTo>
                <a:lnTo>
                  <a:pt x="67600" y="13665"/>
                </a:lnTo>
                <a:lnTo>
                  <a:pt x="67703" y="5689"/>
                </a:lnTo>
                <a:lnTo>
                  <a:pt x="62687" y="0"/>
                </a:lnTo>
                <a:close/>
              </a:path>
              <a:path w="67944" h="93979">
                <a:moveTo>
                  <a:pt x="66691" y="15557"/>
                </a:moveTo>
                <a:lnTo>
                  <a:pt x="50495" y="15557"/>
                </a:lnTo>
                <a:lnTo>
                  <a:pt x="52819" y="17424"/>
                </a:lnTo>
                <a:lnTo>
                  <a:pt x="56807" y="20777"/>
                </a:lnTo>
                <a:lnTo>
                  <a:pt x="58712" y="21196"/>
                </a:lnTo>
                <a:lnTo>
                  <a:pt x="61010" y="20142"/>
                </a:lnTo>
                <a:lnTo>
                  <a:pt x="65392" y="18262"/>
                </a:lnTo>
                <a:lnTo>
                  <a:pt x="66691" y="15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1527683" y="6558047"/>
            <a:ext cx="93518" cy="130549"/>
          </a:xfrm>
          <a:custGeom>
            <a:avLst/>
            <a:gdLst/>
            <a:ahLst/>
            <a:cxnLst/>
            <a:rect l="l" t="t" r="r" b="b"/>
            <a:pathLst>
              <a:path w="102869" h="147954">
                <a:moveTo>
                  <a:pt x="26518" y="0"/>
                </a:moveTo>
                <a:lnTo>
                  <a:pt x="13651" y="3106"/>
                </a:lnTo>
                <a:lnTo>
                  <a:pt x="863" y="5841"/>
                </a:lnTo>
                <a:lnTo>
                  <a:pt x="863" y="10019"/>
                </a:lnTo>
                <a:lnTo>
                  <a:pt x="15519" y="11086"/>
                </a:lnTo>
                <a:lnTo>
                  <a:pt x="15938" y="11289"/>
                </a:lnTo>
                <a:lnTo>
                  <a:pt x="15938" y="140233"/>
                </a:lnTo>
                <a:lnTo>
                  <a:pt x="14897" y="141261"/>
                </a:lnTo>
                <a:lnTo>
                  <a:pt x="0" y="142544"/>
                </a:lnTo>
                <a:lnTo>
                  <a:pt x="0" y="147357"/>
                </a:lnTo>
                <a:lnTo>
                  <a:pt x="47396" y="147357"/>
                </a:lnTo>
                <a:lnTo>
                  <a:pt x="47396" y="142544"/>
                </a:lnTo>
                <a:lnTo>
                  <a:pt x="33312" y="141261"/>
                </a:lnTo>
                <a:lnTo>
                  <a:pt x="32308" y="140233"/>
                </a:lnTo>
                <a:lnTo>
                  <a:pt x="32308" y="102691"/>
                </a:lnTo>
                <a:lnTo>
                  <a:pt x="33756" y="102272"/>
                </a:lnTo>
                <a:lnTo>
                  <a:pt x="35013" y="102082"/>
                </a:lnTo>
                <a:lnTo>
                  <a:pt x="59943" y="102082"/>
                </a:lnTo>
                <a:lnTo>
                  <a:pt x="58281" y="99917"/>
                </a:lnTo>
                <a:lnTo>
                  <a:pt x="56669" y="97243"/>
                </a:lnTo>
                <a:lnTo>
                  <a:pt x="32308" y="97243"/>
                </a:lnTo>
                <a:lnTo>
                  <a:pt x="26518" y="0"/>
                </a:lnTo>
                <a:close/>
              </a:path>
              <a:path w="102869" h="147954">
                <a:moveTo>
                  <a:pt x="59943" y="102082"/>
                </a:moveTo>
                <a:lnTo>
                  <a:pt x="37553" y="102082"/>
                </a:lnTo>
                <a:lnTo>
                  <a:pt x="39001" y="102475"/>
                </a:lnTo>
                <a:lnTo>
                  <a:pt x="60200" y="127602"/>
                </a:lnTo>
                <a:lnTo>
                  <a:pt x="69282" y="138775"/>
                </a:lnTo>
                <a:lnTo>
                  <a:pt x="76111" y="147357"/>
                </a:lnTo>
                <a:lnTo>
                  <a:pt x="102323" y="147357"/>
                </a:lnTo>
                <a:lnTo>
                  <a:pt x="102323" y="142544"/>
                </a:lnTo>
                <a:lnTo>
                  <a:pt x="97497" y="141693"/>
                </a:lnTo>
                <a:lnTo>
                  <a:pt x="94576" y="141261"/>
                </a:lnTo>
                <a:lnTo>
                  <a:pt x="90995" y="138353"/>
                </a:lnTo>
                <a:lnTo>
                  <a:pt x="84564" y="131592"/>
                </a:lnTo>
                <a:lnTo>
                  <a:pt x="76889" y="123030"/>
                </a:lnTo>
                <a:lnTo>
                  <a:pt x="67205" y="111538"/>
                </a:lnTo>
                <a:lnTo>
                  <a:pt x="59943" y="102082"/>
                </a:lnTo>
                <a:close/>
              </a:path>
              <a:path w="102869" h="147954">
                <a:moveTo>
                  <a:pt x="94780" y="55104"/>
                </a:moveTo>
                <a:lnTo>
                  <a:pt x="55156" y="57009"/>
                </a:lnTo>
                <a:lnTo>
                  <a:pt x="55156" y="61823"/>
                </a:lnTo>
                <a:lnTo>
                  <a:pt x="60794" y="62445"/>
                </a:lnTo>
                <a:lnTo>
                  <a:pt x="63550" y="62877"/>
                </a:lnTo>
                <a:lnTo>
                  <a:pt x="39814" y="95783"/>
                </a:lnTo>
                <a:lnTo>
                  <a:pt x="32308" y="97243"/>
                </a:lnTo>
                <a:lnTo>
                  <a:pt x="56669" y="97243"/>
                </a:lnTo>
                <a:lnTo>
                  <a:pt x="79463" y="63080"/>
                </a:lnTo>
                <a:lnTo>
                  <a:pt x="86372" y="61620"/>
                </a:lnTo>
                <a:lnTo>
                  <a:pt x="94780" y="59702"/>
                </a:lnTo>
                <a:lnTo>
                  <a:pt x="94780" y="551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bk object 26"/>
          <p:cNvSpPr/>
          <p:nvPr/>
        </p:nvSpPr>
        <p:spPr>
          <a:xfrm>
            <a:off x="1623981" y="6606205"/>
            <a:ext cx="55418" cy="84044"/>
          </a:xfrm>
          <a:custGeom>
            <a:avLst/>
            <a:gdLst/>
            <a:ahLst/>
            <a:cxnLst/>
            <a:rect l="l" t="t" r="r" b="b"/>
            <a:pathLst>
              <a:path w="60960" h="95250">
                <a:moveTo>
                  <a:pt x="4799" y="63428"/>
                </a:moveTo>
                <a:lnTo>
                  <a:pt x="0" y="65091"/>
                </a:lnTo>
                <a:lnTo>
                  <a:pt x="1251" y="78516"/>
                </a:lnTo>
                <a:lnTo>
                  <a:pt x="5931" y="89819"/>
                </a:lnTo>
                <a:lnTo>
                  <a:pt x="16630" y="93469"/>
                </a:lnTo>
                <a:lnTo>
                  <a:pt x="33884" y="94693"/>
                </a:lnTo>
                <a:lnTo>
                  <a:pt x="46887" y="89963"/>
                </a:lnTo>
                <a:lnTo>
                  <a:pt x="51034" y="85938"/>
                </a:lnTo>
                <a:lnTo>
                  <a:pt x="19943" y="85938"/>
                </a:lnTo>
                <a:lnTo>
                  <a:pt x="10503" y="76153"/>
                </a:lnTo>
                <a:lnTo>
                  <a:pt x="4799" y="63428"/>
                </a:lnTo>
                <a:close/>
              </a:path>
              <a:path w="60960" h="95250">
                <a:moveTo>
                  <a:pt x="27090" y="0"/>
                </a:moveTo>
                <a:lnTo>
                  <a:pt x="14640" y="5625"/>
                </a:lnTo>
                <a:lnTo>
                  <a:pt x="6455" y="16089"/>
                </a:lnTo>
                <a:lnTo>
                  <a:pt x="3658" y="30577"/>
                </a:lnTo>
                <a:lnTo>
                  <a:pt x="8530" y="40581"/>
                </a:lnTo>
                <a:lnTo>
                  <a:pt x="18708" y="48696"/>
                </a:lnTo>
                <a:lnTo>
                  <a:pt x="33466" y="56265"/>
                </a:lnTo>
                <a:lnTo>
                  <a:pt x="41999" y="64856"/>
                </a:lnTo>
                <a:lnTo>
                  <a:pt x="44101" y="78615"/>
                </a:lnTo>
                <a:lnTo>
                  <a:pt x="36557" y="85770"/>
                </a:lnTo>
                <a:lnTo>
                  <a:pt x="19943" y="85938"/>
                </a:lnTo>
                <a:lnTo>
                  <a:pt x="51034" y="85938"/>
                </a:lnTo>
                <a:lnTo>
                  <a:pt x="56681" y="80459"/>
                </a:lnTo>
                <a:lnTo>
                  <a:pt x="60548" y="66064"/>
                </a:lnTo>
                <a:lnTo>
                  <a:pt x="57215" y="54066"/>
                </a:lnTo>
                <a:lnTo>
                  <a:pt x="48312" y="44967"/>
                </a:lnTo>
                <a:lnTo>
                  <a:pt x="34773" y="37888"/>
                </a:lnTo>
                <a:lnTo>
                  <a:pt x="22460" y="30606"/>
                </a:lnTo>
                <a:lnTo>
                  <a:pt x="16966" y="19817"/>
                </a:lnTo>
                <a:lnTo>
                  <a:pt x="16966" y="12908"/>
                </a:lnTo>
                <a:lnTo>
                  <a:pt x="21385" y="5554"/>
                </a:lnTo>
                <a:lnTo>
                  <a:pt x="53353" y="5554"/>
                </a:lnTo>
                <a:lnTo>
                  <a:pt x="52149" y="2847"/>
                </a:lnTo>
                <a:lnTo>
                  <a:pt x="43667" y="428"/>
                </a:lnTo>
                <a:lnTo>
                  <a:pt x="27090" y="0"/>
                </a:lnTo>
                <a:close/>
              </a:path>
              <a:path w="60960" h="95250">
                <a:moveTo>
                  <a:pt x="53353" y="5554"/>
                </a:moveTo>
                <a:lnTo>
                  <a:pt x="21385" y="5554"/>
                </a:lnTo>
                <a:lnTo>
                  <a:pt x="33034" y="5687"/>
                </a:lnTo>
                <a:lnTo>
                  <a:pt x="42893" y="10567"/>
                </a:lnTo>
                <a:lnTo>
                  <a:pt x="51764" y="24198"/>
                </a:lnTo>
                <a:lnTo>
                  <a:pt x="56806" y="22966"/>
                </a:lnTo>
                <a:lnTo>
                  <a:pt x="56412" y="19397"/>
                </a:lnTo>
                <a:lnTo>
                  <a:pt x="54291" y="7663"/>
                </a:lnTo>
                <a:lnTo>
                  <a:pt x="53353" y="55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bk object 27"/>
          <p:cNvSpPr/>
          <p:nvPr/>
        </p:nvSpPr>
        <p:spPr>
          <a:xfrm>
            <a:off x="1684203" y="6606069"/>
            <a:ext cx="25400" cy="24653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12" y="0"/>
                </a:moveTo>
                <a:lnTo>
                  <a:pt x="6057" y="0"/>
                </a:lnTo>
                <a:lnTo>
                  <a:pt x="0" y="6057"/>
                </a:lnTo>
                <a:lnTo>
                  <a:pt x="0" y="21272"/>
                </a:lnTo>
                <a:lnTo>
                  <a:pt x="6057" y="27330"/>
                </a:lnTo>
                <a:lnTo>
                  <a:pt x="21412" y="27330"/>
                </a:lnTo>
                <a:lnTo>
                  <a:pt x="23520" y="25222"/>
                </a:lnTo>
                <a:lnTo>
                  <a:pt x="7467" y="25222"/>
                </a:lnTo>
                <a:lnTo>
                  <a:pt x="2095" y="20116"/>
                </a:lnTo>
                <a:lnTo>
                  <a:pt x="2095" y="7213"/>
                </a:lnTo>
                <a:lnTo>
                  <a:pt x="7467" y="2108"/>
                </a:lnTo>
                <a:lnTo>
                  <a:pt x="23520" y="2108"/>
                </a:lnTo>
                <a:lnTo>
                  <a:pt x="21412" y="0"/>
                </a:lnTo>
                <a:close/>
              </a:path>
              <a:path w="27939" h="27940">
                <a:moveTo>
                  <a:pt x="23520" y="2108"/>
                </a:moveTo>
                <a:lnTo>
                  <a:pt x="20002" y="2108"/>
                </a:lnTo>
                <a:lnTo>
                  <a:pt x="25374" y="7213"/>
                </a:lnTo>
                <a:lnTo>
                  <a:pt x="25374" y="20116"/>
                </a:lnTo>
                <a:lnTo>
                  <a:pt x="20002" y="25222"/>
                </a:lnTo>
                <a:lnTo>
                  <a:pt x="23520" y="25222"/>
                </a:lnTo>
                <a:lnTo>
                  <a:pt x="27470" y="21272"/>
                </a:lnTo>
                <a:lnTo>
                  <a:pt x="27470" y="6057"/>
                </a:lnTo>
                <a:lnTo>
                  <a:pt x="23520" y="2108"/>
                </a:lnTo>
                <a:close/>
              </a:path>
              <a:path w="27939" h="27940">
                <a:moveTo>
                  <a:pt x="17830" y="6095"/>
                </a:moveTo>
                <a:lnTo>
                  <a:pt x="8623" y="6095"/>
                </a:lnTo>
                <a:lnTo>
                  <a:pt x="8623" y="21056"/>
                </a:lnTo>
                <a:lnTo>
                  <a:pt x="10718" y="21056"/>
                </a:lnTo>
                <a:lnTo>
                  <a:pt x="10718" y="14160"/>
                </a:lnTo>
                <a:lnTo>
                  <a:pt x="15735" y="14160"/>
                </a:lnTo>
                <a:lnTo>
                  <a:pt x="18402" y="14084"/>
                </a:lnTo>
                <a:lnTo>
                  <a:pt x="20459" y="12992"/>
                </a:lnTo>
                <a:lnTo>
                  <a:pt x="20459" y="12407"/>
                </a:lnTo>
                <a:lnTo>
                  <a:pt x="18364" y="12407"/>
                </a:lnTo>
                <a:lnTo>
                  <a:pt x="15100" y="12052"/>
                </a:lnTo>
                <a:lnTo>
                  <a:pt x="10718" y="12052"/>
                </a:lnTo>
                <a:lnTo>
                  <a:pt x="10718" y="8204"/>
                </a:lnTo>
                <a:lnTo>
                  <a:pt x="20459" y="8204"/>
                </a:lnTo>
                <a:lnTo>
                  <a:pt x="20459" y="6832"/>
                </a:lnTo>
                <a:lnTo>
                  <a:pt x="17830" y="6095"/>
                </a:lnTo>
                <a:close/>
              </a:path>
              <a:path w="27939" h="27940">
                <a:moveTo>
                  <a:pt x="15735" y="14160"/>
                </a:moveTo>
                <a:lnTo>
                  <a:pt x="13246" y="14160"/>
                </a:lnTo>
                <a:lnTo>
                  <a:pt x="17729" y="21056"/>
                </a:lnTo>
                <a:lnTo>
                  <a:pt x="20256" y="21056"/>
                </a:lnTo>
                <a:lnTo>
                  <a:pt x="15735" y="14160"/>
                </a:lnTo>
                <a:close/>
              </a:path>
              <a:path w="27939" h="27940">
                <a:moveTo>
                  <a:pt x="20459" y="8204"/>
                </a:moveTo>
                <a:lnTo>
                  <a:pt x="16332" y="8204"/>
                </a:lnTo>
                <a:lnTo>
                  <a:pt x="18364" y="8483"/>
                </a:lnTo>
                <a:lnTo>
                  <a:pt x="18364" y="12407"/>
                </a:lnTo>
                <a:lnTo>
                  <a:pt x="20459" y="12407"/>
                </a:lnTo>
                <a:lnTo>
                  <a:pt x="20459" y="82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bk object 28"/>
          <p:cNvSpPr/>
          <p:nvPr/>
        </p:nvSpPr>
        <p:spPr>
          <a:xfrm>
            <a:off x="554181" y="6525599"/>
            <a:ext cx="253252" cy="2217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4856" y="575846"/>
            <a:ext cx="8114288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1" i="0">
                <a:solidFill>
                  <a:srgbClr val="2E7DB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1386" y="2138206"/>
            <a:ext cx="758122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472381" y="6565074"/>
            <a:ext cx="2042968" cy="1357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82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12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pc="9" smtClean="0">
                <a:solidFill>
                  <a:prstClr val="white"/>
                </a:solidFill>
              </a:rPr>
              <a:t>Introducing</a:t>
            </a:r>
            <a:r>
              <a:rPr lang="en-US" spc="71" smtClean="0">
                <a:solidFill>
                  <a:prstClr val="white"/>
                </a:solidFill>
              </a:rPr>
              <a:t> </a:t>
            </a:r>
            <a:r>
              <a:rPr lang="en-US" spc="31" smtClean="0">
                <a:solidFill>
                  <a:prstClr val="white"/>
                </a:solidFill>
              </a:rPr>
              <a:t>Deep</a:t>
            </a:r>
            <a:r>
              <a:rPr lang="en-US" spc="71" smtClean="0">
                <a:solidFill>
                  <a:prstClr val="white"/>
                </a:solidFill>
              </a:rPr>
              <a:t> </a:t>
            </a:r>
            <a:r>
              <a:rPr lang="en-US" spc="9" smtClean="0">
                <a:solidFill>
                  <a:prstClr val="white"/>
                </a:solidFill>
              </a:rPr>
              <a:t>Lea</a:t>
            </a:r>
            <a:r>
              <a:rPr lang="en-US" spc="13" smtClean="0">
                <a:solidFill>
                  <a:prstClr val="white"/>
                </a:solidFill>
              </a:rPr>
              <a:t>r</a:t>
            </a:r>
            <a:r>
              <a:rPr lang="en-US" spc="31" smtClean="0">
                <a:solidFill>
                  <a:prstClr val="white"/>
                </a:solidFill>
              </a:rPr>
              <a:t>ning</a:t>
            </a:r>
            <a:r>
              <a:rPr lang="en-US" spc="71" smtClean="0">
                <a:solidFill>
                  <a:prstClr val="white"/>
                </a:solidFill>
              </a:rPr>
              <a:t> </a:t>
            </a:r>
            <a:r>
              <a:rPr lang="en-US" spc="-4" smtClean="0">
                <a:solidFill>
                  <a:prstClr val="white"/>
                </a:solidFill>
              </a:rPr>
              <a:t>with</a:t>
            </a:r>
            <a:r>
              <a:rPr lang="en-US" spc="71" smtClean="0">
                <a:solidFill>
                  <a:prstClr val="white"/>
                </a:solidFill>
              </a:rPr>
              <a:t> </a:t>
            </a:r>
            <a:r>
              <a:rPr lang="en-US" spc="79" smtClean="0">
                <a:solidFill>
                  <a:prstClr val="white"/>
                </a:solidFill>
              </a:rPr>
              <a:t>M</a:t>
            </a:r>
            <a:r>
              <a:rPr lang="en-US" spc="-18" smtClean="0">
                <a:solidFill>
                  <a:prstClr val="white"/>
                </a:solidFill>
              </a:rPr>
              <a:t>A</a:t>
            </a:r>
            <a:r>
              <a:rPr lang="en-US" spc="18" smtClean="0">
                <a:solidFill>
                  <a:prstClr val="white"/>
                </a:solidFill>
              </a:rPr>
              <a:t>TLAB</a:t>
            </a:r>
            <a:endParaRPr lang="en-US" spc="18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10/3/2019</a:t>
            </a:fld>
            <a:endParaRPr lang="en-US" sz="1588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58831" y="6563100"/>
            <a:ext cx="233795" cy="325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9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22413" eaLnBrk="1" fontAlgn="auto" hangingPunct="1"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lang="fr-CA" spc="128" smtClean="0">
                <a:solidFill>
                  <a:prstClr val="white"/>
                </a:solidFill>
              </a:rPr>
              <a:pPr marL="2241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CA" spc="128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8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2019/10/3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347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2019/10/3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79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24.pn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mathworks.com/videos/deep-learning-in-11-lines-of-matlab-code-1481229977318.html)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jpg"/><Relationship Id="rId5" Type="http://schemas.openxmlformats.org/officeDocument/2006/relationships/hyperlink" Target="https://www.mathworks.com/matlabcentral/fileexchange/59133-neural-network-toolbox-tm--model-for-alexnet-network" TargetMode="External"/><Relationship Id="rId4" Type="http://schemas.openxmlformats.org/officeDocument/2006/relationships/hyperlink" Target="https://www.mathworks.com/matlabcentral/fileexchange/45182-matlab-support-package-for-usb-webcams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eb.eecs.umich.edu/~honglak/icml09-ConvolutionalDeepBeliefNetworks.pdf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mathworks.com/help/nnet/examples/transfer-learning-and-fine-tuning-of-convolutional-neural-networks.html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medium.com/@ageitgey/machine-learning-is-fun-part-8-how-to-intentionally-trick-neural-networks-b55da32b7196" TargetMode="External"/><Relationship Id="rId5" Type="http://schemas.openxmlformats.org/officeDocument/2006/relationships/hyperlink" Target="https://codewords.recurse.com/issues/five/why-do-neural-networks-think-a-panda-is-a-vulture" TargetMode="External"/><Relationship Id="rId4" Type="http://schemas.openxmlformats.org/officeDocument/2006/relationships/hyperlink" Target="http://arxiv.org/pdf/1312.6199v4.pdf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jjwalkarn.me/2016/08/11/intuitive-explanation-convnets" TargetMode="External"/><Relationship Id="rId2" Type="http://schemas.openxmlformats.org/officeDocument/2006/relationships/hyperlink" Target="http://brohrer.github.io/how_convolutional_neural_networks_work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755775"/>
          </a:xfrm>
        </p:spPr>
        <p:txBody>
          <a:bodyPr/>
          <a:lstStyle/>
          <a:p>
            <a:pPr eaLnBrk="1" hangingPunct="1"/>
            <a:r>
              <a:rPr lang="en-CA" altLang="en-US" sz="4000" dirty="0" smtClean="0"/>
              <a:t>Le PMC et </a:t>
            </a:r>
            <a:r>
              <a:rPr lang="en-CA" altLang="en-US" sz="4000" dirty="0" err="1" smtClean="0"/>
              <a:t>l’apprentissage</a:t>
            </a:r>
            <a:r>
              <a:rPr lang="en-CA" altLang="en-US" sz="4000" dirty="0" smtClean="0"/>
              <a:t> </a:t>
            </a:r>
            <a:r>
              <a:rPr lang="en-CA" altLang="en-US" sz="4000" dirty="0" err="1" smtClean="0"/>
              <a:t>profond</a:t>
            </a:r>
            <a:endParaRPr lang="en-US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304819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1286" y="537872"/>
            <a:ext cx="6679638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tabLst>
                <a:tab pos="2234012" algn="l"/>
                <a:tab pos="4341390" algn="l"/>
              </a:tabLst>
            </a:pPr>
            <a:r>
              <a:rPr lang="fr-CA" sz="3200" dirty="0" smtClean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Apprentissage à plusieurs niveaux  </a:t>
            </a:r>
            <a:r>
              <a:rPr lang="fr-CA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fr-CA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représentation</a:t>
            </a:r>
          </a:p>
          <a:p>
            <a:pPr marL="11206">
              <a:tabLst>
                <a:tab pos="2234012" algn="l"/>
                <a:tab pos="4341390" algn="l"/>
              </a:tabLst>
            </a:pPr>
            <a:endParaRPr sz="3200" dirty="0">
              <a:solidFill>
                <a:srgbClr val="0070C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33427" y="635279"/>
            <a:ext cx="608035" cy="6080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5" name="object 5"/>
          <p:cNvSpPr/>
          <p:nvPr/>
        </p:nvSpPr>
        <p:spPr>
          <a:xfrm>
            <a:off x="933706" y="5782044"/>
            <a:ext cx="2989169" cy="550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6" name="object 6"/>
          <p:cNvSpPr/>
          <p:nvPr/>
        </p:nvSpPr>
        <p:spPr>
          <a:xfrm>
            <a:off x="961543" y="2523751"/>
            <a:ext cx="2961935" cy="15115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7" name="object 7"/>
          <p:cNvSpPr/>
          <p:nvPr/>
        </p:nvSpPr>
        <p:spPr>
          <a:xfrm>
            <a:off x="911293" y="4199212"/>
            <a:ext cx="3078815" cy="13825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8" name="object 8"/>
          <p:cNvSpPr/>
          <p:nvPr/>
        </p:nvSpPr>
        <p:spPr>
          <a:xfrm>
            <a:off x="5346020" y="5154131"/>
            <a:ext cx="2846292" cy="1178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9" name="object 9"/>
          <p:cNvSpPr/>
          <p:nvPr/>
        </p:nvSpPr>
        <p:spPr>
          <a:xfrm>
            <a:off x="5502903" y="4382708"/>
            <a:ext cx="2420469" cy="4930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0" name="object 10"/>
          <p:cNvSpPr/>
          <p:nvPr/>
        </p:nvSpPr>
        <p:spPr>
          <a:xfrm>
            <a:off x="5525314" y="3889650"/>
            <a:ext cx="2398057" cy="4930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1" name="object 11"/>
          <p:cNvSpPr/>
          <p:nvPr/>
        </p:nvSpPr>
        <p:spPr>
          <a:xfrm>
            <a:off x="5366109" y="2649520"/>
            <a:ext cx="2828365" cy="1019735"/>
          </a:xfrm>
          <a:custGeom>
            <a:avLst/>
            <a:gdLst/>
            <a:ahLst/>
            <a:cxnLst/>
            <a:rect l="l" t="t" r="r" b="b"/>
            <a:pathLst>
              <a:path w="3205479" h="1155700">
                <a:moveTo>
                  <a:pt x="2062803" y="1046479"/>
                </a:moveTo>
                <a:lnTo>
                  <a:pt x="1223560" y="1046479"/>
                </a:lnTo>
                <a:lnTo>
                  <a:pt x="1233445" y="1054100"/>
                </a:lnTo>
                <a:lnTo>
                  <a:pt x="1277449" y="1079500"/>
                </a:lnTo>
                <a:lnTo>
                  <a:pt x="1314798" y="1097279"/>
                </a:lnTo>
                <a:lnTo>
                  <a:pt x="1369760" y="1117600"/>
                </a:lnTo>
                <a:lnTo>
                  <a:pt x="1384342" y="1121410"/>
                </a:lnTo>
                <a:lnTo>
                  <a:pt x="1399235" y="1126489"/>
                </a:lnTo>
                <a:lnTo>
                  <a:pt x="1429907" y="1134110"/>
                </a:lnTo>
                <a:lnTo>
                  <a:pt x="1445662" y="1136650"/>
                </a:lnTo>
                <a:lnTo>
                  <a:pt x="1461680" y="1140460"/>
                </a:lnTo>
                <a:lnTo>
                  <a:pt x="1494454" y="1145539"/>
                </a:lnTo>
                <a:lnTo>
                  <a:pt x="1534201" y="1150620"/>
                </a:lnTo>
                <a:lnTo>
                  <a:pt x="1574016" y="1154429"/>
                </a:lnTo>
                <a:lnTo>
                  <a:pt x="1613746" y="1155700"/>
                </a:lnTo>
                <a:lnTo>
                  <a:pt x="1692334" y="1155700"/>
                </a:lnTo>
                <a:lnTo>
                  <a:pt x="1768736" y="1148079"/>
                </a:lnTo>
                <a:lnTo>
                  <a:pt x="1876545" y="1127760"/>
                </a:lnTo>
                <a:lnTo>
                  <a:pt x="1942093" y="1107439"/>
                </a:lnTo>
                <a:lnTo>
                  <a:pt x="2001146" y="1082039"/>
                </a:lnTo>
                <a:lnTo>
                  <a:pt x="2052473" y="1054100"/>
                </a:lnTo>
                <a:lnTo>
                  <a:pt x="2062803" y="1046479"/>
                </a:lnTo>
                <a:close/>
              </a:path>
              <a:path w="3205479" h="1155700">
                <a:moveTo>
                  <a:pt x="2662551" y="944879"/>
                </a:moveTo>
                <a:lnTo>
                  <a:pt x="432681" y="944879"/>
                </a:lnTo>
                <a:lnTo>
                  <a:pt x="434660" y="947420"/>
                </a:lnTo>
                <a:lnTo>
                  <a:pt x="438726" y="949960"/>
                </a:lnTo>
                <a:lnTo>
                  <a:pt x="464517" y="970279"/>
                </a:lnTo>
                <a:lnTo>
                  <a:pt x="523781" y="1004570"/>
                </a:lnTo>
                <a:lnTo>
                  <a:pt x="591940" y="1032510"/>
                </a:lnTo>
                <a:lnTo>
                  <a:pt x="628850" y="1045210"/>
                </a:lnTo>
                <a:lnTo>
                  <a:pt x="707321" y="1065529"/>
                </a:lnTo>
                <a:lnTo>
                  <a:pt x="748479" y="1073150"/>
                </a:lnTo>
                <a:lnTo>
                  <a:pt x="833628" y="1083310"/>
                </a:lnTo>
                <a:lnTo>
                  <a:pt x="877215" y="1085850"/>
                </a:lnTo>
                <a:lnTo>
                  <a:pt x="921208" y="1087120"/>
                </a:lnTo>
                <a:lnTo>
                  <a:pt x="965405" y="1087120"/>
                </a:lnTo>
                <a:lnTo>
                  <a:pt x="1009604" y="1084579"/>
                </a:lnTo>
                <a:lnTo>
                  <a:pt x="1053603" y="1080770"/>
                </a:lnTo>
                <a:lnTo>
                  <a:pt x="1097200" y="1074420"/>
                </a:lnTo>
                <a:lnTo>
                  <a:pt x="1140194" y="1066800"/>
                </a:lnTo>
                <a:lnTo>
                  <a:pt x="1182381" y="1057910"/>
                </a:lnTo>
                <a:lnTo>
                  <a:pt x="1223560" y="1046479"/>
                </a:lnTo>
                <a:lnTo>
                  <a:pt x="2062803" y="1046479"/>
                </a:lnTo>
                <a:lnTo>
                  <a:pt x="2074855" y="1037589"/>
                </a:lnTo>
                <a:lnTo>
                  <a:pt x="2094843" y="1021079"/>
                </a:lnTo>
                <a:lnTo>
                  <a:pt x="2112285" y="1002029"/>
                </a:lnTo>
                <a:lnTo>
                  <a:pt x="2127025" y="984250"/>
                </a:lnTo>
                <a:lnTo>
                  <a:pt x="2563587" y="984250"/>
                </a:lnTo>
                <a:lnTo>
                  <a:pt x="2568440" y="982979"/>
                </a:lnTo>
                <a:lnTo>
                  <a:pt x="2596192" y="974089"/>
                </a:lnTo>
                <a:lnTo>
                  <a:pt x="2622476" y="963929"/>
                </a:lnTo>
                <a:lnTo>
                  <a:pt x="2647190" y="952500"/>
                </a:lnTo>
                <a:lnTo>
                  <a:pt x="2662551" y="944879"/>
                </a:lnTo>
                <a:close/>
              </a:path>
              <a:path w="3205479" h="1155700">
                <a:moveTo>
                  <a:pt x="2563587" y="984250"/>
                </a:moveTo>
                <a:lnTo>
                  <a:pt x="2127025" y="984250"/>
                </a:lnTo>
                <a:lnTo>
                  <a:pt x="2138586" y="986789"/>
                </a:lnTo>
                <a:lnTo>
                  <a:pt x="2150326" y="990600"/>
                </a:lnTo>
                <a:lnTo>
                  <a:pt x="2211389" y="1003300"/>
                </a:lnTo>
                <a:lnTo>
                  <a:pt x="2236746" y="1005839"/>
                </a:lnTo>
                <a:lnTo>
                  <a:pt x="2249588" y="1008379"/>
                </a:lnTo>
                <a:lnTo>
                  <a:pt x="2275552" y="1010920"/>
                </a:lnTo>
                <a:lnTo>
                  <a:pt x="2288656" y="1010920"/>
                </a:lnTo>
                <a:lnTo>
                  <a:pt x="2301829" y="1012189"/>
                </a:lnTo>
                <a:lnTo>
                  <a:pt x="2315063" y="1012189"/>
                </a:lnTo>
                <a:lnTo>
                  <a:pt x="2328347" y="1013460"/>
                </a:lnTo>
                <a:lnTo>
                  <a:pt x="2341673" y="1013460"/>
                </a:lnTo>
                <a:lnTo>
                  <a:pt x="2411244" y="1010920"/>
                </a:lnTo>
                <a:lnTo>
                  <a:pt x="2477400" y="1003300"/>
                </a:lnTo>
                <a:lnTo>
                  <a:pt x="2539323" y="990600"/>
                </a:lnTo>
                <a:lnTo>
                  <a:pt x="2563587" y="984250"/>
                </a:lnTo>
                <a:close/>
              </a:path>
              <a:path w="3205479" h="1155700">
                <a:moveTo>
                  <a:pt x="836238" y="102870"/>
                </a:moveTo>
                <a:lnTo>
                  <a:pt x="736498" y="102870"/>
                </a:lnTo>
                <a:lnTo>
                  <a:pt x="719846" y="104139"/>
                </a:lnTo>
                <a:lnTo>
                  <a:pt x="679413" y="107950"/>
                </a:lnTo>
                <a:lnTo>
                  <a:pt x="640320" y="113029"/>
                </a:lnTo>
                <a:lnTo>
                  <a:pt x="602678" y="119379"/>
                </a:lnTo>
                <a:lnTo>
                  <a:pt x="532188" y="135889"/>
                </a:lnTo>
                <a:lnTo>
                  <a:pt x="468824" y="157479"/>
                </a:lnTo>
                <a:lnTo>
                  <a:pt x="413468" y="184150"/>
                </a:lnTo>
                <a:lnTo>
                  <a:pt x="367002" y="214629"/>
                </a:lnTo>
                <a:lnTo>
                  <a:pt x="330307" y="247650"/>
                </a:lnTo>
                <a:lnTo>
                  <a:pt x="304266" y="283210"/>
                </a:lnTo>
                <a:lnTo>
                  <a:pt x="289759" y="321310"/>
                </a:lnTo>
                <a:lnTo>
                  <a:pt x="287107" y="340360"/>
                </a:lnTo>
                <a:lnTo>
                  <a:pt x="287669" y="360679"/>
                </a:lnTo>
                <a:lnTo>
                  <a:pt x="291556" y="381000"/>
                </a:lnTo>
                <a:lnTo>
                  <a:pt x="288860" y="384810"/>
                </a:lnTo>
                <a:lnTo>
                  <a:pt x="273644" y="384810"/>
                </a:lnTo>
                <a:lnTo>
                  <a:pt x="258615" y="386079"/>
                </a:lnTo>
                <a:lnTo>
                  <a:pt x="243796" y="388620"/>
                </a:lnTo>
                <a:lnTo>
                  <a:pt x="229206" y="389889"/>
                </a:lnTo>
                <a:lnTo>
                  <a:pt x="200798" y="394970"/>
                </a:lnTo>
                <a:lnTo>
                  <a:pt x="187023" y="398779"/>
                </a:lnTo>
                <a:lnTo>
                  <a:pt x="173562" y="401320"/>
                </a:lnTo>
                <a:lnTo>
                  <a:pt x="160434" y="405129"/>
                </a:lnTo>
                <a:lnTo>
                  <a:pt x="135268" y="412750"/>
                </a:lnTo>
                <a:lnTo>
                  <a:pt x="123270" y="417829"/>
                </a:lnTo>
                <a:lnTo>
                  <a:pt x="111690" y="421639"/>
                </a:lnTo>
                <a:lnTo>
                  <a:pt x="100550" y="426720"/>
                </a:lnTo>
                <a:lnTo>
                  <a:pt x="89870" y="431800"/>
                </a:lnTo>
                <a:lnTo>
                  <a:pt x="79672" y="438150"/>
                </a:lnTo>
                <a:lnTo>
                  <a:pt x="69975" y="443229"/>
                </a:lnTo>
                <a:lnTo>
                  <a:pt x="31689" y="473710"/>
                </a:lnTo>
                <a:lnTo>
                  <a:pt x="6847" y="509270"/>
                </a:lnTo>
                <a:lnTo>
                  <a:pt x="0" y="546100"/>
                </a:lnTo>
                <a:lnTo>
                  <a:pt x="1574" y="558800"/>
                </a:lnTo>
                <a:lnTo>
                  <a:pt x="17444" y="594360"/>
                </a:lnTo>
                <a:lnTo>
                  <a:pt x="49398" y="627379"/>
                </a:lnTo>
                <a:lnTo>
                  <a:pt x="96616" y="656589"/>
                </a:lnTo>
                <a:lnTo>
                  <a:pt x="136171" y="673100"/>
                </a:lnTo>
                <a:lnTo>
                  <a:pt x="158280" y="680720"/>
                </a:lnTo>
                <a:lnTo>
                  <a:pt x="144032" y="688339"/>
                </a:lnTo>
                <a:lnTo>
                  <a:pt x="108668" y="715010"/>
                </a:lnTo>
                <a:lnTo>
                  <a:pt x="79572" y="754379"/>
                </a:lnTo>
                <a:lnTo>
                  <a:pt x="72188" y="788670"/>
                </a:lnTo>
                <a:lnTo>
                  <a:pt x="72419" y="796289"/>
                </a:lnTo>
                <a:lnTo>
                  <a:pt x="92599" y="843279"/>
                </a:lnTo>
                <a:lnTo>
                  <a:pt x="127338" y="876300"/>
                </a:lnTo>
                <a:lnTo>
                  <a:pt x="175953" y="904239"/>
                </a:lnTo>
                <a:lnTo>
                  <a:pt x="214843" y="919479"/>
                </a:lnTo>
                <a:lnTo>
                  <a:pt x="281051" y="935989"/>
                </a:lnTo>
                <a:lnTo>
                  <a:pt x="329363" y="943610"/>
                </a:lnTo>
                <a:lnTo>
                  <a:pt x="380153" y="946150"/>
                </a:lnTo>
                <a:lnTo>
                  <a:pt x="406246" y="946150"/>
                </a:lnTo>
                <a:lnTo>
                  <a:pt x="432681" y="944879"/>
                </a:lnTo>
                <a:lnTo>
                  <a:pt x="2662551" y="944879"/>
                </a:lnTo>
                <a:lnTo>
                  <a:pt x="2710888" y="914400"/>
                </a:lnTo>
                <a:lnTo>
                  <a:pt x="2743626" y="885189"/>
                </a:lnTo>
                <a:lnTo>
                  <a:pt x="2767628" y="854710"/>
                </a:lnTo>
                <a:lnTo>
                  <a:pt x="2785458" y="803910"/>
                </a:lnTo>
                <a:lnTo>
                  <a:pt x="2812302" y="801370"/>
                </a:lnTo>
                <a:lnTo>
                  <a:pt x="2825582" y="798829"/>
                </a:lnTo>
                <a:lnTo>
                  <a:pt x="2851820" y="796289"/>
                </a:lnTo>
                <a:lnTo>
                  <a:pt x="2927476" y="781050"/>
                </a:lnTo>
                <a:lnTo>
                  <a:pt x="2939565" y="777239"/>
                </a:lnTo>
                <a:lnTo>
                  <a:pt x="2951488" y="774700"/>
                </a:lnTo>
                <a:lnTo>
                  <a:pt x="2986184" y="763270"/>
                </a:lnTo>
                <a:lnTo>
                  <a:pt x="3039985" y="742950"/>
                </a:lnTo>
                <a:lnTo>
                  <a:pt x="3095137" y="713739"/>
                </a:lnTo>
                <a:lnTo>
                  <a:pt x="3139329" y="681989"/>
                </a:lnTo>
                <a:lnTo>
                  <a:pt x="3172395" y="647700"/>
                </a:lnTo>
                <a:lnTo>
                  <a:pt x="3194169" y="610870"/>
                </a:lnTo>
                <a:lnTo>
                  <a:pt x="3204484" y="572770"/>
                </a:lnTo>
                <a:lnTo>
                  <a:pt x="3205293" y="553720"/>
                </a:lnTo>
                <a:lnTo>
                  <a:pt x="3203175" y="534670"/>
                </a:lnTo>
                <a:lnTo>
                  <a:pt x="3190074" y="496570"/>
                </a:lnTo>
                <a:lnTo>
                  <a:pt x="3165016" y="458470"/>
                </a:lnTo>
                <a:lnTo>
                  <a:pt x="3127835" y="422910"/>
                </a:lnTo>
                <a:lnTo>
                  <a:pt x="3104646" y="405129"/>
                </a:lnTo>
                <a:lnTo>
                  <a:pt x="3112305" y="394970"/>
                </a:lnTo>
                <a:lnTo>
                  <a:pt x="3118770" y="384810"/>
                </a:lnTo>
                <a:lnTo>
                  <a:pt x="3126020" y="368300"/>
                </a:lnTo>
                <a:lnTo>
                  <a:pt x="3130616" y="353060"/>
                </a:lnTo>
                <a:lnTo>
                  <a:pt x="3132628" y="337820"/>
                </a:lnTo>
                <a:lnTo>
                  <a:pt x="3132128" y="322579"/>
                </a:lnTo>
                <a:lnTo>
                  <a:pt x="3116242" y="278129"/>
                </a:lnTo>
                <a:lnTo>
                  <a:pt x="3080248" y="236220"/>
                </a:lnTo>
                <a:lnTo>
                  <a:pt x="3046010" y="210820"/>
                </a:lnTo>
                <a:lnTo>
                  <a:pt x="3004232" y="187960"/>
                </a:lnTo>
                <a:lnTo>
                  <a:pt x="2955470" y="168910"/>
                </a:lnTo>
                <a:lnTo>
                  <a:pt x="2900284" y="152400"/>
                </a:lnTo>
                <a:lnTo>
                  <a:pt x="2839232" y="139700"/>
                </a:lnTo>
                <a:lnTo>
                  <a:pt x="2837237" y="135889"/>
                </a:lnTo>
                <a:lnTo>
                  <a:pt x="1040178" y="135889"/>
                </a:lnTo>
                <a:lnTo>
                  <a:pt x="980418" y="120650"/>
                </a:lnTo>
                <a:lnTo>
                  <a:pt x="901574" y="107950"/>
                </a:lnTo>
                <a:lnTo>
                  <a:pt x="836238" y="102870"/>
                </a:lnTo>
                <a:close/>
              </a:path>
              <a:path w="3205479" h="1155700">
                <a:moveTo>
                  <a:pt x="1393398" y="31750"/>
                </a:moveTo>
                <a:lnTo>
                  <a:pt x="1332608" y="34289"/>
                </a:lnTo>
                <a:lnTo>
                  <a:pt x="1273427" y="40639"/>
                </a:lnTo>
                <a:lnTo>
                  <a:pt x="1190082" y="58420"/>
                </a:lnTo>
                <a:lnTo>
                  <a:pt x="1139740" y="76200"/>
                </a:lnTo>
                <a:lnTo>
                  <a:pt x="1094857" y="96520"/>
                </a:lnTo>
                <a:lnTo>
                  <a:pt x="1056535" y="121920"/>
                </a:lnTo>
                <a:lnTo>
                  <a:pt x="1040178" y="135889"/>
                </a:lnTo>
                <a:lnTo>
                  <a:pt x="2837237" y="135889"/>
                </a:lnTo>
                <a:lnTo>
                  <a:pt x="2814484" y="104139"/>
                </a:lnTo>
                <a:lnTo>
                  <a:pt x="1658877" y="85089"/>
                </a:lnTo>
                <a:lnTo>
                  <a:pt x="1647824" y="80010"/>
                </a:lnTo>
                <a:lnTo>
                  <a:pt x="1636412" y="74929"/>
                </a:lnTo>
                <a:lnTo>
                  <a:pt x="1624655" y="71120"/>
                </a:lnTo>
                <a:lnTo>
                  <a:pt x="1612566" y="66039"/>
                </a:lnTo>
                <a:lnTo>
                  <a:pt x="1574433" y="54610"/>
                </a:lnTo>
                <a:lnTo>
                  <a:pt x="1485198" y="38100"/>
                </a:lnTo>
                <a:lnTo>
                  <a:pt x="1424054" y="33020"/>
                </a:lnTo>
                <a:lnTo>
                  <a:pt x="1393398" y="31750"/>
                </a:lnTo>
                <a:close/>
              </a:path>
              <a:path w="3205479" h="1155700">
                <a:moveTo>
                  <a:pt x="803115" y="101600"/>
                </a:moveTo>
                <a:lnTo>
                  <a:pt x="769832" y="101600"/>
                </a:lnTo>
                <a:lnTo>
                  <a:pt x="753165" y="102870"/>
                </a:lnTo>
                <a:lnTo>
                  <a:pt x="819703" y="102870"/>
                </a:lnTo>
                <a:lnTo>
                  <a:pt x="803115" y="101600"/>
                </a:lnTo>
                <a:close/>
              </a:path>
              <a:path w="3205479" h="1155700">
                <a:moveTo>
                  <a:pt x="1975869" y="0"/>
                </a:moveTo>
                <a:lnTo>
                  <a:pt x="1950671" y="0"/>
                </a:lnTo>
                <a:lnTo>
                  <a:pt x="1900744" y="2539"/>
                </a:lnTo>
                <a:lnTo>
                  <a:pt x="1852149" y="7620"/>
                </a:lnTo>
                <a:lnTo>
                  <a:pt x="1828617" y="12700"/>
                </a:lnTo>
                <a:lnTo>
                  <a:pt x="1805736" y="16510"/>
                </a:lnTo>
                <a:lnTo>
                  <a:pt x="1783613" y="22860"/>
                </a:lnTo>
                <a:lnTo>
                  <a:pt x="1762354" y="29210"/>
                </a:lnTo>
                <a:lnTo>
                  <a:pt x="1742065" y="36829"/>
                </a:lnTo>
                <a:lnTo>
                  <a:pt x="1722851" y="45720"/>
                </a:lnTo>
                <a:lnTo>
                  <a:pt x="1704819" y="53339"/>
                </a:lnTo>
                <a:lnTo>
                  <a:pt x="1688076" y="63500"/>
                </a:lnTo>
                <a:lnTo>
                  <a:pt x="1672727" y="73660"/>
                </a:lnTo>
                <a:lnTo>
                  <a:pt x="1658877" y="85089"/>
                </a:lnTo>
                <a:lnTo>
                  <a:pt x="2794450" y="85089"/>
                </a:lnTo>
                <a:lnTo>
                  <a:pt x="2785670" y="78739"/>
                </a:lnTo>
                <a:lnTo>
                  <a:pt x="2774231" y="69850"/>
                </a:lnTo>
                <a:lnTo>
                  <a:pt x="2761912" y="63500"/>
                </a:lnTo>
                <a:lnTo>
                  <a:pt x="2755323" y="59689"/>
                </a:lnTo>
                <a:lnTo>
                  <a:pt x="2207146" y="59689"/>
                </a:lnTo>
                <a:lnTo>
                  <a:pt x="2164137" y="38100"/>
                </a:lnTo>
                <a:lnTo>
                  <a:pt x="2113616" y="20320"/>
                </a:lnTo>
                <a:lnTo>
                  <a:pt x="2075752" y="11429"/>
                </a:lnTo>
                <a:lnTo>
                  <a:pt x="2026205" y="3810"/>
                </a:lnTo>
                <a:lnTo>
                  <a:pt x="2001083" y="1270"/>
                </a:lnTo>
                <a:lnTo>
                  <a:pt x="1975869" y="0"/>
                </a:lnTo>
                <a:close/>
              </a:path>
              <a:path w="3205479" h="1155700">
                <a:moveTo>
                  <a:pt x="2484751" y="0"/>
                </a:moveTo>
                <a:lnTo>
                  <a:pt x="2456963" y="0"/>
                </a:lnTo>
                <a:lnTo>
                  <a:pt x="2374893" y="7620"/>
                </a:lnTo>
                <a:lnTo>
                  <a:pt x="2322520" y="17779"/>
                </a:lnTo>
                <a:lnTo>
                  <a:pt x="2273198" y="31750"/>
                </a:lnTo>
                <a:lnTo>
                  <a:pt x="2227937" y="49529"/>
                </a:lnTo>
                <a:lnTo>
                  <a:pt x="2207146" y="59689"/>
                </a:lnTo>
                <a:lnTo>
                  <a:pt x="2755323" y="59689"/>
                </a:lnTo>
                <a:lnTo>
                  <a:pt x="2719899" y="41910"/>
                </a:lnTo>
                <a:lnTo>
                  <a:pt x="2672325" y="25400"/>
                </a:lnTo>
                <a:lnTo>
                  <a:pt x="2621235" y="12700"/>
                </a:lnTo>
                <a:lnTo>
                  <a:pt x="2567637" y="5079"/>
                </a:lnTo>
                <a:lnTo>
                  <a:pt x="2484751" y="0"/>
                </a:lnTo>
                <a:close/>
              </a:path>
            </a:pathLst>
          </a:custGeom>
          <a:solidFill>
            <a:srgbClr val="C8DFFF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2" name="object 12"/>
          <p:cNvSpPr/>
          <p:nvPr/>
        </p:nvSpPr>
        <p:spPr>
          <a:xfrm>
            <a:off x="6642399" y="3515653"/>
            <a:ext cx="537882" cy="493059"/>
          </a:xfrm>
          <a:custGeom>
            <a:avLst/>
            <a:gdLst/>
            <a:ahLst/>
            <a:cxnLst/>
            <a:rect l="l" t="t" r="r" b="b"/>
            <a:pathLst>
              <a:path w="609600" h="558800">
                <a:moveTo>
                  <a:pt x="457200" y="279400"/>
                </a:moveTo>
                <a:lnTo>
                  <a:pt x="152400" y="279400"/>
                </a:lnTo>
                <a:lnTo>
                  <a:pt x="152400" y="558800"/>
                </a:lnTo>
                <a:lnTo>
                  <a:pt x="457200" y="558800"/>
                </a:lnTo>
                <a:lnTo>
                  <a:pt x="457200" y="279400"/>
                </a:lnTo>
                <a:close/>
              </a:path>
              <a:path w="609600" h="558800">
                <a:moveTo>
                  <a:pt x="304800" y="0"/>
                </a:moveTo>
                <a:lnTo>
                  <a:pt x="0" y="279400"/>
                </a:lnTo>
                <a:lnTo>
                  <a:pt x="609600" y="279400"/>
                </a:lnTo>
                <a:lnTo>
                  <a:pt x="304800" y="0"/>
                </a:lnTo>
                <a:close/>
              </a:path>
            </a:pathLst>
          </a:custGeom>
          <a:solidFill>
            <a:srgbClr val="4349AA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3" name="object 13"/>
          <p:cNvSpPr/>
          <p:nvPr/>
        </p:nvSpPr>
        <p:spPr>
          <a:xfrm>
            <a:off x="6642399" y="4772114"/>
            <a:ext cx="537882" cy="493059"/>
          </a:xfrm>
          <a:custGeom>
            <a:avLst/>
            <a:gdLst/>
            <a:ahLst/>
            <a:cxnLst/>
            <a:rect l="l" t="t" r="r" b="b"/>
            <a:pathLst>
              <a:path w="609600" h="558800">
                <a:moveTo>
                  <a:pt x="457200" y="279400"/>
                </a:moveTo>
                <a:lnTo>
                  <a:pt x="152400" y="279400"/>
                </a:lnTo>
                <a:lnTo>
                  <a:pt x="152400" y="558800"/>
                </a:lnTo>
                <a:lnTo>
                  <a:pt x="457200" y="558800"/>
                </a:lnTo>
                <a:lnTo>
                  <a:pt x="457200" y="279400"/>
                </a:lnTo>
                <a:close/>
              </a:path>
              <a:path w="609600" h="558800">
                <a:moveTo>
                  <a:pt x="304800" y="0"/>
                </a:moveTo>
                <a:lnTo>
                  <a:pt x="0" y="279400"/>
                </a:lnTo>
                <a:lnTo>
                  <a:pt x="609600" y="279400"/>
                </a:lnTo>
                <a:lnTo>
                  <a:pt x="304800" y="0"/>
                </a:lnTo>
                <a:close/>
              </a:path>
            </a:pathLst>
          </a:custGeom>
          <a:solidFill>
            <a:srgbClr val="4349AA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4" name="object 14"/>
          <p:cNvSpPr/>
          <p:nvPr/>
        </p:nvSpPr>
        <p:spPr>
          <a:xfrm>
            <a:off x="2163550" y="5424856"/>
            <a:ext cx="537882" cy="493059"/>
          </a:xfrm>
          <a:custGeom>
            <a:avLst/>
            <a:gdLst/>
            <a:ahLst/>
            <a:cxnLst/>
            <a:rect l="l" t="t" r="r" b="b"/>
            <a:pathLst>
              <a:path w="609600" h="558800">
                <a:moveTo>
                  <a:pt x="457200" y="279400"/>
                </a:moveTo>
                <a:lnTo>
                  <a:pt x="152400" y="279400"/>
                </a:lnTo>
                <a:lnTo>
                  <a:pt x="152400" y="558800"/>
                </a:lnTo>
                <a:lnTo>
                  <a:pt x="457200" y="558800"/>
                </a:lnTo>
                <a:lnTo>
                  <a:pt x="457200" y="279400"/>
                </a:lnTo>
                <a:close/>
              </a:path>
              <a:path w="609600" h="558800">
                <a:moveTo>
                  <a:pt x="304800" y="0"/>
                </a:moveTo>
                <a:lnTo>
                  <a:pt x="0" y="279400"/>
                </a:lnTo>
                <a:lnTo>
                  <a:pt x="609600" y="279400"/>
                </a:lnTo>
                <a:lnTo>
                  <a:pt x="304800" y="0"/>
                </a:lnTo>
                <a:close/>
              </a:path>
            </a:pathLst>
          </a:custGeom>
          <a:solidFill>
            <a:srgbClr val="4349AA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5" name="object 15"/>
          <p:cNvSpPr/>
          <p:nvPr/>
        </p:nvSpPr>
        <p:spPr>
          <a:xfrm>
            <a:off x="2141139" y="3856032"/>
            <a:ext cx="537882" cy="493059"/>
          </a:xfrm>
          <a:custGeom>
            <a:avLst/>
            <a:gdLst/>
            <a:ahLst/>
            <a:cxnLst/>
            <a:rect l="l" t="t" r="r" b="b"/>
            <a:pathLst>
              <a:path w="609600" h="558800">
                <a:moveTo>
                  <a:pt x="457200" y="279400"/>
                </a:moveTo>
                <a:lnTo>
                  <a:pt x="152400" y="279400"/>
                </a:lnTo>
                <a:lnTo>
                  <a:pt x="152400" y="558800"/>
                </a:lnTo>
                <a:lnTo>
                  <a:pt x="457200" y="558800"/>
                </a:lnTo>
                <a:lnTo>
                  <a:pt x="457200" y="279400"/>
                </a:lnTo>
                <a:close/>
              </a:path>
              <a:path w="609600" h="558800">
                <a:moveTo>
                  <a:pt x="304800" y="0"/>
                </a:moveTo>
                <a:lnTo>
                  <a:pt x="0" y="279400"/>
                </a:lnTo>
                <a:lnTo>
                  <a:pt x="609600" y="279400"/>
                </a:lnTo>
                <a:lnTo>
                  <a:pt x="304800" y="0"/>
                </a:lnTo>
                <a:close/>
              </a:path>
            </a:pathLst>
          </a:custGeom>
          <a:solidFill>
            <a:srgbClr val="4349AA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6" name="object 16"/>
          <p:cNvSpPr txBox="1"/>
          <p:nvPr/>
        </p:nvSpPr>
        <p:spPr>
          <a:xfrm>
            <a:off x="933706" y="1840595"/>
            <a:ext cx="7689476" cy="5654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2188"/>
              </a:lnSpc>
            </a:pPr>
            <a:r>
              <a:rPr lang="fr-CA" sz="2118" dirty="0" smtClean="0">
                <a:latin typeface="Calibri"/>
                <a:cs typeface="Calibri"/>
              </a:rPr>
              <a:t>Les couches cachées successives apprennent des représentations de 			      plus en plus complètes </a:t>
            </a:r>
            <a:endParaRPr sz="2118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57287" y="6074292"/>
            <a:ext cx="61408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588" dirty="0">
                <a:solidFill>
                  <a:srgbClr val="333333"/>
                </a:solidFill>
                <a:latin typeface="Calibri"/>
                <a:cs typeface="Calibri"/>
              </a:rPr>
              <a:t>L</a:t>
            </a:r>
            <a:r>
              <a:rPr sz="1588" spc="-9" dirty="0">
                <a:solidFill>
                  <a:srgbClr val="333333"/>
                </a:solidFill>
                <a:latin typeface="Calibri"/>
                <a:cs typeface="Calibri"/>
              </a:rPr>
              <a:t>ayer 1</a:t>
            </a:r>
            <a:endParaRPr sz="1588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44965" y="3929488"/>
            <a:ext cx="1279712" cy="114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>
              <a:lnSpc>
                <a:spcPts val="1853"/>
              </a:lnSpc>
            </a:pPr>
            <a:r>
              <a:rPr sz="1588" spc="-9" dirty="0">
                <a:latin typeface="Calibri"/>
                <a:cs typeface="Calibri"/>
              </a:rPr>
              <a:t>Parts co</a:t>
            </a:r>
            <a:r>
              <a:rPr sz="1588" spc="-13" dirty="0">
                <a:latin typeface="Calibri"/>
                <a:cs typeface="Calibri"/>
              </a:rPr>
              <a:t>mbin</a:t>
            </a:r>
            <a:r>
              <a:rPr sz="1588" spc="-9" dirty="0">
                <a:latin typeface="Calibri"/>
                <a:cs typeface="Calibri"/>
              </a:rPr>
              <a:t>e</a:t>
            </a:r>
            <a:r>
              <a:rPr sz="1588" spc="-4" dirty="0">
                <a:latin typeface="Calibri"/>
                <a:cs typeface="Calibri"/>
              </a:rPr>
              <a:t> to fo</a:t>
            </a:r>
            <a:r>
              <a:rPr sz="1588" spc="-13" dirty="0">
                <a:latin typeface="Calibri"/>
                <a:cs typeface="Calibri"/>
              </a:rPr>
              <a:t>rm obj</a:t>
            </a:r>
            <a:r>
              <a:rPr sz="1588" spc="-9" dirty="0">
                <a:latin typeface="Calibri"/>
                <a:cs typeface="Calibri"/>
              </a:rPr>
              <a:t>ects</a:t>
            </a:r>
            <a:endParaRPr sz="1588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88" dirty="0">
              <a:latin typeface="Times New Roman"/>
              <a:cs typeface="Times New Roman"/>
            </a:endParaRPr>
          </a:p>
          <a:p>
            <a:pPr marL="200595">
              <a:spcBef>
                <a:spcPts val="1257"/>
              </a:spcBef>
            </a:pPr>
            <a:r>
              <a:rPr sz="1588" dirty="0">
                <a:solidFill>
                  <a:srgbClr val="333333"/>
                </a:solidFill>
                <a:latin typeface="Calibri"/>
                <a:cs typeface="Calibri"/>
              </a:rPr>
              <a:t>L</a:t>
            </a:r>
            <a:r>
              <a:rPr sz="1588" spc="-9" dirty="0">
                <a:solidFill>
                  <a:srgbClr val="333333"/>
                </a:solidFill>
                <a:latin typeface="Calibri"/>
                <a:cs typeface="Calibri"/>
              </a:rPr>
              <a:t>ayer 2</a:t>
            </a:r>
            <a:endParaRPr sz="1588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57288" y="3190988"/>
            <a:ext cx="61408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588" dirty="0">
                <a:solidFill>
                  <a:srgbClr val="333333"/>
                </a:solidFill>
                <a:latin typeface="Calibri"/>
                <a:cs typeface="Calibri"/>
              </a:rPr>
              <a:t>L</a:t>
            </a:r>
            <a:r>
              <a:rPr sz="1588" spc="-9" dirty="0">
                <a:solidFill>
                  <a:srgbClr val="333333"/>
                </a:solidFill>
                <a:latin typeface="Calibri"/>
                <a:cs typeface="Calibri"/>
              </a:rPr>
              <a:t>ayer 3</a:t>
            </a:r>
            <a:endParaRPr sz="1588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524434" y="2901195"/>
            <a:ext cx="2667879" cy="5432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-11206" algn="ctr"/>
            <a:r>
              <a:rPr sz="1765" dirty="0">
                <a:latin typeface="Calibri"/>
                <a:cs typeface="Calibri"/>
              </a:rPr>
              <a:t>High-­level </a:t>
            </a:r>
            <a:r>
              <a:rPr sz="1765" dirty="0" err="1">
                <a:latin typeface="Calibri"/>
                <a:cs typeface="Calibri"/>
              </a:rPr>
              <a:t>linguis</a:t>
            </a:r>
            <a:r>
              <a:rPr lang="fr-CA" sz="1765" dirty="0">
                <a:latin typeface="Calibri"/>
                <a:cs typeface="Calibri"/>
              </a:rPr>
              <a:t>ti</a:t>
            </a:r>
            <a:r>
              <a:rPr sz="1765" dirty="0">
                <a:latin typeface="Calibri"/>
                <a:cs typeface="Calibri"/>
              </a:rPr>
              <a:t>c </a:t>
            </a:r>
            <a:r>
              <a:rPr sz="1765" dirty="0" err="1">
                <a:latin typeface="Calibri"/>
                <a:cs typeface="Calibri"/>
              </a:rPr>
              <a:t>representa</a:t>
            </a:r>
            <a:r>
              <a:rPr lang="fr-CA" sz="1765" dirty="0">
                <a:latin typeface="Calibri"/>
                <a:cs typeface="Calibri"/>
              </a:rPr>
              <a:t>ti</a:t>
            </a:r>
            <a:r>
              <a:rPr sz="1765" dirty="0" err="1">
                <a:latin typeface="Calibri"/>
                <a:cs typeface="Calibri"/>
              </a:rPr>
              <a:t>ons</a:t>
            </a:r>
            <a:endParaRPr sz="176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82460" y="1243030"/>
            <a:ext cx="3482187" cy="4887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r"/>
            <a:r>
              <a:rPr sz="1588" dirty="0">
                <a:solidFill>
                  <a:srgbClr val="177245"/>
                </a:solidFill>
                <a:latin typeface="Calibri"/>
                <a:cs typeface="Calibri"/>
              </a:rPr>
              <a:t>(L</a:t>
            </a:r>
            <a:r>
              <a:rPr sz="1588" spc="-4" dirty="0">
                <a:solidFill>
                  <a:srgbClr val="177245"/>
                </a:solidFill>
                <a:latin typeface="Calibri"/>
                <a:cs typeface="Calibri"/>
              </a:rPr>
              <a:t>e</a:t>
            </a:r>
            <a:r>
              <a:rPr sz="1588" spc="-13" dirty="0">
                <a:solidFill>
                  <a:srgbClr val="177245"/>
                </a:solidFill>
                <a:latin typeface="Calibri"/>
                <a:cs typeface="Calibri"/>
              </a:rPr>
              <a:t>e</a:t>
            </a:r>
            <a:r>
              <a:rPr sz="1588" spc="-4" dirty="0">
                <a:solidFill>
                  <a:srgbClr val="177245"/>
                </a:solidFill>
                <a:latin typeface="Calibri"/>
                <a:cs typeface="Calibri"/>
              </a:rPr>
              <a:t>,</a:t>
            </a:r>
            <a:r>
              <a:rPr sz="1588" dirty="0">
                <a:solidFill>
                  <a:srgbClr val="177245"/>
                </a:solidFill>
                <a:latin typeface="Calibri"/>
                <a:cs typeface="Calibri"/>
              </a:rPr>
              <a:t> L</a:t>
            </a:r>
            <a:r>
              <a:rPr sz="1588" spc="-9" dirty="0">
                <a:solidFill>
                  <a:srgbClr val="177245"/>
                </a:solidFill>
                <a:latin typeface="Calibri"/>
                <a:cs typeface="Calibri"/>
              </a:rPr>
              <a:t>argm</a:t>
            </a:r>
            <a:r>
              <a:rPr sz="1588" dirty="0">
                <a:solidFill>
                  <a:srgbClr val="177245"/>
                </a:solidFill>
                <a:latin typeface="Calibri"/>
                <a:cs typeface="Calibri"/>
              </a:rPr>
              <a:t>an</a:t>
            </a:r>
            <a:r>
              <a:rPr sz="1588" spc="-4" dirty="0">
                <a:solidFill>
                  <a:srgbClr val="177245"/>
                </a:solidFill>
                <a:latin typeface="Calibri"/>
                <a:cs typeface="Calibri"/>
              </a:rPr>
              <a:t>,</a:t>
            </a:r>
            <a:r>
              <a:rPr sz="1588" dirty="0">
                <a:solidFill>
                  <a:srgbClr val="177245"/>
                </a:solidFill>
                <a:latin typeface="Calibri"/>
                <a:cs typeface="Calibri"/>
              </a:rPr>
              <a:t> </a:t>
            </a:r>
            <a:r>
              <a:rPr sz="1588" spc="-9" dirty="0">
                <a:solidFill>
                  <a:srgbClr val="177245"/>
                </a:solidFill>
                <a:latin typeface="Calibri"/>
                <a:cs typeface="Calibri"/>
              </a:rPr>
              <a:t>P</a:t>
            </a:r>
            <a:r>
              <a:rPr sz="1588" dirty="0">
                <a:solidFill>
                  <a:srgbClr val="177245"/>
                </a:solidFill>
                <a:latin typeface="Calibri"/>
                <a:cs typeface="Calibri"/>
              </a:rPr>
              <a:t>h</a:t>
            </a:r>
            <a:r>
              <a:rPr sz="1588" spc="-13" dirty="0">
                <a:solidFill>
                  <a:srgbClr val="177245"/>
                </a:solidFill>
                <a:latin typeface="Calibri"/>
                <a:cs typeface="Calibri"/>
              </a:rPr>
              <a:t>am</a:t>
            </a:r>
            <a:r>
              <a:rPr sz="1588" dirty="0">
                <a:solidFill>
                  <a:srgbClr val="177245"/>
                </a:solidFill>
                <a:latin typeface="Calibri"/>
                <a:cs typeface="Calibri"/>
              </a:rPr>
              <a:t> &amp; </a:t>
            </a:r>
            <a:r>
              <a:rPr sz="1588" spc="-9" dirty="0">
                <a:solidFill>
                  <a:srgbClr val="177245"/>
                </a:solidFill>
                <a:latin typeface="Calibri"/>
                <a:cs typeface="Calibri"/>
              </a:rPr>
              <a:t>Ng,</a:t>
            </a:r>
            <a:r>
              <a:rPr sz="1588" dirty="0">
                <a:solidFill>
                  <a:srgbClr val="177245"/>
                </a:solidFill>
                <a:latin typeface="Calibri"/>
                <a:cs typeface="Calibri"/>
              </a:rPr>
              <a:t> </a:t>
            </a:r>
            <a:r>
              <a:rPr sz="1588" spc="-9" dirty="0">
                <a:solidFill>
                  <a:srgbClr val="177245"/>
                </a:solidFill>
                <a:latin typeface="Calibri"/>
                <a:cs typeface="Calibri"/>
              </a:rPr>
              <a:t>NIP</a:t>
            </a:r>
            <a:r>
              <a:rPr sz="1588" dirty="0">
                <a:solidFill>
                  <a:srgbClr val="177245"/>
                </a:solidFill>
                <a:latin typeface="Calibri"/>
                <a:cs typeface="Calibri"/>
              </a:rPr>
              <a:t>S </a:t>
            </a:r>
            <a:r>
              <a:rPr sz="1588" spc="-9" dirty="0">
                <a:solidFill>
                  <a:srgbClr val="177245"/>
                </a:solidFill>
                <a:latin typeface="Calibri"/>
                <a:cs typeface="Calibri"/>
              </a:rPr>
              <a:t>2009</a:t>
            </a:r>
            <a:r>
              <a:rPr sz="1588" dirty="0" smtClean="0">
                <a:solidFill>
                  <a:srgbClr val="177245"/>
                </a:solidFill>
                <a:latin typeface="Calibri"/>
                <a:cs typeface="Calibri"/>
              </a:rPr>
              <a:t>)</a:t>
            </a:r>
            <a:r>
              <a:rPr lang="de-DE" sz="1588" dirty="0">
                <a:solidFill>
                  <a:srgbClr val="177245"/>
                </a:solidFill>
                <a:latin typeface="Calibri"/>
                <a:cs typeface="Calibri"/>
              </a:rPr>
              <a:t> (L</a:t>
            </a:r>
            <a:r>
              <a:rPr lang="de-DE" sz="1588" spc="-4" dirty="0">
                <a:solidFill>
                  <a:srgbClr val="177245"/>
                </a:solidFill>
                <a:latin typeface="Calibri"/>
                <a:cs typeface="Calibri"/>
              </a:rPr>
              <a:t>e</a:t>
            </a:r>
            <a:r>
              <a:rPr lang="de-DE" sz="1588" spc="-13" dirty="0">
                <a:solidFill>
                  <a:srgbClr val="177245"/>
                </a:solidFill>
                <a:latin typeface="Calibri"/>
                <a:cs typeface="Calibri"/>
              </a:rPr>
              <a:t>e</a:t>
            </a:r>
            <a:r>
              <a:rPr lang="de-DE" sz="1588" spc="-4" dirty="0">
                <a:solidFill>
                  <a:srgbClr val="177245"/>
                </a:solidFill>
                <a:latin typeface="Calibri"/>
                <a:cs typeface="Calibri"/>
              </a:rPr>
              <a:t>, </a:t>
            </a:r>
            <a:r>
              <a:rPr lang="de-DE" sz="1588" spc="-13" dirty="0" err="1">
                <a:solidFill>
                  <a:srgbClr val="177245"/>
                </a:solidFill>
                <a:latin typeface="Calibri"/>
                <a:cs typeface="Calibri"/>
              </a:rPr>
              <a:t>Gr</a:t>
            </a:r>
            <a:r>
              <a:rPr lang="de-DE" sz="1588" spc="-4" dirty="0" err="1">
                <a:solidFill>
                  <a:srgbClr val="177245"/>
                </a:solidFill>
                <a:latin typeface="Calibri"/>
                <a:cs typeface="Calibri"/>
              </a:rPr>
              <a:t>oss</a:t>
            </a:r>
            <a:r>
              <a:rPr lang="de-DE" sz="1588" dirty="0" err="1">
                <a:solidFill>
                  <a:srgbClr val="177245"/>
                </a:solidFill>
                <a:latin typeface="Calibri"/>
                <a:cs typeface="Calibri"/>
              </a:rPr>
              <a:t>e</a:t>
            </a:r>
            <a:r>
              <a:rPr lang="de-DE" sz="1588" spc="-4" dirty="0">
                <a:solidFill>
                  <a:srgbClr val="177245"/>
                </a:solidFill>
                <a:latin typeface="Calibri"/>
                <a:cs typeface="Calibri"/>
              </a:rPr>
              <a:t>,</a:t>
            </a:r>
            <a:r>
              <a:rPr lang="de-DE" sz="1588" dirty="0">
                <a:solidFill>
                  <a:srgbClr val="177245"/>
                </a:solidFill>
                <a:latin typeface="Calibri"/>
                <a:cs typeface="Calibri"/>
              </a:rPr>
              <a:t> </a:t>
            </a:r>
            <a:r>
              <a:rPr lang="de-DE" sz="1588" dirty="0" err="1">
                <a:solidFill>
                  <a:srgbClr val="177245"/>
                </a:solidFill>
                <a:latin typeface="Calibri"/>
                <a:cs typeface="Calibri"/>
              </a:rPr>
              <a:t>Ran</a:t>
            </a:r>
            <a:r>
              <a:rPr lang="de-DE" sz="1588" spc="-9" dirty="0" err="1">
                <a:solidFill>
                  <a:srgbClr val="177245"/>
                </a:solidFill>
                <a:latin typeface="Calibri"/>
                <a:cs typeface="Calibri"/>
              </a:rPr>
              <a:t>g</a:t>
            </a:r>
            <a:r>
              <a:rPr lang="de-DE" sz="1588" dirty="0" err="1">
                <a:solidFill>
                  <a:srgbClr val="177245"/>
                </a:solidFill>
                <a:latin typeface="Calibri"/>
                <a:cs typeface="Calibri"/>
              </a:rPr>
              <a:t>anath</a:t>
            </a:r>
            <a:r>
              <a:rPr lang="de-DE" sz="1588" dirty="0">
                <a:solidFill>
                  <a:srgbClr val="177245"/>
                </a:solidFill>
                <a:latin typeface="Calibri"/>
                <a:cs typeface="Calibri"/>
              </a:rPr>
              <a:t> &amp; </a:t>
            </a:r>
            <a:r>
              <a:rPr lang="de-DE" sz="1588" spc="-9" dirty="0" err="1">
                <a:solidFill>
                  <a:srgbClr val="177245"/>
                </a:solidFill>
                <a:latin typeface="Calibri"/>
                <a:cs typeface="Calibri"/>
              </a:rPr>
              <a:t>Ng</a:t>
            </a:r>
            <a:r>
              <a:rPr lang="de-DE" sz="1588" spc="-9" dirty="0">
                <a:solidFill>
                  <a:srgbClr val="177245"/>
                </a:solidFill>
                <a:latin typeface="Calibri"/>
                <a:cs typeface="Calibri"/>
              </a:rPr>
              <a:t>,</a:t>
            </a:r>
            <a:r>
              <a:rPr lang="de-DE" sz="1588" dirty="0">
                <a:solidFill>
                  <a:srgbClr val="177245"/>
                </a:solidFill>
                <a:latin typeface="Calibri"/>
                <a:cs typeface="Calibri"/>
              </a:rPr>
              <a:t> ICML </a:t>
            </a:r>
            <a:r>
              <a:rPr lang="de-DE" sz="1588" spc="-9" dirty="0">
                <a:solidFill>
                  <a:srgbClr val="177245"/>
                </a:solidFill>
                <a:latin typeface="Calibri"/>
                <a:cs typeface="Calibri"/>
              </a:rPr>
              <a:t>2009</a:t>
            </a:r>
            <a:r>
              <a:rPr lang="de-DE" sz="1588" dirty="0" smtClean="0">
                <a:solidFill>
                  <a:srgbClr val="177245"/>
                </a:solidFill>
                <a:latin typeface="Calibri"/>
                <a:cs typeface="Calibri"/>
              </a:rPr>
              <a:t>)</a:t>
            </a:r>
            <a:endParaRPr lang="de-DE" sz="1588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77002" y="6216942"/>
            <a:ext cx="181535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235" spc="-9" dirty="0">
                <a:latin typeface="Calibri"/>
                <a:cs typeface="Calibri"/>
              </a:rPr>
              <a:t>12</a:t>
            </a:r>
            <a:endParaRPr sz="1235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841439" y="615480"/>
            <a:ext cx="574332" cy="6616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</p:spTree>
    <p:extLst>
      <p:ext uri="{BB962C8B-B14F-4D97-AF65-F5344CB8AC3E}">
        <p14:creationId xmlns:p14="http://schemas.microsoft.com/office/powerpoint/2010/main" val="54354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6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3" y="282747"/>
            <a:ext cx="8531121" cy="711324"/>
          </a:xfrm>
        </p:spPr>
        <p:txBody>
          <a:bodyPr>
            <a:normAutofit fontScale="90000"/>
          </a:bodyPr>
          <a:lstStyle/>
          <a:p>
            <a:pPr algn="l"/>
            <a:r>
              <a:rPr lang="fr-CA" sz="4900" dirty="0" smtClean="0"/>
              <a:t>La source d’inspiration</a:t>
            </a:r>
            <a:r>
              <a:rPr lang="fr-CA" sz="2000" i="1" dirty="0" smtClean="0"/>
              <a:t/>
            </a:r>
            <a:br>
              <a:rPr lang="fr-CA" sz="2000" i="1" dirty="0" smtClean="0"/>
            </a:br>
            <a:endParaRPr lang="fr-CA" sz="1600" b="1" dirty="0"/>
          </a:p>
        </p:txBody>
      </p:sp>
      <p:pic>
        <p:nvPicPr>
          <p:cNvPr id="15" name="Picture 22" descr="du18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16973" y="3674906"/>
            <a:ext cx="2230635" cy="2219683"/>
          </a:xfrm>
          <a:prstGeom prst="rect">
            <a:avLst/>
          </a:prstGeom>
          <a:noFill/>
          <a:ln/>
        </p:spPr>
      </p:pic>
      <p:grpSp>
        <p:nvGrpSpPr>
          <p:cNvPr id="8" name="Group 1"/>
          <p:cNvGrpSpPr/>
          <p:nvPr/>
        </p:nvGrpSpPr>
        <p:grpSpPr>
          <a:xfrm>
            <a:off x="4211960" y="1524001"/>
            <a:ext cx="4333453" cy="2084784"/>
            <a:chOff x="3769069" y="2276872"/>
            <a:chExt cx="4477469" cy="228676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t="18061" r="24788"/>
            <a:stretch/>
          </p:blipFill>
          <p:spPr bwMode="auto">
            <a:xfrm>
              <a:off x="3769069" y="2276872"/>
              <a:ext cx="4477469" cy="2286769"/>
            </a:xfrm>
            <a:prstGeom prst="rect">
              <a:avLst/>
            </a:prstGeom>
            <a:noFill/>
          </p:spPr>
        </p:pic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3992272" y="3289300"/>
              <a:ext cx="1250290" cy="405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A" dirty="0" smtClean="0"/>
                <a:t>LGN inputs</a:t>
              </a:r>
              <a:endParaRPr lang="fr-CA" dirty="0"/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6087367" y="3289300"/>
              <a:ext cx="1126600" cy="405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A" dirty="0" smtClean="0"/>
                <a:t>Cell types</a:t>
              </a:r>
              <a:endParaRPr lang="fr-CA" dirty="0"/>
            </a:p>
          </p:txBody>
        </p:sp>
      </p:grp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239090" y="4202296"/>
            <a:ext cx="36161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A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L’idée est de les imiter dans l’anticipation de bénéficier de leurs propriétés </a:t>
            </a:r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165580" y="3645429"/>
            <a:ext cx="30963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CA" sz="1400" dirty="0" smtClean="0">
                <a:solidFill>
                  <a:schemeClr val="bg1">
                    <a:lumMod val="50000"/>
                  </a:schemeClr>
                </a:solidFill>
              </a:rPr>
              <a:t>Différents type de neurones</a:t>
            </a:r>
            <a:endParaRPr lang="fr-CA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875" y="1352213"/>
            <a:ext cx="2294927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2951598" y="5930116"/>
            <a:ext cx="26370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CA" sz="1400" dirty="0" smtClean="0">
                <a:solidFill>
                  <a:schemeClr val="bg1">
                    <a:lumMod val="50000"/>
                  </a:schemeClr>
                </a:solidFill>
              </a:rPr>
              <a:t>Modèle de </a:t>
            </a:r>
            <a:r>
              <a:rPr lang="fr-CA" sz="1400" dirty="0" err="1" smtClean="0">
                <a:solidFill>
                  <a:schemeClr val="bg1">
                    <a:lumMod val="50000"/>
                  </a:schemeClr>
                </a:solidFill>
              </a:rPr>
              <a:t>Hubel</a:t>
            </a:r>
            <a:r>
              <a:rPr lang="fr-CA" sz="1400" dirty="0" smtClean="0">
                <a:solidFill>
                  <a:schemeClr val="bg1">
                    <a:lumMod val="50000"/>
                  </a:schemeClr>
                </a:solidFill>
              </a:rPr>
              <a:t> et Wiesel du système visuel primaire du chat</a:t>
            </a:r>
            <a:endParaRPr lang="fr-CA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683568" y="5203437"/>
            <a:ext cx="20443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CA" sz="1400" dirty="0" smtClean="0">
                <a:solidFill>
                  <a:schemeClr val="bg1">
                    <a:lumMod val="50000"/>
                  </a:schemeClr>
                </a:solidFill>
              </a:rPr>
              <a:t>Architecture en couches</a:t>
            </a:r>
            <a:endParaRPr lang="fr-CA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6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fr-FR" sz="4000" dirty="0" err="1" smtClean="0"/>
              <a:t>L’apprentissage</a:t>
            </a:r>
            <a:r>
              <a:rPr lang="en-GB" altLang="fr-FR" sz="4000" dirty="0" smtClean="0"/>
              <a:t> se fait par </a:t>
            </a:r>
            <a:r>
              <a:rPr lang="en-GB" altLang="fr-FR" sz="4000" dirty="0" err="1" smtClean="0"/>
              <a:t>couche</a:t>
            </a:r>
            <a:r>
              <a:rPr lang="en-GB" altLang="fr-FR" sz="4000" dirty="0" smtClean="0"/>
              <a:t>…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939451" cy="54241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 err="1" smtClean="0"/>
              <a:t>Entraîner</a:t>
            </a:r>
            <a:r>
              <a:rPr lang="en-GB" altLang="en-US" sz="2800" kern="0" dirty="0" smtClean="0"/>
              <a:t> </a:t>
            </a:r>
            <a:r>
              <a:rPr lang="en-GB" altLang="en-US" sz="2800" kern="0" dirty="0" err="1" smtClean="0"/>
              <a:t>cette</a:t>
            </a:r>
            <a:r>
              <a:rPr lang="en-GB" altLang="en-US" sz="2800" kern="0" dirty="0" smtClean="0"/>
              <a:t> </a:t>
            </a:r>
            <a:r>
              <a:rPr lang="en-GB" altLang="en-US" sz="2800" kern="0" dirty="0" err="1" smtClean="0"/>
              <a:t>couche</a:t>
            </a:r>
            <a:endParaRPr lang="en-GB" altLang="en-US" sz="2800" kern="0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806682" y="4484796"/>
            <a:ext cx="3317875" cy="5550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 err="1" smtClean="0"/>
              <a:t>Ensuite</a:t>
            </a:r>
            <a:r>
              <a:rPr lang="en-GB" altLang="en-US" sz="2800" kern="0" dirty="0" smtClean="0"/>
              <a:t> </a:t>
            </a:r>
            <a:r>
              <a:rPr lang="en-GB" altLang="en-US" sz="2800" kern="0" dirty="0" err="1" smtClean="0"/>
              <a:t>celle</a:t>
            </a:r>
            <a:r>
              <a:rPr lang="en-GB" altLang="en-US" sz="2800" kern="0" dirty="0" smtClean="0"/>
              <a:t> ci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048428" y="4946620"/>
            <a:ext cx="3317875" cy="50009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 err="1"/>
              <a:t>Ensuite</a:t>
            </a:r>
            <a:r>
              <a:rPr lang="en-GB" altLang="en-US" sz="2800" kern="0" dirty="0"/>
              <a:t> </a:t>
            </a:r>
            <a:r>
              <a:rPr lang="en-GB" altLang="en-US" sz="2800" kern="0" dirty="0" err="1"/>
              <a:t>celle</a:t>
            </a:r>
            <a:r>
              <a:rPr lang="en-GB" altLang="en-US" sz="2800" kern="0" dirty="0"/>
              <a:t> ci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88000" y="1717675"/>
            <a:ext cx="1320800" cy="2305050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814763" y="5370779"/>
            <a:ext cx="3317875" cy="59294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 err="1"/>
              <a:t>Ensuite</a:t>
            </a:r>
            <a:r>
              <a:rPr lang="en-GB" altLang="en-US" sz="2800" kern="0" dirty="0"/>
              <a:t> </a:t>
            </a:r>
            <a:r>
              <a:rPr lang="en-GB" altLang="en-US" sz="2800" kern="0" dirty="0" err="1"/>
              <a:t>celle</a:t>
            </a:r>
            <a:r>
              <a:rPr lang="en-GB" altLang="en-US" sz="2800" kern="0" dirty="0"/>
              <a:t> ci</a:t>
            </a:r>
          </a:p>
        </p:txBody>
      </p:sp>
      <p:sp>
        <p:nvSpPr>
          <p:cNvPr id="11" name="Rounded Rectangle 8"/>
          <p:cNvSpPr/>
          <p:nvPr/>
        </p:nvSpPr>
        <p:spPr>
          <a:xfrm>
            <a:off x="1652351" y="1716088"/>
            <a:ext cx="1320800" cy="2305050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2" name="Rounded Rectangle 8"/>
          <p:cNvSpPr/>
          <p:nvPr/>
        </p:nvSpPr>
        <p:spPr>
          <a:xfrm>
            <a:off x="2886054" y="1703388"/>
            <a:ext cx="1320800" cy="2305050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3" name="Rounded Rectangle 8"/>
          <p:cNvSpPr/>
          <p:nvPr/>
        </p:nvSpPr>
        <p:spPr>
          <a:xfrm>
            <a:off x="4237027" y="1691482"/>
            <a:ext cx="1320800" cy="2305050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16689" y="6069373"/>
            <a:ext cx="80169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A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Comment détecter les traits?</a:t>
            </a:r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60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3844" y="1191894"/>
            <a:ext cx="7886700" cy="0"/>
          </a:xfrm>
          <a:custGeom>
            <a:avLst/>
            <a:gdLst/>
            <a:ahLst/>
            <a:cxnLst/>
            <a:rect l="l" t="t" r="r" b="b"/>
            <a:pathLst>
              <a:path w="7886700">
                <a:moveTo>
                  <a:pt x="0" y="0"/>
                </a:moveTo>
                <a:lnTo>
                  <a:pt x="7886712" y="0"/>
                </a:lnTo>
              </a:path>
            </a:pathLst>
          </a:custGeom>
          <a:ln w="6350">
            <a:solidFill>
              <a:srgbClr val="3CAC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12723" y="487807"/>
            <a:ext cx="443293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fr-CA" sz="400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RN </a:t>
            </a:r>
            <a:r>
              <a:rPr lang="fr-CA" sz="4000" dirty="0" err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convolutif</a:t>
            </a:r>
            <a:endParaRPr sz="4000" dirty="0">
              <a:solidFill>
                <a:srgbClr val="0070C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7693" y="2123921"/>
            <a:ext cx="8258721" cy="27858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24291" y="5986997"/>
            <a:ext cx="8444982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55"/>
              </a:lnSpc>
            </a:pPr>
            <a:r>
              <a:rPr sz="1400" dirty="0" err="1" smtClean="0">
                <a:cs typeface="Book Antiqua"/>
              </a:rPr>
              <a:t>LeC</a:t>
            </a:r>
            <a:r>
              <a:rPr sz="1400" spc="-10" dirty="0" err="1" smtClean="0">
                <a:cs typeface="Book Antiqua"/>
              </a:rPr>
              <a:t>un</a:t>
            </a:r>
            <a:r>
              <a:rPr sz="1400" dirty="0">
                <a:cs typeface="Book Antiqua"/>
              </a:rPr>
              <a:t>,</a:t>
            </a:r>
            <a:r>
              <a:rPr sz="1400" spc="5" dirty="0">
                <a:cs typeface="Book Antiqua"/>
              </a:rPr>
              <a:t> </a:t>
            </a:r>
            <a:r>
              <a:rPr sz="1400" dirty="0">
                <a:cs typeface="Book Antiqua"/>
              </a:rPr>
              <a:t>Ya</a:t>
            </a:r>
            <a:r>
              <a:rPr sz="1400" spc="-10" dirty="0">
                <a:cs typeface="Book Antiqua"/>
              </a:rPr>
              <a:t>n</a:t>
            </a:r>
            <a:r>
              <a:rPr sz="1400" spc="-5" dirty="0">
                <a:cs typeface="Book Antiqua"/>
              </a:rPr>
              <a:t>n</a:t>
            </a:r>
            <a:r>
              <a:rPr sz="1400" dirty="0">
                <a:cs typeface="Book Antiqua"/>
              </a:rPr>
              <a:t>, et</a:t>
            </a:r>
            <a:r>
              <a:rPr sz="1400" spc="-10" dirty="0">
                <a:cs typeface="Book Antiqua"/>
              </a:rPr>
              <a:t> </a:t>
            </a:r>
            <a:r>
              <a:rPr sz="1400" dirty="0">
                <a:cs typeface="Book Antiqua"/>
              </a:rPr>
              <a:t>al</a:t>
            </a:r>
            <a:r>
              <a:rPr sz="1400" dirty="0" smtClean="0">
                <a:cs typeface="Book Antiqua"/>
              </a:rPr>
              <a:t>.</a:t>
            </a:r>
            <a:r>
              <a:rPr lang="fr-CA" sz="1400" spc="-5" dirty="0">
                <a:cs typeface="Book Antiqua"/>
              </a:rPr>
              <a:t>,</a:t>
            </a:r>
            <a:r>
              <a:rPr sz="1400" spc="5" dirty="0" smtClean="0">
                <a:cs typeface="Book Antiqua"/>
              </a:rPr>
              <a:t> </a:t>
            </a:r>
            <a:r>
              <a:rPr sz="1400" i="1" dirty="0">
                <a:cs typeface="Book Antiqua"/>
              </a:rPr>
              <a:t>Proceedi</a:t>
            </a:r>
            <a:r>
              <a:rPr sz="1400" i="1" spc="-10" dirty="0">
                <a:cs typeface="Book Antiqua"/>
              </a:rPr>
              <a:t>n</a:t>
            </a:r>
            <a:r>
              <a:rPr sz="1400" i="1" dirty="0">
                <a:cs typeface="Book Antiqua"/>
              </a:rPr>
              <a:t>gs</a:t>
            </a:r>
            <a:r>
              <a:rPr sz="1400" i="1" spc="10" dirty="0">
                <a:cs typeface="Book Antiqua"/>
              </a:rPr>
              <a:t> </a:t>
            </a:r>
            <a:r>
              <a:rPr sz="1400" i="1" spc="-10" dirty="0">
                <a:cs typeface="Book Antiqua"/>
              </a:rPr>
              <a:t>of</a:t>
            </a:r>
            <a:r>
              <a:rPr sz="1400" i="1" dirty="0">
                <a:cs typeface="Book Antiqua"/>
              </a:rPr>
              <a:t> the</a:t>
            </a:r>
            <a:r>
              <a:rPr sz="1400" i="1" spc="-5" dirty="0">
                <a:cs typeface="Book Antiqua"/>
              </a:rPr>
              <a:t> </a:t>
            </a:r>
            <a:r>
              <a:rPr sz="1400" i="1" spc="-10" dirty="0">
                <a:cs typeface="Book Antiqua"/>
              </a:rPr>
              <a:t>IE</a:t>
            </a:r>
            <a:r>
              <a:rPr sz="1400" i="1" spc="-15" dirty="0">
                <a:cs typeface="Book Antiqua"/>
              </a:rPr>
              <a:t>EE</a:t>
            </a:r>
            <a:r>
              <a:rPr sz="1400" i="1" spc="-5" dirty="0">
                <a:cs typeface="Book Antiqua"/>
              </a:rPr>
              <a:t> </a:t>
            </a:r>
            <a:r>
              <a:rPr sz="1400" dirty="0">
                <a:cs typeface="Book Antiqua"/>
              </a:rPr>
              <a:t>86.11</a:t>
            </a:r>
            <a:r>
              <a:rPr sz="1400" spc="-10" dirty="0">
                <a:cs typeface="Book Antiqua"/>
              </a:rPr>
              <a:t> </a:t>
            </a:r>
            <a:r>
              <a:rPr sz="1400" dirty="0">
                <a:cs typeface="Book Antiqua"/>
              </a:rPr>
              <a:t>(1998): 227</a:t>
            </a:r>
            <a:r>
              <a:rPr sz="1400" spc="5" dirty="0">
                <a:cs typeface="Book Antiqua"/>
              </a:rPr>
              <a:t>8</a:t>
            </a:r>
            <a:r>
              <a:rPr sz="1400" dirty="0">
                <a:cs typeface="Book Antiqua"/>
              </a:rPr>
              <a:t>-2324.</a:t>
            </a:r>
          </a:p>
        </p:txBody>
      </p:sp>
    </p:spTree>
    <p:extLst>
      <p:ext uri="{BB962C8B-B14F-4D97-AF65-F5344CB8AC3E}">
        <p14:creationId xmlns:p14="http://schemas.microsoft.com/office/powerpoint/2010/main" val="259472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Codage d’image initial</a:t>
            </a:r>
            <a:endParaRPr lang="fr-CA" dirty="0"/>
          </a:p>
        </p:txBody>
      </p:sp>
      <p:pic>
        <p:nvPicPr>
          <p:cNvPr id="1026" name="Picture 2" descr="8-gi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465" y="2566558"/>
            <a:ext cx="2743200" cy="27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0" y="5591175"/>
            <a:ext cx="5454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b="0" i="0" dirty="0" smtClean="0">
                <a:solidFill>
                  <a:srgbClr val="5E0722"/>
                </a:solidFill>
                <a:effectLst/>
                <a:latin typeface="Noticia Text"/>
              </a:rPr>
              <a:t>On convertit chaque image en vecteur donnant les intensités de pixels [</a:t>
            </a:r>
            <a:r>
              <a:rPr lang="fr-CA" b="0" i="0" dirty="0" smtClean="0">
                <a:solidFill>
                  <a:srgbClr val="3366FF"/>
                </a:solidFill>
                <a:effectLst/>
                <a:latin typeface="Noticia Text"/>
              </a:rPr>
              <a:t>6</a:t>
            </a:r>
            <a:r>
              <a:rPr lang="fr-CA" b="0" i="0" dirty="0" smtClean="0">
                <a:solidFill>
                  <a:srgbClr val="5E0722"/>
                </a:solidFill>
                <a:effectLst/>
                <a:latin typeface="Noticia Text"/>
              </a:rPr>
              <a:t>]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720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Extraction des traits</a:t>
            </a:r>
            <a:endParaRPr lang="fr-CA" dirty="0"/>
          </a:p>
        </p:txBody>
      </p:sp>
      <p:pic>
        <p:nvPicPr>
          <p:cNvPr id="2050" name="Picture 2" descr="Screen Shot 2016-07-24 at 11.25.13 P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85" y="2776927"/>
            <a:ext cx="907256" cy="82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creen Shot 2016-07-24 at 11.25.24 P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93" y="4148917"/>
            <a:ext cx="528638" cy="4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nvolution_schemati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131" y="2574421"/>
            <a:ext cx="375761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14782" y="6168031"/>
            <a:ext cx="66422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200" dirty="0" err="1" smtClean="0">
                <a:solidFill>
                  <a:schemeClr val="bg1">
                    <a:lumMod val="65000"/>
                  </a:schemeClr>
                </a:solidFill>
                <a:latin typeface="Noticia Text"/>
              </a:rPr>
              <a:t>From</a:t>
            </a:r>
            <a:r>
              <a:rPr lang="fr-CA" sz="1200" dirty="0" smtClean="0">
                <a:solidFill>
                  <a:schemeClr val="bg1">
                    <a:lumMod val="65000"/>
                  </a:schemeClr>
                </a:solidFill>
                <a:latin typeface="Noticia Text"/>
              </a:rPr>
              <a:t> http://deeplearning.stanford.edu/wiki/index.php/Feature_extraction_using_convolution 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1330" y="2089018"/>
            <a:ext cx="7359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b="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 fait à l’aide de matrices (masques) de convolution</a:t>
            </a:r>
            <a:endParaRPr lang="fr-CA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5143993"/>
            <a:ext cx="6642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b="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 obtient une matrice de traits (</a:t>
            </a:r>
            <a:r>
              <a:rPr lang="fr-CA" b="0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feature</a:t>
            </a:r>
            <a:r>
              <a:rPr lang="fr-CA" b="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b="0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map</a:t>
            </a:r>
            <a:r>
              <a:rPr lang="fr-CA" b="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pour chaque masque</a:t>
            </a:r>
            <a:endParaRPr lang="fr-CA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22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Extraction des traits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 matrices de convolution différentes donneront des résultats différents</a:t>
            </a:r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giph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7" y="2886671"/>
            <a:ext cx="34290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74682" y="4982171"/>
            <a:ext cx="50866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>
                <a:solidFill>
                  <a:schemeClr val="bg1">
                    <a:lumMod val="50000"/>
                  </a:schemeClr>
                </a:solidFill>
              </a:rPr>
              <a:t>http://mlss.tuebingen.mpg.de/2015/slides/fergus/Fergus_1.pdf</a:t>
            </a:r>
          </a:p>
        </p:txBody>
      </p:sp>
    </p:spTree>
    <p:extLst>
      <p:ext uri="{BB962C8B-B14F-4D97-AF65-F5344CB8AC3E}">
        <p14:creationId xmlns:p14="http://schemas.microsoft.com/office/powerpoint/2010/main" val="420745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4851" y="209396"/>
            <a:ext cx="7772400" cy="1143000"/>
          </a:xfrm>
        </p:spPr>
        <p:txBody>
          <a:bodyPr/>
          <a:lstStyle/>
          <a:p>
            <a:pPr algn="l"/>
            <a:r>
              <a:rPr lang="fr-CA" dirty="0" smtClean="0"/>
              <a:t>Masques de convolution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7259" y="1752600"/>
            <a:ext cx="5216673" cy="4416557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r-CA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Différents choix de matrices de convolution peuvent être fait, dépendant des traits recherchés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fr-CA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fr-CA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fr-CA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fr-CA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fr-CA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r-CA" sz="4200" b="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Lesquels utiliser ?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fr-CA" sz="3800" b="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Leur spécification fait partie de l’entraînement du CNN, une fois le nombre de matrices, la taille</a:t>
            </a:r>
            <a:r>
              <a:rPr lang="fr-CA" sz="3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le pas de fenestration (</a:t>
            </a:r>
            <a:r>
              <a:rPr lang="fr-CA" sz="3800" b="0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stride</a:t>
            </a:r>
            <a:r>
              <a:rPr lang="fr-CA" sz="3800" b="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 etc</a:t>
            </a:r>
            <a:r>
              <a:rPr lang="fr-CA" sz="3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CA" sz="3800" b="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 été décidés</a:t>
            </a:r>
            <a:endParaRPr lang="fr-CA" sz="3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595" y="2922417"/>
            <a:ext cx="1330057" cy="131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creen Shot 2016-08-05 at 11.03.00 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932" y="952192"/>
            <a:ext cx="3185923" cy="523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95644" y="6187541"/>
            <a:ext cx="43011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>
                <a:solidFill>
                  <a:schemeClr val="bg1">
                    <a:lumMod val="50000"/>
                  </a:schemeClr>
                </a:solidFill>
              </a:rPr>
              <a:t>https://en.wikipedia.org/wiki/Kernel_(image_processing)</a:t>
            </a:r>
          </a:p>
        </p:txBody>
      </p:sp>
    </p:spTree>
    <p:extLst>
      <p:ext uri="{BB962C8B-B14F-4D97-AF65-F5344CB8AC3E}">
        <p14:creationId xmlns:p14="http://schemas.microsoft.com/office/powerpoint/2010/main" val="146687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creen Shot 2016-08-10 at 2.23.48 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805" y="1828800"/>
            <a:ext cx="5184576" cy="154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Introduction de non-</a:t>
            </a:r>
            <a:r>
              <a:rPr lang="fr-CA" dirty="0" err="1" smtClean="0"/>
              <a:t>linearités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3618" y="2001872"/>
            <a:ext cx="2818656" cy="3449281"/>
          </a:xfrm>
        </p:spPr>
        <p:txBody>
          <a:bodyPr/>
          <a:lstStyle/>
          <a:p>
            <a:r>
              <a:rPr lang="fr-CA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Autres choix </a:t>
            </a:r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CA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tanh</a:t>
            </a:r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sigmoïde, </a:t>
            </a:r>
            <a:r>
              <a:rPr lang="fr-CA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LReLU</a:t>
            </a:r>
            <a:r>
              <a:rPr lang="fr-CA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PReLU</a:t>
            </a:r>
            <a:r>
              <a:rPr lang="fr-CA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4" name="Picture 4" descr="Screen Shot 2016-08-07 at 6.18.19 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080" y="3273810"/>
            <a:ext cx="53435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81956" y="5241193"/>
            <a:ext cx="50866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>
                <a:solidFill>
                  <a:schemeClr val="bg1">
                    <a:lumMod val="50000"/>
                  </a:schemeClr>
                </a:solidFill>
              </a:rPr>
              <a:t>http://mlss.tuebingen.mpg.de/2015/slides/fergus/Fergus_1.pdf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05" y="3284984"/>
            <a:ext cx="1236332" cy="96955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478" y="3284984"/>
            <a:ext cx="1314040" cy="103049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40" y="4406942"/>
            <a:ext cx="2448272" cy="10442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78170" y="2001872"/>
            <a:ext cx="7148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ReLU</a:t>
            </a:r>
            <a:endParaRPr lang="fr-C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 bwMode="auto">
          <a:xfrm flipV="1">
            <a:off x="7098296" y="2934586"/>
            <a:ext cx="1024978" cy="85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7576761" y="2700628"/>
            <a:ext cx="5870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Dérivée</a:t>
            </a:r>
            <a:endParaRPr lang="fr-CA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55604" y="1972676"/>
            <a:ext cx="45397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ReLU</a:t>
            </a:r>
            <a:endParaRPr lang="fr-CA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211" y="5462621"/>
            <a:ext cx="8789094" cy="131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289"/>
            <a:r>
              <a:rPr lang="fr-CA" sz="1600" spc="109" dirty="0">
                <a:latin typeface="Tahoma"/>
                <a:cs typeface="Tahoma"/>
              </a:rPr>
              <a:t>La </a:t>
            </a:r>
            <a:r>
              <a:rPr lang="fr-CA" sz="1600" spc="40" dirty="0" err="1">
                <a:latin typeface="Tahoma"/>
                <a:cs typeface="Tahoma"/>
              </a:rPr>
              <a:t>R</a:t>
            </a:r>
            <a:r>
              <a:rPr lang="fr-CA" sz="1600" spc="129" dirty="0" err="1">
                <a:latin typeface="Tahoma"/>
                <a:cs typeface="Tahoma"/>
              </a:rPr>
              <a:t>e</a:t>
            </a:r>
            <a:r>
              <a:rPr lang="fr-CA" sz="1600" spc="30" dirty="0" err="1">
                <a:latin typeface="Tahoma"/>
                <a:cs typeface="Tahoma"/>
              </a:rPr>
              <a:t>L</a:t>
            </a:r>
            <a:r>
              <a:rPr lang="fr-CA" sz="1600" spc="129" dirty="0" err="1">
                <a:latin typeface="Tahoma"/>
                <a:cs typeface="Tahoma"/>
              </a:rPr>
              <a:t>U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49" dirty="0">
                <a:latin typeface="Tahoma"/>
                <a:cs typeface="Tahoma"/>
              </a:rPr>
              <a:t>a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09" dirty="0">
                <a:latin typeface="Tahoma"/>
                <a:cs typeface="Tahoma"/>
              </a:rPr>
              <a:t>plusieurs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29" dirty="0">
                <a:latin typeface="Tahoma"/>
                <a:cs typeface="Tahoma"/>
              </a:rPr>
              <a:t>p</a:t>
            </a:r>
            <a:r>
              <a:rPr lang="fr-CA" sz="1600" spc="50" dirty="0">
                <a:latin typeface="Tahoma"/>
                <a:cs typeface="Tahoma"/>
              </a:rPr>
              <a:t>r</a:t>
            </a:r>
            <a:r>
              <a:rPr lang="fr-CA" sz="1600" spc="109" dirty="0">
                <a:latin typeface="Tahoma"/>
                <a:cs typeface="Tahoma"/>
              </a:rPr>
              <a:t>opriétés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09" dirty="0">
                <a:latin typeface="Tahoma"/>
                <a:cs typeface="Tahoma"/>
              </a:rPr>
              <a:t>inté</a:t>
            </a:r>
            <a:r>
              <a:rPr lang="fr-CA" sz="1600" spc="50" dirty="0">
                <a:latin typeface="Tahoma"/>
                <a:cs typeface="Tahoma"/>
              </a:rPr>
              <a:t>r</a:t>
            </a:r>
            <a:r>
              <a:rPr lang="fr-CA" sz="1600" spc="109" dirty="0">
                <a:latin typeface="Tahoma"/>
                <a:cs typeface="Tahoma"/>
              </a:rPr>
              <a:t>essantes:</a:t>
            </a:r>
            <a:endParaRPr lang="fr-CA" sz="1600" dirty="0">
              <a:latin typeface="Tahoma"/>
              <a:cs typeface="Tahoma"/>
            </a:endParaRPr>
          </a:p>
          <a:p>
            <a:pPr marL="845631" marR="10067" indent="-332212">
              <a:lnSpc>
                <a:spcPct val="101000"/>
              </a:lnSpc>
              <a:spcBef>
                <a:spcPts val="595"/>
              </a:spcBef>
              <a:buClr>
                <a:srgbClr val="2277BC"/>
              </a:buClr>
              <a:buFont typeface="Tahoma"/>
              <a:buAutoNum type="arabicPeriod"/>
              <a:tabLst>
                <a:tab pos="846889" algn="l"/>
              </a:tabLst>
            </a:pPr>
            <a:r>
              <a:rPr lang="fr-CA" sz="1600" spc="99" dirty="0" smtClean="0">
                <a:latin typeface="Tahoma"/>
                <a:cs typeface="Tahoma"/>
              </a:rPr>
              <a:t>A</a:t>
            </a:r>
            <a:r>
              <a:rPr lang="fr-CA" sz="1600" spc="109" dirty="0" smtClean="0">
                <a:latin typeface="Tahoma"/>
                <a:cs typeface="Tahoma"/>
              </a:rPr>
              <a:t>ctivations</a:t>
            </a:r>
            <a:r>
              <a:rPr lang="fr-CA" sz="1600" dirty="0" smtClean="0">
                <a:latin typeface="Tahoma"/>
                <a:cs typeface="Tahoma"/>
              </a:rPr>
              <a:t> </a:t>
            </a:r>
            <a:r>
              <a:rPr lang="fr-CA" sz="1600" spc="129" dirty="0" smtClean="0">
                <a:latin typeface="Tahoma"/>
                <a:cs typeface="Tahoma"/>
              </a:rPr>
              <a:t>c</a:t>
            </a:r>
            <a:r>
              <a:rPr lang="fr-CA" sz="1600" spc="59" dirty="0" smtClean="0">
                <a:latin typeface="Tahoma"/>
                <a:cs typeface="Tahoma"/>
              </a:rPr>
              <a:t>r</a:t>
            </a:r>
            <a:r>
              <a:rPr lang="fr-CA" sz="1600" spc="99" dirty="0" smtClean="0">
                <a:latin typeface="Tahoma"/>
                <a:cs typeface="Tahoma"/>
              </a:rPr>
              <a:t>euses : </a:t>
            </a:r>
            <a:r>
              <a:rPr lang="fr-CA" sz="1600" spc="69" dirty="0" smtClean="0">
                <a:latin typeface="Tahoma"/>
                <a:cs typeface="Tahoma"/>
              </a:rPr>
              <a:t>x%</a:t>
            </a:r>
            <a:r>
              <a:rPr lang="fr-CA" sz="1600" dirty="0" smtClean="0">
                <a:latin typeface="Tahoma"/>
                <a:cs typeface="Tahoma"/>
              </a:rPr>
              <a:t> </a:t>
            </a:r>
            <a:r>
              <a:rPr lang="fr-CA" sz="1600" spc="129" dirty="0">
                <a:latin typeface="Tahoma"/>
                <a:cs typeface="Tahoma"/>
              </a:rPr>
              <a:t>des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29" dirty="0">
                <a:latin typeface="Tahoma"/>
                <a:cs typeface="Tahoma"/>
              </a:rPr>
              <a:t>neu</a:t>
            </a:r>
            <a:r>
              <a:rPr lang="fr-CA" sz="1600" spc="50" dirty="0">
                <a:latin typeface="Tahoma"/>
                <a:cs typeface="Tahoma"/>
              </a:rPr>
              <a:t>r</a:t>
            </a:r>
            <a:r>
              <a:rPr lang="fr-CA" sz="1600" spc="129" dirty="0">
                <a:latin typeface="Tahoma"/>
                <a:cs typeface="Tahoma"/>
              </a:rPr>
              <a:t>ones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09" dirty="0">
                <a:latin typeface="Tahoma"/>
                <a:cs typeface="Tahoma"/>
              </a:rPr>
              <a:t>ont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29" dirty="0">
                <a:latin typeface="Tahoma"/>
                <a:cs typeface="Tahoma"/>
              </a:rPr>
              <a:t>une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19" dirty="0">
                <a:latin typeface="Tahoma"/>
                <a:cs typeface="Tahoma"/>
              </a:rPr>
              <a:t>activation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09" dirty="0" smtClean="0">
                <a:latin typeface="Tahoma"/>
                <a:cs typeface="Tahoma"/>
              </a:rPr>
              <a:t>nulle (</a:t>
            </a:r>
            <a:r>
              <a:rPr lang="fr-CA" sz="1600" i="1" spc="109" dirty="0" smtClean="0">
                <a:latin typeface="Tahoma"/>
                <a:cs typeface="Tahoma"/>
              </a:rPr>
              <a:t>dropout</a:t>
            </a:r>
            <a:r>
              <a:rPr lang="fr-CA" sz="1600" spc="109" dirty="0" smtClean="0">
                <a:latin typeface="Tahoma"/>
                <a:cs typeface="Tahoma"/>
              </a:rPr>
              <a:t>)</a:t>
            </a:r>
            <a:endParaRPr lang="fr-CA" sz="1600" dirty="0">
              <a:latin typeface="Tahoma"/>
              <a:cs typeface="Tahoma"/>
            </a:endParaRPr>
          </a:p>
          <a:p>
            <a:pPr marL="845631" marR="497060" indent="-332212">
              <a:lnSpc>
                <a:spcPct val="101000"/>
              </a:lnSpc>
              <a:spcBef>
                <a:spcPts val="595"/>
              </a:spcBef>
              <a:buClr>
                <a:srgbClr val="2277BC"/>
              </a:buClr>
              <a:buFont typeface="Tahoma"/>
              <a:buAutoNum type="arabicPeriod"/>
              <a:tabLst>
                <a:tab pos="846889" algn="l"/>
              </a:tabLst>
            </a:pPr>
            <a:r>
              <a:rPr lang="fr-CA" sz="1600" spc="-10" dirty="0">
                <a:latin typeface="Tahoma"/>
                <a:cs typeface="Tahoma"/>
              </a:rPr>
              <a:t>P</a:t>
            </a:r>
            <a:r>
              <a:rPr lang="fr-CA" sz="1600" spc="139" dirty="0">
                <a:latin typeface="Tahoma"/>
                <a:cs typeface="Tahoma"/>
              </a:rPr>
              <a:t>as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39" dirty="0">
                <a:latin typeface="Tahoma"/>
                <a:cs typeface="Tahoma"/>
              </a:rPr>
              <a:t>de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19" dirty="0" smtClean="0">
                <a:latin typeface="Tahoma"/>
                <a:cs typeface="Tahoma"/>
              </a:rPr>
              <a:t>gradient évanescent </a:t>
            </a:r>
            <a:r>
              <a:rPr lang="fr-CA" sz="1600" spc="99" dirty="0" smtClean="0">
                <a:latin typeface="Tahoma"/>
                <a:cs typeface="Tahoma"/>
              </a:rPr>
              <a:t>: </a:t>
            </a:r>
            <a:r>
              <a:rPr lang="fr-CA" sz="1600" spc="109" dirty="0">
                <a:latin typeface="Tahoma"/>
                <a:cs typeface="Tahoma"/>
              </a:rPr>
              <a:t>La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19" dirty="0">
                <a:latin typeface="Tahoma"/>
                <a:cs typeface="Tahoma"/>
              </a:rPr>
              <a:t>dérivé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19" dirty="0">
                <a:latin typeface="Tahoma"/>
                <a:cs typeface="Tahoma"/>
              </a:rPr>
              <a:t>vaut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49" dirty="0">
                <a:latin typeface="Tahoma"/>
                <a:cs typeface="Tahoma"/>
              </a:rPr>
              <a:t>1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dirty="0" smtClean="0">
                <a:latin typeface="Tahoma"/>
                <a:cs typeface="Tahoma"/>
              </a:rPr>
              <a:t>ou 0</a:t>
            </a:r>
            <a:endParaRPr lang="fr-CA" sz="1600" dirty="0">
              <a:latin typeface="Tahoma"/>
              <a:cs typeface="Tahoma"/>
            </a:endParaRPr>
          </a:p>
          <a:p>
            <a:pPr marL="845631" indent="-332212">
              <a:spcBef>
                <a:spcPts val="614"/>
              </a:spcBef>
              <a:buClr>
                <a:srgbClr val="2277BC"/>
              </a:buClr>
              <a:buFont typeface="Tahoma"/>
              <a:buAutoNum type="arabicPeriod"/>
              <a:tabLst>
                <a:tab pos="846889" algn="l"/>
              </a:tabLst>
            </a:pPr>
            <a:r>
              <a:rPr lang="fr-CA" sz="1600" spc="139" dirty="0">
                <a:latin typeface="Tahoma"/>
                <a:cs typeface="Tahoma"/>
              </a:rPr>
              <a:t>Compl</a:t>
            </a:r>
            <a:r>
              <a:rPr lang="fr-CA" sz="1600" spc="109" dirty="0">
                <a:latin typeface="Tahoma"/>
                <a:cs typeface="Tahoma"/>
              </a:rPr>
              <a:t>e</a:t>
            </a:r>
            <a:r>
              <a:rPr lang="fr-CA" sz="1600" spc="119" dirty="0">
                <a:latin typeface="Tahoma"/>
                <a:cs typeface="Tahoma"/>
              </a:rPr>
              <a:t>xité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89" dirty="0">
                <a:latin typeface="Tahoma"/>
                <a:cs typeface="Tahoma"/>
              </a:rPr>
              <a:t>faible:</a:t>
            </a:r>
            <a:r>
              <a:rPr lang="fr-CA" sz="1600" spc="99" dirty="0">
                <a:latin typeface="Tahoma"/>
                <a:cs typeface="Tahoma"/>
              </a:rPr>
              <a:t> </a:t>
            </a:r>
            <a:r>
              <a:rPr lang="fr-CA" sz="1600" spc="119" dirty="0">
                <a:latin typeface="Tahoma"/>
                <a:cs typeface="Tahoma"/>
              </a:rPr>
              <a:t>comparaison.</a:t>
            </a:r>
            <a:endParaRPr lang="fr-CA" sz="16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02103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204314" y="2177797"/>
            <a:ext cx="3920700" cy="30513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fr-CA" sz="35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8443" y="1032015"/>
            <a:ext cx="611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440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Propagation de la </a:t>
            </a:r>
            <a:r>
              <a:rPr lang="fr-CA" sz="4400" dirty="0" err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sparsité</a:t>
            </a:r>
            <a:endParaRPr lang="fr-CA" sz="4400" dirty="0">
              <a:solidFill>
                <a:srgbClr val="0070C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4401686" y="3649999"/>
            <a:ext cx="4218483" cy="2662820"/>
            <a:chOff x="1274513" y="1306055"/>
            <a:chExt cx="7120464" cy="4240237"/>
          </a:xfrm>
        </p:grpSpPr>
        <p:sp>
          <p:nvSpPr>
            <p:cNvPr id="36" name="文字方塊 4"/>
            <p:cNvSpPr txBox="1"/>
            <p:nvPr/>
          </p:nvSpPr>
          <p:spPr>
            <a:xfrm>
              <a:off x="1410533" y="5105203"/>
              <a:ext cx="6984444" cy="441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altLang="zh-TW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On entraîne plusieurs réseaux de topologies différentes</a:t>
              </a:r>
              <a:endParaRPr lang="fr-CA" altLang="zh-TW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矩形 3"/>
            <p:cNvSpPr/>
            <p:nvPr/>
          </p:nvSpPr>
          <p:spPr>
            <a:xfrm>
              <a:off x="1274513" y="3787421"/>
              <a:ext cx="1352550" cy="11239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CA" altLang="zh-TW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Network</a:t>
              </a:r>
            </a:p>
            <a:p>
              <a:pPr algn="ctr"/>
              <a:r>
                <a:rPr lang="fr-CA" altLang="zh-TW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CA" altLang="zh-TW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矩形 252"/>
            <p:cNvSpPr/>
            <p:nvPr/>
          </p:nvSpPr>
          <p:spPr>
            <a:xfrm>
              <a:off x="3061131" y="3782856"/>
              <a:ext cx="1352550" cy="112395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CA" altLang="zh-TW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Network</a:t>
              </a:r>
            </a:p>
            <a:p>
              <a:pPr algn="ctr"/>
              <a:r>
                <a:rPr lang="fr-CA" altLang="zh-TW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CA" altLang="zh-TW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矩形 253"/>
            <p:cNvSpPr/>
            <p:nvPr/>
          </p:nvSpPr>
          <p:spPr>
            <a:xfrm>
              <a:off x="4899455" y="3764724"/>
              <a:ext cx="1352550" cy="112395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CA" altLang="zh-TW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Network</a:t>
              </a:r>
            </a:p>
            <a:p>
              <a:pPr algn="ctr"/>
              <a:r>
                <a:rPr lang="fr-CA" altLang="zh-TW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CA" altLang="zh-TW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矩形 254"/>
            <p:cNvSpPr/>
            <p:nvPr/>
          </p:nvSpPr>
          <p:spPr>
            <a:xfrm>
              <a:off x="6737779" y="3782856"/>
              <a:ext cx="1352550" cy="112395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CA" altLang="zh-TW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Network</a:t>
              </a:r>
            </a:p>
            <a:p>
              <a:pPr algn="ctr"/>
              <a:r>
                <a:rPr lang="fr-CA" altLang="zh-TW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CA" altLang="zh-TW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橢圓 9"/>
            <p:cNvSpPr/>
            <p:nvPr/>
          </p:nvSpPr>
          <p:spPr>
            <a:xfrm>
              <a:off x="3920999" y="1306055"/>
              <a:ext cx="1741343" cy="10477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altLang="zh-TW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Training Set</a:t>
              </a:r>
              <a:endParaRPr lang="fr-CA" altLang="zh-TW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橢圓 255"/>
            <p:cNvSpPr/>
            <p:nvPr/>
          </p:nvSpPr>
          <p:spPr>
            <a:xfrm>
              <a:off x="1320788" y="2632509"/>
              <a:ext cx="1260000" cy="720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CA" altLang="zh-TW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Set 1</a:t>
              </a:r>
            </a:p>
          </p:txBody>
        </p:sp>
        <p:sp>
          <p:nvSpPr>
            <p:cNvPr id="44" name="橢圓 256"/>
            <p:cNvSpPr/>
            <p:nvPr/>
          </p:nvSpPr>
          <p:spPr>
            <a:xfrm>
              <a:off x="3102837" y="2632509"/>
              <a:ext cx="1260000" cy="720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CA" altLang="zh-TW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Set 2</a:t>
              </a:r>
              <a:endParaRPr lang="fr-CA" altLang="zh-TW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橢圓 257"/>
            <p:cNvSpPr/>
            <p:nvPr/>
          </p:nvSpPr>
          <p:spPr>
            <a:xfrm>
              <a:off x="4945730" y="2642651"/>
              <a:ext cx="1260000" cy="72000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CA" altLang="zh-TW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Set 3</a:t>
              </a:r>
              <a:endParaRPr lang="fr-CA" altLang="zh-TW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橢圓 258"/>
            <p:cNvSpPr/>
            <p:nvPr/>
          </p:nvSpPr>
          <p:spPr>
            <a:xfrm>
              <a:off x="6784054" y="2642651"/>
              <a:ext cx="1260000" cy="720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CA" altLang="zh-TW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Set 4</a:t>
              </a:r>
              <a:endParaRPr lang="fr-CA" altLang="zh-TW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7" name="直線單箭頭接點 259"/>
            <p:cNvCxnSpPr/>
            <p:nvPr/>
          </p:nvCxnSpPr>
          <p:spPr>
            <a:xfrm flipH="1">
              <a:off x="2305051" y="1964424"/>
              <a:ext cx="1695959" cy="67822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單箭頭接點 260"/>
            <p:cNvCxnSpPr/>
            <p:nvPr/>
          </p:nvCxnSpPr>
          <p:spPr>
            <a:xfrm flipH="1">
              <a:off x="3802783" y="2283568"/>
              <a:ext cx="478720" cy="42978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單箭頭接點 261"/>
            <p:cNvCxnSpPr/>
            <p:nvPr/>
          </p:nvCxnSpPr>
          <p:spPr>
            <a:xfrm>
              <a:off x="5253355" y="2257029"/>
              <a:ext cx="166076" cy="4728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單箭頭接點 262"/>
            <p:cNvCxnSpPr/>
            <p:nvPr/>
          </p:nvCxnSpPr>
          <p:spPr>
            <a:xfrm>
              <a:off x="5497783" y="1964424"/>
              <a:ext cx="1532676" cy="7280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單箭頭接點 263"/>
            <p:cNvCxnSpPr/>
            <p:nvPr/>
          </p:nvCxnSpPr>
          <p:spPr>
            <a:xfrm flipH="1">
              <a:off x="7414054" y="3280679"/>
              <a:ext cx="0" cy="540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單箭頭接點 264"/>
            <p:cNvCxnSpPr/>
            <p:nvPr/>
          </p:nvCxnSpPr>
          <p:spPr>
            <a:xfrm flipH="1">
              <a:off x="3732838" y="3272294"/>
              <a:ext cx="0" cy="540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單箭頭接點 265"/>
            <p:cNvCxnSpPr/>
            <p:nvPr/>
          </p:nvCxnSpPr>
          <p:spPr>
            <a:xfrm flipH="1">
              <a:off x="5588176" y="3280679"/>
              <a:ext cx="0" cy="540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單箭頭接點 266"/>
            <p:cNvCxnSpPr/>
            <p:nvPr/>
          </p:nvCxnSpPr>
          <p:spPr>
            <a:xfrm flipH="1">
              <a:off x="1950788" y="3242856"/>
              <a:ext cx="0" cy="540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文字方塊 5"/>
          <p:cNvSpPr txBox="1"/>
          <p:nvPr/>
        </p:nvSpPr>
        <p:spPr>
          <a:xfrm>
            <a:off x="4255222" y="2982443"/>
            <a:ext cx="4756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altLang="zh-TW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Le dropout peut être relié à un apprentissage par ensemble </a:t>
            </a:r>
            <a:endParaRPr lang="fr-CA" altLang="zh-TW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69993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7112" y="609600"/>
            <a:ext cx="9076888" cy="1143000"/>
          </a:xfrm>
        </p:spPr>
        <p:txBody>
          <a:bodyPr/>
          <a:lstStyle/>
          <a:p>
            <a:pPr>
              <a:defRPr/>
            </a:pPr>
            <a:r>
              <a:rPr lang="fr-CA" dirty="0" smtClean="0"/>
              <a:t>Faiblesses du MLP classique </a:t>
            </a:r>
            <a:endParaRPr lang="fr-CA" dirty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529502" y="1892194"/>
            <a:ext cx="8023328" cy="4525963"/>
          </a:xfrm>
        </p:spPr>
        <p:txBody>
          <a:bodyPr/>
          <a:lstStyle/>
          <a:p>
            <a:pPr eaLnBrk="1" hangingPunct="1"/>
            <a:r>
              <a:rPr lang="fr-CA" altLang="fr-FR" sz="2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Certains problèmes demandent un nombre infini de neurones cachés dans un MLP avec un seule couches cachée</a:t>
            </a:r>
          </a:p>
          <a:p>
            <a:pPr eaLnBrk="1" hangingPunct="1"/>
            <a:r>
              <a:rPr lang="fr-CA" altLang="fr-FR" sz="2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Augmenter le nombre de couche dégrade souvent la performance!</a:t>
            </a:r>
          </a:p>
          <a:p>
            <a:pPr eaLnBrk="1" hangingPunct="1"/>
            <a:r>
              <a:rPr lang="fr-CA" altLang="fr-FR" sz="2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paramètre architecturaux doivent être déterminés par essai erreur, or by </a:t>
            </a:r>
            <a:r>
              <a:rPr lang="fr-CA" altLang="fr-FR" sz="2400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métaheuristiques</a:t>
            </a:r>
            <a:endParaRPr lang="fr-CA" altLang="fr-FR" sz="2400" dirty="0" smtClean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fr-CA" altLang="fr-FR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difficulté augmente avec la dimension des données</a:t>
            </a:r>
          </a:p>
          <a:p>
            <a:pPr eaLnBrk="1" hangingPunct="1"/>
            <a:r>
              <a:rPr lang="fr-CA" altLang="fr-FR" sz="2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faible pour des entrées tournées, translatées ou modifiées en échelle</a:t>
            </a:r>
            <a:endParaRPr lang="fr-CA" altLang="fr-FR" sz="24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92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reen Shot 2016-08-10 at 3.38.39 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87787"/>
            <a:ext cx="4197073" cy="357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Groupement (</a:t>
            </a:r>
            <a:r>
              <a:rPr lang="fr-CA" dirty="0" err="1" smtClean="0"/>
              <a:t>Pooling</a:t>
            </a:r>
            <a:r>
              <a:rPr lang="fr-CA" dirty="0" smtClean="0"/>
              <a:t>)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35696"/>
            <a:ext cx="4359630" cy="3886200"/>
          </a:xfrm>
        </p:spPr>
        <p:txBody>
          <a:bodyPr/>
          <a:lstStyle/>
          <a:p>
            <a:r>
              <a:rPr lang="fr-CA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Permet </a:t>
            </a:r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/>
            <a:r>
              <a:rPr lang="fr-C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L’invariance aux faibles  </a:t>
            </a:r>
            <a:r>
              <a:rPr lang="fr-CA" sz="2000" dirty="0">
                <a:latin typeface="Calibri" panose="020F0502020204030204" pitchFamily="34" charset="0"/>
                <a:cs typeface="Calibri" panose="020F0502020204030204" pitchFamily="34" charset="0"/>
              </a:rPr>
              <a:t>transformations</a:t>
            </a:r>
          </a:p>
          <a:p>
            <a:pPr lvl="1"/>
            <a:r>
              <a:rPr lang="fr-C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 champs réceptif plus vastes</a:t>
            </a:r>
            <a:endParaRPr lang="fr-C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L’operateur Max est le plus souvent utilisé</a:t>
            </a:r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C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On peut aussi utiliser somme, moyenne, etc</a:t>
            </a:r>
            <a:r>
              <a:rPr lang="fr-CA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816830" y="5248714"/>
            <a:ext cx="36503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>
                <a:solidFill>
                  <a:schemeClr val="bg1">
                    <a:lumMod val="50000"/>
                  </a:schemeClr>
                </a:solidFill>
              </a:rPr>
              <a:t>http://cs231n.github.io/convolutional-networks</a:t>
            </a:r>
            <a:r>
              <a:rPr lang="fr-CA" dirty="0">
                <a:solidFill>
                  <a:schemeClr val="bg1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7" name="Picture 2" descr="Screen Shot 2016-08-07 at 6.19.37 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97152"/>
            <a:ext cx="2764212" cy="150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9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Groupement</a:t>
            </a:r>
            <a:endParaRPr lang="fr-CA" dirty="0"/>
          </a:p>
        </p:txBody>
      </p:sp>
      <p:pic>
        <p:nvPicPr>
          <p:cNvPr id="8194" name="Picture 2" descr="Screen Shot 2016-08-07 at 6.11.53 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729" y="2718792"/>
            <a:ext cx="5343525" cy="227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67744" y="5294025"/>
            <a:ext cx="43909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200" dirty="0">
                <a:solidFill>
                  <a:schemeClr val="bg1">
                    <a:lumMod val="50000"/>
                  </a:schemeClr>
                </a:solidFill>
              </a:rPr>
              <a:t>http://mlss.tuebingen.mpg.de/2015/slides/fergus/Fergus_1.pdf</a:t>
            </a:r>
          </a:p>
        </p:txBody>
      </p:sp>
    </p:spTree>
    <p:extLst>
      <p:ext uri="{BB962C8B-B14F-4D97-AF65-F5344CB8AC3E}">
        <p14:creationId xmlns:p14="http://schemas.microsoft.com/office/powerpoint/2010/main" val="318484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Réseau </a:t>
            </a:r>
            <a:r>
              <a:rPr lang="fr-CA" dirty="0" err="1" smtClean="0"/>
              <a:t>convolutif</a:t>
            </a:r>
            <a:r>
              <a:rPr lang="fr-CA" dirty="0" smtClean="0"/>
              <a:t>  à apprentissage profond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fr-CA" dirty="0" smtClean="0"/>
          </a:p>
          <a:p>
            <a:endParaRPr lang="fr-CA" dirty="0" smtClean="0"/>
          </a:p>
          <a:p>
            <a:endParaRPr lang="fr-CA" dirty="0" smtClean="0"/>
          </a:p>
          <a:p>
            <a:endParaRPr lang="fr-CA" dirty="0" smtClean="0"/>
          </a:p>
          <a:p>
            <a:endParaRPr lang="fr-CA" dirty="0" smtClean="0"/>
          </a:p>
          <a:p>
            <a:endParaRPr lang="fr-CA" dirty="0" smtClean="0"/>
          </a:p>
          <a:p>
            <a:endParaRPr lang="fr-CA" dirty="0" smtClean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r-CA" sz="3100" dirty="0" smtClean="0">
                <a:latin typeface="Calibri" panose="020F0502020204030204" pitchFamily="34" charset="0"/>
                <a:cs typeface="Calibri" panose="020F0502020204030204" pitchFamily="34" charset="0"/>
              </a:rPr>
              <a:t>La dernière couche de regroupement fournit l’entrée à </a:t>
            </a:r>
            <a:r>
              <a:rPr lang="fr-CA" sz="3100" b="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 PMC régulier, complètement connecté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fr-CA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Détection de traits suivie de classification classique!</a:t>
            </a:r>
            <a:endParaRPr lang="fr-CA" sz="2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20" name="Picture 4" descr="Convolutional Neural Networ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74" y="2293024"/>
            <a:ext cx="7792052" cy="206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41056" y="4221584"/>
            <a:ext cx="2816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>
                <a:solidFill>
                  <a:schemeClr val="bg1">
                    <a:lumMod val="50000"/>
                  </a:schemeClr>
                </a:solidFill>
              </a:rPr>
              <a:t>https://www.clarifai.com/technology</a:t>
            </a:r>
          </a:p>
        </p:txBody>
      </p:sp>
    </p:spTree>
    <p:extLst>
      <p:ext uri="{BB962C8B-B14F-4D97-AF65-F5344CB8AC3E}">
        <p14:creationId xmlns:p14="http://schemas.microsoft.com/office/powerpoint/2010/main" val="51021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creen Shot 2016-08-07 at 9.15.21 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703142"/>
            <a:ext cx="7926040" cy="278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54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49" y="998543"/>
            <a:ext cx="7886700" cy="994172"/>
          </a:xfrm>
        </p:spPr>
        <p:txBody>
          <a:bodyPr/>
          <a:lstStyle/>
          <a:p>
            <a:r>
              <a:rPr lang="fr-CA" dirty="0" smtClean="0"/>
              <a:t>Plusieurs couches </a:t>
            </a:r>
            <a:r>
              <a:rPr lang="fr-CA" dirty="0" err="1" smtClean="0"/>
              <a:t>convolutives</a:t>
            </a:r>
            <a:r>
              <a:rPr lang="fr-CA" dirty="0" smtClean="0"/>
              <a:t> successives peuvent être requises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1266" name="Picture 2" descr="c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41" y="2132856"/>
            <a:ext cx="7947760" cy="385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8649" y="6239144"/>
            <a:ext cx="3746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http://cs231n.github.io/convolutional-networks/</a:t>
            </a:r>
          </a:p>
        </p:txBody>
      </p:sp>
    </p:spTree>
    <p:extLst>
      <p:ext uri="{BB962C8B-B14F-4D97-AF65-F5344CB8AC3E}">
        <p14:creationId xmlns:p14="http://schemas.microsoft.com/office/powerpoint/2010/main" val="396926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" y="609600"/>
            <a:ext cx="8640676" cy="1143000"/>
          </a:xfrm>
        </p:spPr>
        <p:txBody>
          <a:bodyPr/>
          <a:lstStyle/>
          <a:p>
            <a:r>
              <a:rPr lang="fr-CA" dirty="0" smtClean="0">
                <a:solidFill>
                  <a:srgbClr val="0070C0"/>
                </a:solidFill>
              </a:rPr>
              <a:t>Paramètres de configuration (</a:t>
            </a:r>
            <a:r>
              <a:rPr lang="fr-CA" dirty="0" err="1" smtClean="0">
                <a:solidFill>
                  <a:srgbClr val="0070C0"/>
                </a:solidFill>
              </a:rPr>
              <a:t>knobs</a:t>
            </a:r>
            <a:r>
              <a:rPr lang="fr-CA" dirty="0" smtClean="0">
                <a:solidFill>
                  <a:srgbClr val="0070C0"/>
                </a:solidFill>
              </a:rPr>
              <a:t>)</a:t>
            </a:r>
            <a:endParaRPr lang="fr-CA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6256" y="1749371"/>
            <a:ext cx="8175815" cy="402804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Convolution</a:t>
            </a:r>
          </a:p>
          <a:p>
            <a:r>
              <a:rPr lang="fr-CA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	Nombre  et taille des traits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Type de non-linéarité </a:t>
            </a:r>
            <a:r>
              <a:rPr lang="fr-C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CA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ReLU</a:t>
            </a:r>
            <a:r>
              <a:rPr lang="fr-C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est quasi-standard aujourd’hui)</a:t>
            </a:r>
            <a:endParaRPr lang="fr-CA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Regroupement</a:t>
            </a:r>
          </a:p>
          <a:p>
            <a:r>
              <a:rPr lang="fr-CA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	Taille de fenêtre</a:t>
            </a:r>
          </a:p>
          <a:p>
            <a:r>
              <a:rPr lang="fr-CA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	Pas de fenestration (</a:t>
            </a:r>
            <a:r>
              <a:rPr lang="fr-CA" sz="28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stride</a:t>
            </a:r>
            <a:r>
              <a:rPr lang="fr-CA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PMC final</a:t>
            </a:r>
          </a:p>
          <a:p>
            <a:r>
              <a:rPr lang="fr-CA" dirty="0" smtClean="0"/>
              <a:t>	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12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>
                <a:solidFill>
                  <a:srgbClr val="0070C0"/>
                </a:solidFill>
              </a:rPr>
              <a:t>Paramètres architecturaux</a:t>
            </a:r>
            <a:endParaRPr lang="fr-CA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2166168"/>
            <a:ext cx="8256272" cy="104095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>
                <a:latin typeface="Calibri" panose="020F0502020204030204" pitchFamily="34" charset="0"/>
                <a:cs typeface="Calibri" panose="020F0502020204030204" pitchFamily="34" charset="0"/>
              </a:rPr>
              <a:t>Combien de couches de chaque type 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>
                <a:latin typeface="Calibri" panose="020F0502020204030204" pitchFamily="34" charset="0"/>
                <a:cs typeface="Calibri" panose="020F0502020204030204" pitchFamily="34" charset="0"/>
              </a:rPr>
              <a:t>Dans quel ordre?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>
                <a:latin typeface="Calibri" panose="020F0502020204030204" pitchFamily="34" charset="0"/>
                <a:cs typeface="Calibri" panose="020F0502020204030204" pitchFamily="34" charset="0"/>
              </a:rPr>
              <a:t>Couches  de compression?</a:t>
            </a:r>
            <a:endParaRPr lang="fr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11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85408" y="2014066"/>
            <a:ext cx="3247901" cy="27253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05693" y="4019797"/>
            <a:ext cx="326571" cy="7006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73636" y="1763485"/>
            <a:ext cx="409698" cy="29807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750" y="5593277"/>
            <a:ext cx="831272" cy="3740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98821" y="4130844"/>
            <a:ext cx="635635" cy="0"/>
          </a:xfrm>
          <a:custGeom>
            <a:avLst/>
            <a:gdLst/>
            <a:ahLst/>
            <a:cxnLst/>
            <a:rect l="l" t="t" r="r" b="b"/>
            <a:pathLst>
              <a:path w="635634">
                <a:moveTo>
                  <a:pt x="0" y="0"/>
                </a:moveTo>
                <a:lnTo>
                  <a:pt x="635330" y="0"/>
                </a:lnTo>
              </a:path>
            </a:pathLst>
          </a:custGeom>
          <a:ln w="15875">
            <a:solidFill>
              <a:srgbClr val="BCBC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89959" y="492302"/>
            <a:ext cx="7093375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fr-CA" sz="2850" b="1" dirty="0" smtClean="0">
                <a:solidFill>
                  <a:srgbClr val="0C0813"/>
                </a:solidFill>
                <a:latin typeface="Arial"/>
                <a:cs typeface="Arial"/>
              </a:rPr>
              <a:t>Ré</a:t>
            </a:r>
            <a:r>
              <a:rPr sz="2850" b="1" dirty="0" err="1" smtClean="0">
                <a:solidFill>
                  <a:srgbClr val="0C0813"/>
                </a:solidFill>
                <a:latin typeface="Arial"/>
                <a:cs typeface="Arial"/>
              </a:rPr>
              <a:t>volution</a:t>
            </a:r>
            <a:r>
              <a:rPr sz="2850" b="1" dirty="0" smtClean="0">
                <a:solidFill>
                  <a:srgbClr val="0C0813"/>
                </a:solidFill>
                <a:latin typeface="Arial"/>
                <a:cs typeface="Arial"/>
              </a:rPr>
              <a:t> </a:t>
            </a:r>
            <a:r>
              <a:rPr lang="fr-CA" sz="2850" b="1" dirty="0" smtClean="0">
                <a:solidFill>
                  <a:srgbClr val="0C0813"/>
                </a:solidFill>
                <a:latin typeface="Arial"/>
                <a:cs typeface="Arial"/>
              </a:rPr>
              <a:t>menée par la profondeur! 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32456" y="6521655"/>
            <a:ext cx="622935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6E7077"/>
                </a:solidFill>
                <a:latin typeface="Arial"/>
                <a:cs typeface="Arial"/>
              </a:rPr>
              <a:t>Kaiming He,Xiangyu Zhang, Shaoq</a:t>
            </a:r>
            <a:r>
              <a:rPr sz="900" dirty="0">
                <a:solidFill>
                  <a:srgbClr val="755B46"/>
                </a:solidFill>
                <a:latin typeface="Arial"/>
                <a:cs typeface="Arial"/>
              </a:rPr>
              <a:t>i</a:t>
            </a:r>
            <a:r>
              <a:rPr sz="900" dirty="0">
                <a:solidFill>
                  <a:srgbClr val="59677E"/>
                </a:solidFill>
                <a:latin typeface="Arial"/>
                <a:cs typeface="Arial"/>
              </a:rPr>
              <a:t>ng </a:t>
            </a:r>
            <a:r>
              <a:rPr sz="900" dirty="0">
                <a:solidFill>
                  <a:srgbClr val="6E7077"/>
                </a:solidFill>
                <a:latin typeface="Arial"/>
                <a:cs typeface="Arial"/>
              </a:rPr>
              <a:t>Ren,</a:t>
            </a:r>
            <a:r>
              <a:rPr sz="1000" dirty="0">
                <a:solidFill>
                  <a:srgbClr val="6E7077"/>
                </a:solidFill>
                <a:latin typeface="Times New Roman"/>
                <a:cs typeface="Times New Roman"/>
              </a:rPr>
              <a:t>&amp; </a:t>
            </a:r>
            <a:r>
              <a:rPr sz="900" dirty="0">
                <a:solidFill>
                  <a:srgbClr val="6E7077"/>
                </a:solidFill>
                <a:latin typeface="Arial"/>
                <a:cs typeface="Arial"/>
              </a:rPr>
              <a:t>Jian Sun.</a:t>
            </a:r>
            <a:r>
              <a:rPr sz="900" dirty="0">
                <a:solidFill>
                  <a:srgbClr val="838787"/>
                </a:solidFill>
                <a:latin typeface="Arial"/>
                <a:cs typeface="Arial"/>
              </a:rPr>
              <a:t>"Deep </a:t>
            </a:r>
            <a:r>
              <a:rPr sz="900" dirty="0">
                <a:solidFill>
                  <a:srgbClr val="6E7077"/>
                </a:solidFill>
                <a:latin typeface="Arial"/>
                <a:cs typeface="Arial"/>
              </a:rPr>
              <a:t>Residua</a:t>
            </a:r>
            <a:r>
              <a:rPr sz="900" dirty="0">
                <a:solidFill>
                  <a:srgbClr val="5B82A0"/>
                </a:solidFill>
                <a:latin typeface="Arial"/>
                <a:cs typeface="Arial"/>
              </a:rPr>
              <a:t>l</a:t>
            </a:r>
            <a:r>
              <a:rPr sz="900" dirty="0">
                <a:solidFill>
                  <a:srgbClr val="6E7077"/>
                </a:solidFill>
                <a:latin typeface="Arial"/>
                <a:cs typeface="Arial"/>
              </a:rPr>
              <a:t>Learningfor Image Recognition".arXiv 2015.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52473" y="1800345"/>
            <a:ext cx="34036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C0813"/>
                </a:solidFill>
                <a:latin typeface="Times New Roman"/>
                <a:cs typeface="Times New Roman"/>
              </a:rPr>
              <a:t>25</a:t>
            </a:r>
            <a:r>
              <a:rPr sz="1200" b="1" dirty="0">
                <a:solidFill>
                  <a:srgbClr val="495250"/>
                </a:solidFill>
                <a:latin typeface="Times New Roman"/>
                <a:cs typeface="Times New Roman"/>
              </a:rPr>
              <a:t>.</a:t>
            </a:r>
            <a:r>
              <a:rPr sz="1200" b="1" dirty="0">
                <a:solidFill>
                  <a:srgbClr val="0C0813"/>
                </a:solidFill>
                <a:latin typeface="Times New Roman"/>
                <a:cs typeface="Times New Roman"/>
              </a:rPr>
              <a:t>8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96510" y="2780059"/>
            <a:ext cx="3429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1D1C2A"/>
                </a:solidFill>
                <a:latin typeface="Times New Roman"/>
                <a:cs typeface="Times New Roman"/>
              </a:rPr>
              <a:t>16.4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72240" y="3490927"/>
            <a:ext cx="654685" cy="433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">
              <a:lnSpc>
                <a:spcPct val="100000"/>
              </a:lnSpc>
            </a:pPr>
            <a:r>
              <a:rPr sz="1150" dirty="0">
                <a:solidFill>
                  <a:srgbClr val="1D1C2A"/>
                </a:solidFill>
                <a:latin typeface="Arial"/>
                <a:cs typeface="Arial"/>
              </a:rPr>
              <a:t>22 </a:t>
            </a:r>
            <a:r>
              <a:rPr sz="1150" dirty="0" smtClean="0">
                <a:solidFill>
                  <a:srgbClr val="0C0813"/>
                </a:solidFill>
                <a:latin typeface="Arial"/>
                <a:cs typeface="Arial"/>
              </a:rPr>
              <a:t>layers</a:t>
            </a:r>
            <a:endParaRPr lang="fr-CA" sz="1150" dirty="0" smtClean="0">
              <a:solidFill>
                <a:srgbClr val="0C0813"/>
              </a:solidFill>
              <a:latin typeface="Arial"/>
              <a:cs typeface="Arial"/>
            </a:endParaRPr>
          </a:p>
          <a:p>
            <a:pPr marL="24130">
              <a:lnSpc>
                <a:spcPct val="100000"/>
              </a:lnSpc>
            </a:pPr>
            <a:endParaRPr sz="500" dirty="0">
              <a:latin typeface="Times New Roman"/>
              <a:cs typeface="Times New Roman"/>
            </a:endParaRPr>
          </a:p>
          <a:p>
            <a:pPr marL="77470">
              <a:lnSpc>
                <a:spcPts val="1370"/>
              </a:lnSpc>
            </a:pPr>
            <a:r>
              <a:rPr lang="fr-CA" sz="1200" dirty="0">
                <a:solidFill>
                  <a:srgbClr val="E2440A"/>
                </a:solidFill>
                <a:latin typeface="Times New Roman"/>
                <a:cs typeface="Times New Roman"/>
              </a:rPr>
              <a:t> </a:t>
            </a:r>
            <a:r>
              <a:rPr sz="1200" dirty="0" smtClean="0">
                <a:solidFill>
                  <a:srgbClr val="E2440A"/>
                </a:solidFill>
                <a:latin typeface="Times New Roman"/>
                <a:cs typeface="Times New Roman"/>
              </a:rPr>
              <a:t>   </a:t>
            </a:r>
            <a:r>
              <a:rPr sz="1200" b="1" dirty="0">
                <a:solidFill>
                  <a:srgbClr val="0C0813"/>
                </a:solidFill>
                <a:latin typeface="Times New Roman"/>
                <a:cs typeface="Times New Roman"/>
              </a:rPr>
              <a:t>6.7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80821" y="3490927"/>
            <a:ext cx="1004019" cy="4257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fr-CA" sz="1150" dirty="0" smtClean="0">
                <a:solidFill>
                  <a:srgbClr val="0C0813"/>
                </a:solidFill>
                <a:latin typeface="Arial"/>
                <a:cs typeface="Arial"/>
              </a:rPr>
              <a:t>    </a:t>
            </a:r>
            <a:r>
              <a:rPr sz="1150" dirty="0" smtClean="0">
                <a:solidFill>
                  <a:srgbClr val="0C0813"/>
                </a:solidFill>
                <a:latin typeface="Arial"/>
                <a:cs typeface="Arial"/>
              </a:rPr>
              <a:t>19 </a:t>
            </a:r>
            <a:r>
              <a:rPr sz="1150" dirty="0">
                <a:solidFill>
                  <a:srgbClr val="0C0813"/>
                </a:solidFill>
                <a:latin typeface="Arial"/>
                <a:cs typeface="Arial"/>
              </a:rPr>
              <a:t>layers</a:t>
            </a:r>
            <a:endParaRPr sz="1150" dirty="0">
              <a:latin typeface="Arial"/>
              <a:cs typeface="Arial"/>
            </a:endParaRPr>
          </a:p>
          <a:p>
            <a:pPr marL="451484">
              <a:lnSpc>
                <a:spcPct val="100000"/>
              </a:lnSpc>
              <a:spcBef>
                <a:spcPts val="530"/>
              </a:spcBef>
            </a:pPr>
            <a:r>
              <a:rPr sz="1200" b="1" dirty="0">
                <a:solidFill>
                  <a:srgbClr val="0C0813"/>
                </a:solidFill>
                <a:latin typeface="Times New Roman"/>
                <a:cs typeface="Times New Roman"/>
              </a:rPr>
              <a:t>7.3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60780" y="4127909"/>
            <a:ext cx="32956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C0813"/>
                </a:solidFill>
                <a:latin typeface="Times New Roman"/>
                <a:cs typeface="Times New Roman"/>
              </a:rPr>
              <a:t>3.57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45355" y="4155257"/>
            <a:ext cx="45593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50" dirty="0">
                <a:solidFill>
                  <a:srgbClr val="E6561D"/>
                </a:solidFill>
                <a:latin typeface="Times New Roman"/>
                <a:cs typeface="Times New Roman"/>
              </a:rPr>
              <a:t>-</a:t>
            </a:r>
            <a:r>
              <a:rPr sz="1300" dirty="0">
                <a:solidFill>
                  <a:srgbClr val="E2440A"/>
                </a:solidFill>
                <a:latin typeface="Arial"/>
                <a:cs typeface="Arial"/>
              </a:rPr>
              <a:t>.... </a:t>
            </a:r>
            <a:r>
              <a:rPr sz="2500" dirty="0">
                <a:solidFill>
                  <a:srgbClr val="E2440A"/>
                </a:solidFill>
                <a:latin typeface="Times New Roman"/>
                <a:cs typeface="Times New Roman"/>
              </a:rPr>
              <a:t>-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83334" y="839414"/>
            <a:ext cx="1436453" cy="397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30"/>
              </a:lnSpc>
            </a:pPr>
            <a:r>
              <a:rPr sz="1000" dirty="0">
                <a:solidFill>
                  <a:srgbClr val="AAACAA"/>
                </a:solidFill>
                <a:latin typeface="Times New Roman"/>
                <a:cs typeface="Times New Roman"/>
              </a:rPr>
              <a:t>Microso</a:t>
            </a:r>
            <a:r>
              <a:rPr sz="1000" dirty="0">
                <a:solidFill>
                  <a:srgbClr val="8C8C90"/>
                </a:solidFill>
                <a:latin typeface="Times New Roman"/>
                <a:cs typeface="Times New Roman"/>
              </a:rPr>
              <a:t>ft</a:t>
            </a:r>
            <a:endParaRPr sz="1000" dirty="0">
              <a:latin typeface="Times New Roman"/>
              <a:cs typeface="Times New Roman"/>
            </a:endParaRPr>
          </a:p>
          <a:p>
            <a:pPr marL="95250">
              <a:lnSpc>
                <a:spcPts val="2270"/>
              </a:lnSpc>
            </a:pPr>
            <a:r>
              <a:rPr sz="2100" b="1" dirty="0">
                <a:solidFill>
                  <a:srgbClr val="3F3F3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Research</a:t>
            </a:r>
            <a:endParaRPr sz="21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314376" y="1539087"/>
            <a:ext cx="33528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C0813"/>
                </a:solidFill>
                <a:latin typeface="Times New Roman"/>
                <a:cs typeface="Times New Roman"/>
              </a:rPr>
              <a:t>28.2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684982" y="4191571"/>
            <a:ext cx="674370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61035" algn="l"/>
              </a:tabLst>
            </a:pPr>
            <a:r>
              <a:rPr sz="1150" dirty="0">
                <a:solidFill>
                  <a:srgbClr val="1D1C2A"/>
                </a:solidFill>
                <a:latin typeface="Arial"/>
                <a:cs typeface="Arial"/>
              </a:rPr>
              <a:t> shallow 	</a:t>
            </a:r>
            <a:endParaRPr sz="115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54250" y="5381087"/>
            <a:ext cx="4683498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50" dirty="0">
                <a:solidFill>
                  <a:srgbClr val="DDC674"/>
                </a:solidFill>
                <a:latin typeface="Arial"/>
                <a:cs typeface="Arial"/>
              </a:rPr>
              <a:t>'</a:t>
            </a:r>
            <a:r>
              <a:rPr sz="1550" dirty="0" err="1">
                <a:solidFill>
                  <a:srgbClr val="1D1C2A"/>
                </a:solidFill>
                <a:latin typeface="Arial"/>
                <a:cs typeface="Arial"/>
              </a:rPr>
              <a:t>lmage</a:t>
            </a:r>
            <a:r>
              <a:rPr sz="1550" dirty="0" err="1">
                <a:solidFill>
                  <a:srgbClr val="21314D"/>
                </a:solidFill>
                <a:latin typeface="Arial"/>
                <a:cs typeface="Arial"/>
              </a:rPr>
              <a:t>N</a:t>
            </a:r>
            <a:r>
              <a:rPr sz="1550" dirty="0" err="1">
                <a:solidFill>
                  <a:srgbClr val="1D1C2A"/>
                </a:solidFill>
                <a:latin typeface="Arial"/>
                <a:cs typeface="Arial"/>
              </a:rPr>
              <a:t>et</a:t>
            </a:r>
            <a:r>
              <a:rPr sz="1550" dirty="0">
                <a:solidFill>
                  <a:srgbClr val="1D1C2A"/>
                </a:solidFill>
                <a:latin typeface="Arial"/>
                <a:cs typeface="Arial"/>
              </a:rPr>
              <a:t> </a:t>
            </a:r>
            <a:r>
              <a:rPr lang="fr-CA" sz="1550" dirty="0" smtClean="0">
                <a:solidFill>
                  <a:srgbClr val="1D1C2A"/>
                </a:solidFill>
                <a:latin typeface="Arial"/>
                <a:cs typeface="Arial"/>
              </a:rPr>
              <a:t>(1000 </a:t>
            </a:r>
            <a:r>
              <a:rPr lang="fr-CA" sz="1550" dirty="0" err="1" smtClean="0">
                <a:solidFill>
                  <a:srgbClr val="1D1C2A"/>
                </a:solidFill>
                <a:latin typeface="Arial"/>
                <a:cs typeface="Arial"/>
              </a:rPr>
              <a:t>objects</a:t>
            </a:r>
            <a:r>
              <a:rPr lang="fr-CA" sz="1550" dirty="0" smtClean="0">
                <a:solidFill>
                  <a:srgbClr val="1D1C2A"/>
                </a:solidFill>
                <a:latin typeface="Arial"/>
                <a:cs typeface="Arial"/>
              </a:rPr>
              <a:t>, 1.2 millions d’images) Erreur de c</a:t>
            </a:r>
            <a:r>
              <a:rPr sz="1550" dirty="0" err="1" smtClean="0">
                <a:solidFill>
                  <a:srgbClr val="1D1C2A"/>
                </a:solidFill>
                <a:latin typeface="Arial"/>
                <a:cs typeface="Arial"/>
              </a:rPr>
              <a:t>lassificatio</a:t>
            </a:r>
            <a:r>
              <a:rPr sz="1550" dirty="0" err="1" smtClean="0">
                <a:solidFill>
                  <a:srgbClr val="422834"/>
                </a:solidFill>
                <a:latin typeface="Arial"/>
                <a:cs typeface="Arial"/>
              </a:rPr>
              <a:t>n</a:t>
            </a:r>
            <a:r>
              <a:rPr lang="fr-CA" sz="1550" dirty="0" smtClean="0">
                <a:solidFill>
                  <a:srgbClr val="422834"/>
                </a:solidFill>
                <a:latin typeface="Arial"/>
                <a:cs typeface="Arial"/>
              </a:rPr>
              <a:t> par critère</a:t>
            </a:r>
            <a:r>
              <a:rPr sz="1550" dirty="0" smtClean="0">
                <a:solidFill>
                  <a:srgbClr val="422834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1D1C2A"/>
                </a:solidFill>
                <a:latin typeface="Arial"/>
                <a:cs typeface="Arial"/>
              </a:rPr>
              <a:t>top-5 </a:t>
            </a:r>
            <a:r>
              <a:rPr sz="1650" dirty="0" smtClean="0">
                <a:solidFill>
                  <a:srgbClr val="1D1C2A"/>
                </a:solidFill>
                <a:latin typeface="Arial"/>
                <a:cs typeface="Arial"/>
              </a:rPr>
              <a:t>(%</a:t>
            </a:r>
            <a:r>
              <a:rPr sz="1650" dirty="0" smtClean="0">
                <a:solidFill>
                  <a:srgbClr val="1D1C52"/>
                </a:solidFill>
                <a:latin typeface="Arial"/>
                <a:cs typeface="Arial"/>
              </a:rPr>
              <a:t>)</a:t>
            </a:r>
            <a:endParaRPr sz="1650" dirty="0">
              <a:latin typeface="Arial"/>
              <a:cs typeface="Arial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198586"/>
              </p:ext>
            </p:extLst>
          </p:nvPr>
        </p:nvGraphicFramePr>
        <p:xfrm>
          <a:off x="1346543" y="4817664"/>
          <a:ext cx="6523968" cy="4820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0800"/>
                <a:gridCol w="984284"/>
                <a:gridCol w="945670"/>
                <a:gridCol w="958121"/>
                <a:gridCol w="959528"/>
                <a:gridCol w="991414"/>
                <a:gridCol w="834151"/>
              </a:tblGrid>
              <a:tr h="237861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150" spc="0" baseline="0" dirty="0">
                          <a:solidFill>
                            <a:srgbClr val="050536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150" spc="0" baseline="0" dirty="0">
                          <a:solidFill>
                            <a:srgbClr val="1D1C2A"/>
                          </a:solidFill>
                          <a:latin typeface="Arial"/>
                          <a:cs typeface="Arial"/>
                        </a:rPr>
                        <a:t>LSVRC'15</a:t>
                      </a:r>
                      <a:endParaRPr sz="1150" spc="0" baseline="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9700">
                        <a:lnSpc>
                          <a:spcPct val="100000"/>
                        </a:lnSpc>
                      </a:pPr>
                      <a:r>
                        <a:rPr sz="1150" spc="0" baseline="0" dirty="0">
                          <a:solidFill>
                            <a:srgbClr val="0C0813"/>
                          </a:solidFill>
                          <a:latin typeface="Arial"/>
                          <a:cs typeface="Arial"/>
                        </a:rPr>
                        <a:t>ILSVRC'14</a:t>
                      </a:r>
                      <a:endParaRPr sz="1150" spc="0" baseline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</a:pPr>
                      <a:r>
                        <a:rPr sz="1150" spc="0" baseline="0" dirty="0">
                          <a:solidFill>
                            <a:srgbClr val="0C0813"/>
                          </a:solidFill>
                          <a:latin typeface="Arial"/>
                          <a:cs typeface="Arial"/>
                        </a:rPr>
                        <a:t>ILSVRC'14</a:t>
                      </a:r>
                      <a:endParaRPr sz="1150" spc="0" baseline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</a:pPr>
                      <a:r>
                        <a:rPr sz="1150" spc="0" baseline="0" dirty="0">
                          <a:solidFill>
                            <a:srgbClr val="1D1C2A"/>
                          </a:solidFill>
                          <a:latin typeface="Arial"/>
                          <a:cs typeface="Arial"/>
                        </a:rPr>
                        <a:t>ILSVRC'13</a:t>
                      </a:r>
                      <a:endParaRPr sz="1150" spc="0" baseline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ct val="100000"/>
                        </a:lnSpc>
                      </a:pPr>
                      <a:r>
                        <a:rPr sz="1150" spc="0" baseline="0" dirty="0">
                          <a:solidFill>
                            <a:srgbClr val="1D1C2A"/>
                          </a:solidFill>
                          <a:latin typeface="Arial"/>
                          <a:cs typeface="Arial"/>
                        </a:rPr>
                        <a:t>ILSVRC'12</a:t>
                      </a:r>
                      <a:endParaRPr sz="1150" spc="0" baseline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</a:pPr>
                      <a:r>
                        <a:rPr sz="1150" spc="0" baseline="0" dirty="0" smtClean="0">
                          <a:solidFill>
                            <a:srgbClr val="FFF999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50" spc="0" baseline="0" dirty="0" smtClean="0">
                          <a:solidFill>
                            <a:srgbClr val="0C0813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150" spc="0" baseline="0" dirty="0" smtClean="0">
                          <a:solidFill>
                            <a:srgbClr val="0C0813"/>
                          </a:solidFill>
                          <a:latin typeface="Arial"/>
                          <a:cs typeface="Arial"/>
                        </a:rPr>
                        <a:t>LSVRC'11</a:t>
                      </a:r>
                      <a:endParaRPr sz="1150" spc="0" baseline="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</a:pPr>
                      <a:r>
                        <a:rPr sz="1150" spc="0" baseline="0" dirty="0">
                          <a:solidFill>
                            <a:srgbClr val="0C0813"/>
                          </a:solidFill>
                          <a:latin typeface="Arial"/>
                          <a:cs typeface="Arial"/>
                        </a:rPr>
                        <a:t>ILSVRC'10</a:t>
                      </a:r>
                      <a:endParaRPr sz="1150" spc="0" baseline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244211"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</a:pPr>
                      <a:r>
                        <a:rPr sz="1200" spc="0" baseline="0" dirty="0">
                          <a:solidFill>
                            <a:srgbClr val="1D1C2A"/>
                          </a:solidFill>
                          <a:latin typeface="Arial"/>
                          <a:cs typeface="Arial"/>
                        </a:rPr>
                        <a:t>Res</a:t>
                      </a:r>
                      <a:r>
                        <a:rPr sz="1200" spc="0" baseline="0" dirty="0">
                          <a:solidFill>
                            <a:srgbClr val="0C0813"/>
                          </a:solidFill>
                          <a:latin typeface="Arial"/>
                          <a:cs typeface="Arial"/>
                        </a:rPr>
                        <a:t>Net</a:t>
                      </a:r>
                      <a:endParaRPr sz="1200" spc="0" baseline="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</a:pPr>
                      <a:r>
                        <a:rPr sz="1200" spc="0" baseline="0" dirty="0">
                          <a:solidFill>
                            <a:srgbClr val="1D1C2A"/>
                          </a:solidFill>
                          <a:latin typeface="Arial"/>
                          <a:cs typeface="Arial"/>
                        </a:rPr>
                        <a:t>GoogleNet</a:t>
                      </a:r>
                      <a:endParaRPr sz="1200" spc="0" baseline="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</a:pPr>
                      <a:r>
                        <a:rPr sz="1200" spc="0" baseline="0" dirty="0">
                          <a:solidFill>
                            <a:srgbClr val="1D1C2A"/>
                          </a:solidFill>
                          <a:latin typeface="Arial"/>
                          <a:cs typeface="Arial"/>
                        </a:rPr>
                        <a:t>VGG</a:t>
                      </a:r>
                      <a:endParaRPr sz="1200" spc="0" baseline="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200" spc="0" baseline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3040">
                        <a:lnSpc>
                          <a:spcPct val="100000"/>
                        </a:lnSpc>
                      </a:pPr>
                      <a:r>
                        <a:rPr sz="1200" spc="0" baseline="0" dirty="0">
                          <a:solidFill>
                            <a:srgbClr val="1D1C2A"/>
                          </a:solidFill>
                          <a:latin typeface="Arial"/>
                          <a:cs typeface="Arial"/>
                        </a:rPr>
                        <a:t>AlexNet</a:t>
                      </a:r>
                      <a:endParaRPr sz="1200" spc="0" baseline="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200" spc="0" baseline="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200" spc="0" baseline="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28" name="Rectangle à coins arrondis 27"/>
          <p:cNvSpPr/>
          <p:nvPr/>
        </p:nvSpPr>
        <p:spPr>
          <a:xfrm>
            <a:off x="3158681" y="3419052"/>
            <a:ext cx="915236" cy="27645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0" name="Rectangle à coins arrondis 29"/>
          <p:cNvSpPr/>
          <p:nvPr/>
        </p:nvSpPr>
        <p:spPr>
          <a:xfrm>
            <a:off x="2201195" y="3432742"/>
            <a:ext cx="915236" cy="27645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32" name="Connecteur droit avec flèche 31"/>
          <p:cNvCxnSpPr/>
          <p:nvPr/>
        </p:nvCxnSpPr>
        <p:spPr>
          <a:xfrm flipH="1" flipV="1">
            <a:off x="1501890" y="1947246"/>
            <a:ext cx="1003803" cy="2072551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V="1">
            <a:off x="1321104" y="4709814"/>
            <a:ext cx="6750398" cy="23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581627" y="4312575"/>
            <a:ext cx="270000" cy="4078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6" name="object 8"/>
          <p:cNvSpPr/>
          <p:nvPr/>
        </p:nvSpPr>
        <p:spPr>
          <a:xfrm>
            <a:off x="6670768" y="4405637"/>
            <a:ext cx="635635" cy="0"/>
          </a:xfrm>
          <a:custGeom>
            <a:avLst/>
            <a:gdLst/>
            <a:ahLst/>
            <a:cxnLst/>
            <a:rect l="l" t="t" r="r" b="b"/>
            <a:pathLst>
              <a:path w="635634">
                <a:moveTo>
                  <a:pt x="0" y="0"/>
                </a:moveTo>
                <a:lnTo>
                  <a:pt x="635330" y="0"/>
                </a:lnTo>
              </a:path>
            </a:pathLst>
          </a:custGeom>
          <a:ln w="15875">
            <a:solidFill>
              <a:srgbClr val="BCBC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2456" y="1544997"/>
            <a:ext cx="2228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5770">
              <a:lnSpc>
                <a:spcPct val="100000"/>
              </a:lnSpc>
              <a:spcBef>
                <a:spcPts val="1195"/>
              </a:spcBef>
            </a:pPr>
            <a:r>
              <a:rPr lang="fr-CA" b="1" dirty="0">
                <a:solidFill>
                  <a:srgbClr val="A80308"/>
                </a:solidFill>
                <a:latin typeface="Arial"/>
                <a:cs typeface="Arial"/>
              </a:rPr>
              <a:t>152 </a:t>
            </a:r>
            <a:r>
              <a:rPr lang="fr-CA" b="1" dirty="0" err="1">
                <a:solidFill>
                  <a:srgbClr val="A80308"/>
                </a:solidFill>
                <a:latin typeface="Arial"/>
                <a:cs typeface="Arial"/>
              </a:rPr>
              <a:t>layers</a:t>
            </a:r>
            <a:r>
              <a:rPr lang="fr-CA" b="1" dirty="0">
                <a:solidFill>
                  <a:srgbClr val="A80308"/>
                </a:solidFill>
                <a:latin typeface="Arial"/>
                <a:cs typeface="Arial"/>
              </a:rPr>
              <a:t>!</a:t>
            </a:r>
            <a:endParaRPr lang="fr-CA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56573" y="1581822"/>
            <a:ext cx="34762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4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ImageNet</a:t>
            </a:r>
            <a:r>
              <a:rPr lang="fr-CA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Large </a:t>
            </a:r>
            <a:r>
              <a:rPr lang="fr-CA" sz="14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Scale</a:t>
            </a:r>
            <a:r>
              <a:rPr lang="fr-CA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Visual Recognition </a:t>
            </a:r>
            <a:r>
              <a:rPr lang="fr-CA" sz="14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Competition</a:t>
            </a:r>
            <a:r>
              <a:rPr lang="fr-CA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(ILSVRC)</a:t>
            </a:r>
            <a:endParaRPr lang="fr-CA" sz="1400" b="0" i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04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81691" y="1116957"/>
            <a:ext cx="4907666" cy="15220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89629" y="2372809"/>
            <a:ext cx="393700" cy="0"/>
          </a:xfrm>
          <a:custGeom>
            <a:avLst/>
            <a:gdLst/>
            <a:ahLst/>
            <a:cxnLst/>
            <a:rect l="l" t="t" r="r" b="b"/>
            <a:pathLst>
              <a:path w="393700">
                <a:moveTo>
                  <a:pt x="0" y="0"/>
                </a:moveTo>
                <a:lnTo>
                  <a:pt x="393539" y="0"/>
                </a:lnTo>
              </a:path>
            </a:pathLst>
          </a:custGeom>
          <a:ln w="11574">
            <a:solidFill>
              <a:srgbClr val="383838"/>
            </a:solidFill>
          </a:ln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0368" y="526358"/>
            <a:ext cx="7886700" cy="913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0" spc="-130" dirty="0" err="1" smtClean="0">
                <a:solidFill>
                  <a:srgbClr val="07050A"/>
                </a:solidFill>
                <a:latin typeface="+mn-lt"/>
              </a:rPr>
              <a:t>AlexNet</a:t>
            </a:r>
            <a:endParaRPr sz="4000" b="0" dirty="0">
              <a:latin typeface="+mn-lt"/>
            </a:endParaRPr>
          </a:p>
          <a:p>
            <a:pPr marL="29845">
              <a:lnSpc>
                <a:spcPct val="100000"/>
              </a:lnSpc>
              <a:spcBef>
                <a:spcPts val="655"/>
              </a:spcBef>
            </a:pPr>
            <a:r>
              <a:rPr sz="1350" b="0" i="1" spc="10" dirty="0">
                <a:solidFill>
                  <a:srgbClr val="07050A"/>
                </a:solidFill>
                <a:latin typeface="Arial"/>
                <a:cs typeface="Arial"/>
              </a:rPr>
              <a:t>[Krizhevsky</a:t>
            </a:r>
            <a:r>
              <a:rPr sz="1350" b="0" i="1" spc="2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50" b="0" i="1" spc="15" dirty="0">
                <a:solidFill>
                  <a:srgbClr val="07050A"/>
                </a:solidFill>
                <a:latin typeface="Arial"/>
                <a:cs typeface="Arial"/>
              </a:rPr>
              <a:t>et</a:t>
            </a:r>
            <a:r>
              <a:rPr sz="1350" b="0" i="1" spc="-4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50" b="0" i="1" spc="80" dirty="0">
                <a:solidFill>
                  <a:srgbClr val="07050A"/>
                </a:solidFill>
                <a:latin typeface="Arial"/>
                <a:cs typeface="Arial"/>
              </a:rPr>
              <a:t>a</a:t>
            </a:r>
            <a:r>
              <a:rPr sz="1350" b="0" i="1" spc="-45" dirty="0">
                <a:solidFill>
                  <a:srgbClr val="07050A"/>
                </a:solidFill>
                <a:latin typeface="Arial"/>
                <a:cs typeface="Arial"/>
              </a:rPr>
              <a:t>l</a:t>
            </a:r>
            <a:r>
              <a:rPr sz="1350" b="0" i="1" spc="135" dirty="0">
                <a:solidFill>
                  <a:srgbClr val="3F383D"/>
                </a:solidFill>
                <a:latin typeface="Arial"/>
                <a:cs typeface="Arial"/>
              </a:rPr>
              <a:t>.</a:t>
            </a:r>
            <a:r>
              <a:rPr sz="1350" b="0" i="1" spc="-120" dirty="0">
                <a:solidFill>
                  <a:srgbClr val="3F383D"/>
                </a:solidFill>
                <a:latin typeface="Arial"/>
                <a:cs typeface="Arial"/>
              </a:rPr>
              <a:t> </a:t>
            </a:r>
            <a:r>
              <a:rPr sz="1350" b="0" i="1" spc="5" dirty="0">
                <a:solidFill>
                  <a:srgbClr val="07050A"/>
                </a:solidFill>
                <a:latin typeface="Arial"/>
                <a:cs typeface="Arial"/>
              </a:rPr>
              <a:t>2012]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0368" y="2232113"/>
            <a:ext cx="4197350" cy="3077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296035" eaLnBrk="1" fontAlgn="auto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</a:pPr>
            <a:r>
              <a:rPr sz="1300" spc="15" dirty="0">
                <a:solidFill>
                  <a:srgbClr val="07050A"/>
                </a:solidFill>
                <a:latin typeface="Arial"/>
                <a:cs typeface="Arial"/>
              </a:rPr>
              <a:t>F</a:t>
            </a:r>
            <a:r>
              <a:rPr sz="1300" spc="50" dirty="0">
                <a:solidFill>
                  <a:srgbClr val="07050A"/>
                </a:solidFill>
                <a:latin typeface="Arial"/>
                <a:cs typeface="Arial"/>
              </a:rPr>
              <a:t>u</a:t>
            </a:r>
            <a:r>
              <a:rPr sz="1300" spc="60" dirty="0">
                <a:solidFill>
                  <a:srgbClr val="07050A"/>
                </a:solidFill>
                <a:latin typeface="Arial"/>
                <a:cs typeface="Arial"/>
              </a:rPr>
              <a:t>ll</a:t>
            </a:r>
            <a:r>
              <a:rPr sz="1300" spc="-6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40" dirty="0">
                <a:solidFill>
                  <a:srgbClr val="1A1623"/>
                </a:solidFill>
                <a:latin typeface="Arial"/>
                <a:cs typeface="Arial"/>
              </a:rPr>
              <a:t>(s</a:t>
            </a:r>
            <a:r>
              <a:rPr sz="1300" spc="-5" dirty="0">
                <a:solidFill>
                  <a:srgbClr val="1A1623"/>
                </a:solidFill>
                <a:latin typeface="Arial"/>
                <a:cs typeface="Arial"/>
              </a:rPr>
              <a:t>i</a:t>
            </a:r>
            <a:r>
              <a:rPr sz="1300" spc="60" dirty="0">
                <a:solidFill>
                  <a:srgbClr val="1A1623"/>
                </a:solidFill>
                <a:latin typeface="Arial"/>
                <a:cs typeface="Arial"/>
              </a:rPr>
              <a:t>mp</a:t>
            </a:r>
            <a:r>
              <a:rPr sz="1300" spc="10" dirty="0">
                <a:solidFill>
                  <a:srgbClr val="1A1623"/>
                </a:solidFill>
                <a:latin typeface="Arial"/>
                <a:cs typeface="Arial"/>
              </a:rPr>
              <a:t>l</a:t>
            </a:r>
            <a:r>
              <a:rPr sz="1300" spc="-70" dirty="0">
                <a:solidFill>
                  <a:srgbClr val="1A1623"/>
                </a:solidFill>
                <a:latin typeface="Arial"/>
                <a:cs typeface="Arial"/>
              </a:rPr>
              <a:t>i</a:t>
            </a:r>
            <a:r>
              <a:rPr sz="1300" spc="20" dirty="0">
                <a:solidFill>
                  <a:srgbClr val="1A1623"/>
                </a:solidFill>
                <a:latin typeface="Arial"/>
                <a:cs typeface="Arial"/>
              </a:rPr>
              <a:t>fied)</a:t>
            </a:r>
            <a:r>
              <a:rPr sz="1300" spc="35" dirty="0">
                <a:solidFill>
                  <a:srgbClr val="1A1623"/>
                </a:solidFill>
                <a:latin typeface="Arial"/>
                <a:cs typeface="Arial"/>
              </a:rPr>
              <a:t> </a:t>
            </a:r>
            <a:r>
              <a:rPr sz="1300" spc="65" dirty="0">
                <a:solidFill>
                  <a:srgbClr val="07050A"/>
                </a:solidFill>
                <a:latin typeface="Arial"/>
                <a:cs typeface="Arial"/>
              </a:rPr>
              <a:t>A</a:t>
            </a:r>
            <a:r>
              <a:rPr sz="1300" spc="-10" dirty="0">
                <a:solidFill>
                  <a:srgbClr val="07050A"/>
                </a:solidFill>
                <a:latin typeface="Arial"/>
                <a:cs typeface="Arial"/>
              </a:rPr>
              <a:t>l</a:t>
            </a:r>
            <a:r>
              <a:rPr sz="1300" spc="30" dirty="0">
                <a:solidFill>
                  <a:srgbClr val="07050A"/>
                </a:solidFill>
                <a:latin typeface="Arial"/>
                <a:cs typeface="Arial"/>
              </a:rPr>
              <a:t>exNet</a:t>
            </a:r>
            <a:r>
              <a:rPr sz="1300" spc="5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40" dirty="0">
                <a:solidFill>
                  <a:srgbClr val="07050A"/>
                </a:solidFill>
                <a:latin typeface="Arial"/>
                <a:cs typeface="Arial"/>
              </a:rPr>
              <a:t>arc</a:t>
            </a:r>
            <a:r>
              <a:rPr sz="1300" spc="-70" dirty="0">
                <a:solidFill>
                  <a:srgbClr val="07050A"/>
                </a:solidFill>
                <a:latin typeface="Arial"/>
                <a:cs typeface="Arial"/>
              </a:rPr>
              <a:t>h</a:t>
            </a:r>
            <a:r>
              <a:rPr sz="1300" spc="-165" dirty="0">
                <a:solidFill>
                  <a:srgbClr val="0A0A2F"/>
                </a:solidFill>
                <a:latin typeface="Arial"/>
                <a:cs typeface="Arial"/>
              </a:rPr>
              <a:t>i</a:t>
            </a:r>
            <a:r>
              <a:rPr sz="1300" spc="50" dirty="0">
                <a:solidFill>
                  <a:srgbClr val="07050A"/>
                </a:solidFill>
                <a:latin typeface="Arial"/>
                <a:cs typeface="Arial"/>
              </a:rPr>
              <a:t>t</a:t>
            </a:r>
            <a:r>
              <a:rPr sz="1300" spc="30" dirty="0">
                <a:solidFill>
                  <a:srgbClr val="07050A"/>
                </a:solidFill>
                <a:latin typeface="Arial"/>
                <a:cs typeface="Arial"/>
              </a:rPr>
              <a:t>e</a:t>
            </a:r>
            <a:r>
              <a:rPr sz="1300" spc="45" dirty="0">
                <a:solidFill>
                  <a:srgbClr val="07050A"/>
                </a:solidFill>
                <a:latin typeface="Arial"/>
                <a:cs typeface="Arial"/>
              </a:rPr>
              <a:t>ct</a:t>
            </a:r>
            <a:r>
              <a:rPr sz="1300" spc="25" dirty="0">
                <a:solidFill>
                  <a:srgbClr val="07050A"/>
                </a:solidFill>
                <a:latin typeface="Arial"/>
                <a:cs typeface="Arial"/>
              </a:rPr>
              <a:t>u</a:t>
            </a:r>
            <a:r>
              <a:rPr sz="1300" spc="55" dirty="0">
                <a:solidFill>
                  <a:srgbClr val="07050A"/>
                </a:solidFill>
                <a:latin typeface="Arial"/>
                <a:cs typeface="Arial"/>
              </a:rPr>
              <a:t>re</a:t>
            </a:r>
            <a:r>
              <a:rPr sz="1300" spc="260" dirty="0">
                <a:solidFill>
                  <a:srgbClr val="0A0A2F"/>
                </a:solidFill>
                <a:latin typeface="Arial"/>
                <a:cs typeface="Arial"/>
              </a:rPr>
              <a:t>: </a:t>
            </a:r>
            <a:r>
              <a:rPr sz="1300" spc="25" dirty="0">
                <a:solidFill>
                  <a:srgbClr val="07050A"/>
                </a:solidFill>
                <a:latin typeface="Arial"/>
                <a:cs typeface="Arial"/>
              </a:rPr>
              <a:t>[227x227x3]</a:t>
            </a:r>
            <a:r>
              <a:rPr sz="1300" spc="13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07050A"/>
                </a:solidFill>
                <a:latin typeface="Arial"/>
                <a:cs typeface="Arial"/>
              </a:rPr>
              <a:t>I</a:t>
            </a:r>
            <a:r>
              <a:rPr sz="1300" spc="45" dirty="0">
                <a:solidFill>
                  <a:srgbClr val="07050A"/>
                </a:solidFill>
                <a:latin typeface="Arial"/>
                <a:cs typeface="Arial"/>
              </a:rPr>
              <a:t>NP</a:t>
            </a:r>
            <a:r>
              <a:rPr sz="1300" spc="-75" dirty="0">
                <a:solidFill>
                  <a:srgbClr val="07050A"/>
                </a:solidFill>
                <a:latin typeface="Arial"/>
                <a:cs typeface="Arial"/>
              </a:rPr>
              <a:t>U</a:t>
            </a:r>
            <a:r>
              <a:rPr sz="1300" spc="110" dirty="0">
                <a:solidFill>
                  <a:srgbClr val="07050A"/>
                </a:solidFill>
                <a:latin typeface="Arial"/>
                <a:cs typeface="Arial"/>
              </a:rPr>
              <a:t>T</a:t>
            </a:r>
            <a:endParaRPr sz="130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29209" eaLnBrk="1" fontAlgn="auto" hangingPunct="1">
              <a:lnSpc>
                <a:spcPts val="1590"/>
              </a:lnSpc>
              <a:spcBef>
                <a:spcPts val="55"/>
              </a:spcBef>
              <a:spcAft>
                <a:spcPts val="0"/>
              </a:spcAft>
            </a:pPr>
            <a:r>
              <a:rPr sz="1300" spc="30" dirty="0">
                <a:solidFill>
                  <a:srgbClr val="07050A"/>
                </a:solidFill>
                <a:latin typeface="Arial"/>
                <a:cs typeface="Arial"/>
              </a:rPr>
              <a:t>[55x55x</a:t>
            </a:r>
            <a:r>
              <a:rPr sz="1300" spc="-45" dirty="0">
                <a:solidFill>
                  <a:srgbClr val="07050A"/>
                </a:solidFill>
                <a:latin typeface="Arial"/>
                <a:cs typeface="Arial"/>
              </a:rPr>
              <a:t>9</a:t>
            </a:r>
            <a:r>
              <a:rPr sz="1300" spc="45" dirty="0">
                <a:solidFill>
                  <a:srgbClr val="07050A"/>
                </a:solidFill>
                <a:latin typeface="Arial"/>
                <a:cs typeface="Arial"/>
              </a:rPr>
              <a:t>6</a:t>
            </a:r>
            <a:r>
              <a:rPr sz="1300" spc="80" dirty="0">
                <a:solidFill>
                  <a:srgbClr val="07050A"/>
                </a:solidFill>
                <a:latin typeface="Arial"/>
                <a:cs typeface="Arial"/>
              </a:rPr>
              <a:t>]</a:t>
            </a:r>
            <a:r>
              <a:rPr sz="1300" spc="1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FF0A0F"/>
                </a:solidFill>
                <a:latin typeface="Arial"/>
                <a:cs typeface="Arial"/>
              </a:rPr>
              <a:t>CONV</a:t>
            </a:r>
            <a:r>
              <a:rPr sz="1300" spc="110" dirty="0">
                <a:solidFill>
                  <a:srgbClr val="FF0A0F"/>
                </a:solidFill>
                <a:latin typeface="Arial"/>
                <a:cs typeface="Arial"/>
              </a:rPr>
              <a:t>1</a:t>
            </a:r>
            <a:r>
              <a:rPr sz="1300" spc="320" dirty="0">
                <a:solidFill>
                  <a:srgbClr val="07050A"/>
                </a:solidFill>
                <a:latin typeface="Arial"/>
                <a:cs typeface="Arial"/>
              </a:rPr>
              <a:t>:</a:t>
            </a:r>
            <a:r>
              <a:rPr sz="1300" spc="75" dirty="0">
                <a:solidFill>
                  <a:srgbClr val="07050A"/>
                </a:solidFill>
                <a:latin typeface="Arial"/>
                <a:cs typeface="Arial"/>
              </a:rPr>
              <a:t>96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45" dirty="0">
                <a:solidFill>
                  <a:srgbClr val="07050A"/>
                </a:solidFill>
                <a:latin typeface="Arial"/>
                <a:cs typeface="Arial"/>
              </a:rPr>
              <a:t>1</a:t>
            </a:r>
            <a:r>
              <a:rPr sz="1300" spc="-85" dirty="0">
                <a:solidFill>
                  <a:srgbClr val="07050A"/>
                </a:solidFill>
                <a:latin typeface="Arial"/>
                <a:cs typeface="Arial"/>
              </a:rPr>
              <a:t>1</a:t>
            </a:r>
            <a:r>
              <a:rPr sz="1300" spc="60" dirty="0">
                <a:solidFill>
                  <a:srgbClr val="07050A"/>
                </a:solidFill>
                <a:latin typeface="Arial"/>
                <a:cs typeface="Arial"/>
              </a:rPr>
              <a:t>x11</a:t>
            </a:r>
            <a:r>
              <a:rPr sz="1300" spc="-5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fi</a:t>
            </a:r>
            <a:r>
              <a:rPr sz="1300" spc="-30" dirty="0">
                <a:solidFill>
                  <a:srgbClr val="07050A"/>
                </a:solidFill>
                <a:latin typeface="Arial"/>
                <a:cs typeface="Arial"/>
              </a:rPr>
              <a:t>l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t</a:t>
            </a:r>
            <a:r>
              <a:rPr sz="1300" spc="50" dirty="0">
                <a:solidFill>
                  <a:srgbClr val="07050A"/>
                </a:solidFill>
                <a:latin typeface="Arial"/>
                <a:cs typeface="Arial"/>
              </a:rPr>
              <a:t>e</a:t>
            </a:r>
            <a:r>
              <a:rPr sz="1300" spc="70" dirty="0">
                <a:solidFill>
                  <a:srgbClr val="07050A"/>
                </a:solidFill>
                <a:latin typeface="Arial"/>
                <a:cs typeface="Arial"/>
              </a:rPr>
              <a:t>rs</a:t>
            </a:r>
            <a:r>
              <a:rPr sz="1300" spc="-4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70" dirty="0">
                <a:solidFill>
                  <a:srgbClr val="07050A"/>
                </a:solidFill>
                <a:latin typeface="Arial"/>
                <a:cs typeface="Arial"/>
              </a:rPr>
              <a:t>at</a:t>
            </a:r>
            <a:r>
              <a:rPr sz="1300" spc="-5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str</a:t>
            </a:r>
            <a:r>
              <a:rPr sz="1300" spc="-45" dirty="0">
                <a:solidFill>
                  <a:srgbClr val="07050A"/>
                </a:solidFill>
                <a:latin typeface="Arial"/>
                <a:cs typeface="Arial"/>
              </a:rPr>
              <a:t>i</a:t>
            </a:r>
            <a:r>
              <a:rPr sz="1300" spc="70" dirty="0">
                <a:solidFill>
                  <a:srgbClr val="07050A"/>
                </a:solidFill>
                <a:latin typeface="Arial"/>
                <a:cs typeface="Arial"/>
              </a:rPr>
              <a:t>de</a:t>
            </a:r>
            <a:r>
              <a:rPr sz="1300" spc="-8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140" dirty="0">
                <a:solidFill>
                  <a:srgbClr val="07050A"/>
                </a:solidFill>
                <a:latin typeface="Arial"/>
                <a:cs typeface="Arial"/>
              </a:rPr>
              <a:t>4</a:t>
            </a:r>
            <a:r>
              <a:rPr sz="1300" spc="220" dirty="0">
                <a:solidFill>
                  <a:srgbClr val="3F383D"/>
                </a:solidFill>
                <a:latin typeface="Arial"/>
                <a:cs typeface="Arial"/>
              </a:rPr>
              <a:t>,</a:t>
            </a:r>
            <a:r>
              <a:rPr sz="1300" spc="-220" dirty="0">
                <a:solidFill>
                  <a:srgbClr val="3F383D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07050A"/>
                </a:solidFill>
                <a:latin typeface="Arial"/>
                <a:cs typeface="Arial"/>
              </a:rPr>
              <a:t>pad</a:t>
            </a:r>
            <a:r>
              <a:rPr sz="1300" spc="-1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75" dirty="0">
                <a:solidFill>
                  <a:srgbClr val="07050A"/>
                </a:solidFill>
                <a:latin typeface="Arial"/>
                <a:cs typeface="Arial"/>
              </a:rPr>
              <a:t>0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 [27x</a:t>
            </a:r>
            <a:r>
              <a:rPr sz="1300" spc="-35" dirty="0">
                <a:solidFill>
                  <a:srgbClr val="07050A"/>
                </a:solidFill>
                <a:latin typeface="Arial"/>
                <a:cs typeface="Arial"/>
              </a:rPr>
              <a:t>2</a:t>
            </a:r>
            <a:r>
              <a:rPr sz="1300" spc="60" dirty="0">
                <a:solidFill>
                  <a:srgbClr val="07050A"/>
                </a:solidFill>
                <a:latin typeface="Arial"/>
                <a:cs typeface="Arial"/>
              </a:rPr>
              <a:t>7x</a:t>
            </a:r>
            <a:r>
              <a:rPr sz="1300" spc="-35" dirty="0">
                <a:solidFill>
                  <a:srgbClr val="07050A"/>
                </a:solidFill>
                <a:latin typeface="Arial"/>
                <a:cs typeface="Arial"/>
              </a:rPr>
              <a:t>9</a:t>
            </a:r>
            <a:r>
              <a:rPr sz="1300" spc="45" dirty="0">
                <a:solidFill>
                  <a:srgbClr val="07050A"/>
                </a:solidFill>
                <a:latin typeface="Arial"/>
                <a:cs typeface="Arial"/>
              </a:rPr>
              <a:t>6</a:t>
            </a:r>
            <a:r>
              <a:rPr sz="1300" spc="80" dirty="0">
                <a:solidFill>
                  <a:srgbClr val="07050A"/>
                </a:solidFill>
                <a:latin typeface="Arial"/>
                <a:cs typeface="Arial"/>
              </a:rPr>
              <a:t>]</a:t>
            </a:r>
            <a:r>
              <a:rPr sz="1300" spc="5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25" dirty="0">
                <a:solidFill>
                  <a:srgbClr val="0505FF"/>
                </a:solidFill>
                <a:latin typeface="Arial"/>
                <a:cs typeface="Arial"/>
              </a:rPr>
              <a:t>MAX</a:t>
            </a:r>
            <a:r>
              <a:rPr sz="1300" spc="80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0505FF"/>
                </a:solidFill>
                <a:latin typeface="Arial"/>
                <a:cs typeface="Arial"/>
              </a:rPr>
              <a:t>POO</a:t>
            </a:r>
            <a:r>
              <a:rPr sz="1300" spc="60" dirty="0">
                <a:solidFill>
                  <a:srgbClr val="0505FF"/>
                </a:solidFill>
                <a:latin typeface="Arial"/>
                <a:cs typeface="Arial"/>
              </a:rPr>
              <a:t>L</a:t>
            </a:r>
            <a:r>
              <a:rPr sz="1300" dirty="0">
                <a:solidFill>
                  <a:srgbClr val="0505FF"/>
                </a:solidFill>
                <a:latin typeface="Arial"/>
                <a:cs typeface="Arial"/>
              </a:rPr>
              <a:t>1</a:t>
            </a:r>
            <a:r>
              <a:rPr sz="1300" spc="365" dirty="0">
                <a:solidFill>
                  <a:srgbClr val="07050A"/>
                </a:solidFill>
                <a:latin typeface="Arial"/>
                <a:cs typeface="Arial"/>
              </a:rPr>
              <a:t>:</a:t>
            </a:r>
            <a:r>
              <a:rPr sz="1300" spc="55" dirty="0">
                <a:solidFill>
                  <a:srgbClr val="07050A"/>
                </a:solidFill>
                <a:latin typeface="Arial"/>
                <a:cs typeface="Arial"/>
              </a:rPr>
              <a:t>3x3</a:t>
            </a:r>
            <a:r>
              <a:rPr sz="1300" spc="-7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07050A"/>
                </a:solidFill>
                <a:latin typeface="Arial"/>
                <a:cs typeface="Arial"/>
              </a:rPr>
              <a:t>filters</a:t>
            </a:r>
            <a:r>
              <a:rPr sz="1300" spc="4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95" dirty="0">
                <a:solidFill>
                  <a:srgbClr val="07050A"/>
                </a:solidFill>
                <a:latin typeface="Arial"/>
                <a:cs typeface="Arial"/>
              </a:rPr>
              <a:t>a</a:t>
            </a:r>
            <a:r>
              <a:rPr sz="1300" spc="25" dirty="0">
                <a:solidFill>
                  <a:srgbClr val="0A0A2F"/>
                </a:solidFill>
                <a:latin typeface="Arial"/>
                <a:cs typeface="Arial"/>
              </a:rPr>
              <a:t>t</a:t>
            </a:r>
            <a:r>
              <a:rPr sz="1300" spc="20" dirty="0">
                <a:solidFill>
                  <a:srgbClr val="0A0A2F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07050A"/>
                </a:solidFill>
                <a:latin typeface="Arial"/>
                <a:cs typeface="Arial"/>
              </a:rPr>
              <a:t>str</a:t>
            </a:r>
            <a:r>
              <a:rPr sz="1300" spc="-5" dirty="0">
                <a:solidFill>
                  <a:srgbClr val="07050A"/>
                </a:solidFill>
                <a:latin typeface="Arial"/>
                <a:cs typeface="Arial"/>
              </a:rPr>
              <a:t>i</a:t>
            </a:r>
            <a:r>
              <a:rPr sz="1300" spc="70" dirty="0">
                <a:solidFill>
                  <a:srgbClr val="07050A"/>
                </a:solidFill>
                <a:latin typeface="Arial"/>
                <a:cs typeface="Arial"/>
              </a:rPr>
              <a:t>de</a:t>
            </a:r>
            <a:r>
              <a:rPr sz="1300" spc="-4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65" dirty="0">
                <a:solidFill>
                  <a:srgbClr val="07050A"/>
                </a:solidFill>
                <a:latin typeface="Arial"/>
                <a:cs typeface="Arial"/>
              </a:rPr>
              <a:t>2</a:t>
            </a:r>
            <a:r>
              <a:rPr sz="1300" spc="30" dirty="0">
                <a:solidFill>
                  <a:srgbClr val="07050A"/>
                </a:solidFill>
                <a:latin typeface="Arial"/>
                <a:cs typeface="Arial"/>
              </a:rPr>
              <a:t> [27x27x</a:t>
            </a:r>
            <a:r>
              <a:rPr sz="1300" spc="-45" dirty="0">
                <a:solidFill>
                  <a:srgbClr val="07050A"/>
                </a:solidFill>
                <a:latin typeface="Arial"/>
                <a:cs typeface="Arial"/>
              </a:rPr>
              <a:t>9</a:t>
            </a:r>
            <a:r>
              <a:rPr sz="1300" spc="45" dirty="0">
                <a:solidFill>
                  <a:srgbClr val="07050A"/>
                </a:solidFill>
                <a:latin typeface="Arial"/>
                <a:cs typeface="Arial"/>
              </a:rPr>
              <a:t>6</a:t>
            </a:r>
            <a:r>
              <a:rPr sz="1300" spc="80" dirty="0">
                <a:solidFill>
                  <a:srgbClr val="07050A"/>
                </a:solidFill>
                <a:latin typeface="Arial"/>
                <a:cs typeface="Arial"/>
              </a:rPr>
              <a:t>]</a:t>
            </a:r>
            <a:r>
              <a:rPr sz="1300" spc="5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0F4413"/>
                </a:solidFill>
                <a:latin typeface="Arial"/>
                <a:cs typeface="Arial"/>
              </a:rPr>
              <a:t>NORM</a:t>
            </a:r>
            <a:r>
              <a:rPr sz="1300" spc="60" dirty="0">
                <a:solidFill>
                  <a:srgbClr val="0F4413"/>
                </a:solidFill>
                <a:latin typeface="Arial"/>
                <a:cs typeface="Arial"/>
              </a:rPr>
              <a:t>1</a:t>
            </a:r>
            <a:r>
              <a:rPr sz="1300" spc="130" dirty="0">
                <a:solidFill>
                  <a:srgbClr val="23643A"/>
                </a:solidFill>
                <a:latin typeface="Arial"/>
                <a:cs typeface="Arial"/>
              </a:rPr>
              <a:t>:</a:t>
            </a:r>
            <a:r>
              <a:rPr sz="1300" spc="-130" dirty="0">
                <a:solidFill>
                  <a:srgbClr val="23643A"/>
                </a:solidFill>
                <a:latin typeface="Arial"/>
                <a:cs typeface="Arial"/>
              </a:rPr>
              <a:t> </a:t>
            </a:r>
            <a:r>
              <a:rPr sz="1300" spc="45" dirty="0">
                <a:solidFill>
                  <a:srgbClr val="07050A"/>
                </a:solidFill>
                <a:latin typeface="Arial"/>
                <a:cs typeface="Arial"/>
              </a:rPr>
              <a:t>Norma</a:t>
            </a:r>
            <a:r>
              <a:rPr sz="1300" spc="-110" dirty="0">
                <a:solidFill>
                  <a:srgbClr val="07050A"/>
                </a:solidFill>
                <a:latin typeface="Arial"/>
                <a:cs typeface="Arial"/>
              </a:rPr>
              <a:t>l</a:t>
            </a:r>
            <a:r>
              <a:rPr sz="1300" spc="-165" dirty="0">
                <a:solidFill>
                  <a:srgbClr val="07050A"/>
                </a:solidFill>
                <a:latin typeface="Arial"/>
                <a:cs typeface="Arial"/>
              </a:rPr>
              <a:t>i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zati</a:t>
            </a:r>
            <a:r>
              <a:rPr sz="1300" spc="65" dirty="0">
                <a:solidFill>
                  <a:srgbClr val="07050A"/>
                </a:solidFill>
                <a:latin typeface="Arial"/>
                <a:cs typeface="Arial"/>
              </a:rPr>
              <a:t>on</a:t>
            </a:r>
            <a:r>
              <a:rPr sz="1300" spc="2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07050A"/>
                </a:solidFill>
                <a:latin typeface="Arial"/>
                <a:cs typeface="Arial"/>
              </a:rPr>
              <a:t>l</a:t>
            </a:r>
            <a:r>
              <a:rPr sz="1300" spc="40" dirty="0">
                <a:solidFill>
                  <a:srgbClr val="07050A"/>
                </a:solidFill>
                <a:latin typeface="Arial"/>
                <a:cs typeface="Arial"/>
              </a:rPr>
              <a:t>ayer</a:t>
            </a:r>
            <a:endParaRPr sz="1300">
              <a:solidFill>
                <a:prstClr val="black"/>
              </a:solidFill>
              <a:latin typeface="Arial"/>
              <a:cs typeface="Arial"/>
            </a:endParaRPr>
          </a:p>
          <a:p>
            <a:pPr marL="12700" eaLnBrk="1" fontAlgn="auto" hangingPunct="1">
              <a:spcBef>
                <a:spcPts val="20"/>
              </a:spcBef>
              <a:spcAft>
                <a:spcPts val="0"/>
              </a:spcAft>
            </a:pP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[27x</a:t>
            </a:r>
            <a:r>
              <a:rPr sz="1300" spc="-35" dirty="0">
                <a:solidFill>
                  <a:srgbClr val="07050A"/>
                </a:solidFill>
                <a:latin typeface="Arial"/>
                <a:cs typeface="Arial"/>
              </a:rPr>
              <a:t>2</a:t>
            </a:r>
            <a:r>
              <a:rPr sz="1300" spc="30" dirty="0">
                <a:solidFill>
                  <a:srgbClr val="07050A"/>
                </a:solidFill>
                <a:latin typeface="Arial"/>
                <a:cs typeface="Arial"/>
              </a:rPr>
              <a:t>7x256]</a:t>
            </a:r>
            <a:r>
              <a:rPr sz="1300" spc="1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45" dirty="0">
                <a:solidFill>
                  <a:srgbClr val="FF0A0F"/>
                </a:solidFill>
                <a:latin typeface="Arial"/>
                <a:cs typeface="Arial"/>
              </a:rPr>
              <a:t>CONV</a:t>
            </a:r>
            <a:r>
              <a:rPr sz="1300" spc="120" dirty="0">
                <a:solidFill>
                  <a:srgbClr val="FF0A0F"/>
                </a:solidFill>
                <a:latin typeface="Arial"/>
                <a:cs typeface="Arial"/>
              </a:rPr>
              <a:t>2</a:t>
            </a:r>
            <a:r>
              <a:rPr sz="1300" spc="130" dirty="0">
                <a:solidFill>
                  <a:srgbClr val="1A1623"/>
                </a:solidFill>
                <a:latin typeface="Arial"/>
                <a:cs typeface="Arial"/>
              </a:rPr>
              <a:t>:</a:t>
            </a:r>
            <a:r>
              <a:rPr sz="1300" spc="-175" dirty="0">
                <a:solidFill>
                  <a:srgbClr val="1A1623"/>
                </a:solidFill>
                <a:latin typeface="Arial"/>
                <a:cs typeface="Arial"/>
              </a:rPr>
              <a:t> </a:t>
            </a:r>
            <a:r>
              <a:rPr sz="1300" spc="40" dirty="0">
                <a:solidFill>
                  <a:srgbClr val="07050A"/>
                </a:solidFill>
                <a:latin typeface="Arial"/>
                <a:cs typeface="Arial"/>
              </a:rPr>
              <a:t>256</a:t>
            </a:r>
            <a:r>
              <a:rPr sz="1300" spc="2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07050A"/>
                </a:solidFill>
                <a:latin typeface="Arial"/>
                <a:cs typeface="Arial"/>
              </a:rPr>
              <a:t>5x5</a:t>
            </a:r>
            <a:r>
              <a:rPr sz="1300" spc="-7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fi</a:t>
            </a:r>
            <a:r>
              <a:rPr sz="1300" spc="-30" dirty="0">
                <a:solidFill>
                  <a:srgbClr val="07050A"/>
                </a:solidFill>
                <a:latin typeface="Arial"/>
                <a:cs typeface="Arial"/>
              </a:rPr>
              <a:t>l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t</a:t>
            </a:r>
            <a:r>
              <a:rPr sz="1300" spc="50" dirty="0">
                <a:solidFill>
                  <a:srgbClr val="07050A"/>
                </a:solidFill>
                <a:latin typeface="Arial"/>
                <a:cs typeface="Arial"/>
              </a:rPr>
              <a:t>e</a:t>
            </a:r>
            <a:r>
              <a:rPr sz="1300" spc="70" dirty="0">
                <a:solidFill>
                  <a:srgbClr val="07050A"/>
                </a:solidFill>
                <a:latin typeface="Arial"/>
                <a:cs typeface="Arial"/>
              </a:rPr>
              <a:t>rs</a:t>
            </a:r>
            <a:r>
              <a:rPr sz="1300" spc="-4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40" dirty="0">
                <a:solidFill>
                  <a:srgbClr val="07050A"/>
                </a:solidFill>
                <a:latin typeface="Arial"/>
                <a:cs typeface="Arial"/>
              </a:rPr>
              <a:t>at</a:t>
            </a:r>
            <a:r>
              <a:rPr sz="1300" spc="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str</a:t>
            </a:r>
            <a:r>
              <a:rPr sz="1300" spc="-45" dirty="0">
                <a:solidFill>
                  <a:srgbClr val="07050A"/>
                </a:solidFill>
                <a:latin typeface="Arial"/>
                <a:cs typeface="Arial"/>
              </a:rPr>
              <a:t>i</a:t>
            </a:r>
            <a:r>
              <a:rPr sz="1300" spc="70" dirty="0">
                <a:solidFill>
                  <a:srgbClr val="07050A"/>
                </a:solidFill>
                <a:latin typeface="Arial"/>
                <a:cs typeface="Arial"/>
              </a:rPr>
              <a:t>de</a:t>
            </a:r>
            <a:r>
              <a:rPr sz="1300" spc="5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07050A"/>
                </a:solidFill>
                <a:latin typeface="Arial"/>
                <a:cs typeface="Arial"/>
              </a:rPr>
              <a:t>1</a:t>
            </a:r>
            <a:r>
              <a:rPr sz="1300" spc="220" dirty="0">
                <a:solidFill>
                  <a:srgbClr val="07050A"/>
                </a:solidFill>
                <a:latin typeface="Arial"/>
                <a:cs typeface="Arial"/>
              </a:rPr>
              <a:t>,</a:t>
            </a:r>
            <a:r>
              <a:rPr sz="1300" spc="-22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07050A"/>
                </a:solidFill>
                <a:latin typeface="Arial"/>
                <a:cs typeface="Arial"/>
              </a:rPr>
              <a:t>pad</a:t>
            </a:r>
            <a:r>
              <a:rPr sz="1300" spc="-6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114" dirty="0">
                <a:solidFill>
                  <a:srgbClr val="07050A"/>
                </a:solidFill>
                <a:latin typeface="Arial"/>
                <a:cs typeface="Arial"/>
              </a:rPr>
              <a:t>2</a:t>
            </a:r>
            <a:endParaRPr sz="130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080" eaLnBrk="1" fontAlgn="auto" hangingPunct="1">
              <a:lnSpc>
                <a:spcPct val="103400"/>
              </a:lnSpc>
              <a:spcBef>
                <a:spcPts val="25"/>
              </a:spcBef>
              <a:spcAft>
                <a:spcPts val="0"/>
              </a:spcAft>
            </a:pPr>
            <a:r>
              <a:rPr sz="1300" spc="65" dirty="0">
                <a:solidFill>
                  <a:srgbClr val="07050A"/>
                </a:solidFill>
                <a:latin typeface="Arial"/>
                <a:cs typeface="Arial"/>
              </a:rPr>
              <a:t>[</a:t>
            </a:r>
            <a:r>
              <a:rPr sz="1300" spc="-15" dirty="0">
                <a:solidFill>
                  <a:srgbClr val="07050A"/>
                </a:solidFill>
                <a:latin typeface="Arial"/>
                <a:cs typeface="Arial"/>
              </a:rPr>
              <a:t>1</a:t>
            </a:r>
            <a:r>
              <a:rPr sz="1300" spc="45" dirty="0">
                <a:solidFill>
                  <a:srgbClr val="07050A"/>
                </a:solidFill>
                <a:latin typeface="Arial"/>
                <a:cs typeface="Arial"/>
              </a:rPr>
              <a:t>3x</a:t>
            </a:r>
            <a:r>
              <a:rPr sz="1300" spc="-5" dirty="0">
                <a:solidFill>
                  <a:srgbClr val="07050A"/>
                </a:solidFill>
                <a:latin typeface="Arial"/>
                <a:cs typeface="Arial"/>
              </a:rPr>
              <a:t>1</a:t>
            </a:r>
            <a:r>
              <a:rPr sz="1300" spc="30" dirty="0">
                <a:solidFill>
                  <a:srgbClr val="07050A"/>
                </a:solidFill>
                <a:latin typeface="Arial"/>
                <a:cs typeface="Arial"/>
              </a:rPr>
              <a:t>3x256]</a:t>
            </a:r>
            <a:r>
              <a:rPr sz="1300" spc="6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0505FF"/>
                </a:solidFill>
                <a:latin typeface="Arial"/>
                <a:cs typeface="Arial"/>
              </a:rPr>
              <a:t>MAX</a:t>
            </a:r>
            <a:r>
              <a:rPr sz="1300" spc="-5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0505FF"/>
                </a:solidFill>
                <a:latin typeface="Arial"/>
                <a:cs typeface="Arial"/>
              </a:rPr>
              <a:t>POO</a:t>
            </a:r>
            <a:r>
              <a:rPr sz="1300" spc="-75" dirty="0">
                <a:solidFill>
                  <a:srgbClr val="0505FF"/>
                </a:solidFill>
                <a:latin typeface="Arial"/>
                <a:cs typeface="Arial"/>
              </a:rPr>
              <a:t>L</a:t>
            </a:r>
            <a:r>
              <a:rPr sz="1300" spc="135" dirty="0">
                <a:solidFill>
                  <a:srgbClr val="0505FF"/>
                </a:solidFill>
                <a:latin typeface="Arial"/>
                <a:cs typeface="Arial"/>
              </a:rPr>
              <a:t>2</a:t>
            </a:r>
            <a:r>
              <a:rPr sz="1300" spc="365" dirty="0">
                <a:solidFill>
                  <a:srgbClr val="2626FF"/>
                </a:solidFill>
                <a:latin typeface="Arial"/>
                <a:cs typeface="Arial"/>
              </a:rPr>
              <a:t>:</a:t>
            </a:r>
            <a:r>
              <a:rPr sz="1300" spc="40" dirty="0">
                <a:solidFill>
                  <a:srgbClr val="07050A"/>
                </a:solidFill>
                <a:latin typeface="Arial"/>
                <a:cs typeface="Arial"/>
              </a:rPr>
              <a:t>3x3</a:t>
            </a:r>
            <a:r>
              <a:rPr sz="1300" spc="-3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07050A"/>
                </a:solidFill>
                <a:latin typeface="Arial"/>
                <a:cs typeface="Arial"/>
              </a:rPr>
              <a:t>filt</a:t>
            </a:r>
            <a:r>
              <a:rPr sz="1300" spc="55" dirty="0">
                <a:solidFill>
                  <a:srgbClr val="07050A"/>
                </a:solidFill>
                <a:latin typeface="Arial"/>
                <a:cs typeface="Arial"/>
              </a:rPr>
              <a:t>e</a:t>
            </a:r>
            <a:r>
              <a:rPr sz="1300" spc="95" dirty="0">
                <a:solidFill>
                  <a:srgbClr val="07050A"/>
                </a:solidFill>
                <a:latin typeface="Arial"/>
                <a:cs typeface="Arial"/>
              </a:rPr>
              <a:t>rs</a:t>
            </a:r>
            <a:r>
              <a:rPr sz="1300" spc="-9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40" dirty="0">
                <a:solidFill>
                  <a:srgbClr val="07050A"/>
                </a:solidFill>
                <a:latin typeface="Arial"/>
                <a:cs typeface="Arial"/>
              </a:rPr>
              <a:t>at</a:t>
            </a:r>
            <a:r>
              <a:rPr sz="1300" spc="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s</a:t>
            </a:r>
            <a:r>
              <a:rPr sz="1300" spc="-60" dirty="0">
                <a:solidFill>
                  <a:srgbClr val="07050A"/>
                </a:solidFill>
                <a:latin typeface="Arial"/>
                <a:cs typeface="Arial"/>
              </a:rPr>
              <a:t>t</a:t>
            </a:r>
            <a:r>
              <a:rPr sz="1300" spc="110" dirty="0">
                <a:solidFill>
                  <a:srgbClr val="07050A"/>
                </a:solidFill>
                <a:latin typeface="Arial"/>
                <a:cs typeface="Arial"/>
              </a:rPr>
              <a:t>r</a:t>
            </a:r>
            <a:r>
              <a:rPr sz="1300" spc="-20" dirty="0">
                <a:solidFill>
                  <a:srgbClr val="0A0A2F"/>
                </a:solidFill>
                <a:latin typeface="Arial"/>
                <a:cs typeface="Arial"/>
              </a:rPr>
              <a:t>i</a:t>
            </a:r>
            <a:r>
              <a:rPr sz="1300" spc="40" dirty="0">
                <a:solidFill>
                  <a:srgbClr val="07050A"/>
                </a:solidFill>
                <a:latin typeface="Arial"/>
                <a:cs typeface="Arial"/>
              </a:rPr>
              <a:t>de</a:t>
            </a:r>
            <a:r>
              <a:rPr sz="1300" spc="-3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170" dirty="0">
                <a:solidFill>
                  <a:srgbClr val="07050A"/>
                </a:solidFill>
                <a:latin typeface="Arial"/>
                <a:cs typeface="Arial"/>
              </a:rPr>
              <a:t>2</a:t>
            </a:r>
            <a:r>
              <a:rPr sz="1300" spc="8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65" dirty="0">
                <a:solidFill>
                  <a:srgbClr val="07050A"/>
                </a:solidFill>
                <a:latin typeface="Arial"/>
                <a:cs typeface="Arial"/>
              </a:rPr>
              <a:t>[</a:t>
            </a:r>
            <a:r>
              <a:rPr sz="1300" spc="-15" dirty="0">
                <a:solidFill>
                  <a:srgbClr val="07050A"/>
                </a:solidFill>
                <a:latin typeface="Arial"/>
                <a:cs typeface="Arial"/>
              </a:rPr>
              <a:t>1</a:t>
            </a:r>
            <a:r>
              <a:rPr sz="1300" spc="45" dirty="0">
                <a:solidFill>
                  <a:srgbClr val="07050A"/>
                </a:solidFill>
                <a:latin typeface="Arial"/>
                <a:cs typeface="Arial"/>
              </a:rPr>
              <a:t>3x</a:t>
            </a:r>
            <a:r>
              <a:rPr sz="1300" spc="-5" dirty="0">
                <a:solidFill>
                  <a:srgbClr val="07050A"/>
                </a:solidFill>
                <a:latin typeface="Arial"/>
                <a:cs typeface="Arial"/>
              </a:rPr>
              <a:t>1</a:t>
            </a:r>
            <a:r>
              <a:rPr sz="1300" spc="30" dirty="0">
                <a:solidFill>
                  <a:srgbClr val="07050A"/>
                </a:solidFill>
                <a:latin typeface="Arial"/>
                <a:cs typeface="Arial"/>
              </a:rPr>
              <a:t>3x256]</a:t>
            </a:r>
            <a:r>
              <a:rPr sz="1300" spc="6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45" dirty="0">
                <a:solidFill>
                  <a:srgbClr val="0F4413"/>
                </a:solidFill>
                <a:latin typeface="Arial"/>
                <a:cs typeface="Arial"/>
              </a:rPr>
              <a:t>NORM</a:t>
            </a:r>
            <a:r>
              <a:rPr sz="1300" spc="70" dirty="0">
                <a:solidFill>
                  <a:srgbClr val="0F4413"/>
                </a:solidFill>
                <a:latin typeface="Arial"/>
                <a:cs typeface="Arial"/>
              </a:rPr>
              <a:t>2</a:t>
            </a:r>
            <a:r>
              <a:rPr sz="1300" spc="130" dirty="0">
                <a:solidFill>
                  <a:srgbClr val="23643A"/>
                </a:solidFill>
                <a:latin typeface="Arial"/>
                <a:cs typeface="Arial"/>
              </a:rPr>
              <a:t>:</a:t>
            </a:r>
            <a:r>
              <a:rPr sz="1300" spc="-130" dirty="0">
                <a:solidFill>
                  <a:srgbClr val="23643A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07050A"/>
                </a:solidFill>
                <a:latin typeface="Arial"/>
                <a:cs typeface="Arial"/>
              </a:rPr>
              <a:t>N</a:t>
            </a:r>
            <a:r>
              <a:rPr sz="1300" spc="95" dirty="0">
                <a:solidFill>
                  <a:srgbClr val="07050A"/>
                </a:solidFill>
                <a:latin typeface="Arial"/>
                <a:cs typeface="Arial"/>
              </a:rPr>
              <a:t>o</a:t>
            </a:r>
            <a:r>
              <a:rPr sz="1300" spc="50" dirty="0">
                <a:solidFill>
                  <a:srgbClr val="07050A"/>
                </a:solidFill>
                <a:latin typeface="Arial"/>
                <a:cs typeface="Arial"/>
              </a:rPr>
              <a:t>rmal</a:t>
            </a:r>
            <a:r>
              <a:rPr sz="1300" spc="-110" dirty="0">
                <a:solidFill>
                  <a:srgbClr val="0A0A2F"/>
                </a:solidFill>
                <a:latin typeface="Arial"/>
                <a:cs typeface="Arial"/>
              </a:rPr>
              <a:t>i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zati</a:t>
            </a:r>
            <a:r>
              <a:rPr sz="1300" spc="65" dirty="0">
                <a:solidFill>
                  <a:srgbClr val="07050A"/>
                </a:solidFill>
                <a:latin typeface="Arial"/>
                <a:cs typeface="Arial"/>
              </a:rPr>
              <a:t>on </a:t>
            </a:r>
            <a:r>
              <a:rPr sz="1300" spc="-70" dirty="0">
                <a:solidFill>
                  <a:srgbClr val="07050A"/>
                </a:solidFill>
                <a:latin typeface="Arial"/>
                <a:cs typeface="Arial"/>
              </a:rPr>
              <a:t>l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ayer</a:t>
            </a:r>
            <a:r>
              <a:rPr sz="1300" spc="2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65" dirty="0">
                <a:solidFill>
                  <a:srgbClr val="07050A"/>
                </a:solidFill>
                <a:latin typeface="Arial"/>
                <a:cs typeface="Arial"/>
              </a:rPr>
              <a:t>[</a:t>
            </a:r>
            <a:r>
              <a:rPr sz="1300" spc="-15" dirty="0">
                <a:solidFill>
                  <a:srgbClr val="07050A"/>
                </a:solidFill>
                <a:latin typeface="Arial"/>
                <a:cs typeface="Arial"/>
              </a:rPr>
              <a:t>1</a:t>
            </a:r>
            <a:r>
              <a:rPr sz="1300" spc="45" dirty="0">
                <a:solidFill>
                  <a:srgbClr val="07050A"/>
                </a:solidFill>
                <a:latin typeface="Arial"/>
                <a:cs typeface="Arial"/>
              </a:rPr>
              <a:t>3x</a:t>
            </a:r>
            <a:r>
              <a:rPr sz="1300" spc="-5" dirty="0">
                <a:solidFill>
                  <a:srgbClr val="07050A"/>
                </a:solidFill>
                <a:latin typeface="Arial"/>
                <a:cs typeface="Arial"/>
              </a:rPr>
              <a:t>1</a:t>
            </a:r>
            <a:r>
              <a:rPr sz="1300" spc="45" dirty="0">
                <a:solidFill>
                  <a:srgbClr val="07050A"/>
                </a:solidFill>
                <a:latin typeface="Arial"/>
                <a:cs typeface="Arial"/>
              </a:rPr>
              <a:t>3x3</a:t>
            </a:r>
            <a:r>
              <a:rPr sz="1300" spc="-50" dirty="0">
                <a:solidFill>
                  <a:srgbClr val="07050A"/>
                </a:solidFill>
                <a:latin typeface="Arial"/>
                <a:cs typeface="Arial"/>
              </a:rPr>
              <a:t>8</a:t>
            </a:r>
            <a:r>
              <a:rPr sz="1300" spc="70" dirty="0">
                <a:solidFill>
                  <a:srgbClr val="07050A"/>
                </a:solidFill>
                <a:latin typeface="Arial"/>
                <a:cs typeface="Arial"/>
              </a:rPr>
              <a:t>4]</a:t>
            </a:r>
            <a:r>
              <a:rPr sz="1300" spc="-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45" dirty="0">
                <a:solidFill>
                  <a:srgbClr val="FF0A0F"/>
                </a:solidFill>
                <a:latin typeface="Arial"/>
                <a:cs typeface="Arial"/>
              </a:rPr>
              <a:t>CONV</a:t>
            </a:r>
            <a:r>
              <a:rPr sz="1300" spc="120" dirty="0">
                <a:solidFill>
                  <a:srgbClr val="FF0A0F"/>
                </a:solidFill>
                <a:latin typeface="Arial"/>
                <a:cs typeface="Arial"/>
              </a:rPr>
              <a:t>3</a:t>
            </a:r>
            <a:r>
              <a:rPr sz="1300" spc="130" dirty="0">
                <a:solidFill>
                  <a:srgbClr val="3F383D"/>
                </a:solidFill>
                <a:latin typeface="Arial"/>
                <a:cs typeface="Arial"/>
              </a:rPr>
              <a:t>:</a:t>
            </a:r>
            <a:r>
              <a:rPr sz="1300" spc="-130" dirty="0">
                <a:solidFill>
                  <a:srgbClr val="3F383D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384</a:t>
            </a:r>
            <a:r>
              <a:rPr sz="130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40" dirty="0">
                <a:solidFill>
                  <a:srgbClr val="07050A"/>
                </a:solidFill>
                <a:latin typeface="Arial"/>
                <a:cs typeface="Arial"/>
              </a:rPr>
              <a:t>3x3</a:t>
            </a:r>
            <a:r>
              <a:rPr sz="1300" spc="-3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fi</a:t>
            </a:r>
            <a:r>
              <a:rPr sz="1300" spc="-30" dirty="0">
                <a:solidFill>
                  <a:srgbClr val="07050A"/>
                </a:solidFill>
                <a:latin typeface="Arial"/>
                <a:cs typeface="Arial"/>
              </a:rPr>
              <a:t>l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t</a:t>
            </a:r>
            <a:r>
              <a:rPr sz="1300" spc="50" dirty="0">
                <a:solidFill>
                  <a:srgbClr val="07050A"/>
                </a:solidFill>
                <a:latin typeface="Arial"/>
                <a:cs typeface="Arial"/>
              </a:rPr>
              <a:t>e</a:t>
            </a:r>
            <a:r>
              <a:rPr sz="1300" spc="70" dirty="0">
                <a:solidFill>
                  <a:srgbClr val="07050A"/>
                </a:solidFill>
                <a:latin typeface="Arial"/>
                <a:cs typeface="Arial"/>
              </a:rPr>
              <a:t>rs</a:t>
            </a:r>
            <a:r>
              <a:rPr sz="1300" spc="-4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70" dirty="0">
                <a:solidFill>
                  <a:srgbClr val="07050A"/>
                </a:solidFill>
                <a:latin typeface="Arial"/>
                <a:cs typeface="Arial"/>
              </a:rPr>
              <a:t>at</a:t>
            </a:r>
            <a:r>
              <a:rPr sz="1300" spc="-5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str</a:t>
            </a:r>
            <a:r>
              <a:rPr sz="1300" spc="-45" dirty="0">
                <a:solidFill>
                  <a:srgbClr val="07050A"/>
                </a:solidFill>
                <a:latin typeface="Arial"/>
                <a:cs typeface="Arial"/>
              </a:rPr>
              <a:t>i</a:t>
            </a:r>
            <a:r>
              <a:rPr sz="1300" spc="70" dirty="0">
                <a:solidFill>
                  <a:srgbClr val="07050A"/>
                </a:solidFill>
                <a:latin typeface="Arial"/>
                <a:cs typeface="Arial"/>
              </a:rPr>
              <a:t>de</a:t>
            </a:r>
            <a:r>
              <a:rPr sz="1300" spc="5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07050A"/>
                </a:solidFill>
                <a:latin typeface="Arial"/>
                <a:cs typeface="Arial"/>
              </a:rPr>
              <a:t>1</a:t>
            </a:r>
            <a:r>
              <a:rPr sz="1300" spc="220" dirty="0">
                <a:solidFill>
                  <a:srgbClr val="3F383D"/>
                </a:solidFill>
                <a:latin typeface="Arial"/>
                <a:cs typeface="Arial"/>
              </a:rPr>
              <a:t>,</a:t>
            </a:r>
            <a:r>
              <a:rPr sz="1300" spc="-220" dirty="0">
                <a:solidFill>
                  <a:srgbClr val="3F383D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07050A"/>
                </a:solidFill>
                <a:latin typeface="Arial"/>
                <a:cs typeface="Arial"/>
              </a:rPr>
              <a:t>pad</a:t>
            </a:r>
            <a:r>
              <a:rPr sz="1300" spc="3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220" dirty="0">
                <a:solidFill>
                  <a:srgbClr val="07050A"/>
                </a:solidFill>
                <a:latin typeface="Arial"/>
                <a:cs typeface="Arial"/>
              </a:rPr>
              <a:t>1</a:t>
            </a:r>
            <a:r>
              <a:rPr sz="1300" spc="11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65" dirty="0">
                <a:solidFill>
                  <a:srgbClr val="07050A"/>
                </a:solidFill>
                <a:latin typeface="Arial"/>
                <a:cs typeface="Arial"/>
              </a:rPr>
              <a:t>[</a:t>
            </a:r>
            <a:r>
              <a:rPr sz="1300" spc="-15" dirty="0">
                <a:solidFill>
                  <a:srgbClr val="07050A"/>
                </a:solidFill>
                <a:latin typeface="Arial"/>
                <a:cs typeface="Arial"/>
              </a:rPr>
              <a:t>1</a:t>
            </a:r>
            <a:r>
              <a:rPr sz="1300" spc="45" dirty="0">
                <a:solidFill>
                  <a:srgbClr val="07050A"/>
                </a:solidFill>
                <a:latin typeface="Arial"/>
                <a:cs typeface="Arial"/>
              </a:rPr>
              <a:t>3x</a:t>
            </a:r>
            <a:r>
              <a:rPr sz="1300" spc="-5" dirty="0">
                <a:solidFill>
                  <a:srgbClr val="07050A"/>
                </a:solidFill>
                <a:latin typeface="Arial"/>
                <a:cs typeface="Arial"/>
              </a:rPr>
              <a:t>1</a:t>
            </a:r>
            <a:r>
              <a:rPr sz="1300" spc="30" dirty="0">
                <a:solidFill>
                  <a:srgbClr val="07050A"/>
                </a:solidFill>
                <a:latin typeface="Arial"/>
                <a:cs typeface="Arial"/>
              </a:rPr>
              <a:t>3x384]</a:t>
            </a:r>
            <a:r>
              <a:rPr sz="1300" spc="1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FF0A0F"/>
                </a:solidFill>
                <a:latin typeface="Arial"/>
                <a:cs typeface="Arial"/>
              </a:rPr>
              <a:t>CONV4</a:t>
            </a:r>
            <a:r>
              <a:rPr sz="1300" spc="-235" dirty="0">
                <a:solidFill>
                  <a:srgbClr val="FF0A0F"/>
                </a:solidFill>
                <a:latin typeface="Arial"/>
                <a:cs typeface="Arial"/>
              </a:rPr>
              <a:t> </a:t>
            </a:r>
            <a:r>
              <a:rPr sz="1300" spc="130" dirty="0">
                <a:solidFill>
                  <a:srgbClr val="1A1623"/>
                </a:solidFill>
                <a:latin typeface="Arial"/>
                <a:cs typeface="Arial"/>
              </a:rPr>
              <a:t>:</a:t>
            </a:r>
            <a:r>
              <a:rPr sz="1300" spc="-130" dirty="0">
                <a:solidFill>
                  <a:srgbClr val="1A1623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07050A"/>
                </a:solidFill>
                <a:latin typeface="Arial"/>
                <a:cs typeface="Arial"/>
              </a:rPr>
              <a:t>3</a:t>
            </a:r>
            <a:r>
              <a:rPr sz="1300" spc="5" dirty="0">
                <a:solidFill>
                  <a:srgbClr val="07050A"/>
                </a:solidFill>
                <a:latin typeface="Arial"/>
                <a:cs typeface="Arial"/>
              </a:rPr>
              <a:t>8</a:t>
            </a:r>
            <a:r>
              <a:rPr sz="1300" spc="130" dirty="0">
                <a:solidFill>
                  <a:srgbClr val="07050A"/>
                </a:solidFill>
                <a:latin typeface="Arial"/>
                <a:cs typeface="Arial"/>
              </a:rPr>
              <a:t>4</a:t>
            </a:r>
            <a:r>
              <a:rPr sz="1300" spc="1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40" dirty="0">
                <a:solidFill>
                  <a:srgbClr val="07050A"/>
                </a:solidFill>
                <a:latin typeface="Arial"/>
                <a:cs typeface="Arial"/>
              </a:rPr>
              <a:t>3x3</a:t>
            </a:r>
            <a:r>
              <a:rPr sz="1300" spc="-3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fi</a:t>
            </a:r>
            <a:r>
              <a:rPr sz="1300" spc="-30" dirty="0">
                <a:solidFill>
                  <a:srgbClr val="07050A"/>
                </a:solidFill>
                <a:latin typeface="Arial"/>
                <a:cs typeface="Arial"/>
              </a:rPr>
              <a:t>l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t</a:t>
            </a:r>
            <a:r>
              <a:rPr sz="1300" spc="50" dirty="0">
                <a:solidFill>
                  <a:srgbClr val="07050A"/>
                </a:solidFill>
                <a:latin typeface="Arial"/>
                <a:cs typeface="Arial"/>
              </a:rPr>
              <a:t>e</a:t>
            </a:r>
            <a:r>
              <a:rPr sz="1300" spc="70" dirty="0">
                <a:solidFill>
                  <a:srgbClr val="07050A"/>
                </a:solidFill>
                <a:latin typeface="Arial"/>
                <a:cs typeface="Arial"/>
              </a:rPr>
              <a:t>rs</a:t>
            </a:r>
            <a:r>
              <a:rPr sz="1300" spc="-4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70" dirty="0">
                <a:solidFill>
                  <a:srgbClr val="07050A"/>
                </a:solidFill>
                <a:latin typeface="Arial"/>
                <a:cs typeface="Arial"/>
              </a:rPr>
              <a:t>at</a:t>
            </a:r>
            <a:r>
              <a:rPr sz="1300" spc="-5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str</a:t>
            </a:r>
            <a:r>
              <a:rPr sz="1300" spc="-45" dirty="0">
                <a:solidFill>
                  <a:srgbClr val="07050A"/>
                </a:solidFill>
                <a:latin typeface="Arial"/>
                <a:cs typeface="Arial"/>
              </a:rPr>
              <a:t>i</a:t>
            </a:r>
            <a:r>
              <a:rPr sz="1300" spc="70" dirty="0">
                <a:solidFill>
                  <a:srgbClr val="07050A"/>
                </a:solidFill>
                <a:latin typeface="Arial"/>
                <a:cs typeface="Arial"/>
              </a:rPr>
              <a:t>de</a:t>
            </a:r>
            <a:r>
              <a:rPr sz="1300" spc="5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07050A"/>
                </a:solidFill>
                <a:latin typeface="Arial"/>
                <a:cs typeface="Arial"/>
              </a:rPr>
              <a:t>1</a:t>
            </a:r>
            <a:r>
              <a:rPr sz="1300" spc="220" dirty="0">
                <a:solidFill>
                  <a:srgbClr val="3F383D"/>
                </a:solidFill>
                <a:latin typeface="Arial"/>
                <a:cs typeface="Arial"/>
              </a:rPr>
              <a:t>,</a:t>
            </a:r>
            <a:r>
              <a:rPr sz="1300" spc="-220" dirty="0">
                <a:solidFill>
                  <a:srgbClr val="3F383D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07050A"/>
                </a:solidFill>
                <a:latin typeface="Arial"/>
                <a:cs typeface="Arial"/>
              </a:rPr>
              <a:t>pad</a:t>
            </a:r>
            <a:r>
              <a:rPr sz="1300" spc="3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220" dirty="0">
                <a:solidFill>
                  <a:srgbClr val="07050A"/>
                </a:solidFill>
                <a:latin typeface="Arial"/>
                <a:cs typeface="Arial"/>
              </a:rPr>
              <a:t>1</a:t>
            </a:r>
            <a:r>
              <a:rPr sz="1300" spc="11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65" dirty="0">
                <a:solidFill>
                  <a:srgbClr val="07050A"/>
                </a:solidFill>
                <a:latin typeface="Arial"/>
                <a:cs typeface="Arial"/>
              </a:rPr>
              <a:t>[</a:t>
            </a:r>
            <a:r>
              <a:rPr sz="1300" spc="-15" dirty="0">
                <a:solidFill>
                  <a:srgbClr val="07050A"/>
                </a:solidFill>
                <a:latin typeface="Arial"/>
                <a:cs typeface="Arial"/>
              </a:rPr>
              <a:t>1</a:t>
            </a:r>
            <a:r>
              <a:rPr sz="1300" spc="45" dirty="0">
                <a:solidFill>
                  <a:srgbClr val="07050A"/>
                </a:solidFill>
                <a:latin typeface="Arial"/>
                <a:cs typeface="Arial"/>
              </a:rPr>
              <a:t>3x</a:t>
            </a:r>
            <a:r>
              <a:rPr sz="1300" spc="-5" dirty="0">
                <a:solidFill>
                  <a:srgbClr val="07050A"/>
                </a:solidFill>
                <a:latin typeface="Arial"/>
                <a:cs typeface="Arial"/>
              </a:rPr>
              <a:t>1</a:t>
            </a:r>
            <a:r>
              <a:rPr sz="1300" spc="30" dirty="0">
                <a:solidFill>
                  <a:srgbClr val="07050A"/>
                </a:solidFill>
                <a:latin typeface="Arial"/>
                <a:cs typeface="Arial"/>
              </a:rPr>
              <a:t>3x256]</a:t>
            </a:r>
            <a:r>
              <a:rPr sz="1300" spc="1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45" dirty="0">
                <a:solidFill>
                  <a:srgbClr val="FF0A0F"/>
                </a:solidFill>
                <a:latin typeface="Arial"/>
                <a:cs typeface="Arial"/>
              </a:rPr>
              <a:t>CONV</a:t>
            </a:r>
            <a:r>
              <a:rPr sz="1300" spc="120" dirty="0">
                <a:solidFill>
                  <a:srgbClr val="FF0A0F"/>
                </a:solidFill>
                <a:latin typeface="Arial"/>
                <a:cs typeface="Arial"/>
              </a:rPr>
              <a:t>5</a:t>
            </a:r>
            <a:r>
              <a:rPr sz="1300" spc="130" dirty="0">
                <a:solidFill>
                  <a:srgbClr val="3A260F"/>
                </a:solidFill>
                <a:latin typeface="Arial"/>
                <a:cs typeface="Arial"/>
              </a:rPr>
              <a:t>:</a:t>
            </a:r>
            <a:r>
              <a:rPr sz="1300" spc="-175" dirty="0">
                <a:solidFill>
                  <a:srgbClr val="3A260F"/>
                </a:solidFill>
                <a:latin typeface="Arial"/>
                <a:cs typeface="Arial"/>
              </a:rPr>
              <a:t> </a:t>
            </a:r>
            <a:r>
              <a:rPr sz="1300" spc="40" dirty="0">
                <a:solidFill>
                  <a:srgbClr val="07050A"/>
                </a:solidFill>
                <a:latin typeface="Arial"/>
                <a:cs typeface="Arial"/>
              </a:rPr>
              <a:t>256</a:t>
            </a:r>
            <a:r>
              <a:rPr sz="1300" spc="2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40" dirty="0">
                <a:solidFill>
                  <a:srgbClr val="07050A"/>
                </a:solidFill>
                <a:latin typeface="Arial"/>
                <a:cs typeface="Arial"/>
              </a:rPr>
              <a:t>3x3</a:t>
            </a:r>
            <a:r>
              <a:rPr sz="1300" spc="-3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fi</a:t>
            </a:r>
            <a:r>
              <a:rPr sz="1300" spc="-30" dirty="0">
                <a:solidFill>
                  <a:srgbClr val="07050A"/>
                </a:solidFill>
                <a:latin typeface="Arial"/>
                <a:cs typeface="Arial"/>
              </a:rPr>
              <a:t>l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t</a:t>
            </a:r>
            <a:r>
              <a:rPr sz="1300" spc="50" dirty="0">
                <a:solidFill>
                  <a:srgbClr val="07050A"/>
                </a:solidFill>
                <a:latin typeface="Arial"/>
                <a:cs typeface="Arial"/>
              </a:rPr>
              <a:t>e</a:t>
            </a:r>
            <a:r>
              <a:rPr sz="1300" spc="70" dirty="0">
                <a:solidFill>
                  <a:srgbClr val="07050A"/>
                </a:solidFill>
                <a:latin typeface="Arial"/>
                <a:cs typeface="Arial"/>
              </a:rPr>
              <a:t>rs</a:t>
            </a:r>
            <a:r>
              <a:rPr sz="1300" spc="-4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70" dirty="0">
                <a:solidFill>
                  <a:srgbClr val="1A1623"/>
                </a:solidFill>
                <a:latin typeface="Arial"/>
                <a:cs typeface="Arial"/>
              </a:rPr>
              <a:t>at</a:t>
            </a:r>
            <a:r>
              <a:rPr sz="1300" spc="-50" dirty="0">
                <a:solidFill>
                  <a:srgbClr val="1A1623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str</a:t>
            </a:r>
            <a:r>
              <a:rPr sz="1300" spc="-45" dirty="0">
                <a:solidFill>
                  <a:srgbClr val="07050A"/>
                </a:solidFill>
                <a:latin typeface="Arial"/>
                <a:cs typeface="Arial"/>
              </a:rPr>
              <a:t>i</a:t>
            </a:r>
            <a:r>
              <a:rPr sz="1300" spc="70" dirty="0">
                <a:solidFill>
                  <a:srgbClr val="07050A"/>
                </a:solidFill>
                <a:latin typeface="Arial"/>
                <a:cs typeface="Arial"/>
              </a:rPr>
              <a:t>de</a:t>
            </a:r>
            <a:r>
              <a:rPr sz="1300" spc="5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07050A"/>
                </a:solidFill>
                <a:latin typeface="Arial"/>
                <a:cs typeface="Arial"/>
              </a:rPr>
              <a:t>1</a:t>
            </a:r>
            <a:r>
              <a:rPr sz="1300" spc="220" dirty="0">
                <a:solidFill>
                  <a:srgbClr val="3F383D"/>
                </a:solidFill>
                <a:latin typeface="Arial"/>
                <a:cs typeface="Arial"/>
              </a:rPr>
              <a:t>,</a:t>
            </a:r>
            <a:r>
              <a:rPr sz="1300" spc="-220" dirty="0">
                <a:solidFill>
                  <a:srgbClr val="3F383D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07050A"/>
                </a:solidFill>
                <a:latin typeface="Arial"/>
                <a:cs typeface="Arial"/>
              </a:rPr>
              <a:t>pad</a:t>
            </a:r>
            <a:r>
              <a:rPr sz="1300" spc="3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220" dirty="0">
                <a:solidFill>
                  <a:srgbClr val="07050A"/>
                </a:solidFill>
                <a:latin typeface="Arial"/>
                <a:cs typeface="Arial"/>
              </a:rPr>
              <a:t>1</a:t>
            </a:r>
            <a:r>
              <a:rPr sz="1300" spc="11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30" dirty="0">
                <a:solidFill>
                  <a:srgbClr val="07050A"/>
                </a:solidFill>
                <a:latin typeface="Arial"/>
                <a:cs typeface="Arial"/>
              </a:rPr>
              <a:t>[6x6x256]</a:t>
            </a:r>
            <a:r>
              <a:rPr sz="1300" spc="4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25" dirty="0">
                <a:solidFill>
                  <a:srgbClr val="0505FF"/>
                </a:solidFill>
                <a:latin typeface="Arial"/>
                <a:cs typeface="Arial"/>
              </a:rPr>
              <a:t>MAX</a:t>
            </a:r>
            <a:r>
              <a:rPr sz="1300" spc="35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65" dirty="0">
                <a:solidFill>
                  <a:srgbClr val="0505FF"/>
                </a:solidFill>
                <a:latin typeface="Arial"/>
                <a:cs typeface="Arial"/>
              </a:rPr>
              <a:t>PO</a:t>
            </a:r>
            <a:r>
              <a:rPr sz="1300" spc="5" dirty="0">
                <a:solidFill>
                  <a:srgbClr val="0505FF"/>
                </a:solidFill>
                <a:latin typeface="Arial"/>
                <a:cs typeface="Arial"/>
              </a:rPr>
              <a:t>O</a:t>
            </a:r>
            <a:r>
              <a:rPr sz="1300" spc="75" dirty="0">
                <a:solidFill>
                  <a:srgbClr val="0505FF"/>
                </a:solidFill>
                <a:latin typeface="Arial"/>
                <a:cs typeface="Arial"/>
              </a:rPr>
              <a:t>L</a:t>
            </a:r>
            <a:r>
              <a:rPr sz="1300" spc="65" dirty="0">
                <a:solidFill>
                  <a:srgbClr val="0505FF"/>
                </a:solidFill>
                <a:latin typeface="Arial"/>
                <a:cs typeface="Arial"/>
              </a:rPr>
              <a:t>3</a:t>
            </a:r>
            <a:r>
              <a:rPr sz="1300" spc="130" dirty="0">
                <a:solidFill>
                  <a:srgbClr val="1A1623"/>
                </a:solidFill>
                <a:latin typeface="Arial"/>
                <a:cs typeface="Arial"/>
              </a:rPr>
              <a:t>:</a:t>
            </a:r>
            <a:r>
              <a:rPr sz="1300" spc="-175" dirty="0">
                <a:solidFill>
                  <a:srgbClr val="1A1623"/>
                </a:solidFill>
                <a:latin typeface="Arial"/>
                <a:cs typeface="Arial"/>
              </a:rPr>
              <a:t> </a:t>
            </a:r>
            <a:r>
              <a:rPr sz="1300" spc="40" dirty="0">
                <a:solidFill>
                  <a:srgbClr val="07050A"/>
                </a:solidFill>
                <a:latin typeface="Arial"/>
                <a:cs typeface="Arial"/>
              </a:rPr>
              <a:t>3x3</a:t>
            </a:r>
            <a:r>
              <a:rPr sz="1300" spc="-3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07050A"/>
                </a:solidFill>
                <a:latin typeface="Arial"/>
                <a:cs typeface="Arial"/>
              </a:rPr>
              <a:t>filt</a:t>
            </a:r>
            <a:r>
              <a:rPr sz="1300" spc="55" dirty="0">
                <a:solidFill>
                  <a:srgbClr val="07050A"/>
                </a:solidFill>
                <a:latin typeface="Arial"/>
                <a:cs typeface="Arial"/>
              </a:rPr>
              <a:t>e</a:t>
            </a:r>
            <a:r>
              <a:rPr sz="1300" spc="70" dirty="0">
                <a:solidFill>
                  <a:srgbClr val="07050A"/>
                </a:solidFill>
                <a:latin typeface="Arial"/>
                <a:cs typeface="Arial"/>
              </a:rPr>
              <a:t>rs</a:t>
            </a:r>
            <a:r>
              <a:rPr sz="1300" spc="-8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90" dirty="0">
                <a:solidFill>
                  <a:srgbClr val="07050A"/>
                </a:solidFill>
                <a:latin typeface="Arial"/>
                <a:cs typeface="Arial"/>
              </a:rPr>
              <a:t>at</a:t>
            </a:r>
            <a:r>
              <a:rPr sz="1300" spc="-4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07050A"/>
                </a:solidFill>
                <a:latin typeface="Arial"/>
                <a:cs typeface="Arial"/>
              </a:rPr>
              <a:t>str</a:t>
            </a:r>
            <a:r>
              <a:rPr sz="1300" spc="-5" dirty="0">
                <a:solidFill>
                  <a:srgbClr val="07050A"/>
                </a:solidFill>
                <a:latin typeface="Arial"/>
                <a:cs typeface="Arial"/>
              </a:rPr>
              <a:t>i</a:t>
            </a:r>
            <a:r>
              <a:rPr sz="1300" spc="70" dirty="0">
                <a:solidFill>
                  <a:srgbClr val="07050A"/>
                </a:solidFill>
                <a:latin typeface="Arial"/>
                <a:cs typeface="Arial"/>
              </a:rPr>
              <a:t>de</a:t>
            </a:r>
            <a:r>
              <a:rPr sz="1300" spc="-4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114" dirty="0">
                <a:solidFill>
                  <a:srgbClr val="07050A"/>
                </a:solidFill>
                <a:latin typeface="Arial"/>
                <a:cs typeface="Arial"/>
              </a:rPr>
              <a:t>2</a:t>
            </a:r>
            <a:endParaRPr sz="1300">
              <a:solidFill>
                <a:prstClr val="black"/>
              </a:solidFill>
              <a:latin typeface="Arial"/>
              <a:cs typeface="Arial"/>
            </a:endParaRPr>
          </a:p>
          <a:p>
            <a:pPr marL="12700" eaLnBrk="1" fontAlgn="auto" hangingPunct="1">
              <a:spcBef>
                <a:spcPts val="80"/>
              </a:spcBef>
              <a:spcAft>
                <a:spcPts val="0"/>
              </a:spcAft>
            </a:pP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[4096]</a:t>
            </a:r>
            <a:r>
              <a:rPr sz="1300" spc="1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E85B05"/>
                </a:solidFill>
                <a:latin typeface="Arial"/>
                <a:cs typeface="Arial"/>
              </a:rPr>
              <a:t>F</a:t>
            </a:r>
            <a:r>
              <a:rPr sz="1300" spc="40" dirty="0">
                <a:solidFill>
                  <a:srgbClr val="EB771C"/>
                </a:solidFill>
                <a:latin typeface="Arial"/>
                <a:cs typeface="Arial"/>
              </a:rPr>
              <a:t>C6:</a:t>
            </a:r>
            <a:r>
              <a:rPr sz="1300" spc="-20" dirty="0">
                <a:solidFill>
                  <a:srgbClr val="EB771C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4096</a:t>
            </a:r>
            <a:r>
              <a:rPr sz="1300" spc="11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70" dirty="0">
                <a:solidFill>
                  <a:srgbClr val="07050A"/>
                </a:solidFill>
                <a:latin typeface="Arial"/>
                <a:cs typeface="Arial"/>
              </a:rPr>
              <a:t>n</a:t>
            </a:r>
            <a:r>
              <a:rPr sz="1300" spc="-20" dirty="0">
                <a:solidFill>
                  <a:srgbClr val="07050A"/>
                </a:solidFill>
                <a:latin typeface="Arial"/>
                <a:cs typeface="Arial"/>
              </a:rPr>
              <a:t>e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urons</a:t>
            </a:r>
            <a:endParaRPr sz="1300">
              <a:solidFill>
                <a:prstClr val="black"/>
              </a:solidFill>
              <a:latin typeface="Arial"/>
              <a:cs typeface="Arial"/>
            </a:endParaRPr>
          </a:p>
          <a:p>
            <a:pPr marL="12700" eaLnBrk="1" fontAlgn="auto" hangingPunct="1">
              <a:lnSpc>
                <a:spcPts val="1275"/>
              </a:lnSpc>
              <a:spcBef>
                <a:spcPts val="80"/>
              </a:spcBef>
              <a:spcAft>
                <a:spcPts val="0"/>
              </a:spcAft>
            </a:pP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[4096]</a:t>
            </a:r>
            <a:r>
              <a:rPr sz="1300" spc="1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E85B05"/>
                </a:solidFill>
                <a:latin typeface="Arial"/>
                <a:cs typeface="Arial"/>
              </a:rPr>
              <a:t>F</a:t>
            </a:r>
            <a:r>
              <a:rPr sz="1300" spc="75" dirty="0">
                <a:solidFill>
                  <a:srgbClr val="EB771C"/>
                </a:solidFill>
                <a:latin typeface="Arial"/>
                <a:cs typeface="Arial"/>
              </a:rPr>
              <a:t>C</a:t>
            </a:r>
            <a:r>
              <a:rPr sz="1300" spc="35" dirty="0">
                <a:solidFill>
                  <a:srgbClr val="EB771C"/>
                </a:solidFill>
                <a:latin typeface="Arial"/>
                <a:cs typeface="Arial"/>
              </a:rPr>
              <a:t>7</a:t>
            </a:r>
            <a:r>
              <a:rPr sz="1300" spc="320" dirty="0">
                <a:solidFill>
                  <a:srgbClr val="EB771C"/>
                </a:solidFill>
                <a:latin typeface="Arial"/>
                <a:cs typeface="Arial"/>
              </a:rPr>
              <a:t>:</a:t>
            </a:r>
            <a:r>
              <a:rPr sz="1300" spc="40" dirty="0">
                <a:solidFill>
                  <a:srgbClr val="07050A"/>
                </a:solidFill>
                <a:latin typeface="Arial"/>
                <a:cs typeface="Arial"/>
              </a:rPr>
              <a:t>4096</a:t>
            </a:r>
            <a:r>
              <a:rPr sz="1300" spc="12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30" dirty="0">
                <a:solidFill>
                  <a:srgbClr val="07050A"/>
                </a:solidFill>
                <a:latin typeface="Arial"/>
                <a:cs typeface="Arial"/>
              </a:rPr>
              <a:t>neurons</a:t>
            </a:r>
            <a:endParaRPr sz="1300">
              <a:solidFill>
                <a:prstClr val="black"/>
              </a:solidFill>
              <a:latin typeface="Arial"/>
              <a:cs typeface="Arial"/>
            </a:endParaRPr>
          </a:p>
          <a:p>
            <a:pPr marL="12700" eaLnBrk="1" fontAlgn="auto" hangingPunct="1">
              <a:lnSpc>
                <a:spcPts val="1995"/>
              </a:lnSpc>
              <a:spcBef>
                <a:spcPts val="0"/>
              </a:spcBef>
              <a:spcAft>
                <a:spcPts val="0"/>
              </a:spcAft>
            </a:pPr>
            <a:r>
              <a:rPr sz="1300" spc="85" dirty="0">
                <a:solidFill>
                  <a:srgbClr val="07050A"/>
                </a:solidFill>
                <a:latin typeface="Arial"/>
                <a:cs typeface="Arial"/>
              </a:rPr>
              <a:t>[</a:t>
            </a:r>
            <a:r>
              <a:rPr sz="1300" spc="-45" dirty="0">
                <a:solidFill>
                  <a:srgbClr val="07050A"/>
                </a:solidFill>
                <a:latin typeface="Arial"/>
                <a:cs typeface="Arial"/>
              </a:rPr>
              <a:t>1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000]</a:t>
            </a:r>
            <a:r>
              <a:rPr sz="1300" spc="3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E85B05"/>
                </a:solidFill>
                <a:latin typeface="Arial"/>
                <a:cs typeface="Arial"/>
              </a:rPr>
              <a:t>F</a:t>
            </a:r>
            <a:r>
              <a:rPr sz="1900" spc="90" dirty="0">
                <a:solidFill>
                  <a:srgbClr val="EB771C"/>
                </a:solidFill>
                <a:latin typeface="Times New Roman"/>
                <a:cs typeface="Times New Roman"/>
              </a:rPr>
              <a:t>es</a:t>
            </a:r>
            <a:r>
              <a:rPr sz="1900" spc="35" dirty="0">
                <a:solidFill>
                  <a:srgbClr val="EB771C"/>
                </a:solidFill>
                <a:latin typeface="Times New Roman"/>
                <a:cs typeface="Times New Roman"/>
              </a:rPr>
              <a:t>:</a:t>
            </a:r>
            <a:r>
              <a:rPr sz="1900" spc="-180" dirty="0">
                <a:solidFill>
                  <a:srgbClr val="EB771C"/>
                </a:solidFill>
                <a:latin typeface="Times New Roman"/>
                <a:cs typeface="Times New Roman"/>
              </a:rPr>
              <a:t> </a:t>
            </a:r>
            <a:r>
              <a:rPr sz="1300" spc="-40" dirty="0">
                <a:solidFill>
                  <a:srgbClr val="07050A"/>
                </a:solidFill>
                <a:latin typeface="Arial"/>
                <a:cs typeface="Arial"/>
              </a:rPr>
              <a:t>1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000</a:t>
            </a:r>
            <a:r>
              <a:rPr sz="1300" spc="5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70" dirty="0">
                <a:solidFill>
                  <a:srgbClr val="07050A"/>
                </a:solidFill>
                <a:latin typeface="Arial"/>
                <a:cs typeface="Arial"/>
              </a:rPr>
              <a:t>n</a:t>
            </a:r>
            <a:r>
              <a:rPr sz="1300" spc="-20" dirty="0">
                <a:solidFill>
                  <a:srgbClr val="07050A"/>
                </a:solidFill>
                <a:latin typeface="Arial"/>
                <a:cs typeface="Arial"/>
              </a:rPr>
              <a:t>e</a:t>
            </a:r>
            <a:r>
              <a:rPr sz="1300" spc="45" dirty="0">
                <a:solidFill>
                  <a:srgbClr val="07050A"/>
                </a:solidFill>
                <a:latin typeface="Arial"/>
                <a:cs typeface="Arial"/>
              </a:rPr>
              <a:t>u</a:t>
            </a:r>
            <a:r>
              <a:rPr sz="1300" spc="35" dirty="0">
                <a:solidFill>
                  <a:srgbClr val="07050A"/>
                </a:solidFill>
                <a:latin typeface="Arial"/>
                <a:cs typeface="Arial"/>
              </a:rPr>
              <a:t>rons</a:t>
            </a:r>
            <a:r>
              <a:rPr sz="1300" spc="10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1A1623"/>
                </a:solidFill>
                <a:latin typeface="Arial"/>
                <a:cs typeface="Arial"/>
              </a:rPr>
              <a:t>(</a:t>
            </a:r>
            <a:r>
              <a:rPr sz="1300" spc="114" dirty="0">
                <a:solidFill>
                  <a:srgbClr val="0A0A2F"/>
                </a:solidFill>
                <a:latin typeface="Arial"/>
                <a:cs typeface="Arial"/>
              </a:rPr>
              <a:t>c</a:t>
            </a:r>
            <a:r>
              <a:rPr sz="1300" spc="-55" dirty="0">
                <a:solidFill>
                  <a:srgbClr val="0A0A2F"/>
                </a:solidFill>
                <a:latin typeface="Arial"/>
                <a:cs typeface="Arial"/>
              </a:rPr>
              <a:t>l</a:t>
            </a:r>
            <a:r>
              <a:rPr sz="1300" spc="60" dirty="0">
                <a:solidFill>
                  <a:srgbClr val="07050A"/>
                </a:solidFill>
                <a:latin typeface="Arial"/>
                <a:cs typeface="Arial"/>
              </a:rPr>
              <a:t>ass</a:t>
            </a:r>
            <a:r>
              <a:rPr sz="1300" spc="-15" dirty="0">
                <a:solidFill>
                  <a:srgbClr val="07050A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07050A"/>
                </a:solidFill>
                <a:latin typeface="Arial"/>
                <a:cs typeface="Arial"/>
              </a:rPr>
              <a:t>sc</a:t>
            </a:r>
            <a:r>
              <a:rPr sz="1300" spc="45" dirty="0">
                <a:solidFill>
                  <a:srgbClr val="07050A"/>
                </a:solidFill>
                <a:latin typeface="Arial"/>
                <a:cs typeface="Arial"/>
              </a:rPr>
              <a:t>o</a:t>
            </a:r>
            <a:r>
              <a:rPr sz="1300" spc="40" dirty="0">
                <a:solidFill>
                  <a:srgbClr val="07050A"/>
                </a:solidFill>
                <a:latin typeface="Arial"/>
                <a:cs typeface="Arial"/>
              </a:rPr>
              <a:t>res)</a:t>
            </a:r>
            <a:endParaRPr sz="13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00484" y="2542540"/>
            <a:ext cx="78740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650" spc="90" dirty="0">
                <a:solidFill>
                  <a:srgbClr val="8A8A8A"/>
                </a:solidFill>
                <a:latin typeface="Times New Roman"/>
                <a:cs typeface="Times New Roman"/>
              </a:rPr>
              <a:t>3</a:t>
            </a:r>
            <a:endParaRPr sz="6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46783" y="2486021"/>
            <a:ext cx="18351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750" spc="-15" dirty="0">
                <a:solidFill>
                  <a:srgbClr val="525252"/>
                </a:solidFill>
                <a:latin typeface="Times New Roman"/>
                <a:cs typeface="Times New Roman"/>
              </a:rPr>
              <a:t>ot</a:t>
            </a:r>
            <a:r>
              <a:rPr sz="750" spc="-2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750" spc="250" dirty="0">
                <a:solidFill>
                  <a:srgbClr val="3F383D"/>
                </a:solidFill>
                <a:latin typeface="Times New Roman"/>
                <a:cs typeface="Times New Roman"/>
              </a:rPr>
              <a:t>•</a:t>
            </a:r>
            <a:endParaRPr sz="7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11654" y="2735613"/>
            <a:ext cx="3376929" cy="225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1300" spc="120" dirty="0">
                <a:solidFill>
                  <a:srgbClr val="0505FF"/>
                </a:solidFill>
                <a:latin typeface="Arial"/>
                <a:cs typeface="Arial"/>
              </a:rPr>
              <a:t>D</a:t>
            </a:r>
            <a:r>
              <a:rPr sz="1300" spc="-105" dirty="0">
                <a:solidFill>
                  <a:srgbClr val="0505FF"/>
                </a:solidFill>
                <a:latin typeface="Arial"/>
                <a:cs typeface="Arial"/>
              </a:rPr>
              <a:t>e</a:t>
            </a:r>
            <a:r>
              <a:rPr sz="1300" spc="105" dirty="0">
                <a:solidFill>
                  <a:srgbClr val="0505FF"/>
                </a:solidFill>
                <a:latin typeface="Arial"/>
                <a:cs typeface="Arial"/>
              </a:rPr>
              <a:t>tai</a:t>
            </a:r>
            <a:r>
              <a:rPr sz="1300" spc="-5" dirty="0">
                <a:solidFill>
                  <a:srgbClr val="0505FF"/>
                </a:solidFill>
                <a:latin typeface="Arial"/>
                <a:cs typeface="Arial"/>
              </a:rPr>
              <a:t>l</a:t>
            </a:r>
            <a:r>
              <a:rPr sz="1300" spc="80" dirty="0">
                <a:solidFill>
                  <a:srgbClr val="0505FF"/>
                </a:solidFill>
                <a:latin typeface="Arial"/>
                <a:cs typeface="Arial"/>
              </a:rPr>
              <a:t>s/Retros</a:t>
            </a:r>
            <a:r>
              <a:rPr sz="1300" spc="85" dirty="0">
                <a:solidFill>
                  <a:srgbClr val="0505FF"/>
                </a:solidFill>
                <a:latin typeface="Arial"/>
                <a:cs typeface="Arial"/>
              </a:rPr>
              <a:t>p</a:t>
            </a:r>
            <a:r>
              <a:rPr sz="1300" spc="114" dirty="0">
                <a:solidFill>
                  <a:srgbClr val="0505FF"/>
                </a:solidFill>
                <a:latin typeface="Arial"/>
                <a:cs typeface="Arial"/>
              </a:rPr>
              <a:t>ect</a:t>
            </a:r>
            <a:r>
              <a:rPr sz="1300" spc="-25" dirty="0">
                <a:solidFill>
                  <a:srgbClr val="0505FF"/>
                </a:solidFill>
                <a:latin typeface="Arial"/>
                <a:cs typeface="Arial"/>
              </a:rPr>
              <a:t>i</a:t>
            </a:r>
            <a:r>
              <a:rPr sz="1300" spc="110" dirty="0">
                <a:solidFill>
                  <a:srgbClr val="0505FF"/>
                </a:solidFill>
                <a:latin typeface="Arial"/>
                <a:cs typeface="Arial"/>
              </a:rPr>
              <a:t>v</a:t>
            </a:r>
            <a:r>
              <a:rPr sz="1300" spc="60" dirty="0">
                <a:solidFill>
                  <a:srgbClr val="0505FF"/>
                </a:solidFill>
                <a:latin typeface="Arial"/>
                <a:cs typeface="Arial"/>
              </a:rPr>
              <a:t>e</a:t>
            </a:r>
            <a:r>
              <a:rPr sz="1300" spc="150" dirty="0">
                <a:solidFill>
                  <a:srgbClr val="0505FF"/>
                </a:solidFill>
                <a:latin typeface="Arial"/>
                <a:cs typeface="Arial"/>
              </a:rPr>
              <a:t>s:</a:t>
            </a:r>
            <a:endParaRPr sz="13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8415" indent="-5715" eaLnBrk="1" fontAlgn="auto" hangingPunct="1">
              <a:spcBef>
                <a:spcPts val="80"/>
              </a:spcBef>
              <a:spcAft>
                <a:spcPts val="0"/>
              </a:spcAft>
              <a:buClr>
                <a:srgbClr val="0505FF"/>
              </a:buClr>
              <a:buFont typeface="Arial"/>
              <a:buChar char="-"/>
              <a:tabLst>
                <a:tab pos="117475" algn="l"/>
              </a:tabLst>
            </a:pPr>
            <a:r>
              <a:rPr sz="1300" spc="20" dirty="0">
                <a:solidFill>
                  <a:srgbClr val="0505FF"/>
                </a:solidFill>
                <a:latin typeface="Arial"/>
                <a:cs typeface="Arial"/>
              </a:rPr>
              <a:t>first</a:t>
            </a:r>
            <a:r>
              <a:rPr sz="1300" spc="60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45" dirty="0">
                <a:solidFill>
                  <a:srgbClr val="0505FF"/>
                </a:solidFill>
                <a:latin typeface="Arial"/>
                <a:cs typeface="Arial"/>
              </a:rPr>
              <a:t>use</a:t>
            </a:r>
            <a:r>
              <a:rPr sz="1300" spc="-10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50" dirty="0">
                <a:solidFill>
                  <a:srgbClr val="0505FF"/>
                </a:solidFill>
                <a:latin typeface="Arial"/>
                <a:cs typeface="Arial"/>
              </a:rPr>
              <a:t>of</a:t>
            </a:r>
            <a:r>
              <a:rPr sz="1300" spc="30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45" dirty="0">
                <a:solidFill>
                  <a:srgbClr val="0505FF"/>
                </a:solidFill>
                <a:latin typeface="Arial"/>
                <a:cs typeface="Arial"/>
              </a:rPr>
              <a:t>ReLU</a:t>
            </a:r>
            <a:endParaRPr sz="13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2555" indent="-109855" eaLnBrk="1" fontAlgn="auto" hangingPunct="1">
              <a:spcBef>
                <a:spcPts val="35"/>
              </a:spcBef>
              <a:spcAft>
                <a:spcPts val="0"/>
              </a:spcAft>
              <a:buClr>
                <a:srgbClr val="0505FF"/>
              </a:buClr>
              <a:buFont typeface="Arial"/>
              <a:buChar char="-"/>
              <a:tabLst>
                <a:tab pos="123189" algn="l"/>
              </a:tabLst>
            </a:pPr>
            <a:r>
              <a:rPr sz="1300" spc="5" dirty="0">
                <a:solidFill>
                  <a:srgbClr val="0505FF"/>
                </a:solidFill>
                <a:latin typeface="Arial"/>
                <a:cs typeface="Arial"/>
              </a:rPr>
              <a:t>u</a:t>
            </a:r>
            <a:r>
              <a:rPr sz="1300" spc="45" dirty="0">
                <a:solidFill>
                  <a:srgbClr val="0505FF"/>
                </a:solidFill>
                <a:latin typeface="Arial"/>
                <a:cs typeface="Arial"/>
              </a:rPr>
              <a:t>sed</a:t>
            </a:r>
            <a:r>
              <a:rPr sz="1300" spc="35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70" dirty="0">
                <a:solidFill>
                  <a:srgbClr val="0505FF"/>
                </a:solidFill>
                <a:latin typeface="Arial"/>
                <a:cs typeface="Arial"/>
              </a:rPr>
              <a:t>Norm</a:t>
            </a:r>
            <a:r>
              <a:rPr sz="1300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-70" dirty="0">
                <a:solidFill>
                  <a:srgbClr val="0505FF"/>
                </a:solidFill>
                <a:latin typeface="Arial"/>
                <a:cs typeface="Arial"/>
              </a:rPr>
              <a:t>l</a:t>
            </a:r>
            <a:r>
              <a:rPr sz="1300" spc="35" dirty="0">
                <a:solidFill>
                  <a:srgbClr val="0505FF"/>
                </a:solidFill>
                <a:latin typeface="Arial"/>
                <a:cs typeface="Arial"/>
              </a:rPr>
              <a:t>ayers</a:t>
            </a:r>
            <a:r>
              <a:rPr sz="1300" spc="50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0505FF"/>
                </a:solidFill>
                <a:latin typeface="Arial"/>
                <a:cs typeface="Arial"/>
              </a:rPr>
              <a:t>(</a:t>
            </a:r>
            <a:r>
              <a:rPr sz="1300" spc="-35" dirty="0">
                <a:solidFill>
                  <a:srgbClr val="0505FF"/>
                </a:solidFill>
                <a:latin typeface="Arial"/>
                <a:cs typeface="Arial"/>
              </a:rPr>
              <a:t>n</a:t>
            </a:r>
            <a:r>
              <a:rPr sz="1300" spc="65" dirty="0">
                <a:solidFill>
                  <a:srgbClr val="0505FF"/>
                </a:solidFill>
                <a:latin typeface="Arial"/>
                <a:cs typeface="Arial"/>
              </a:rPr>
              <a:t>ot</a:t>
            </a:r>
            <a:r>
              <a:rPr sz="1300" spc="-40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0505FF"/>
                </a:solidFill>
                <a:latin typeface="Arial"/>
                <a:cs typeface="Arial"/>
              </a:rPr>
              <a:t>co</a:t>
            </a:r>
            <a:r>
              <a:rPr sz="1300" spc="30" dirty="0">
                <a:solidFill>
                  <a:srgbClr val="0505FF"/>
                </a:solidFill>
                <a:latin typeface="Arial"/>
                <a:cs typeface="Arial"/>
              </a:rPr>
              <a:t>m</a:t>
            </a:r>
            <a:r>
              <a:rPr sz="1300" spc="55" dirty="0">
                <a:solidFill>
                  <a:srgbClr val="0505FF"/>
                </a:solidFill>
                <a:latin typeface="Arial"/>
                <a:cs typeface="Arial"/>
              </a:rPr>
              <a:t>m</a:t>
            </a:r>
            <a:r>
              <a:rPr sz="1300" spc="65" dirty="0">
                <a:solidFill>
                  <a:srgbClr val="0505FF"/>
                </a:solidFill>
                <a:latin typeface="Arial"/>
                <a:cs typeface="Arial"/>
              </a:rPr>
              <a:t>on</a:t>
            </a:r>
            <a:r>
              <a:rPr sz="1300" spc="-25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40" dirty="0">
                <a:solidFill>
                  <a:srgbClr val="0505FF"/>
                </a:solidFill>
                <a:latin typeface="Arial"/>
                <a:cs typeface="Arial"/>
              </a:rPr>
              <a:t>anymor</a:t>
            </a:r>
            <a:r>
              <a:rPr sz="1300" spc="100" dirty="0">
                <a:solidFill>
                  <a:srgbClr val="0505FF"/>
                </a:solidFill>
                <a:latin typeface="Arial"/>
                <a:cs typeface="Arial"/>
              </a:rPr>
              <a:t>e</a:t>
            </a:r>
            <a:r>
              <a:rPr sz="1300" spc="70" dirty="0">
                <a:solidFill>
                  <a:srgbClr val="2626FF"/>
                </a:solidFill>
                <a:latin typeface="Arial"/>
                <a:cs typeface="Arial"/>
              </a:rPr>
              <a:t>)</a:t>
            </a:r>
            <a:endParaRPr sz="13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8270" indent="-115570" eaLnBrk="1" fontAlgn="auto" hangingPunct="1">
              <a:spcBef>
                <a:spcPts val="80"/>
              </a:spcBef>
              <a:spcAft>
                <a:spcPts val="0"/>
              </a:spcAft>
              <a:buClr>
                <a:srgbClr val="0505FF"/>
              </a:buClr>
              <a:buFont typeface="Arial"/>
              <a:buChar char="-"/>
              <a:tabLst>
                <a:tab pos="128905" algn="l"/>
              </a:tabLst>
            </a:pPr>
            <a:r>
              <a:rPr sz="1300" spc="-45" dirty="0">
                <a:solidFill>
                  <a:srgbClr val="0505FF"/>
                </a:solidFill>
                <a:latin typeface="Arial"/>
                <a:cs typeface="Arial"/>
              </a:rPr>
              <a:t>h</a:t>
            </a:r>
            <a:r>
              <a:rPr sz="1300" spc="45" dirty="0">
                <a:solidFill>
                  <a:srgbClr val="0505FF"/>
                </a:solidFill>
                <a:latin typeface="Arial"/>
                <a:cs typeface="Arial"/>
              </a:rPr>
              <a:t>eavy</a:t>
            </a:r>
            <a:r>
              <a:rPr sz="1300" spc="25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0505FF"/>
                </a:solidFill>
                <a:latin typeface="Arial"/>
                <a:cs typeface="Arial"/>
              </a:rPr>
              <a:t>data</a:t>
            </a:r>
            <a:r>
              <a:rPr sz="1300" spc="30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40" dirty="0">
                <a:solidFill>
                  <a:srgbClr val="0505FF"/>
                </a:solidFill>
                <a:latin typeface="Arial"/>
                <a:cs typeface="Arial"/>
              </a:rPr>
              <a:t>aug</a:t>
            </a:r>
            <a:r>
              <a:rPr sz="1300" spc="35" dirty="0">
                <a:solidFill>
                  <a:srgbClr val="0505FF"/>
                </a:solidFill>
                <a:latin typeface="Arial"/>
                <a:cs typeface="Arial"/>
              </a:rPr>
              <a:t>m</a:t>
            </a:r>
            <a:r>
              <a:rPr sz="1300" spc="25" dirty="0">
                <a:solidFill>
                  <a:srgbClr val="0505FF"/>
                </a:solidFill>
                <a:latin typeface="Arial"/>
                <a:cs typeface="Arial"/>
              </a:rPr>
              <a:t>entati</a:t>
            </a:r>
            <a:r>
              <a:rPr sz="1300" spc="65" dirty="0">
                <a:solidFill>
                  <a:srgbClr val="0505FF"/>
                </a:solidFill>
                <a:latin typeface="Arial"/>
                <a:cs typeface="Arial"/>
              </a:rPr>
              <a:t>on</a:t>
            </a:r>
            <a:endParaRPr sz="13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2555" indent="-109855" eaLnBrk="1" fontAlgn="auto" hangingPunct="1">
              <a:spcBef>
                <a:spcPts val="35"/>
              </a:spcBef>
              <a:spcAft>
                <a:spcPts val="0"/>
              </a:spcAft>
              <a:buClr>
                <a:srgbClr val="0505FF"/>
              </a:buClr>
              <a:buFont typeface="Arial"/>
              <a:buChar char="-"/>
              <a:tabLst>
                <a:tab pos="123189" algn="l"/>
              </a:tabLst>
            </a:pPr>
            <a:r>
              <a:rPr sz="1300" spc="45" dirty="0">
                <a:solidFill>
                  <a:srgbClr val="0505FF"/>
                </a:solidFill>
                <a:latin typeface="Arial"/>
                <a:cs typeface="Arial"/>
              </a:rPr>
              <a:t>d</a:t>
            </a:r>
            <a:r>
              <a:rPr sz="1300" spc="30" dirty="0">
                <a:solidFill>
                  <a:srgbClr val="0505FF"/>
                </a:solidFill>
                <a:latin typeface="Arial"/>
                <a:cs typeface="Arial"/>
              </a:rPr>
              <a:t>ropout</a:t>
            </a:r>
            <a:r>
              <a:rPr sz="1300" spc="60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40" dirty="0">
                <a:solidFill>
                  <a:srgbClr val="0505FF"/>
                </a:solidFill>
                <a:latin typeface="Arial"/>
                <a:cs typeface="Arial"/>
              </a:rPr>
              <a:t>0</a:t>
            </a:r>
            <a:r>
              <a:rPr sz="1300" dirty="0">
                <a:solidFill>
                  <a:srgbClr val="0505FF"/>
                </a:solidFill>
                <a:latin typeface="Arial"/>
                <a:cs typeface="Arial"/>
              </a:rPr>
              <a:t>.</a:t>
            </a:r>
            <a:r>
              <a:rPr sz="1300" spc="65" dirty="0">
                <a:solidFill>
                  <a:srgbClr val="0505FF"/>
                </a:solidFill>
                <a:latin typeface="Arial"/>
                <a:cs typeface="Arial"/>
              </a:rPr>
              <a:t>5</a:t>
            </a:r>
            <a:endParaRPr sz="13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2555" indent="-109855" eaLnBrk="1" fontAlgn="auto" hangingPunct="1">
              <a:spcBef>
                <a:spcPts val="80"/>
              </a:spcBef>
              <a:spcAft>
                <a:spcPts val="0"/>
              </a:spcAft>
              <a:buClr>
                <a:srgbClr val="0505FF"/>
              </a:buClr>
              <a:buFont typeface="Arial"/>
              <a:buChar char="-"/>
              <a:tabLst>
                <a:tab pos="123189" algn="l"/>
              </a:tabLst>
            </a:pPr>
            <a:r>
              <a:rPr sz="1300" spc="5" dirty="0">
                <a:solidFill>
                  <a:srgbClr val="0505FF"/>
                </a:solidFill>
                <a:latin typeface="Arial"/>
                <a:cs typeface="Arial"/>
              </a:rPr>
              <a:t>b</a:t>
            </a:r>
            <a:r>
              <a:rPr sz="1300" spc="90" dirty="0">
                <a:solidFill>
                  <a:srgbClr val="0505FF"/>
                </a:solidFill>
                <a:latin typeface="Arial"/>
                <a:cs typeface="Arial"/>
              </a:rPr>
              <a:t>a</a:t>
            </a:r>
            <a:r>
              <a:rPr sz="1300" spc="-55" dirty="0">
                <a:solidFill>
                  <a:srgbClr val="0505FF"/>
                </a:solidFill>
                <a:latin typeface="Arial"/>
                <a:cs typeface="Arial"/>
              </a:rPr>
              <a:t>t</a:t>
            </a:r>
            <a:r>
              <a:rPr sz="1300" spc="85" dirty="0">
                <a:solidFill>
                  <a:srgbClr val="0505FF"/>
                </a:solidFill>
                <a:latin typeface="Arial"/>
                <a:cs typeface="Arial"/>
              </a:rPr>
              <a:t>ch</a:t>
            </a:r>
            <a:r>
              <a:rPr sz="1300" spc="-45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70" dirty="0">
                <a:solidFill>
                  <a:srgbClr val="0505FF"/>
                </a:solidFill>
                <a:latin typeface="Arial"/>
                <a:cs typeface="Arial"/>
              </a:rPr>
              <a:t>s</a:t>
            </a:r>
            <a:r>
              <a:rPr sz="1300" spc="-55" dirty="0">
                <a:solidFill>
                  <a:srgbClr val="0505FF"/>
                </a:solidFill>
                <a:latin typeface="Arial"/>
                <a:cs typeface="Arial"/>
              </a:rPr>
              <a:t>i</a:t>
            </a:r>
            <a:r>
              <a:rPr sz="1300" spc="75" dirty="0">
                <a:solidFill>
                  <a:srgbClr val="0505FF"/>
                </a:solidFill>
                <a:latin typeface="Arial"/>
                <a:cs typeface="Arial"/>
              </a:rPr>
              <a:t>ze</a:t>
            </a:r>
            <a:r>
              <a:rPr sz="1300" spc="114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50" dirty="0">
                <a:solidFill>
                  <a:srgbClr val="0505FF"/>
                </a:solidFill>
                <a:latin typeface="Arial"/>
                <a:cs typeface="Arial"/>
              </a:rPr>
              <a:t>128</a:t>
            </a:r>
            <a:endParaRPr sz="13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2555" indent="-109855" eaLnBrk="1" fontAlgn="auto" hangingPunct="1">
              <a:spcBef>
                <a:spcPts val="80"/>
              </a:spcBef>
              <a:spcAft>
                <a:spcPts val="0"/>
              </a:spcAft>
              <a:buClr>
                <a:srgbClr val="0505FF"/>
              </a:buClr>
              <a:buFont typeface="Arial"/>
              <a:buChar char="-"/>
              <a:tabLst>
                <a:tab pos="123189" algn="l"/>
              </a:tabLst>
            </a:pPr>
            <a:r>
              <a:rPr sz="1300" spc="55" dirty="0">
                <a:solidFill>
                  <a:srgbClr val="0505FF"/>
                </a:solidFill>
                <a:latin typeface="Arial"/>
                <a:cs typeface="Arial"/>
              </a:rPr>
              <a:t>SGD</a:t>
            </a:r>
            <a:r>
              <a:rPr sz="1300" spc="-5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95" dirty="0">
                <a:solidFill>
                  <a:srgbClr val="0505FF"/>
                </a:solidFill>
                <a:latin typeface="Arial"/>
                <a:cs typeface="Arial"/>
              </a:rPr>
              <a:t>Mo</a:t>
            </a:r>
            <a:r>
              <a:rPr sz="1300" spc="-40" dirty="0">
                <a:solidFill>
                  <a:srgbClr val="0505FF"/>
                </a:solidFill>
                <a:latin typeface="Arial"/>
                <a:cs typeface="Arial"/>
              </a:rPr>
              <a:t>m</a:t>
            </a:r>
            <a:r>
              <a:rPr sz="1300" spc="90" dirty="0">
                <a:solidFill>
                  <a:srgbClr val="0505FF"/>
                </a:solidFill>
                <a:latin typeface="Arial"/>
                <a:cs typeface="Arial"/>
              </a:rPr>
              <a:t>e</a:t>
            </a:r>
            <a:r>
              <a:rPr sz="1300" spc="-40" dirty="0">
                <a:solidFill>
                  <a:srgbClr val="0505FF"/>
                </a:solidFill>
                <a:latin typeface="Arial"/>
                <a:cs typeface="Arial"/>
              </a:rPr>
              <a:t>n</a:t>
            </a:r>
            <a:r>
              <a:rPr sz="1300" spc="50" dirty="0">
                <a:solidFill>
                  <a:srgbClr val="0505FF"/>
                </a:solidFill>
                <a:latin typeface="Arial"/>
                <a:cs typeface="Arial"/>
              </a:rPr>
              <a:t>t</a:t>
            </a:r>
            <a:r>
              <a:rPr sz="1300" spc="75" dirty="0">
                <a:solidFill>
                  <a:srgbClr val="0505FF"/>
                </a:solidFill>
                <a:latin typeface="Arial"/>
                <a:cs typeface="Arial"/>
              </a:rPr>
              <a:t>u</a:t>
            </a:r>
            <a:r>
              <a:rPr sz="1300" spc="140" dirty="0">
                <a:solidFill>
                  <a:srgbClr val="0505FF"/>
                </a:solidFill>
                <a:latin typeface="Arial"/>
                <a:cs typeface="Arial"/>
              </a:rPr>
              <a:t>m</a:t>
            </a:r>
            <a:r>
              <a:rPr sz="1300" spc="-85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95" dirty="0">
                <a:solidFill>
                  <a:srgbClr val="0505FF"/>
                </a:solidFill>
                <a:latin typeface="Arial"/>
                <a:cs typeface="Arial"/>
              </a:rPr>
              <a:t>0</a:t>
            </a:r>
            <a:r>
              <a:rPr sz="1300" spc="-45" dirty="0">
                <a:solidFill>
                  <a:srgbClr val="2626FF"/>
                </a:solidFill>
                <a:latin typeface="Arial"/>
                <a:cs typeface="Arial"/>
              </a:rPr>
              <a:t>.</a:t>
            </a:r>
            <a:r>
              <a:rPr sz="1300" spc="120" dirty="0">
                <a:solidFill>
                  <a:srgbClr val="0505FF"/>
                </a:solidFill>
                <a:latin typeface="Arial"/>
                <a:cs typeface="Arial"/>
              </a:rPr>
              <a:t>9</a:t>
            </a:r>
            <a:endParaRPr sz="13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8415" marR="452755" indent="-5715" eaLnBrk="1" fontAlgn="auto" hangingPunct="1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rgbClr val="0505FF"/>
              </a:buClr>
              <a:buFont typeface="Arial"/>
              <a:buChar char="-"/>
              <a:tabLst>
                <a:tab pos="128905" algn="l"/>
              </a:tabLst>
            </a:pPr>
            <a:r>
              <a:rPr sz="1300" spc="-40" dirty="0">
                <a:solidFill>
                  <a:srgbClr val="0505FF"/>
                </a:solidFill>
                <a:latin typeface="Arial"/>
                <a:cs typeface="Arial"/>
              </a:rPr>
              <a:t>L</a:t>
            </a:r>
            <a:r>
              <a:rPr sz="1300" spc="45" dirty="0">
                <a:solidFill>
                  <a:srgbClr val="0505FF"/>
                </a:solidFill>
                <a:latin typeface="Arial"/>
                <a:cs typeface="Arial"/>
              </a:rPr>
              <a:t>earn</a:t>
            </a:r>
            <a:r>
              <a:rPr sz="1300" spc="25" dirty="0">
                <a:solidFill>
                  <a:srgbClr val="0505FF"/>
                </a:solidFill>
                <a:latin typeface="Arial"/>
                <a:cs typeface="Arial"/>
              </a:rPr>
              <a:t>i</a:t>
            </a:r>
            <a:r>
              <a:rPr sz="1300" spc="5" dirty="0">
                <a:solidFill>
                  <a:srgbClr val="0505FF"/>
                </a:solidFill>
                <a:latin typeface="Arial"/>
                <a:cs typeface="Arial"/>
              </a:rPr>
              <a:t>n</a:t>
            </a:r>
            <a:r>
              <a:rPr sz="1300" spc="200" dirty="0">
                <a:solidFill>
                  <a:srgbClr val="0505FF"/>
                </a:solidFill>
                <a:latin typeface="Arial"/>
                <a:cs typeface="Arial"/>
              </a:rPr>
              <a:t>g</a:t>
            </a:r>
            <a:r>
              <a:rPr sz="1300" spc="-60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40" dirty="0">
                <a:solidFill>
                  <a:srgbClr val="0505FF"/>
                </a:solidFill>
                <a:latin typeface="Arial"/>
                <a:cs typeface="Arial"/>
              </a:rPr>
              <a:t>rate</a:t>
            </a:r>
            <a:r>
              <a:rPr sz="1300" spc="20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0505FF"/>
                </a:solidFill>
                <a:latin typeface="Arial"/>
                <a:cs typeface="Arial"/>
              </a:rPr>
              <a:t>1</a:t>
            </a:r>
            <a:r>
              <a:rPr sz="1300" spc="40" dirty="0">
                <a:solidFill>
                  <a:srgbClr val="0505FF"/>
                </a:solidFill>
                <a:latin typeface="Arial"/>
                <a:cs typeface="Arial"/>
              </a:rPr>
              <a:t>e-</a:t>
            </a:r>
            <a:r>
              <a:rPr sz="1300" spc="90" dirty="0">
                <a:solidFill>
                  <a:srgbClr val="0505FF"/>
                </a:solidFill>
                <a:latin typeface="Arial"/>
                <a:cs typeface="Arial"/>
              </a:rPr>
              <a:t>2</a:t>
            </a:r>
            <a:r>
              <a:rPr sz="1300" spc="100" dirty="0">
                <a:solidFill>
                  <a:srgbClr val="2626FF"/>
                </a:solidFill>
                <a:latin typeface="Arial"/>
                <a:cs typeface="Arial"/>
              </a:rPr>
              <a:t>,</a:t>
            </a:r>
            <a:r>
              <a:rPr sz="1300" spc="-105" dirty="0">
                <a:solidFill>
                  <a:srgbClr val="2626FF"/>
                </a:solidFill>
                <a:latin typeface="Arial"/>
                <a:cs typeface="Arial"/>
              </a:rPr>
              <a:t> </a:t>
            </a:r>
            <a:r>
              <a:rPr sz="1300" spc="60" dirty="0">
                <a:solidFill>
                  <a:srgbClr val="0505FF"/>
                </a:solidFill>
                <a:latin typeface="Arial"/>
                <a:cs typeface="Arial"/>
              </a:rPr>
              <a:t>re</a:t>
            </a:r>
            <a:r>
              <a:rPr sz="1300" spc="-55" dirty="0">
                <a:solidFill>
                  <a:srgbClr val="0505FF"/>
                </a:solidFill>
                <a:latin typeface="Arial"/>
                <a:cs typeface="Arial"/>
              </a:rPr>
              <a:t>d</a:t>
            </a:r>
            <a:r>
              <a:rPr sz="1300" spc="55" dirty="0">
                <a:solidFill>
                  <a:srgbClr val="0505FF"/>
                </a:solidFill>
                <a:latin typeface="Arial"/>
                <a:cs typeface="Arial"/>
              </a:rPr>
              <a:t>uced</a:t>
            </a:r>
            <a:r>
              <a:rPr sz="1300" spc="-35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0505FF"/>
                </a:solidFill>
                <a:latin typeface="Arial"/>
                <a:cs typeface="Arial"/>
              </a:rPr>
              <a:t>b</a:t>
            </a:r>
            <a:r>
              <a:rPr sz="1300" spc="55" dirty="0">
                <a:solidFill>
                  <a:srgbClr val="0505FF"/>
                </a:solidFill>
                <a:latin typeface="Arial"/>
                <a:cs typeface="Arial"/>
              </a:rPr>
              <a:t>y</a:t>
            </a:r>
            <a:r>
              <a:rPr sz="1300" spc="114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85" dirty="0">
                <a:solidFill>
                  <a:srgbClr val="0505FF"/>
                </a:solidFill>
                <a:latin typeface="Arial"/>
                <a:cs typeface="Arial"/>
              </a:rPr>
              <a:t>10</a:t>
            </a:r>
            <a:r>
              <a:rPr sz="1300" spc="40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10" dirty="0">
                <a:solidFill>
                  <a:srgbClr val="0505FF"/>
                </a:solidFill>
                <a:latin typeface="Arial"/>
                <a:cs typeface="Arial"/>
              </a:rPr>
              <a:t>m</a:t>
            </a:r>
            <a:r>
              <a:rPr sz="1300" spc="35" dirty="0">
                <a:solidFill>
                  <a:srgbClr val="0505FF"/>
                </a:solidFill>
                <a:latin typeface="Arial"/>
                <a:cs typeface="Arial"/>
              </a:rPr>
              <a:t>anually</a:t>
            </a:r>
            <a:r>
              <a:rPr sz="1300" spc="55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105" dirty="0">
                <a:solidFill>
                  <a:srgbClr val="2626FF"/>
                </a:solidFill>
                <a:latin typeface="Arial"/>
                <a:cs typeface="Arial"/>
              </a:rPr>
              <a:t>w</a:t>
            </a:r>
            <a:r>
              <a:rPr sz="1300" spc="5" dirty="0">
                <a:solidFill>
                  <a:srgbClr val="0505FF"/>
                </a:solidFill>
                <a:latin typeface="Arial"/>
                <a:cs typeface="Arial"/>
              </a:rPr>
              <a:t>h</a:t>
            </a:r>
            <a:r>
              <a:rPr sz="1300" spc="70" dirty="0">
                <a:solidFill>
                  <a:srgbClr val="0505FF"/>
                </a:solidFill>
                <a:latin typeface="Arial"/>
                <a:cs typeface="Arial"/>
              </a:rPr>
              <a:t>en</a:t>
            </a:r>
            <a:r>
              <a:rPr sz="1300" spc="-40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30" dirty="0">
                <a:solidFill>
                  <a:srgbClr val="0505FF"/>
                </a:solidFill>
                <a:latin typeface="Arial"/>
                <a:cs typeface="Arial"/>
              </a:rPr>
              <a:t>val</a:t>
            </a:r>
            <a:r>
              <a:rPr sz="1300" spc="15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40" dirty="0">
                <a:solidFill>
                  <a:srgbClr val="0505FF"/>
                </a:solidFill>
                <a:latin typeface="Arial"/>
                <a:cs typeface="Arial"/>
              </a:rPr>
              <a:t>acc</a:t>
            </a:r>
            <a:r>
              <a:rPr sz="1300" spc="45" dirty="0">
                <a:solidFill>
                  <a:srgbClr val="0505FF"/>
                </a:solidFill>
                <a:latin typeface="Arial"/>
                <a:cs typeface="Arial"/>
              </a:rPr>
              <a:t>u</a:t>
            </a:r>
            <a:r>
              <a:rPr sz="1300" spc="65" dirty="0">
                <a:solidFill>
                  <a:srgbClr val="0505FF"/>
                </a:solidFill>
                <a:latin typeface="Arial"/>
                <a:cs typeface="Arial"/>
              </a:rPr>
              <a:t>r</a:t>
            </a:r>
            <a:r>
              <a:rPr sz="1300" spc="-40" dirty="0">
                <a:solidFill>
                  <a:srgbClr val="0505FF"/>
                </a:solidFill>
                <a:latin typeface="Arial"/>
                <a:cs typeface="Arial"/>
              </a:rPr>
              <a:t>a</a:t>
            </a:r>
            <a:r>
              <a:rPr sz="1300" spc="55" dirty="0">
                <a:solidFill>
                  <a:srgbClr val="0505FF"/>
                </a:solidFill>
                <a:latin typeface="Arial"/>
                <a:cs typeface="Arial"/>
              </a:rPr>
              <a:t>cy</a:t>
            </a:r>
            <a:r>
              <a:rPr sz="1300" spc="40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90" dirty="0" smtClean="0">
                <a:solidFill>
                  <a:srgbClr val="0505FF"/>
                </a:solidFill>
                <a:latin typeface="Arial"/>
                <a:cs typeface="Arial"/>
              </a:rPr>
              <a:t>p</a:t>
            </a:r>
            <a:r>
              <a:rPr sz="1300" spc="-60" dirty="0" smtClean="0">
                <a:solidFill>
                  <a:srgbClr val="0505FF"/>
                </a:solidFill>
                <a:latin typeface="Arial"/>
                <a:cs typeface="Arial"/>
              </a:rPr>
              <a:t>l</a:t>
            </a:r>
            <a:r>
              <a:rPr sz="1300" spc="30" dirty="0" smtClean="0">
                <a:solidFill>
                  <a:srgbClr val="0505FF"/>
                </a:solidFill>
                <a:latin typeface="Arial"/>
                <a:cs typeface="Arial"/>
              </a:rPr>
              <a:t>ateaus</a:t>
            </a:r>
            <a:endParaRPr sz="13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8270" indent="-115570" eaLnBrk="1" fontAlgn="auto" hangingPunct="1">
              <a:spcBef>
                <a:spcPts val="80"/>
              </a:spcBef>
              <a:spcAft>
                <a:spcPts val="0"/>
              </a:spcAft>
              <a:buClr>
                <a:srgbClr val="0505FF"/>
              </a:buClr>
              <a:buFont typeface="Arial"/>
              <a:buChar char="-"/>
              <a:tabLst>
                <a:tab pos="128905" algn="l"/>
              </a:tabLst>
            </a:pPr>
            <a:r>
              <a:rPr sz="1300" spc="-40" dirty="0">
                <a:solidFill>
                  <a:srgbClr val="0505FF"/>
                </a:solidFill>
                <a:latin typeface="Arial"/>
                <a:cs typeface="Arial"/>
              </a:rPr>
              <a:t>L</a:t>
            </a:r>
            <a:r>
              <a:rPr sz="1300" spc="114" dirty="0">
                <a:solidFill>
                  <a:srgbClr val="0505FF"/>
                </a:solidFill>
                <a:latin typeface="Arial"/>
                <a:cs typeface="Arial"/>
              </a:rPr>
              <a:t>2</a:t>
            </a:r>
            <a:r>
              <a:rPr sz="1300" spc="-110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105" dirty="0">
                <a:solidFill>
                  <a:srgbClr val="2626FF"/>
                </a:solidFill>
                <a:latin typeface="Arial"/>
                <a:cs typeface="Arial"/>
              </a:rPr>
              <a:t>w</a:t>
            </a:r>
            <a:r>
              <a:rPr sz="1300" spc="95" dirty="0">
                <a:solidFill>
                  <a:srgbClr val="0505FF"/>
                </a:solidFill>
                <a:latin typeface="Arial"/>
                <a:cs typeface="Arial"/>
              </a:rPr>
              <a:t>e</a:t>
            </a:r>
            <a:r>
              <a:rPr sz="1300" spc="-20" dirty="0">
                <a:solidFill>
                  <a:srgbClr val="0505FF"/>
                </a:solidFill>
                <a:latin typeface="Arial"/>
                <a:cs typeface="Arial"/>
              </a:rPr>
              <a:t>i</a:t>
            </a:r>
            <a:r>
              <a:rPr sz="1300" spc="85" dirty="0">
                <a:solidFill>
                  <a:srgbClr val="0505FF"/>
                </a:solidFill>
                <a:latin typeface="Arial"/>
                <a:cs typeface="Arial"/>
              </a:rPr>
              <a:t>g</a:t>
            </a:r>
            <a:r>
              <a:rPr sz="1300" spc="15" dirty="0">
                <a:solidFill>
                  <a:srgbClr val="0505FF"/>
                </a:solidFill>
                <a:latin typeface="Arial"/>
                <a:cs typeface="Arial"/>
              </a:rPr>
              <a:t>h</a:t>
            </a:r>
            <a:r>
              <a:rPr sz="1300" spc="75" dirty="0">
                <a:solidFill>
                  <a:srgbClr val="0505FF"/>
                </a:solidFill>
                <a:latin typeface="Arial"/>
                <a:cs typeface="Arial"/>
              </a:rPr>
              <a:t>t</a:t>
            </a:r>
            <a:r>
              <a:rPr sz="1300" spc="15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0505FF"/>
                </a:solidFill>
                <a:latin typeface="Arial"/>
                <a:cs typeface="Arial"/>
              </a:rPr>
              <a:t>d</a:t>
            </a:r>
            <a:r>
              <a:rPr sz="1300" spc="45" dirty="0">
                <a:solidFill>
                  <a:srgbClr val="0505FF"/>
                </a:solidFill>
                <a:latin typeface="Arial"/>
                <a:cs typeface="Arial"/>
              </a:rPr>
              <a:t>ecay</a:t>
            </a:r>
            <a:r>
              <a:rPr sz="1300" spc="25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0505FF"/>
                </a:solidFill>
                <a:latin typeface="Arial"/>
                <a:cs typeface="Arial"/>
              </a:rPr>
              <a:t>5e</a:t>
            </a:r>
            <a:r>
              <a:rPr sz="1300" spc="-85" dirty="0">
                <a:solidFill>
                  <a:srgbClr val="0505FF"/>
                </a:solidFill>
                <a:latin typeface="Arial"/>
                <a:cs typeface="Arial"/>
              </a:rPr>
              <a:t>-</a:t>
            </a:r>
            <a:r>
              <a:rPr sz="1300" spc="130" dirty="0">
                <a:solidFill>
                  <a:srgbClr val="0505FF"/>
                </a:solidFill>
                <a:latin typeface="Arial"/>
                <a:cs typeface="Arial"/>
              </a:rPr>
              <a:t>4</a:t>
            </a:r>
            <a:endParaRPr sz="13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eaLnBrk="1" fontAlgn="auto" hangingPunct="1">
              <a:spcBef>
                <a:spcPts val="75"/>
              </a:spcBef>
              <a:spcAft>
                <a:spcPts val="0"/>
              </a:spcAft>
            </a:pPr>
            <a:r>
              <a:rPr sz="1300" spc="114" dirty="0">
                <a:solidFill>
                  <a:srgbClr val="2626FF"/>
                </a:solidFill>
                <a:latin typeface="Arial"/>
                <a:cs typeface="Arial"/>
              </a:rPr>
              <a:t>-</a:t>
            </a:r>
            <a:r>
              <a:rPr sz="1300" spc="-50" dirty="0">
                <a:solidFill>
                  <a:srgbClr val="2626FF"/>
                </a:solidFill>
                <a:latin typeface="Arial"/>
                <a:cs typeface="Arial"/>
              </a:rPr>
              <a:t> </a:t>
            </a:r>
            <a:r>
              <a:rPr sz="1300" spc="85" dirty="0">
                <a:solidFill>
                  <a:srgbClr val="0505FF"/>
                </a:solidFill>
                <a:latin typeface="Arial"/>
                <a:cs typeface="Arial"/>
              </a:rPr>
              <a:t>7</a:t>
            </a:r>
            <a:r>
              <a:rPr sz="1300" spc="-35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65" dirty="0">
                <a:solidFill>
                  <a:srgbClr val="0505FF"/>
                </a:solidFill>
                <a:latin typeface="Arial"/>
                <a:cs typeface="Arial"/>
              </a:rPr>
              <a:t>CNN</a:t>
            </a:r>
            <a:r>
              <a:rPr sz="1300" spc="-5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sz="1300" spc="45" dirty="0">
                <a:solidFill>
                  <a:srgbClr val="0505FF"/>
                </a:solidFill>
                <a:latin typeface="Arial"/>
                <a:cs typeface="Arial"/>
              </a:rPr>
              <a:t>ensembl</a:t>
            </a:r>
            <a:r>
              <a:rPr sz="1300" spc="95" dirty="0">
                <a:solidFill>
                  <a:srgbClr val="0505FF"/>
                </a:solidFill>
                <a:latin typeface="Arial"/>
                <a:cs typeface="Arial"/>
              </a:rPr>
              <a:t>e</a:t>
            </a:r>
            <a:r>
              <a:rPr sz="1300" spc="260" dirty="0">
                <a:solidFill>
                  <a:srgbClr val="2626FF"/>
                </a:solidFill>
                <a:latin typeface="Arial"/>
                <a:cs typeface="Arial"/>
              </a:rPr>
              <a:t>:</a:t>
            </a:r>
            <a:r>
              <a:rPr sz="1300" spc="-210" dirty="0">
                <a:solidFill>
                  <a:srgbClr val="2626FF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0505FF"/>
                </a:solidFill>
                <a:latin typeface="Arial"/>
                <a:cs typeface="Arial"/>
              </a:rPr>
              <a:t>1</a:t>
            </a:r>
            <a:r>
              <a:rPr sz="1300" spc="-55" dirty="0">
                <a:solidFill>
                  <a:srgbClr val="0505FF"/>
                </a:solidFill>
                <a:latin typeface="Arial"/>
                <a:cs typeface="Arial"/>
              </a:rPr>
              <a:t>8</a:t>
            </a:r>
            <a:r>
              <a:rPr sz="1300" spc="-195" dirty="0">
                <a:solidFill>
                  <a:srgbClr val="2626FF"/>
                </a:solidFill>
                <a:latin typeface="Arial"/>
                <a:cs typeface="Arial"/>
              </a:rPr>
              <a:t>.</a:t>
            </a:r>
            <a:r>
              <a:rPr sz="1300" spc="114" dirty="0">
                <a:solidFill>
                  <a:srgbClr val="0505FF"/>
                </a:solidFill>
                <a:latin typeface="Arial"/>
                <a:cs typeface="Arial"/>
              </a:rPr>
              <a:t>2</a:t>
            </a:r>
            <a:r>
              <a:rPr sz="1300" spc="-320" dirty="0">
                <a:solidFill>
                  <a:srgbClr val="0505FF"/>
                </a:solidFill>
                <a:latin typeface="Arial"/>
                <a:cs typeface="Arial"/>
              </a:rPr>
              <a:t>°</a:t>
            </a:r>
            <a:r>
              <a:rPr sz="1300" spc="45" dirty="0">
                <a:solidFill>
                  <a:srgbClr val="2626FF"/>
                </a:solidFill>
                <a:latin typeface="Arial"/>
                <a:cs typeface="Arial"/>
              </a:rPr>
              <a:t>/</a:t>
            </a:r>
            <a:r>
              <a:rPr sz="1300" spc="-170" dirty="0">
                <a:solidFill>
                  <a:srgbClr val="2626FF"/>
                </a:solidFill>
                <a:latin typeface="Arial"/>
                <a:cs typeface="Arial"/>
              </a:rPr>
              <a:t>o</a:t>
            </a:r>
            <a:r>
              <a:rPr sz="1300" spc="-10" dirty="0">
                <a:solidFill>
                  <a:srgbClr val="2626FF"/>
                </a:solidFill>
                <a:latin typeface="Arial"/>
                <a:cs typeface="Arial"/>
              </a:rPr>
              <a:t> </a:t>
            </a:r>
            <a:r>
              <a:rPr sz="1350" spc="40" dirty="0">
                <a:solidFill>
                  <a:srgbClr val="2626FF"/>
                </a:solidFill>
                <a:latin typeface="Arial"/>
                <a:cs typeface="Arial"/>
              </a:rPr>
              <a:t>-&gt;</a:t>
            </a:r>
            <a:r>
              <a:rPr sz="1350" spc="20" dirty="0">
                <a:solidFill>
                  <a:srgbClr val="2626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0505FF"/>
                </a:solidFill>
                <a:latin typeface="Arial"/>
                <a:cs typeface="Arial"/>
              </a:rPr>
              <a:t>1</a:t>
            </a:r>
            <a:r>
              <a:rPr sz="1300" spc="25" dirty="0">
                <a:solidFill>
                  <a:srgbClr val="0505FF"/>
                </a:solidFill>
                <a:latin typeface="Arial"/>
                <a:cs typeface="Arial"/>
              </a:rPr>
              <a:t>5.</a:t>
            </a:r>
            <a:r>
              <a:rPr sz="1300" spc="-15" dirty="0">
                <a:solidFill>
                  <a:srgbClr val="0505FF"/>
                </a:solidFill>
                <a:latin typeface="Arial"/>
                <a:cs typeface="Arial"/>
              </a:rPr>
              <a:t>4</a:t>
            </a:r>
            <a:r>
              <a:rPr sz="1300" spc="-254" dirty="0">
                <a:solidFill>
                  <a:srgbClr val="2626FF"/>
                </a:solidFill>
                <a:latin typeface="Arial"/>
                <a:cs typeface="Arial"/>
              </a:rPr>
              <a:t>°</a:t>
            </a:r>
            <a:r>
              <a:rPr sz="1300" spc="-105" dirty="0">
                <a:solidFill>
                  <a:srgbClr val="2626FF"/>
                </a:solidFill>
                <a:latin typeface="Arial"/>
                <a:cs typeface="Arial"/>
              </a:rPr>
              <a:t>/o</a:t>
            </a:r>
            <a:endParaRPr sz="13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4820654" y="2288075"/>
          <a:ext cx="1210965" cy="2524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114"/>
                <a:gridCol w="358736"/>
                <a:gridCol w="410115"/>
              </a:tblGrid>
              <a:tr h="153405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600" spc="-45" dirty="0">
                          <a:solidFill>
                            <a:srgbClr val="3F383D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600" dirty="0">
                          <a:solidFill>
                            <a:srgbClr val="525252"/>
                          </a:solidFill>
                          <a:latin typeface="Arial"/>
                          <a:cs typeface="Arial"/>
                        </a:rPr>
                        <a:t>a•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985">
                        <a:lnSpc>
                          <a:spcPts val="635"/>
                        </a:lnSpc>
                      </a:pPr>
                      <a:r>
                        <a:rPr sz="550" spc="-409" dirty="0">
                          <a:solidFill>
                            <a:srgbClr val="525252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550" dirty="0">
                          <a:solidFill>
                            <a:srgbClr val="525252"/>
                          </a:solidFill>
                          <a:latin typeface="Arial"/>
                          <a:cs typeface="Arial"/>
                        </a:rPr>
                        <a:t>28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ts val="635"/>
                        </a:lnSpc>
                      </a:pPr>
                      <a:r>
                        <a:rPr sz="550" spc="-145" dirty="0">
                          <a:solidFill>
                            <a:srgbClr val="3F383D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550" dirty="0">
                          <a:solidFill>
                            <a:srgbClr val="626262"/>
                          </a:solidFill>
                          <a:latin typeface="Arial"/>
                          <a:cs typeface="Arial"/>
                        </a:rPr>
                        <a:t>a&gt;r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88359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650" dirty="0">
                          <a:solidFill>
                            <a:srgbClr val="525252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650" spc="-95" dirty="0">
                          <a:solidFill>
                            <a:srgbClr val="525252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650" dirty="0">
                          <a:solidFill>
                            <a:srgbClr val="3F383D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650" spc="-70" dirty="0">
                          <a:solidFill>
                            <a:srgbClr val="3F383D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650" spc="-114" dirty="0">
                          <a:solidFill>
                            <a:srgbClr val="8A8A8A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650" spc="-85" dirty="0">
                          <a:solidFill>
                            <a:srgbClr val="8A8A8A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650" dirty="0">
                          <a:solidFill>
                            <a:srgbClr val="3F383D"/>
                          </a:solidFill>
                          <a:latin typeface="Arial"/>
                          <a:cs typeface="Arial"/>
                        </a:rPr>
                        <a:t>o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</a:pPr>
                      <a:r>
                        <a:rPr sz="600" dirty="0">
                          <a:solidFill>
                            <a:srgbClr val="626262"/>
                          </a:solidFill>
                          <a:latin typeface="Arial"/>
                          <a:cs typeface="Arial"/>
                        </a:rPr>
                        <a:t>po</a:t>
                      </a:r>
                      <a:r>
                        <a:rPr sz="600" spc="-55" dirty="0">
                          <a:solidFill>
                            <a:srgbClr val="626262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600" spc="-125" dirty="0">
                          <a:solidFill>
                            <a:srgbClr val="1A1623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600" spc="-145" dirty="0">
                          <a:solidFill>
                            <a:srgbClr val="8A8A8A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600" spc="-5" dirty="0">
                          <a:solidFill>
                            <a:srgbClr val="626262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600" dirty="0">
                          <a:solidFill>
                            <a:srgbClr val="3F383D"/>
                          </a:solidFill>
                          <a:latin typeface="Arial"/>
                          <a:cs typeface="Arial"/>
                        </a:rPr>
                        <a:t>g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126459" y="5481256"/>
            <a:ext cx="8659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pc="-55" dirty="0" smtClean="0">
                <a:solidFill>
                  <a:srgbClr val="07050A"/>
                </a:solidFill>
                <a:latin typeface="+mn-lt"/>
              </a:rPr>
              <a:t>6 jours d’entraînement en utilisant deux cartes GPU GTX580</a:t>
            </a:r>
            <a:r>
              <a:rPr lang="fr-CA" dirty="0">
                <a:latin typeface="+mn-lt"/>
              </a:rPr>
              <a:t> </a:t>
            </a:r>
            <a:r>
              <a:rPr lang="fr-CA" dirty="0" smtClean="0">
                <a:latin typeface="+mn-lt"/>
              </a:rPr>
              <a:t>d</a:t>
            </a:r>
            <a:r>
              <a:rPr lang="fr-CA" spc="-55" dirty="0" smtClean="0">
                <a:solidFill>
                  <a:srgbClr val="07050A"/>
                </a:solidFill>
                <a:latin typeface="+mn-lt"/>
              </a:rPr>
              <a:t>e </a:t>
            </a:r>
            <a:r>
              <a:rPr lang="fr-CA" spc="-55" dirty="0" err="1" smtClean="0">
                <a:solidFill>
                  <a:srgbClr val="07050A"/>
                </a:solidFill>
                <a:latin typeface="+mn-lt"/>
              </a:rPr>
              <a:t>Nvidia</a:t>
            </a:r>
            <a:r>
              <a:rPr lang="fr-CA" spc="-55" dirty="0" smtClean="0">
                <a:solidFill>
                  <a:srgbClr val="07050A"/>
                </a:solidFill>
                <a:latin typeface="+mn-lt"/>
              </a:rPr>
              <a:t> </a:t>
            </a:r>
            <a:r>
              <a:rPr lang="fr-CA" sz="1800" spc="-55" dirty="0" smtClean="0">
                <a:solidFill>
                  <a:srgbClr val="07050A"/>
                </a:solidFill>
                <a:latin typeface="+mn-lt"/>
              </a:rPr>
              <a:t>(512 cœurs </a:t>
            </a:r>
            <a:r>
              <a:rPr lang="fr-CA" sz="1800" spc="-55" dirty="0" err="1" smtClean="0">
                <a:solidFill>
                  <a:srgbClr val="07050A"/>
                </a:solidFill>
                <a:latin typeface="+mn-lt"/>
              </a:rPr>
              <a:t>Cuda</a:t>
            </a:r>
            <a:r>
              <a:rPr lang="fr-CA" sz="1800" spc="-55" dirty="0" smtClean="0">
                <a:solidFill>
                  <a:srgbClr val="07050A"/>
                </a:solidFill>
                <a:latin typeface="+mn-lt"/>
              </a:rPr>
              <a:t>/3Go de RAM GDDR5/Horloge 1,5 GHz)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81691" y="387164"/>
            <a:ext cx="1362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pc="-55" dirty="0" smtClean="0">
                <a:solidFill>
                  <a:srgbClr val="07050A"/>
                </a:solidFill>
                <a:latin typeface="+mn-lt"/>
              </a:rPr>
              <a:t>8 couches</a:t>
            </a:r>
            <a:endParaRPr lang="fr-C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700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 flipV="1">
            <a:off x="3868749" y="1921940"/>
            <a:ext cx="3403911" cy="3082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5266706" y="4465122"/>
            <a:ext cx="2345376" cy="43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1367" y="1400870"/>
            <a:ext cx="140144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dirty="0">
                <a:solidFill>
                  <a:srgbClr val="0C0A13"/>
                </a:solidFill>
                <a:latin typeface="Arial"/>
                <a:cs typeface="Arial"/>
              </a:rPr>
              <a:t>I</a:t>
            </a:r>
            <a:r>
              <a:rPr sz="1150" spc="45" dirty="0">
                <a:solidFill>
                  <a:srgbClr val="0C0A13"/>
                </a:solidFill>
                <a:latin typeface="Arial"/>
                <a:cs typeface="Arial"/>
              </a:rPr>
              <a:t>N</a:t>
            </a:r>
            <a:r>
              <a:rPr sz="1150" spc="-30" dirty="0">
                <a:solidFill>
                  <a:srgbClr val="0C0A13"/>
                </a:solidFill>
                <a:latin typeface="Arial"/>
                <a:cs typeface="Arial"/>
              </a:rPr>
              <a:t>P</a:t>
            </a:r>
            <a:r>
              <a:rPr sz="1150" spc="70" dirty="0">
                <a:solidFill>
                  <a:srgbClr val="0C0A13"/>
                </a:solidFill>
                <a:latin typeface="Arial"/>
                <a:cs typeface="Arial"/>
              </a:rPr>
              <a:t>U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T</a:t>
            </a:r>
            <a:r>
              <a:rPr sz="1150" spc="190" dirty="0">
                <a:solidFill>
                  <a:srgbClr val="211D2F"/>
                </a:solidFill>
                <a:latin typeface="Arial"/>
                <a:cs typeface="Arial"/>
              </a:rPr>
              <a:t>:</a:t>
            </a:r>
            <a:r>
              <a:rPr sz="1150" spc="-180" dirty="0">
                <a:solidFill>
                  <a:srgbClr val="211D2F"/>
                </a:solidFill>
                <a:latin typeface="Arial"/>
                <a:cs typeface="Arial"/>
              </a:rPr>
              <a:t> </a:t>
            </a:r>
            <a:r>
              <a:rPr sz="1150" spc="-110" dirty="0">
                <a:solidFill>
                  <a:srgbClr val="050833"/>
                </a:solidFill>
                <a:latin typeface="Arial"/>
                <a:cs typeface="Arial"/>
              </a:rPr>
              <a:t>(</a:t>
            </a:r>
            <a:r>
              <a:rPr sz="1150" spc="15" dirty="0">
                <a:solidFill>
                  <a:srgbClr val="0C0A13"/>
                </a:solidFill>
                <a:latin typeface="Arial"/>
                <a:cs typeface="Arial"/>
              </a:rPr>
              <a:t>22</a:t>
            </a:r>
            <a:r>
              <a:rPr sz="1150" spc="45" dirty="0">
                <a:solidFill>
                  <a:srgbClr val="0C0A13"/>
                </a:solidFill>
                <a:latin typeface="Arial"/>
                <a:cs typeface="Arial"/>
              </a:rPr>
              <a:t>4</a:t>
            </a:r>
            <a:r>
              <a:rPr sz="1150" spc="25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15" dirty="0">
                <a:solidFill>
                  <a:srgbClr val="0C0A13"/>
                </a:solidFill>
                <a:latin typeface="Arial"/>
                <a:cs typeface="Arial"/>
              </a:rPr>
              <a:t>2</a:t>
            </a:r>
            <a:r>
              <a:rPr sz="1150" spc="50" dirty="0">
                <a:solidFill>
                  <a:srgbClr val="0C0A13"/>
                </a:solidFill>
                <a:latin typeface="Arial"/>
                <a:cs typeface="Arial"/>
              </a:rPr>
              <a:t>2</a:t>
            </a:r>
            <a:r>
              <a:rPr sz="1150" spc="20" dirty="0">
                <a:solidFill>
                  <a:srgbClr val="0C0A13"/>
                </a:solidFill>
                <a:latin typeface="Arial"/>
                <a:cs typeface="Arial"/>
              </a:rPr>
              <a:t>4</a:t>
            </a:r>
            <a:r>
              <a:rPr sz="1150" spc="25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-35" dirty="0">
                <a:solidFill>
                  <a:srgbClr val="0C0A13"/>
                </a:solidFill>
                <a:latin typeface="Arial"/>
                <a:cs typeface="Arial"/>
              </a:rPr>
              <a:t>3</a:t>
            </a:r>
            <a:r>
              <a:rPr sz="1150" spc="70" dirty="0">
                <a:solidFill>
                  <a:srgbClr val="0C0A13"/>
                </a:solidFill>
                <a:latin typeface="Arial"/>
                <a:cs typeface="Arial"/>
              </a:rPr>
              <a:t>)</a:t>
            </a:r>
            <a:endParaRPr sz="11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1414" y="1340378"/>
            <a:ext cx="2667635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965960" algn="l"/>
              </a:tabLst>
            </a:pPr>
            <a:r>
              <a:rPr sz="1150" spc="20" dirty="0">
                <a:solidFill>
                  <a:srgbClr val="FF0A13"/>
                </a:solidFill>
                <a:latin typeface="Arial"/>
                <a:cs typeface="Arial"/>
              </a:rPr>
              <a:t>memor</a:t>
            </a:r>
            <a:r>
              <a:rPr sz="1150" spc="80" dirty="0">
                <a:solidFill>
                  <a:srgbClr val="FF0A13"/>
                </a:solidFill>
                <a:latin typeface="Arial"/>
                <a:cs typeface="Arial"/>
              </a:rPr>
              <a:t>y</a:t>
            </a:r>
            <a:r>
              <a:rPr sz="1150" spc="190" dirty="0">
                <a:solidFill>
                  <a:srgbClr val="FF1A31"/>
                </a:solidFill>
                <a:latin typeface="Arial"/>
                <a:cs typeface="Arial"/>
              </a:rPr>
              <a:t>:</a:t>
            </a:r>
            <a:r>
              <a:rPr sz="1150" spc="145" dirty="0">
                <a:solidFill>
                  <a:srgbClr val="FF1A31"/>
                </a:solidFill>
                <a:latin typeface="Arial"/>
                <a:cs typeface="Arial"/>
              </a:rPr>
              <a:t> </a:t>
            </a:r>
            <a:r>
              <a:rPr sz="1150" dirty="0">
                <a:solidFill>
                  <a:srgbClr val="FF0A13"/>
                </a:solidFill>
                <a:latin typeface="Arial"/>
                <a:cs typeface="Arial"/>
              </a:rPr>
              <a:t>22</a:t>
            </a:r>
            <a:r>
              <a:rPr sz="1150" spc="-5" dirty="0">
                <a:solidFill>
                  <a:srgbClr val="FF0A13"/>
                </a:solidFill>
                <a:latin typeface="Arial"/>
                <a:cs typeface="Arial"/>
              </a:rPr>
              <a:t>4</a:t>
            </a:r>
            <a:r>
              <a:rPr sz="1150" spc="55" dirty="0">
                <a:solidFill>
                  <a:srgbClr val="FF525B"/>
                </a:solidFill>
                <a:latin typeface="Arial"/>
                <a:cs typeface="Arial"/>
              </a:rPr>
              <a:t>"</a:t>
            </a:r>
            <a:r>
              <a:rPr sz="1150" spc="15" dirty="0">
                <a:solidFill>
                  <a:srgbClr val="FF0A13"/>
                </a:solidFill>
                <a:latin typeface="Arial"/>
                <a:cs typeface="Arial"/>
              </a:rPr>
              <a:t>2</a:t>
            </a:r>
            <a:r>
              <a:rPr sz="1150" spc="50" dirty="0">
                <a:solidFill>
                  <a:srgbClr val="FF0A13"/>
                </a:solidFill>
                <a:latin typeface="Arial"/>
                <a:cs typeface="Arial"/>
              </a:rPr>
              <a:t>2</a:t>
            </a:r>
            <a:r>
              <a:rPr sz="1150" spc="20" dirty="0">
                <a:solidFill>
                  <a:srgbClr val="FF0A13"/>
                </a:solidFill>
                <a:latin typeface="Arial"/>
                <a:cs typeface="Arial"/>
              </a:rPr>
              <a:t>4</a:t>
            </a:r>
            <a:r>
              <a:rPr sz="1150" spc="-155" dirty="0">
                <a:solidFill>
                  <a:srgbClr val="FF3444"/>
                </a:solidFill>
                <a:latin typeface="Arial"/>
                <a:cs typeface="Arial"/>
              </a:rPr>
              <a:t>..</a:t>
            </a:r>
            <a:r>
              <a:rPr sz="1150" spc="-204" dirty="0">
                <a:solidFill>
                  <a:srgbClr val="FF3444"/>
                </a:solidFill>
                <a:latin typeface="Arial"/>
                <a:cs typeface="Arial"/>
              </a:rPr>
              <a:t>.</a:t>
            </a:r>
            <a:r>
              <a:rPr sz="1150" spc="10" dirty="0">
                <a:solidFill>
                  <a:srgbClr val="FF0A13"/>
                </a:solidFill>
                <a:latin typeface="Arial"/>
                <a:cs typeface="Arial"/>
              </a:rPr>
              <a:t>3=150K</a:t>
            </a:r>
            <a:r>
              <a:rPr sz="1150" dirty="0">
                <a:solidFill>
                  <a:srgbClr val="FF0A13"/>
                </a:solidFill>
                <a:latin typeface="Arial"/>
                <a:cs typeface="Arial"/>
              </a:rPr>
              <a:t>	</a:t>
            </a:r>
            <a:r>
              <a:rPr sz="1150" spc="35" dirty="0">
                <a:solidFill>
                  <a:srgbClr val="0A0AFD"/>
                </a:solidFill>
                <a:latin typeface="Arial"/>
                <a:cs typeface="Arial"/>
              </a:rPr>
              <a:t>params</a:t>
            </a:r>
            <a:r>
              <a:rPr sz="1150" spc="280" dirty="0">
                <a:solidFill>
                  <a:srgbClr val="0A0AFD"/>
                </a:solidFill>
                <a:latin typeface="Arial"/>
                <a:cs typeface="Arial"/>
              </a:rPr>
              <a:t>:</a:t>
            </a:r>
            <a:r>
              <a:rPr sz="1750" spc="-135" dirty="0">
                <a:solidFill>
                  <a:srgbClr val="0A0AFD"/>
                </a:solidFill>
                <a:latin typeface="Times New Roman"/>
                <a:cs typeface="Times New Roman"/>
              </a:rPr>
              <a:t>o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09622" y="1380288"/>
            <a:ext cx="1677035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10" dirty="0">
                <a:solidFill>
                  <a:srgbClr val="3672E6"/>
                </a:solidFill>
                <a:latin typeface="Arial"/>
                <a:cs typeface="Arial"/>
              </a:rPr>
              <a:t>(</a:t>
            </a:r>
            <a:r>
              <a:rPr sz="1350" spc="-55" dirty="0">
                <a:solidFill>
                  <a:srgbClr val="0A44D8"/>
                </a:solidFill>
                <a:latin typeface="Arial"/>
                <a:cs typeface="Arial"/>
              </a:rPr>
              <a:t>n</a:t>
            </a:r>
            <a:r>
              <a:rPr sz="1350" spc="30" dirty="0">
                <a:solidFill>
                  <a:srgbClr val="0A44D8"/>
                </a:solidFill>
                <a:latin typeface="Arial"/>
                <a:cs typeface="Arial"/>
              </a:rPr>
              <a:t>ot</a:t>
            </a:r>
            <a:r>
              <a:rPr sz="1350" spc="10" dirty="0">
                <a:solidFill>
                  <a:srgbClr val="0A44D8"/>
                </a:solidFill>
                <a:latin typeface="Arial"/>
                <a:cs typeface="Arial"/>
              </a:rPr>
              <a:t> </a:t>
            </a:r>
            <a:r>
              <a:rPr sz="1350" spc="5" dirty="0">
                <a:solidFill>
                  <a:srgbClr val="0A44D8"/>
                </a:solidFill>
                <a:latin typeface="Arial"/>
                <a:cs typeface="Arial"/>
              </a:rPr>
              <a:t>coun</a:t>
            </a:r>
            <a:r>
              <a:rPr sz="1350" spc="90" dirty="0">
                <a:solidFill>
                  <a:srgbClr val="0A44D8"/>
                </a:solidFill>
                <a:latin typeface="Arial"/>
                <a:cs typeface="Arial"/>
              </a:rPr>
              <a:t>t</a:t>
            </a:r>
            <a:r>
              <a:rPr sz="1350" spc="20" dirty="0">
                <a:solidFill>
                  <a:srgbClr val="0770E8"/>
                </a:solidFill>
                <a:latin typeface="Arial"/>
                <a:cs typeface="Arial"/>
              </a:rPr>
              <a:t>i</a:t>
            </a:r>
            <a:r>
              <a:rPr sz="1350" spc="-55" dirty="0">
                <a:solidFill>
                  <a:srgbClr val="0A44D8"/>
                </a:solidFill>
                <a:latin typeface="Arial"/>
                <a:cs typeface="Arial"/>
              </a:rPr>
              <a:t>n</a:t>
            </a:r>
            <a:r>
              <a:rPr sz="1350" spc="90" dirty="0">
                <a:solidFill>
                  <a:srgbClr val="0A44D8"/>
                </a:solidFill>
                <a:latin typeface="Arial"/>
                <a:cs typeface="Arial"/>
              </a:rPr>
              <a:t>g</a:t>
            </a:r>
            <a:r>
              <a:rPr sz="1350" spc="-5" dirty="0">
                <a:solidFill>
                  <a:srgbClr val="0A44D8"/>
                </a:solidFill>
                <a:latin typeface="Arial"/>
                <a:cs typeface="Arial"/>
              </a:rPr>
              <a:t> </a:t>
            </a:r>
            <a:r>
              <a:rPr sz="1350" spc="80" dirty="0">
                <a:solidFill>
                  <a:srgbClr val="0A44D8"/>
                </a:solidFill>
                <a:latin typeface="Arial"/>
                <a:cs typeface="Arial"/>
              </a:rPr>
              <a:t>b</a:t>
            </a:r>
            <a:r>
              <a:rPr sz="1350" spc="-65" dirty="0">
                <a:solidFill>
                  <a:srgbClr val="0A44D8"/>
                </a:solidFill>
                <a:latin typeface="Arial"/>
                <a:cs typeface="Arial"/>
              </a:rPr>
              <a:t>i</a:t>
            </a:r>
            <a:r>
              <a:rPr sz="1350" spc="20" dirty="0">
                <a:solidFill>
                  <a:srgbClr val="0A44D8"/>
                </a:solidFill>
                <a:latin typeface="Arial"/>
                <a:cs typeface="Arial"/>
              </a:rPr>
              <a:t>ase</a:t>
            </a:r>
            <a:r>
              <a:rPr sz="1350" spc="25" dirty="0">
                <a:solidFill>
                  <a:srgbClr val="0A44D8"/>
                </a:solidFill>
                <a:latin typeface="Arial"/>
                <a:cs typeface="Arial"/>
              </a:rPr>
              <a:t>s</a:t>
            </a:r>
            <a:r>
              <a:rPr sz="1350" spc="65" dirty="0">
                <a:solidFill>
                  <a:srgbClr val="3672E6"/>
                </a:solidFill>
                <a:latin typeface="Arial"/>
                <a:cs typeface="Arial"/>
              </a:rPr>
              <a:t>)</a:t>
            </a:r>
            <a:endParaRPr sz="13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5429" y="1596812"/>
            <a:ext cx="6400800" cy="107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99109">
              <a:lnSpc>
                <a:spcPct val="103299"/>
              </a:lnSpc>
            </a:pP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CO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N</a:t>
            </a:r>
            <a:r>
              <a:rPr sz="1150" spc="60" dirty="0">
                <a:solidFill>
                  <a:srgbClr val="332F49"/>
                </a:solidFill>
                <a:latin typeface="Arial"/>
                <a:cs typeface="Arial"/>
              </a:rPr>
              <a:t>V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3-6</a:t>
            </a:r>
            <a:r>
              <a:rPr sz="1150" spc="90" dirty="0">
                <a:solidFill>
                  <a:srgbClr val="0C0A13"/>
                </a:solidFill>
                <a:latin typeface="Arial"/>
                <a:cs typeface="Arial"/>
              </a:rPr>
              <a:t>4</a:t>
            </a:r>
            <a:r>
              <a:rPr sz="1150" spc="280" dirty="0">
                <a:solidFill>
                  <a:srgbClr val="211D2F"/>
                </a:solidFill>
                <a:latin typeface="Arial"/>
                <a:cs typeface="Arial"/>
              </a:rPr>
              <a:t>:</a:t>
            </a:r>
            <a:r>
              <a:rPr sz="1150" spc="-45" dirty="0">
                <a:solidFill>
                  <a:srgbClr val="0C0A13"/>
                </a:solidFill>
                <a:latin typeface="Arial"/>
                <a:cs typeface="Arial"/>
              </a:rPr>
              <a:t>[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22</a:t>
            </a:r>
            <a:r>
              <a:rPr sz="1150" spc="70" dirty="0">
                <a:solidFill>
                  <a:srgbClr val="0C0A13"/>
                </a:solidFill>
                <a:latin typeface="Arial"/>
                <a:cs typeface="Arial"/>
              </a:rPr>
              <a:t>4</a:t>
            </a:r>
            <a:r>
              <a:rPr sz="1150" spc="25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22</a:t>
            </a:r>
            <a:r>
              <a:rPr sz="1150" spc="-25" dirty="0">
                <a:solidFill>
                  <a:srgbClr val="0C0A13"/>
                </a:solidFill>
                <a:latin typeface="Arial"/>
                <a:cs typeface="Arial"/>
              </a:rPr>
              <a:t>4</a:t>
            </a:r>
            <a:r>
              <a:rPr sz="1150" spc="75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-25" dirty="0">
                <a:solidFill>
                  <a:srgbClr val="0C0A13"/>
                </a:solidFill>
                <a:latin typeface="Arial"/>
                <a:cs typeface="Arial"/>
              </a:rPr>
              <a:t>64)</a:t>
            </a:r>
            <a:r>
              <a:rPr sz="115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10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20" dirty="0">
                <a:solidFill>
                  <a:srgbClr val="FF0A13"/>
                </a:solidFill>
                <a:latin typeface="Arial"/>
                <a:cs typeface="Arial"/>
              </a:rPr>
              <a:t>memor</a:t>
            </a:r>
            <a:r>
              <a:rPr sz="1150" spc="125" dirty="0">
                <a:solidFill>
                  <a:srgbClr val="FF0A13"/>
                </a:solidFill>
                <a:latin typeface="Arial"/>
                <a:cs typeface="Arial"/>
              </a:rPr>
              <a:t>y</a:t>
            </a:r>
            <a:r>
              <a:rPr sz="1150" spc="60" dirty="0">
                <a:solidFill>
                  <a:srgbClr val="FF1A31"/>
                </a:solidFill>
                <a:latin typeface="Arial"/>
                <a:cs typeface="Arial"/>
              </a:rPr>
              <a:t>:</a:t>
            </a:r>
            <a:r>
              <a:rPr sz="1150" dirty="0">
                <a:solidFill>
                  <a:srgbClr val="FF1A31"/>
                </a:solidFill>
                <a:latin typeface="Arial"/>
                <a:cs typeface="Arial"/>
              </a:rPr>
              <a:t> </a:t>
            </a:r>
            <a:r>
              <a:rPr sz="1150" spc="-135" dirty="0">
                <a:solidFill>
                  <a:srgbClr val="FF1A31"/>
                </a:solidFill>
                <a:latin typeface="Arial"/>
                <a:cs typeface="Arial"/>
              </a:rPr>
              <a:t> </a:t>
            </a:r>
            <a:r>
              <a:rPr sz="1150" spc="20" dirty="0">
                <a:solidFill>
                  <a:srgbClr val="FF0A13"/>
                </a:solidFill>
                <a:latin typeface="Arial"/>
                <a:cs typeface="Arial"/>
              </a:rPr>
              <a:t>224*224*64</a:t>
            </a:r>
            <a:r>
              <a:rPr sz="115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75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80" dirty="0">
                <a:solidFill>
                  <a:srgbClr val="FF0A13"/>
                </a:solidFill>
                <a:latin typeface="Arial"/>
                <a:cs typeface="Arial"/>
              </a:rPr>
              <a:t>3</a:t>
            </a:r>
            <a:r>
              <a:rPr sz="1150" spc="-70" dirty="0">
                <a:solidFill>
                  <a:srgbClr val="FF0A13"/>
                </a:solidFill>
                <a:latin typeface="Arial"/>
                <a:cs typeface="Arial"/>
              </a:rPr>
              <a:t>.</a:t>
            </a:r>
            <a:r>
              <a:rPr sz="1150" spc="70" dirty="0">
                <a:solidFill>
                  <a:srgbClr val="FF0A13"/>
                </a:solidFill>
                <a:latin typeface="Arial"/>
                <a:cs typeface="Arial"/>
              </a:rPr>
              <a:t>2M</a:t>
            </a:r>
            <a:r>
              <a:rPr sz="1150" dirty="0">
                <a:solidFill>
                  <a:srgbClr val="FF0A13"/>
                </a:solidFill>
                <a:latin typeface="Arial"/>
                <a:cs typeface="Arial"/>
              </a:rPr>
              <a:t>  </a:t>
            </a:r>
            <a:r>
              <a:rPr sz="1150" spc="1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25" dirty="0">
                <a:solidFill>
                  <a:srgbClr val="0A0AFD"/>
                </a:solidFill>
                <a:latin typeface="Arial"/>
                <a:cs typeface="Arial"/>
              </a:rPr>
              <a:t>param</a:t>
            </a:r>
            <a:r>
              <a:rPr sz="1150" spc="100" dirty="0">
                <a:solidFill>
                  <a:srgbClr val="0A0AFD"/>
                </a:solidFill>
                <a:latin typeface="Arial"/>
                <a:cs typeface="Arial"/>
              </a:rPr>
              <a:t>s</a:t>
            </a:r>
            <a:r>
              <a:rPr sz="1150" spc="280" dirty="0">
                <a:solidFill>
                  <a:srgbClr val="1333FF"/>
                </a:solidFill>
                <a:latin typeface="Arial"/>
                <a:cs typeface="Arial"/>
              </a:rPr>
              <a:t>:</a:t>
            </a:r>
            <a:r>
              <a:rPr sz="1150" spc="45" dirty="0">
                <a:solidFill>
                  <a:srgbClr val="2D2BFF"/>
                </a:solidFill>
                <a:latin typeface="Arial"/>
                <a:cs typeface="Arial"/>
              </a:rPr>
              <a:t>(</a:t>
            </a:r>
            <a:r>
              <a:rPr sz="1150" spc="-45" dirty="0">
                <a:solidFill>
                  <a:srgbClr val="2D2BFF"/>
                </a:solidFill>
                <a:latin typeface="Arial"/>
                <a:cs typeface="Arial"/>
              </a:rPr>
              <a:t>3</a:t>
            </a:r>
            <a:r>
              <a:rPr sz="1150" spc="50" dirty="0">
                <a:solidFill>
                  <a:srgbClr val="2D2BFF"/>
                </a:solidFill>
                <a:latin typeface="Arial"/>
                <a:cs typeface="Arial"/>
              </a:rPr>
              <a:t>"</a:t>
            </a:r>
            <a:r>
              <a:rPr sz="1150" spc="100" dirty="0">
                <a:solidFill>
                  <a:srgbClr val="2D2BFF"/>
                </a:solidFill>
                <a:latin typeface="Arial"/>
                <a:cs typeface="Arial"/>
              </a:rPr>
              <a:t>3</a:t>
            </a:r>
            <a:r>
              <a:rPr sz="1150" spc="5" dirty="0">
                <a:solidFill>
                  <a:srgbClr val="2D2BFF"/>
                </a:solidFill>
                <a:latin typeface="Arial"/>
                <a:cs typeface="Arial"/>
              </a:rPr>
              <a:t>"</a:t>
            </a:r>
            <a:r>
              <a:rPr sz="1150" spc="30" dirty="0">
                <a:solidFill>
                  <a:srgbClr val="2D2BFF"/>
                </a:solidFill>
                <a:latin typeface="Arial"/>
                <a:cs typeface="Arial"/>
              </a:rPr>
              <a:t>3)</a:t>
            </a:r>
            <a:r>
              <a:rPr sz="1150" spc="10" dirty="0">
                <a:solidFill>
                  <a:srgbClr val="2D2BFF"/>
                </a:solidFill>
                <a:latin typeface="Arial"/>
                <a:cs typeface="Arial"/>
              </a:rPr>
              <a:t>*</a:t>
            </a:r>
            <a:r>
              <a:rPr sz="1150" spc="30" dirty="0">
                <a:solidFill>
                  <a:srgbClr val="0A0AFD"/>
                </a:solidFill>
                <a:latin typeface="Arial"/>
                <a:cs typeface="Arial"/>
              </a:rPr>
              <a:t>64</a:t>
            </a:r>
            <a:r>
              <a:rPr sz="1150" spc="2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60" dirty="0">
                <a:solidFill>
                  <a:srgbClr val="0A0AFD"/>
                </a:solidFill>
                <a:latin typeface="Arial"/>
                <a:cs typeface="Arial"/>
              </a:rPr>
              <a:t>=</a:t>
            </a:r>
            <a:r>
              <a:rPr sz="1150" spc="15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-50" dirty="0">
                <a:solidFill>
                  <a:srgbClr val="0A0AFD"/>
                </a:solidFill>
                <a:latin typeface="Arial"/>
                <a:cs typeface="Arial"/>
              </a:rPr>
              <a:t>1</a:t>
            </a:r>
            <a:r>
              <a:rPr sz="1150" spc="-60" dirty="0">
                <a:solidFill>
                  <a:srgbClr val="3F3DFF"/>
                </a:solidFill>
                <a:latin typeface="Arial"/>
                <a:cs typeface="Arial"/>
              </a:rPr>
              <a:t>,</a:t>
            </a:r>
            <a:r>
              <a:rPr sz="1150" spc="35" dirty="0">
                <a:solidFill>
                  <a:srgbClr val="1C18FF"/>
                </a:solidFill>
                <a:latin typeface="Arial"/>
                <a:cs typeface="Arial"/>
              </a:rPr>
              <a:t>728</a:t>
            </a:r>
            <a:r>
              <a:rPr sz="1150" spc="15" dirty="0">
                <a:solidFill>
                  <a:srgbClr val="1C18FF"/>
                </a:solidFill>
                <a:latin typeface="Arial"/>
                <a:cs typeface="Arial"/>
              </a:rPr>
              <a:t> 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CO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N</a:t>
            </a:r>
            <a:r>
              <a:rPr sz="1150" spc="60" dirty="0">
                <a:solidFill>
                  <a:srgbClr val="332F49"/>
                </a:solidFill>
                <a:latin typeface="Arial"/>
                <a:cs typeface="Arial"/>
              </a:rPr>
              <a:t>V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3-6</a:t>
            </a:r>
            <a:r>
              <a:rPr sz="1150" spc="90" dirty="0">
                <a:solidFill>
                  <a:srgbClr val="0C0A13"/>
                </a:solidFill>
                <a:latin typeface="Arial"/>
                <a:cs typeface="Arial"/>
              </a:rPr>
              <a:t>4</a:t>
            </a:r>
            <a:r>
              <a:rPr sz="1150" spc="280" dirty="0">
                <a:solidFill>
                  <a:srgbClr val="332F49"/>
                </a:solidFill>
                <a:latin typeface="Arial"/>
                <a:cs typeface="Arial"/>
              </a:rPr>
              <a:t>:</a:t>
            </a:r>
            <a:r>
              <a:rPr sz="1150" spc="-45" dirty="0">
                <a:solidFill>
                  <a:srgbClr val="0C0A13"/>
                </a:solidFill>
                <a:latin typeface="Arial"/>
                <a:cs typeface="Arial"/>
              </a:rPr>
              <a:t>[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22</a:t>
            </a:r>
            <a:r>
              <a:rPr sz="1150" spc="70" dirty="0">
                <a:solidFill>
                  <a:srgbClr val="0C0A13"/>
                </a:solidFill>
                <a:latin typeface="Arial"/>
                <a:cs typeface="Arial"/>
              </a:rPr>
              <a:t>4</a:t>
            </a:r>
            <a:r>
              <a:rPr sz="1150" spc="25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22</a:t>
            </a:r>
            <a:r>
              <a:rPr sz="1150" spc="-25" dirty="0">
                <a:solidFill>
                  <a:srgbClr val="0C0A13"/>
                </a:solidFill>
                <a:latin typeface="Arial"/>
                <a:cs typeface="Arial"/>
              </a:rPr>
              <a:t>4</a:t>
            </a:r>
            <a:r>
              <a:rPr sz="1150" spc="25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20" dirty="0">
                <a:solidFill>
                  <a:srgbClr val="0C0A13"/>
                </a:solidFill>
                <a:latin typeface="Arial"/>
                <a:cs typeface="Arial"/>
              </a:rPr>
              <a:t>64]</a:t>
            </a:r>
            <a:r>
              <a:rPr sz="115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65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20" dirty="0">
                <a:solidFill>
                  <a:srgbClr val="FF0A13"/>
                </a:solidFill>
                <a:latin typeface="Arial"/>
                <a:cs typeface="Arial"/>
              </a:rPr>
              <a:t>memor</a:t>
            </a:r>
            <a:r>
              <a:rPr sz="1150" spc="125" dirty="0">
                <a:solidFill>
                  <a:srgbClr val="FF0A13"/>
                </a:solidFill>
                <a:latin typeface="Arial"/>
                <a:cs typeface="Arial"/>
              </a:rPr>
              <a:t>y</a:t>
            </a:r>
            <a:r>
              <a:rPr sz="1150" spc="60" dirty="0">
                <a:solidFill>
                  <a:srgbClr val="FF1A31"/>
                </a:solidFill>
                <a:latin typeface="Arial"/>
                <a:cs typeface="Arial"/>
              </a:rPr>
              <a:t>:</a:t>
            </a:r>
            <a:r>
              <a:rPr sz="1150" dirty="0">
                <a:solidFill>
                  <a:srgbClr val="FF1A31"/>
                </a:solidFill>
                <a:latin typeface="Arial"/>
                <a:cs typeface="Arial"/>
              </a:rPr>
              <a:t> </a:t>
            </a:r>
            <a:r>
              <a:rPr sz="1150" spc="-135" dirty="0">
                <a:solidFill>
                  <a:srgbClr val="FF1A31"/>
                </a:solidFill>
                <a:latin typeface="Arial"/>
                <a:cs typeface="Arial"/>
              </a:rPr>
              <a:t> </a:t>
            </a:r>
            <a:r>
              <a:rPr sz="1150" spc="20" dirty="0">
                <a:solidFill>
                  <a:srgbClr val="FF0A13"/>
                </a:solidFill>
                <a:latin typeface="Arial"/>
                <a:cs typeface="Arial"/>
              </a:rPr>
              <a:t>224*22</a:t>
            </a:r>
            <a:r>
              <a:rPr sz="1150" spc="10" dirty="0">
                <a:solidFill>
                  <a:srgbClr val="FF0A13"/>
                </a:solidFill>
                <a:latin typeface="Arial"/>
                <a:cs typeface="Arial"/>
              </a:rPr>
              <a:t>4</a:t>
            </a:r>
            <a:r>
              <a:rPr sz="1150" spc="15" dirty="0">
                <a:solidFill>
                  <a:srgbClr val="FF1A31"/>
                </a:solidFill>
                <a:latin typeface="Arial"/>
                <a:cs typeface="Arial"/>
              </a:rPr>
              <a:t>*</a:t>
            </a:r>
            <a:r>
              <a:rPr sz="1150" spc="30" dirty="0">
                <a:solidFill>
                  <a:srgbClr val="FF0A13"/>
                </a:solidFill>
                <a:latin typeface="Arial"/>
                <a:cs typeface="Arial"/>
              </a:rPr>
              <a:t>64=3</a:t>
            </a:r>
            <a:r>
              <a:rPr sz="1150" spc="-30" dirty="0">
                <a:solidFill>
                  <a:srgbClr val="FF0A13"/>
                </a:solidFill>
                <a:latin typeface="Arial"/>
                <a:cs typeface="Arial"/>
              </a:rPr>
              <a:t>.</a:t>
            </a:r>
            <a:r>
              <a:rPr sz="1150" spc="70" dirty="0">
                <a:solidFill>
                  <a:srgbClr val="FF0A13"/>
                </a:solidFill>
                <a:latin typeface="Arial"/>
                <a:cs typeface="Arial"/>
              </a:rPr>
              <a:t>2M</a:t>
            </a:r>
            <a:r>
              <a:rPr sz="1150" spc="85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-85" dirty="0">
                <a:solidFill>
                  <a:srgbClr val="050833"/>
                </a:solidFill>
                <a:latin typeface="Arial"/>
                <a:cs typeface="Arial"/>
              </a:rPr>
              <a:t>-1</a:t>
            </a:r>
            <a:r>
              <a:rPr sz="1150" spc="20" dirty="0">
                <a:solidFill>
                  <a:srgbClr val="050833"/>
                </a:solidFill>
                <a:latin typeface="Arial"/>
                <a:cs typeface="Arial"/>
              </a:rPr>
              <a:t>f</a:t>
            </a:r>
            <a:r>
              <a:rPr sz="1150" spc="15" dirty="0">
                <a:solidFill>
                  <a:srgbClr val="0A0AFD"/>
                </a:solidFill>
                <a:latin typeface="Arial"/>
                <a:cs typeface="Arial"/>
              </a:rPr>
              <a:t>aram</a:t>
            </a:r>
            <a:r>
              <a:rPr sz="1150" spc="130" dirty="0">
                <a:solidFill>
                  <a:srgbClr val="0A0AFD"/>
                </a:solidFill>
                <a:latin typeface="Arial"/>
                <a:cs typeface="Arial"/>
              </a:rPr>
              <a:t>s</a:t>
            </a:r>
            <a:r>
              <a:rPr sz="1150" spc="280" dirty="0">
                <a:solidFill>
                  <a:srgbClr val="1333FF"/>
                </a:solidFill>
                <a:latin typeface="Arial"/>
                <a:cs typeface="Arial"/>
              </a:rPr>
              <a:t>:</a:t>
            </a:r>
            <a:r>
              <a:rPr sz="1150" spc="45" dirty="0">
                <a:solidFill>
                  <a:srgbClr val="1C18FF"/>
                </a:solidFill>
                <a:latin typeface="Arial"/>
                <a:cs typeface="Arial"/>
              </a:rPr>
              <a:t>(</a:t>
            </a:r>
            <a:r>
              <a:rPr sz="1150" spc="-45" dirty="0">
                <a:solidFill>
                  <a:srgbClr val="1C18FF"/>
                </a:solidFill>
                <a:latin typeface="Arial"/>
                <a:cs typeface="Arial"/>
              </a:rPr>
              <a:t>3</a:t>
            </a:r>
            <a:r>
              <a:rPr sz="1150" spc="50" dirty="0">
                <a:solidFill>
                  <a:srgbClr val="1C18FF"/>
                </a:solidFill>
                <a:latin typeface="Arial"/>
                <a:cs typeface="Arial"/>
              </a:rPr>
              <a:t>"</a:t>
            </a:r>
            <a:r>
              <a:rPr sz="1150" spc="10" dirty="0">
                <a:solidFill>
                  <a:srgbClr val="1C18FF"/>
                </a:solidFill>
                <a:latin typeface="Arial"/>
                <a:cs typeface="Arial"/>
              </a:rPr>
              <a:t>3</a:t>
            </a:r>
            <a:r>
              <a:rPr sz="1150" spc="100" dirty="0">
                <a:solidFill>
                  <a:srgbClr val="3F3DFF"/>
                </a:solidFill>
                <a:latin typeface="Arial"/>
                <a:cs typeface="Arial"/>
              </a:rPr>
              <a:t>"</a:t>
            </a:r>
            <a:r>
              <a:rPr sz="1150" spc="30" dirty="0">
                <a:solidFill>
                  <a:srgbClr val="0A0AFD"/>
                </a:solidFill>
                <a:latin typeface="Arial"/>
                <a:cs typeface="Arial"/>
              </a:rPr>
              <a:t>6</a:t>
            </a:r>
            <a:r>
              <a:rPr sz="1150" spc="85" dirty="0">
                <a:solidFill>
                  <a:srgbClr val="0A0AFD"/>
                </a:solidFill>
                <a:latin typeface="Arial"/>
                <a:cs typeface="Arial"/>
              </a:rPr>
              <a:t>4</a:t>
            </a:r>
            <a:r>
              <a:rPr sz="1150" spc="5" dirty="0">
                <a:solidFill>
                  <a:srgbClr val="3F3DFF"/>
                </a:solidFill>
                <a:latin typeface="Arial"/>
                <a:cs typeface="Arial"/>
              </a:rPr>
              <a:t>)</a:t>
            </a:r>
            <a:r>
              <a:rPr sz="1150" spc="-95" dirty="0">
                <a:solidFill>
                  <a:srgbClr val="3F3DFF"/>
                </a:solidFill>
                <a:latin typeface="Arial"/>
                <a:cs typeface="Arial"/>
              </a:rPr>
              <a:t>*</a:t>
            </a:r>
            <a:r>
              <a:rPr sz="1150" spc="55" dirty="0">
                <a:solidFill>
                  <a:srgbClr val="0A0AFD"/>
                </a:solidFill>
                <a:latin typeface="Arial"/>
                <a:cs typeface="Arial"/>
              </a:rPr>
              <a:t>64</a:t>
            </a:r>
            <a:r>
              <a:rPr sz="1150" spc="15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120" dirty="0">
                <a:solidFill>
                  <a:srgbClr val="0A0AFD"/>
                </a:solidFill>
                <a:latin typeface="Arial"/>
                <a:cs typeface="Arial"/>
              </a:rPr>
              <a:t>=</a:t>
            </a:r>
            <a:r>
              <a:rPr sz="1150" spc="-9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30" dirty="0">
                <a:solidFill>
                  <a:srgbClr val="0A0AFD"/>
                </a:solidFill>
                <a:latin typeface="Arial"/>
                <a:cs typeface="Arial"/>
              </a:rPr>
              <a:t>3</a:t>
            </a:r>
            <a:r>
              <a:rPr sz="1150" spc="40" dirty="0">
                <a:solidFill>
                  <a:srgbClr val="0A0AFD"/>
                </a:solidFill>
                <a:latin typeface="Arial"/>
                <a:cs typeface="Arial"/>
              </a:rPr>
              <a:t>6</a:t>
            </a:r>
            <a:r>
              <a:rPr sz="1150" spc="-50" dirty="0">
                <a:solidFill>
                  <a:srgbClr val="3F3DFF"/>
                </a:solidFill>
                <a:latin typeface="Arial"/>
                <a:cs typeface="Arial"/>
              </a:rPr>
              <a:t>,</a:t>
            </a:r>
            <a:r>
              <a:rPr sz="1150" spc="35" dirty="0">
                <a:solidFill>
                  <a:srgbClr val="0A0AFD"/>
                </a:solidFill>
                <a:latin typeface="Arial"/>
                <a:cs typeface="Arial"/>
              </a:rPr>
              <a:t>864</a:t>
            </a:r>
            <a:r>
              <a:rPr sz="1150" spc="15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15" dirty="0">
                <a:solidFill>
                  <a:srgbClr val="0C0A13"/>
                </a:solidFill>
                <a:latin typeface="Arial"/>
                <a:cs typeface="Arial"/>
              </a:rPr>
              <a:t>POOL</a:t>
            </a:r>
            <a:r>
              <a:rPr sz="1150" spc="75" dirty="0">
                <a:solidFill>
                  <a:srgbClr val="0C0A13"/>
                </a:solidFill>
                <a:latin typeface="Arial"/>
                <a:cs typeface="Arial"/>
              </a:rPr>
              <a:t>2</a:t>
            </a:r>
            <a:r>
              <a:rPr sz="1150" spc="280" dirty="0">
                <a:solidFill>
                  <a:srgbClr val="381A23"/>
                </a:solidFill>
                <a:latin typeface="Arial"/>
                <a:cs typeface="Arial"/>
              </a:rPr>
              <a:t>:</a:t>
            </a:r>
            <a:r>
              <a:rPr sz="1150" spc="35" dirty="0">
                <a:solidFill>
                  <a:srgbClr val="0C0A13"/>
                </a:solidFill>
                <a:latin typeface="Arial"/>
                <a:cs typeface="Arial"/>
              </a:rPr>
              <a:t>(</a:t>
            </a:r>
            <a:r>
              <a:rPr sz="1150" spc="10" dirty="0">
                <a:solidFill>
                  <a:srgbClr val="050833"/>
                </a:solidFill>
                <a:latin typeface="Arial"/>
                <a:cs typeface="Arial"/>
              </a:rPr>
              <a:t>1</a:t>
            </a:r>
            <a:r>
              <a:rPr sz="1150" spc="-85" dirty="0">
                <a:solidFill>
                  <a:srgbClr val="050833"/>
                </a:solidFill>
                <a:latin typeface="Arial"/>
                <a:cs typeface="Arial"/>
              </a:rPr>
              <a:t>1</a:t>
            </a:r>
            <a:r>
              <a:rPr sz="1150" spc="15" dirty="0">
                <a:solidFill>
                  <a:srgbClr val="0C0A13"/>
                </a:solidFill>
                <a:latin typeface="Arial"/>
                <a:cs typeface="Arial"/>
              </a:rPr>
              <a:t>2</a:t>
            </a:r>
            <a:r>
              <a:rPr sz="1150" spc="40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-190" dirty="0">
                <a:solidFill>
                  <a:srgbClr val="211D2F"/>
                </a:solidFill>
                <a:latin typeface="Arial"/>
                <a:cs typeface="Arial"/>
              </a:rPr>
              <a:t> 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-85" dirty="0">
                <a:solidFill>
                  <a:srgbClr val="050833"/>
                </a:solidFill>
                <a:latin typeface="Arial"/>
                <a:cs typeface="Arial"/>
              </a:rPr>
              <a:t>1</a:t>
            </a:r>
            <a:r>
              <a:rPr sz="1150" spc="15" dirty="0">
                <a:solidFill>
                  <a:srgbClr val="0C0A13"/>
                </a:solidFill>
                <a:latin typeface="Arial"/>
                <a:cs typeface="Arial"/>
              </a:rPr>
              <a:t>2</a:t>
            </a:r>
            <a:r>
              <a:rPr sz="1150" spc="30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55" dirty="0">
                <a:solidFill>
                  <a:srgbClr val="0C0A13"/>
                </a:solidFill>
                <a:latin typeface="Arial"/>
                <a:cs typeface="Arial"/>
              </a:rPr>
              <a:t>6</a:t>
            </a:r>
            <a:r>
              <a:rPr sz="1150" spc="-30" dirty="0">
                <a:solidFill>
                  <a:srgbClr val="0C0A13"/>
                </a:solidFill>
                <a:latin typeface="Arial"/>
                <a:cs typeface="Arial"/>
              </a:rPr>
              <a:t>4</a:t>
            </a:r>
            <a:r>
              <a:rPr sz="1150" spc="70" dirty="0">
                <a:solidFill>
                  <a:srgbClr val="050833"/>
                </a:solidFill>
                <a:latin typeface="Arial"/>
                <a:cs typeface="Arial"/>
              </a:rPr>
              <a:t>)</a:t>
            </a:r>
            <a:r>
              <a:rPr sz="1150" dirty="0">
                <a:solidFill>
                  <a:srgbClr val="050833"/>
                </a:solidFill>
                <a:latin typeface="Arial"/>
                <a:cs typeface="Arial"/>
              </a:rPr>
              <a:t> </a:t>
            </a:r>
            <a:r>
              <a:rPr sz="1150" spc="-20" dirty="0">
                <a:solidFill>
                  <a:srgbClr val="050833"/>
                </a:solidFill>
                <a:latin typeface="Arial"/>
                <a:cs typeface="Arial"/>
              </a:rPr>
              <a:t> </a:t>
            </a:r>
            <a:r>
              <a:rPr sz="1150" spc="20" dirty="0">
                <a:solidFill>
                  <a:srgbClr val="FF0A13"/>
                </a:solidFill>
                <a:latin typeface="Arial"/>
                <a:cs typeface="Arial"/>
              </a:rPr>
              <a:t>memo</a:t>
            </a:r>
            <a:r>
              <a:rPr sz="1150" spc="15" dirty="0">
                <a:solidFill>
                  <a:srgbClr val="FF0A13"/>
                </a:solidFill>
                <a:latin typeface="Arial"/>
                <a:cs typeface="Arial"/>
              </a:rPr>
              <a:t>r</a:t>
            </a:r>
            <a:r>
              <a:rPr sz="1150" spc="75" dirty="0">
                <a:solidFill>
                  <a:srgbClr val="FF1A31"/>
                </a:solidFill>
                <a:latin typeface="Arial"/>
                <a:cs typeface="Arial"/>
              </a:rPr>
              <a:t>y</a:t>
            </a:r>
            <a:r>
              <a:rPr sz="1150" spc="190" dirty="0">
                <a:solidFill>
                  <a:srgbClr val="FF0A13"/>
                </a:solidFill>
                <a:latin typeface="Arial"/>
                <a:cs typeface="Arial"/>
              </a:rPr>
              <a:t>:</a:t>
            </a:r>
            <a:r>
              <a:rPr sz="115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-8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5" dirty="0">
                <a:solidFill>
                  <a:srgbClr val="FF0A13"/>
                </a:solidFill>
                <a:latin typeface="Arial"/>
                <a:cs typeface="Arial"/>
              </a:rPr>
              <a:t>11</a:t>
            </a:r>
            <a:r>
              <a:rPr sz="1150" spc="-110" dirty="0">
                <a:solidFill>
                  <a:srgbClr val="FF0A13"/>
                </a:solidFill>
                <a:latin typeface="Arial"/>
                <a:cs typeface="Arial"/>
              </a:rPr>
              <a:t>2</a:t>
            </a:r>
            <a:r>
              <a:rPr sz="1150" spc="145" dirty="0">
                <a:solidFill>
                  <a:srgbClr val="FF3444"/>
                </a:solidFill>
                <a:latin typeface="Arial"/>
                <a:cs typeface="Arial"/>
              </a:rPr>
              <a:t>"</a:t>
            </a:r>
            <a:r>
              <a:rPr sz="1150" spc="35" dirty="0">
                <a:solidFill>
                  <a:srgbClr val="FF0A13"/>
                </a:solidFill>
                <a:latin typeface="Arial"/>
                <a:cs typeface="Arial"/>
              </a:rPr>
              <a:t>11</a:t>
            </a:r>
            <a:r>
              <a:rPr sz="1150" spc="-35" dirty="0">
                <a:solidFill>
                  <a:srgbClr val="FF0A13"/>
                </a:solidFill>
                <a:latin typeface="Arial"/>
                <a:cs typeface="Arial"/>
              </a:rPr>
              <a:t>2</a:t>
            </a:r>
            <a:r>
              <a:rPr sz="1150" spc="-170" dirty="0">
                <a:solidFill>
                  <a:srgbClr val="FF3444"/>
                </a:solidFill>
                <a:latin typeface="Arial"/>
                <a:cs typeface="Arial"/>
              </a:rPr>
              <a:t>..</a:t>
            </a:r>
            <a:r>
              <a:rPr sz="1150" spc="-210" dirty="0">
                <a:solidFill>
                  <a:srgbClr val="FF3444"/>
                </a:solidFill>
                <a:latin typeface="Arial"/>
                <a:cs typeface="Arial"/>
              </a:rPr>
              <a:t>.</a:t>
            </a:r>
            <a:r>
              <a:rPr sz="1150" spc="25" dirty="0">
                <a:solidFill>
                  <a:srgbClr val="FF0A13"/>
                </a:solidFill>
                <a:latin typeface="Arial"/>
                <a:cs typeface="Arial"/>
              </a:rPr>
              <a:t>64=80</a:t>
            </a:r>
            <a:r>
              <a:rPr sz="1150" spc="30" dirty="0">
                <a:solidFill>
                  <a:srgbClr val="FF0A13"/>
                </a:solidFill>
                <a:latin typeface="Arial"/>
                <a:cs typeface="Arial"/>
              </a:rPr>
              <a:t>0</a:t>
            </a:r>
            <a:r>
              <a:rPr sz="1150" spc="105" dirty="0">
                <a:solidFill>
                  <a:srgbClr val="FF0A13"/>
                </a:solidFill>
                <a:latin typeface="Arial"/>
                <a:cs typeface="Arial"/>
              </a:rPr>
              <a:t>K</a:t>
            </a:r>
            <a:r>
              <a:rPr sz="1150" dirty="0">
                <a:solidFill>
                  <a:srgbClr val="FF0A13"/>
                </a:solidFill>
                <a:latin typeface="Arial"/>
                <a:cs typeface="Arial"/>
              </a:rPr>
              <a:t>  </a:t>
            </a:r>
            <a:r>
              <a:rPr sz="1150" spc="-2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30" dirty="0">
                <a:solidFill>
                  <a:srgbClr val="0A0AFD"/>
                </a:solidFill>
                <a:latin typeface="Arial"/>
                <a:cs typeface="Arial"/>
              </a:rPr>
              <a:t>param</a:t>
            </a:r>
            <a:r>
              <a:rPr sz="1150" spc="20" dirty="0">
                <a:solidFill>
                  <a:srgbClr val="0A0AFD"/>
                </a:solidFill>
                <a:latin typeface="Arial"/>
                <a:cs typeface="Arial"/>
              </a:rPr>
              <a:t>s</a:t>
            </a:r>
            <a:r>
              <a:rPr sz="1150" spc="325" dirty="0">
                <a:solidFill>
                  <a:srgbClr val="0A0AFD"/>
                </a:solidFill>
                <a:latin typeface="Arial"/>
                <a:cs typeface="Arial"/>
              </a:rPr>
              <a:t>:</a:t>
            </a:r>
            <a:r>
              <a:rPr sz="1150" spc="70" dirty="0">
                <a:solidFill>
                  <a:srgbClr val="0A0AFD"/>
                </a:solidFill>
                <a:latin typeface="Arial"/>
                <a:cs typeface="Arial"/>
              </a:rPr>
              <a:t>0</a:t>
            </a:r>
            <a:endParaRPr sz="1150" dirty="0">
              <a:latin typeface="Arial"/>
              <a:cs typeface="Arial"/>
            </a:endParaRPr>
          </a:p>
          <a:p>
            <a:pPr marL="12700">
              <a:lnSpc>
                <a:spcPts val="1355"/>
              </a:lnSpc>
              <a:tabLst>
                <a:tab pos="4126865" algn="l"/>
              </a:tabLst>
            </a:pP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CO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N</a:t>
            </a:r>
            <a:r>
              <a:rPr sz="1150" spc="60" dirty="0">
                <a:solidFill>
                  <a:srgbClr val="332F49"/>
                </a:solidFill>
                <a:latin typeface="Arial"/>
                <a:cs typeface="Arial"/>
              </a:rPr>
              <a:t>V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3</a:t>
            </a:r>
            <a:r>
              <a:rPr sz="1150" spc="80" dirty="0">
                <a:solidFill>
                  <a:srgbClr val="0C0A13"/>
                </a:solidFill>
                <a:latin typeface="Arial"/>
                <a:cs typeface="Arial"/>
              </a:rPr>
              <a:t>-</a:t>
            </a:r>
            <a:r>
              <a:rPr sz="1150" spc="-85" dirty="0">
                <a:solidFill>
                  <a:srgbClr val="211D2F"/>
                </a:solidFill>
                <a:latin typeface="Arial"/>
                <a:cs typeface="Arial"/>
              </a:rPr>
              <a:t>1</a:t>
            </a:r>
            <a:r>
              <a:rPr sz="1150" spc="40" dirty="0">
                <a:solidFill>
                  <a:srgbClr val="0C0A13"/>
                </a:solidFill>
                <a:latin typeface="Arial"/>
                <a:cs typeface="Arial"/>
              </a:rPr>
              <a:t>2</a:t>
            </a:r>
            <a:r>
              <a:rPr sz="1150" spc="70" dirty="0">
                <a:solidFill>
                  <a:srgbClr val="0C0A13"/>
                </a:solidFill>
                <a:latin typeface="Arial"/>
                <a:cs typeface="Arial"/>
              </a:rPr>
              <a:t>8</a:t>
            </a:r>
            <a:r>
              <a:rPr sz="1150" spc="190" dirty="0">
                <a:solidFill>
                  <a:srgbClr val="332F49"/>
                </a:solidFill>
                <a:latin typeface="Arial"/>
                <a:cs typeface="Arial"/>
              </a:rPr>
              <a:t>:</a:t>
            </a:r>
            <a:r>
              <a:rPr sz="1150" spc="-180" dirty="0">
                <a:solidFill>
                  <a:srgbClr val="332F49"/>
                </a:solidFill>
                <a:latin typeface="Arial"/>
                <a:cs typeface="Arial"/>
              </a:rPr>
              <a:t> </a:t>
            </a:r>
            <a:r>
              <a:rPr sz="1150" spc="45" dirty="0">
                <a:solidFill>
                  <a:srgbClr val="050833"/>
                </a:solidFill>
                <a:latin typeface="Arial"/>
                <a:cs typeface="Arial"/>
              </a:rPr>
              <a:t>[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55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-80" dirty="0">
                <a:solidFill>
                  <a:srgbClr val="0C0A13"/>
                </a:solidFill>
                <a:latin typeface="Arial"/>
                <a:cs typeface="Arial"/>
              </a:rPr>
              <a:t>2</a:t>
            </a:r>
            <a:r>
              <a:rPr sz="1150" spc="30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100" dirty="0">
                <a:solidFill>
                  <a:srgbClr val="211D2F"/>
                </a:solidFill>
                <a:latin typeface="Arial"/>
                <a:cs typeface="Arial"/>
              </a:rPr>
              <a:t>1</a:t>
            </a:r>
            <a:r>
              <a:rPr sz="1150" spc="-85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55" dirty="0">
                <a:solidFill>
                  <a:srgbClr val="0C0A13"/>
                </a:solidFill>
                <a:latin typeface="Arial"/>
                <a:cs typeface="Arial"/>
              </a:rPr>
              <a:t>2</a:t>
            </a:r>
            <a:r>
              <a:rPr sz="1150" spc="75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-35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60" dirty="0">
                <a:solidFill>
                  <a:srgbClr val="211D2F"/>
                </a:solidFill>
                <a:latin typeface="Arial"/>
                <a:cs typeface="Arial"/>
              </a:rPr>
              <a:t>2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8]</a:t>
            </a:r>
            <a:r>
              <a:rPr sz="1150" dirty="0">
                <a:solidFill>
                  <a:srgbClr val="0C0A13"/>
                </a:solidFill>
                <a:latin typeface="Arial"/>
                <a:cs typeface="Arial"/>
              </a:rPr>
              <a:t>  </a:t>
            </a:r>
            <a:r>
              <a:rPr sz="1150" spc="20" dirty="0">
                <a:solidFill>
                  <a:srgbClr val="FF0A13"/>
                </a:solidFill>
                <a:latin typeface="Arial"/>
                <a:cs typeface="Arial"/>
              </a:rPr>
              <a:t>memor</a:t>
            </a:r>
            <a:r>
              <a:rPr sz="1150" spc="80" dirty="0">
                <a:solidFill>
                  <a:srgbClr val="FF0A13"/>
                </a:solidFill>
                <a:latin typeface="Arial"/>
                <a:cs typeface="Arial"/>
              </a:rPr>
              <a:t>y</a:t>
            </a:r>
            <a:r>
              <a:rPr sz="1150" spc="190" dirty="0">
                <a:solidFill>
                  <a:srgbClr val="FF1A31"/>
                </a:solidFill>
                <a:latin typeface="Arial"/>
                <a:cs typeface="Arial"/>
              </a:rPr>
              <a:t>:</a:t>
            </a:r>
            <a:r>
              <a:rPr sz="1150" dirty="0">
                <a:solidFill>
                  <a:srgbClr val="FF1A31"/>
                </a:solidFill>
                <a:latin typeface="Arial"/>
                <a:cs typeface="Arial"/>
              </a:rPr>
              <a:t> </a:t>
            </a:r>
            <a:r>
              <a:rPr sz="1150" spc="-125" dirty="0">
                <a:solidFill>
                  <a:srgbClr val="FF1A31"/>
                </a:solidFill>
                <a:latin typeface="Arial"/>
                <a:cs typeface="Arial"/>
              </a:rPr>
              <a:t> </a:t>
            </a:r>
            <a:r>
              <a:rPr sz="1150" spc="10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55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-80" dirty="0">
                <a:solidFill>
                  <a:srgbClr val="FF0A13"/>
                </a:solidFill>
                <a:latin typeface="Arial"/>
                <a:cs typeface="Arial"/>
              </a:rPr>
              <a:t>2</a:t>
            </a:r>
            <a:r>
              <a:rPr sz="1150" spc="-5" dirty="0">
                <a:solidFill>
                  <a:srgbClr val="FF3444"/>
                </a:solidFill>
                <a:latin typeface="Arial"/>
                <a:cs typeface="Arial"/>
              </a:rPr>
              <a:t>*</a:t>
            </a:r>
            <a:r>
              <a:rPr sz="1150" spc="-204" dirty="0">
                <a:solidFill>
                  <a:srgbClr val="FF3444"/>
                </a:solidFill>
                <a:latin typeface="Arial"/>
                <a:cs typeface="Arial"/>
              </a:rPr>
              <a:t> </a:t>
            </a:r>
            <a:r>
              <a:rPr sz="1150" spc="10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-85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15" dirty="0">
                <a:solidFill>
                  <a:srgbClr val="FF0A13"/>
                </a:solidFill>
                <a:latin typeface="Arial"/>
                <a:cs typeface="Arial"/>
              </a:rPr>
              <a:t>2</a:t>
            </a:r>
            <a:r>
              <a:rPr sz="1150" spc="195" dirty="0">
                <a:solidFill>
                  <a:srgbClr val="FF3444"/>
                </a:solidFill>
                <a:latin typeface="Arial"/>
                <a:cs typeface="Arial"/>
              </a:rPr>
              <a:t>"</a:t>
            </a:r>
            <a:r>
              <a:rPr sz="1150" spc="-85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30" dirty="0">
                <a:solidFill>
                  <a:srgbClr val="FF0A13"/>
                </a:solidFill>
                <a:latin typeface="Arial"/>
                <a:cs typeface="Arial"/>
              </a:rPr>
              <a:t>28</a:t>
            </a:r>
            <a:r>
              <a:rPr sz="1150" spc="65" dirty="0">
                <a:solidFill>
                  <a:srgbClr val="FF0A13"/>
                </a:solidFill>
                <a:latin typeface="Arial"/>
                <a:cs typeface="Arial"/>
              </a:rPr>
              <a:t>=</a:t>
            </a:r>
            <a:r>
              <a:rPr sz="1150" spc="10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-45" dirty="0">
                <a:solidFill>
                  <a:srgbClr val="FF1A31"/>
                </a:solidFill>
                <a:latin typeface="Arial"/>
                <a:cs typeface="Arial"/>
              </a:rPr>
              <a:t>.</a:t>
            </a:r>
            <a:r>
              <a:rPr sz="1150" spc="-95" dirty="0">
                <a:solidFill>
                  <a:srgbClr val="FF0A13"/>
                </a:solidFill>
                <a:latin typeface="Arial"/>
                <a:cs typeface="Arial"/>
              </a:rPr>
              <a:t>GM</a:t>
            </a:r>
            <a:r>
              <a:rPr sz="1150" dirty="0">
                <a:solidFill>
                  <a:srgbClr val="FF0A13"/>
                </a:solidFill>
                <a:latin typeface="Arial"/>
                <a:cs typeface="Arial"/>
              </a:rPr>
              <a:t>	</a:t>
            </a:r>
            <a:r>
              <a:rPr sz="1150" spc="40" dirty="0">
                <a:solidFill>
                  <a:srgbClr val="0A0AFD"/>
                </a:solidFill>
                <a:latin typeface="Arial"/>
                <a:cs typeface="Arial"/>
              </a:rPr>
              <a:t>par</a:t>
            </a:r>
            <a:r>
              <a:rPr sz="1150" spc="-55" dirty="0">
                <a:solidFill>
                  <a:srgbClr val="0A0AFD"/>
                </a:solidFill>
                <a:latin typeface="Arial"/>
                <a:cs typeface="Arial"/>
              </a:rPr>
              <a:t>a</a:t>
            </a:r>
            <a:r>
              <a:rPr sz="1150" spc="55" dirty="0">
                <a:solidFill>
                  <a:srgbClr val="0A0AFD"/>
                </a:solidFill>
                <a:latin typeface="Arial"/>
                <a:cs typeface="Arial"/>
              </a:rPr>
              <a:t>ms:</a:t>
            </a:r>
            <a:r>
              <a:rPr sz="1150" spc="-7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-15" dirty="0">
                <a:solidFill>
                  <a:srgbClr val="2D2BFF"/>
                </a:solidFill>
                <a:latin typeface="Arial"/>
                <a:cs typeface="Arial"/>
              </a:rPr>
              <a:t>(</a:t>
            </a:r>
            <a:r>
              <a:rPr sz="1150" spc="10" dirty="0">
                <a:solidFill>
                  <a:srgbClr val="0A0AFD"/>
                </a:solidFill>
                <a:latin typeface="Arial"/>
                <a:cs typeface="Arial"/>
              </a:rPr>
              <a:t>3</a:t>
            </a:r>
            <a:r>
              <a:rPr sz="1150" spc="15" dirty="0">
                <a:solidFill>
                  <a:srgbClr val="3F3DFF"/>
                </a:solidFill>
                <a:latin typeface="Arial"/>
                <a:cs typeface="Arial"/>
              </a:rPr>
              <a:t>*</a:t>
            </a:r>
            <a:r>
              <a:rPr sz="1150" spc="60" dirty="0">
                <a:solidFill>
                  <a:srgbClr val="0A0AFD"/>
                </a:solidFill>
                <a:latin typeface="Arial"/>
                <a:cs typeface="Arial"/>
              </a:rPr>
              <a:t>3</a:t>
            </a:r>
            <a:r>
              <a:rPr sz="1150" spc="-35" dirty="0">
                <a:solidFill>
                  <a:srgbClr val="3F3DFF"/>
                </a:solidFill>
                <a:latin typeface="Arial"/>
                <a:cs typeface="Arial"/>
              </a:rPr>
              <a:t>*</a:t>
            </a:r>
            <a:r>
              <a:rPr sz="1150" spc="55" dirty="0">
                <a:solidFill>
                  <a:srgbClr val="0A0AFD"/>
                </a:solidFill>
                <a:latin typeface="Arial"/>
                <a:cs typeface="Arial"/>
              </a:rPr>
              <a:t>6</a:t>
            </a:r>
            <a:r>
              <a:rPr sz="1150" spc="60" dirty="0">
                <a:solidFill>
                  <a:srgbClr val="0A0AFD"/>
                </a:solidFill>
                <a:latin typeface="Arial"/>
                <a:cs typeface="Arial"/>
              </a:rPr>
              <a:t>4</a:t>
            </a:r>
            <a:r>
              <a:rPr sz="1150" spc="30" dirty="0">
                <a:solidFill>
                  <a:srgbClr val="3F3DFF"/>
                </a:solidFill>
                <a:latin typeface="Arial"/>
                <a:cs typeface="Arial"/>
              </a:rPr>
              <a:t>)</a:t>
            </a:r>
            <a:r>
              <a:rPr sz="1150" spc="20" dirty="0">
                <a:solidFill>
                  <a:srgbClr val="3F3DFF"/>
                </a:solidFill>
                <a:latin typeface="Arial"/>
                <a:cs typeface="Arial"/>
              </a:rPr>
              <a:t>*</a:t>
            </a:r>
            <a:r>
              <a:rPr sz="1150" spc="-35" dirty="0">
                <a:solidFill>
                  <a:srgbClr val="1C18FF"/>
                </a:solidFill>
                <a:latin typeface="Arial"/>
                <a:cs typeface="Arial"/>
              </a:rPr>
              <a:t>1</a:t>
            </a:r>
            <a:r>
              <a:rPr sz="1150" spc="15" dirty="0">
                <a:solidFill>
                  <a:srgbClr val="1C18FF"/>
                </a:solidFill>
                <a:latin typeface="Arial"/>
                <a:cs typeface="Arial"/>
              </a:rPr>
              <a:t>2</a:t>
            </a:r>
            <a:r>
              <a:rPr sz="1150" spc="120" dirty="0">
                <a:solidFill>
                  <a:srgbClr val="1C18FF"/>
                </a:solidFill>
                <a:latin typeface="Arial"/>
                <a:cs typeface="Arial"/>
              </a:rPr>
              <a:t>8</a:t>
            </a:r>
            <a:r>
              <a:rPr sz="1150" spc="-55" dirty="0">
                <a:solidFill>
                  <a:srgbClr val="1C18FF"/>
                </a:solidFill>
                <a:latin typeface="Arial"/>
                <a:cs typeface="Arial"/>
              </a:rPr>
              <a:t> </a:t>
            </a:r>
            <a:r>
              <a:rPr sz="1150" spc="120" dirty="0">
                <a:solidFill>
                  <a:srgbClr val="0A0AFD"/>
                </a:solidFill>
                <a:latin typeface="Arial"/>
                <a:cs typeface="Arial"/>
              </a:rPr>
              <a:t>=</a:t>
            </a:r>
            <a:r>
              <a:rPr sz="1150" spc="-14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60" dirty="0">
                <a:solidFill>
                  <a:srgbClr val="1C18FF"/>
                </a:solidFill>
                <a:latin typeface="Arial"/>
                <a:cs typeface="Arial"/>
              </a:rPr>
              <a:t>73</a:t>
            </a:r>
            <a:r>
              <a:rPr sz="1150" spc="-15" dirty="0">
                <a:solidFill>
                  <a:srgbClr val="1C18FF"/>
                </a:solidFill>
                <a:latin typeface="Arial"/>
                <a:cs typeface="Arial"/>
              </a:rPr>
              <a:t>,</a:t>
            </a:r>
            <a:r>
              <a:rPr sz="1150" spc="25" dirty="0">
                <a:solidFill>
                  <a:srgbClr val="1C18FF"/>
                </a:solidFill>
                <a:latin typeface="Arial"/>
                <a:cs typeface="Arial"/>
              </a:rPr>
              <a:t>728</a:t>
            </a:r>
            <a:endParaRPr sz="11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  <a:tabLst>
                <a:tab pos="4126865" algn="l"/>
              </a:tabLst>
            </a:pP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CO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N</a:t>
            </a:r>
            <a:r>
              <a:rPr sz="1150" spc="60" dirty="0">
                <a:solidFill>
                  <a:srgbClr val="332F49"/>
                </a:solidFill>
                <a:latin typeface="Arial"/>
                <a:cs typeface="Arial"/>
              </a:rPr>
              <a:t>V</a:t>
            </a:r>
            <a:r>
              <a:rPr sz="1150" spc="25" dirty="0">
                <a:solidFill>
                  <a:srgbClr val="0C0A13"/>
                </a:solidFill>
                <a:latin typeface="Arial"/>
                <a:cs typeface="Arial"/>
              </a:rPr>
              <a:t>3-</a:t>
            </a:r>
            <a:r>
              <a:rPr sz="1150" spc="-35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28:</a:t>
            </a:r>
            <a:r>
              <a:rPr sz="1150" spc="25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-15" dirty="0">
                <a:solidFill>
                  <a:srgbClr val="050833"/>
                </a:solidFill>
                <a:latin typeface="Arial"/>
                <a:cs typeface="Arial"/>
              </a:rPr>
              <a:t>(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55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-80" dirty="0">
                <a:solidFill>
                  <a:srgbClr val="0C0A13"/>
                </a:solidFill>
                <a:latin typeface="Arial"/>
                <a:cs typeface="Arial"/>
              </a:rPr>
              <a:t>2</a:t>
            </a:r>
            <a:r>
              <a:rPr sz="1150" spc="75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60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-85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55" dirty="0">
                <a:solidFill>
                  <a:srgbClr val="0C0A13"/>
                </a:solidFill>
                <a:latin typeface="Arial"/>
                <a:cs typeface="Arial"/>
              </a:rPr>
              <a:t>2</a:t>
            </a:r>
            <a:r>
              <a:rPr sz="1150" spc="75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-35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-15" dirty="0">
                <a:solidFill>
                  <a:srgbClr val="0C0A13"/>
                </a:solidFill>
                <a:latin typeface="Arial"/>
                <a:cs typeface="Arial"/>
              </a:rPr>
              <a:t>28)</a:t>
            </a:r>
            <a:r>
              <a:rPr sz="115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65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15" dirty="0">
                <a:solidFill>
                  <a:srgbClr val="FF0A13"/>
                </a:solidFill>
                <a:latin typeface="Arial"/>
                <a:cs typeface="Arial"/>
              </a:rPr>
              <a:t>memory:</a:t>
            </a:r>
            <a:r>
              <a:rPr sz="115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85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10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55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-80" dirty="0">
                <a:solidFill>
                  <a:srgbClr val="FF0A13"/>
                </a:solidFill>
                <a:latin typeface="Arial"/>
                <a:cs typeface="Arial"/>
              </a:rPr>
              <a:t>2</a:t>
            </a:r>
            <a:r>
              <a:rPr sz="1150" spc="-5" dirty="0">
                <a:solidFill>
                  <a:srgbClr val="FF525B"/>
                </a:solidFill>
                <a:latin typeface="Arial"/>
                <a:cs typeface="Arial"/>
              </a:rPr>
              <a:t>*</a:t>
            </a:r>
            <a:r>
              <a:rPr sz="1150" spc="-204" dirty="0">
                <a:solidFill>
                  <a:srgbClr val="FF525B"/>
                </a:solidFill>
                <a:latin typeface="Arial"/>
                <a:cs typeface="Arial"/>
              </a:rPr>
              <a:t> </a:t>
            </a:r>
            <a:r>
              <a:rPr sz="1150" spc="10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-85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15" dirty="0">
                <a:solidFill>
                  <a:srgbClr val="FF0A13"/>
                </a:solidFill>
                <a:latin typeface="Arial"/>
                <a:cs typeface="Arial"/>
              </a:rPr>
              <a:t>2</a:t>
            </a:r>
            <a:r>
              <a:rPr sz="1150" spc="195" dirty="0">
                <a:solidFill>
                  <a:srgbClr val="FF3444"/>
                </a:solidFill>
                <a:latin typeface="Arial"/>
                <a:cs typeface="Arial"/>
              </a:rPr>
              <a:t>"</a:t>
            </a:r>
            <a:r>
              <a:rPr sz="1150" spc="-85" dirty="0">
                <a:solidFill>
                  <a:srgbClr val="FF1A31"/>
                </a:solidFill>
                <a:latin typeface="Arial"/>
                <a:cs typeface="Arial"/>
              </a:rPr>
              <a:t>1</a:t>
            </a:r>
            <a:r>
              <a:rPr sz="1150" spc="30" dirty="0">
                <a:solidFill>
                  <a:srgbClr val="FF0A13"/>
                </a:solidFill>
                <a:latin typeface="Arial"/>
                <a:cs typeface="Arial"/>
              </a:rPr>
              <a:t>28</a:t>
            </a:r>
            <a:r>
              <a:rPr sz="1150" spc="65" dirty="0">
                <a:solidFill>
                  <a:srgbClr val="FF0A13"/>
                </a:solidFill>
                <a:latin typeface="Arial"/>
                <a:cs typeface="Arial"/>
              </a:rPr>
              <a:t>=</a:t>
            </a:r>
            <a:r>
              <a:rPr sz="1150" spc="10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-45" dirty="0">
                <a:solidFill>
                  <a:srgbClr val="FF1A31"/>
                </a:solidFill>
                <a:latin typeface="Arial"/>
                <a:cs typeface="Arial"/>
              </a:rPr>
              <a:t>.</a:t>
            </a:r>
            <a:r>
              <a:rPr sz="1150" spc="-95" dirty="0">
                <a:solidFill>
                  <a:srgbClr val="FF0A13"/>
                </a:solidFill>
                <a:latin typeface="Arial"/>
                <a:cs typeface="Arial"/>
              </a:rPr>
              <a:t>GM</a:t>
            </a:r>
            <a:r>
              <a:rPr sz="1150" dirty="0">
                <a:solidFill>
                  <a:srgbClr val="FF0A13"/>
                </a:solidFill>
                <a:latin typeface="Arial"/>
                <a:cs typeface="Arial"/>
              </a:rPr>
              <a:t>	</a:t>
            </a:r>
            <a:r>
              <a:rPr sz="1150" spc="20" dirty="0">
                <a:solidFill>
                  <a:srgbClr val="0A0AFD"/>
                </a:solidFill>
                <a:latin typeface="Arial"/>
                <a:cs typeface="Arial"/>
              </a:rPr>
              <a:t>params:</a:t>
            </a:r>
            <a:r>
              <a:rPr sz="1150" spc="-5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25" dirty="0">
                <a:solidFill>
                  <a:srgbClr val="2D2BFF"/>
                </a:solidFill>
                <a:latin typeface="Arial"/>
                <a:cs typeface="Arial"/>
              </a:rPr>
              <a:t>(3</a:t>
            </a:r>
            <a:r>
              <a:rPr sz="1150" spc="-30" dirty="0">
                <a:solidFill>
                  <a:srgbClr val="2D2BFF"/>
                </a:solidFill>
                <a:latin typeface="Arial"/>
                <a:cs typeface="Arial"/>
              </a:rPr>
              <a:t>*</a:t>
            </a:r>
            <a:r>
              <a:rPr sz="1150" spc="60" dirty="0">
                <a:solidFill>
                  <a:srgbClr val="0A0AFD"/>
                </a:solidFill>
                <a:latin typeface="Arial"/>
                <a:cs typeface="Arial"/>
              </a:rPr>
              <a:t>3</a:t>
            </a:r>
            <a:r>
              <a:rPr sz="1150" spc="60" dirty="0">
                <a:solidFill>
                  <a:srgbClr val="6462FF"/>
                </a:solidFill>
                <a:latin typeface="Arial"/>
                <a:cs typeface="Arial"/>
              </a:rPr>
              <a:t>*</a:t>
            </a:r>
            <a:r>
              <a:rPr sz="1150" spc="-35" dirty="0">
                <a:solidFill>
                  <a:srgbClr val="0A0AFD"/>
                </a:solidFill>
                <a:latin typeface="Arial"/>
                <a:cs typeface="Arial"/>
              </a:rPr>
              <a:t>1</a:t>
            </a:r>
            <a:r>
              <a:rPr sz="1150" spc="15" dirty="0">
                <a:solidFill>
                  <a:srgbClr val="0A0AFD"/>
                </a:solidFill>
                <a:latin typeface="Arial"/>
                <a:cs typeface="Arial"/>
              </a:rPr>
              <a:t>2</a:t>
            </a:r>
            <a:r>
              <a:rPr sz="1150" spc="55" dirty="0">
                <a:solidFill>
                  <a:srgbClr val="0A0AFD"/>
                </a:solidFill>
                <a:latin typeface="Arial"/>
                <a:cs typeface="Arial"/>
              </a:rPr>
              <a:t>8</a:t>
            </a:r>
            <a:r>
              <a:rPr sz="1150" spc="-15" dirty="0">
                <a:solidFill>
                  <a:srgbClr val="3F3DFF"/>
                </a:solidFill>
                <a:latin typeface="Arial"/>
                <a:cs typeface="Arial"/>
              </a:rPr>
              <a:t>)</a:t>
            </a:r>
            <a:r>
              <a:rPr sz="1150" spc="145" dirty="0">
                <a:solidFill>
                  <a:srgbClr val="3F3DFF"/>
                </a:solidFill>
                <a:latin typeface="Arial"/>
                <a:cs typeface="Arial"/>
              </a:rPr>
              <a:t>"</a:t>
            </a:r>
            <a:r>
              <a:rPr sz="1150" spc="-85" dirty="0">
                <a:solidFill>
                  <a:srgbClr val="1C18FF"/>
                </a:solidFill>
                <a:latin typeface="Arial"/>
                <a:cs typeface="Arial"/>
              </a:rPr>
              <a:t>1</a:t>
            </a:r>
            <a:r>
              <a:rPr sz="1150" spc="40" dirty="0">
                <a:solidFill>
                  <a:srgbClr val="1C18FF"/>
                </a:solidFill>
                <a:latin typeface="Arial"/>
                <a:cs typeface="Arial"/>
              </a:rPr>
              <a:t>28</a:t>
            </a:r>
            <a:r>
              <a:rPr sz="1150" spc="-5" dirty="0">
                <a:solidFill>
                  <a:srgbClr val="1C18FF"/>
                </a:solidFill>
                <a:latin typeface="Arial"/>
                <a:cs typeface="Arial"/>
              </a:rPr>
              <a:t> </a:t>
            </a:r>
            <a:r>
              <a:rPr sz="1150" spc="120" dirty="0">
                <a:solidFill>
                  <a:srgbClr val="0A0AFD"/>
                </a:solidFill>
                <a:latin typeface="Arial"/>
                <a:cs typeface="Arial"/>
              </a:rPr>
              <a:t>=</a:t>
            </a:r>
            <a:r>
              <a:rPr sz="115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-85" dirty="0">
                <a:solidFill>
                  <a:srgbClr val="0A0AFD"/>
                </a:solidFill>
                <a:latin typeface="Arial"/>
                <a:cs typeface="Arial"/>
              </a:rPr>
              <a:t>1</a:t>
            </a:r>
            <a:r>
              <a:rPr sz="1150" spc="5" dirty="0">
                <a:solidFill>
                  <a:srgbClr val="0A0AFD"/>
                </a:solidFill>
                <a:latin typeface="Arial"/>
                <a:cs typeface="Arial"/>
              </a:rPr>
              <a:t>47,456</a:t>
            </a:r>
            <a:endParaRPr sz="1150" dirty="0">
              <a:latin typeface="Arial"/>
              <a:cs typeface="Arial"/>
            </a:endParaRPr>
          </a:p>
          <a:p>
            <a:pPr marL="18415">
              <a:lnSpc>
                <a:spcPct val="100000"/>
              </a:lnSpc>
              <a:spcBef>
                <a:spcPts val="70"/>
              </a:spcBef>
              <a:tabLst>
                <a:tab pos="3479800" algn="l"/>
              </a:tabLst>
            </a:pPr>
            <a:r>
              <a:rPr sz="1150" spc="15" dirty="0">
                <a:solidFill>
                  <a:srgbClr val="0C0A13"/>
                </a:solidFill>
                <a:latin typeface="Arial"/>
                <a:cs typeface="Arial"/>
              </a:rPr>
              <a:t>POOL</a:t>
            </a:r>
            <a:r>
              <a:rPr sz="1150" spc="75" dirty="0">
                <a:solidFill>
                  <a:srgbClr val="0C0A13"/>
                </a:solidFill>
                <a:latin typeface="Arial"/>
                <a:cs typeface="Arial"/>
              </a:rPr>
              <a:t>2</a:t>
            </a:r>
            <a:r>
              <a:rPr sz="1150" spc="280" dirty="0">
                <a:solidFill>
                  <a:srgbClr val="381A23"/>
                </a:solidFill>
                <a:latin typeface="Arial"/>
                <a:cs typeface="Arial"/>
              </a:rPr>
              <a:t>:</a:t>
            </a:r>
            <a:r>
              <a:rPr sz="1150" spc="-60" dirty="0">
                <a:solidFill>
                  <a:srgbClr val="0C0A13"/>
                </a:solidFill>
                <a:latin typeface="Arial"/>
                <a:cs typeface="Arial"/>
              </a:rPr>
              <a:t>(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5</a:t>
            </a:r>
            <a:r>
              <a:rPr sz="1150" spc="-5" dirty="0">
                <a:solidFill>
                  <a:srgbClr val="0C0A13"/>
                </a:solidFill>
                <a:latin typeface="Arial"/>
                <a:cs typeface="Arial"/>
              </a:rPr>
              <a:t>6</a:t>
            </a:r>
            <a:r>
              <a:rPr sz="1150" spc="30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55" dirty="0">
                <a:solidFill>
                  <a:srgbClr val="0C0A13"/>
                </a:solidFill>
                <a:latin typeface="Arial"/>
                <a:cs typeface="Arial"/>
              </a:rPr>
              <a:t>5</a:t>
            </a:r>
            <a:r>
              <a:rPr sz="1150" spc="15" dirty="0">
                <a:solidFill>
                  <a:srgbClr val="0C0A13"/>
                </a:solidFill>
                <a:latin typeface="Arial"/>
                <a:cs typeface="Arial"/>
              </a:rPr>
              <a:t>6</a:t>
            </a:r>
            <a:r>
              <a:rPr sz="1150" spc="75" dirty="0">
                <a:solidFill>
                  <a:srgbClr val="332F49"/>
                </a:solidFill>
                <a:latin typeface="Arial"/>
                <a:cs typeface="Arial"/>
              </a:rPr>
              <a:t>x</a:t>
            </a:r>
            <a:r>
              <a:rPr sz="1150" spc="-40" dirty="0">
                <a:solidFill>
                  <a:srgbClr val="211D2F"/>
                </a:solidFill>
                <a:latin typeface="Arial"/>
                <a:cs typeface="Arial"/>
              </a:rPr>
              <a:t>1</a:t>
            </a:r>
            <a:r>
              <a:rPr sz="1150" spc="-15" dirty="0">
                <a:solidFill>
                  <a:srgbClr val="0C0A13"/>
                </a:solidFill>
                <a:latin typeface="Arial"/>
                <a:cs typeface="Arial"/>
              </a:rPr>
              <a:t>28)</a:t>
            </a:r>
            <a:r>
              <a:rPr sz="115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65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25" dirty="0">
                <a:solidFill>
                  <a:srgbClr val="FF0A13"/>
                </a:solidFill>
                <a:latin typeface="Arial"/>
                <a:cs typeface="Arial"/>
              </a:rPr>
              <a:t>memor</a:t>
            </a:r>
            <a:r>
              <a:rPr sz="1150" spc="95" dirty="0">
                <a:solidFill>
                  <a:srgbClr val="FF0A13"/>
                </a:solidFill>
                <a:latin typeface="Arial"/>
                <a:cs typeface="Arial"/>
              </a:rPr>
              <a:t>y</a:t>
            </a:r>
            <a:r>
              <a:rPr sz="1150" spc="190" dirty="0">
                <a:solidFill>
                  <a:srgbClr val="FF1A31"/>
                </a:solidFill>
                <a:latin typeface="Arial"/>
                <a:cs typeface="Arial"/>
              </a:rPr>
              <a:t>:</a:t>
            </a:r>
            <a:r>
              <a:rPr sz="1150" spc="100" dirty="0">
                <a:solidFill>
                  <a:srgbClr val="FF1A31"/>
                </a:solidFill>
                <a:latin typeface="Arial"/>
                <a:cs typeface="Arial"/>
              </a:rPr>
              <a:t> </a:t>
            </a:r>
            <a:r>
              <a:rPr sz="1150" spc="55" dirty="0">
                <a:solidFill>
                  <a:srgbClr val="FF0A13"/>
                </a:solidFill>
                <a:latin typeface="Arial"/>
                <a:cs typeface="Arial"/>
              </a:rPr>
              <a:t>5</a:t>
            </a:r>
            <a:r>
              <a:rPr sz="1150" spc="-30" dirty="0">
                <a:solidFill>
                  <a:srgbClr val="FF0A13"/>
                </a:solidFill>
                <a:latin typeface="Arial"/>
                <a:cs typeface="Arial"/>
              </a:rPr>
              <a:t>6</a:t>
            </a:r>
            <a:r>
              <a:rPr sz="1150" spc="60" dirty="0">
                <a:solidFill>
                  <a:srgbClr val="FF3444"/>
                </a:solidFill>
                <a:latin typeface="Arial"/>
                <a:cs typeface="Arial"/>
              </a:rPr>
              <a:t>*</a:t>
            </a:r>
            <a:r>
              <a:rPr sz="1150" spc="30" dirty="0">
                <a:solidFill>
                  <a:srgbClr val="FF0A13"/>
                </a:solidFill>
                <a:latin typeface="Arial"/>
                <a:cs typeface="Arial"/>
              </a:rPr>
              <a:t>5</a:t>
            </a:r>
            <a:r>
              <a:rPr sz="1150" spc="-55" dirty="0">
                <a:solidFill>
                  <a:srgbClr val="FF0A13"/>
                </a:solidFill>
                <a:latin typeface="Arial"/>
                <a:cs typeface="Arial"/>
              </a:rPr>
              <a:t>6</a:t>
            </a:r>
            <a:r>
              <a:rPr sz="1150" spc="110" dirty="0">
                <a:solidFill>
                  <a:srgbClr val="FF3444"/>
                </a:solidFill>
                <a:latin typeface="Arial"/>
                <a:cs typeface="Arial"/>
              </a:rPr>
              <a:t>*</a:t>
            </a:r>
            <a:r>
              <a:rPr sz="1150" spc="-85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10" dirty="0">
                <a:solidFill>
                  <a:srgbClr val="FF0A13"/>
                </a:solidFill>
                <a:latin typeface="Arial"/>
                <a:cs typeface="Arial"/>
              </a:rPr>
              <a:t>28=400K</a:t>
            </a:r>
            <a:r>
              <a:rPr sz="1150" dirty="0">
                <a:solidFill>
                  <a:srgbClr val="FF0A13"/>
                </a:solidFill>
                <a:latin typeface="Arial"/>
                <a:cs typeface="Arial"/>
              </a:rPr>
              <a:t>	</a:t>
            </a:r>
            <a:r>
              <a:rPr sz="1150" spc="25" dirty="0">
                <a:solidFill>
                  <a:srgbClr val="0A0AFD"/>
                </a:solidFill>
                <a:latin typeface="Arial"/>
                <a:cs typeface="Arial"/>
              </a:rPr>
              <a:t>par</a:t>
            </a:r>
            <a:r>
              <a:rPr sz="1150" spc="45" dirty="0">
                <a:solidFill>
                  <a:srgbClr val="0A0AFD"/>
                </a:solidFill>
                <a:latin typeface="Arial"/>
                <a:cs typeface="Arial"/>
              </a:rPr>
              <a:t>a</a:t>
            </a:r>
            <a:r>
              <a:rPr sz="1150" spc="35" dirty="0">
                <a:solidFill>
                  <a:srgbClr val="0A0AFD"/>
                </a:solidFill>
                <a:latin typeface="Arial"/>
                <a:cs typeface="Arial"/>
              </a:rPr>
              <a:t>ms:</a:t>
            </a:r>
            <a:r>
              <a:rPr sz="1150" spc="-6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70" dirty="0">
                <a:solidFill>
                  <a:srgbClr val="0A0AFD"/>
                </a:solidFill>
                <a:latin typeface="Arial"/>
                <a:cs typeface="Arial"/>
              </a:rPr>
              <a:t>0</a:t>
            </a:r>
            <a:endParaRPr sz="11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5429" y="2683405"/>
            <a:ext cx="3671570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1600"/>
              </a:lnSpc>
            </a:pP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CO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N</a:t>
            </a:r>
            <a:r>
              <a:rPr sz="1150" spc="60" dirty="0">
                <a:solidFill>
                  <a:srgbClr val="332F49"/>
                </a:solidFill>
                <a:latin typeface="Arial"/>
                <a:cs typeface="Arial"/>
              </a:rPr>
              <a:t>V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3</a:t>
            </a:r>
            <a:r>
              <a:rPr sz="1150" spc="-60" dirty="0">
                <a:solidFill>
                  <a:srgbClr val="0C0A13"/>
                </a:solidFill>
                <a:latin typeface="Arial"/>
                <a:cs typeface="Arial"/>
              </a:rPr>
              <a:t>-</a:t>
            </a:r>
            <a:r>
              <a:rPr sz="1150" spc="60" dirty="0">
                <a:solidFill>
                  <a:srgbClr val="211D2F"/>
                </a:solidFill>
                <a:latin typeface="Arial"/>
                <a:cs typeface="Arial"/>
              </a:rPr>
              <a:t>2</a:t>
            </a:r>
            <a:r>
              <a:rPr sz="1150" spc="55" dirty="0">
                <a:solidFill>
                  <a:srgbClr val="0C0A13"/>
                </a:solidFill>
                <a:latin typeface="Arial"/>
                <a:cs typeface="Arial"/>
              </a:rPr>
              <a:t>5</a:t>
            </a:r>
            <a:r>
              <a:rPr sz="1150" spc="55" dirty="0">
                <a:solidFill>
                  <a:srgbClr val="211D2F"/>
                </a:solidFill>
                <a:latin typeface="Arial"/>
                <a:cs typeface="Arial"/>
              </a:rPr>
              <a:t>6</a:t>
            </a:r>
            <a:r>
              <a:rPr sz="1150" spc="190" dirty="0">
                <a:solidFill>
                  <a:srgbClr val="332F49"/>
                </a:solidFill>
                <a:latin typeface="Arial"/>
                <a:cs typeface="Arial"/>
              </a:rPr>
              <a:t>:</a:t>
            </a:r>
            <a:r>
              <a:rPr sz="1150" spc="-180" dirty="0">
                <a:solidFill>
                  <a:srgbClr val="332F49"/>
                </a:solidFill>
                <a:latin typeface="Arial"/>
                <a:cs typeface="Arial"/>
              </a:rPr>
              <a:t> </a:t>
            </a:r>
            <a:r>
              <a:rPr sz="1150" spc="-110" dirty="0">
                <a:solidFill>
                  <a:srgbClr val="050833"/>
                </a:solidFill>
                <a:latin typeface="Arial"/>
                <a:cs typeface="Arial"/>
              </a:rPr>
              <a:t>(</a:t>
            </a:r>
            <a:r>
              <a:rPr sz="1150" spc="55" dirty="0">
                <a:solidFill>
                  <a:srgbClr val="0C0A13"/>
                </a:solidFill>
                <a:latin typeface="Arial"/>
                <a:cs typeface="Arial"/>
              </a:rPr>
              <a:t>5</a:t>
            </a:r>
            <a:r>
              <a:rPr sz="1150" spc="15" dirty="0">
                <a:solidFill>
                  <a:srgbClr val="0C0A13"/>
                </a:solidFill>
                <a:latin typeface="Arial"/>
                <a:cs typeface="Arial"/>
              </a:rPr>
              <a:t>6</a:t>
            </a:r>
            <a:r>
              <a:rPr sz="1150" spc="25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5</a:t>
            </a:r>
            <a:r>
              <a:rPr sz="1150" spc="-5" dirty="0">
                <a:solidFill>
                  <a:srgbClr val="0C0A13"/>
                </a:solidFill>
                <a:latin typeface="Arial"/>
                <a:cs typeface="Arial"/>
              </a:rPr>
              <a:t>6</a:t>
            </a:r>
            <a:r>
              <a:rPr sz="1150" spc="25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256]</a:t>
            </a:r>
            <a:r>
              <a:rPr sz="115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95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20" dirty="0">
                <a:solidFill>
                  <a:srgbClr val="FF0A13"/>
                </a:solidFill>
                <a:latin typeface="Arial"/>
                <a:cs typeface="Arial"/>
              </a:rPr>
              <a:t>memor</a:t>
            </a:r>
            <a:r>
              <a:rPr sz="1150" spc="125" dirty="0">
                <a:solidFill>
                  <a:srgbClr val="FF0A13"/>
                </a:solidFill>
                <a:latin typeface="Arial"/>
                <a:cs typeface="Arial"/>
              </a:rPr>
              <a:t>y</a:t>
            </a:r>
            <a:r>
              <a:rPr sz="1150" spc="60" dirty="0">
                <a:solidFill>
                  <a:srgbClr val="FF1A31"/>
                </a:solidFill>
                <a:latin typeface="Arial"/>
                <a:cs typeface="Arial"/>
              </a:rPr>
              <a:t>:</a:t>
            </a:r>
            <a:r>
              <a:rPr sz="1150" spc="135" dirty="0">
                <a:solidFill>
                  <a:srgbClr val="FF1A31"/>
                </a:solidFill>
                <a:latin typeface="Arial"/>
                <a:cs typeface="Arial"/>
              </a:rPr>
              <a:t> </a:t>
            </a:r>
            <a:r>
              <a:rPr sz="1150" spc="55" dirty="0">
                <a:solidFill>
                  <a:srgbClr val="FF0A13"/>
                </a:solidFill>
                <a:latin typeface="Arial"/>
                <a:cs typeface="Arial"/>
              </a:rPr>
              <a:t>5</a:t>
            </a:r>
            <a:r>
              <a:rPr sz="1150" spc="15" dirty="0">
                <a:solidFill>
                  <a:srgbClr val="FF0A13"/>
                </a:solidFill>
                <a:latin typeface="Arial"/>
                <a:cs typeface="Arial"/>
              </a:rPr>
              <a:t>6</a:t>
            </a:r>
            <a:r>
              <a:rPr sz="1150" spc="15" dirty="0">
                <a:solidFill>
                  <a:srgbClr val="FF525B"/>
                </a:solidFill>
                <a:latin typeface="Arial"/>
                <a:cs typeface="Arial"/>
              </a:rPr>
              <a:t>*</a:t>
            </a:r>
            <a:r>
              <a:rPr sz="1150" spc="55" dirty="0">
                <a:solidFill>
                  <a:srgbClr val="FF0A13"/>
                </a:solidFill>
                <a:latin typeface="Arial"/>
                <a:cs typeface="Arial"/>
              </a:rPr>
              <a:t>5</a:t>
            </a:r>
            <a:r>
              <a:rPr sz="1150" spc="15" dirty="0">
                <a:solidFill>
                  <a:srgbClr val="FF0A13"/>
                </a:solidFill>
                <a:latin typeface="Arial"/>
                <a:cs typeface="Arial"/>
              </a:rPr>
              <a:t>6</a:t>
            </a:r>
            <a:r>
              <a:rPr sz="1150" spc="10" dirty="0">
                <a:solidFill>
                  <a:srgbClr val="FF1A31"/>
                </a:solidFill>
                <a:latin typeface="Arial"/>
                <a:cs typeface="Arial"/>
              </a:rPr>
              <a:t>*</a:t>
            </a:r>
            <a:r>
              <a:rPr sz="1150" spc="5" dirty="0">
                <a:solidFill>
                  <a:srgbClr val="FF0A13"/>
                </a:solidFill>
                <a:latin typeface="Arial"/>
                <a:cs typeface="Arial"/>
              </a:rPr>
              <a:t>256=800K</a:t>
            </a:r>
            <a:r>
              <a:rPr sz="115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CO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N</a:t>
            </a:r>
            <a:r>
              <a:rPr sz="1150" spc="60" dirty="0">
                <a:solidFill>
                  <a:srgbClr val="332F49"/>
                </a:solidFill>
                <a:latin typeface="Arial"/>
                <a:cs typeface="Arial"/>
              </a:rPr>
              <a:t>V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3-256:</a:t>
            </a:r>
            <a:r>
              <a:rPr sz="1150" spc="6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-110" dirty="0">
                <a:solidFill>
                  <a:srgbClr val="050833"/>
                </a:solidFill>
                <a:latin typeface="Arial"/>
                <a:cs typeface="Arial"/>
              </a:rPr>
              <a:t>(</a:t>
            </a:r>
            <a:r>
              <a:rPr sz="1150" spc="55" dirty="0">
                <a:solidFill>
                  <a:srgbClr val="0C0A13"/>
                </a:solidFill>
                <a:latin typeface="Arial"/>
                <a:cs typeface="Arial"/>
              </a:rPr>
              <a:t>5</a:t>
            </a:r>
            <a:r>
              <a:rPr sz="1150" spc="15" dirty="0">
                <a:solidFill>
                  <a:srgbClr val="0C0A13"/>
                </a:solidFill>
                <a:latin typeface="Arial"/>
                <a:cs typeface="Arial"/>
              </a:rPr>
              <a:t>6</a:t>
            </a:r>
            <a:r>
              <a:rPr sz="1150" spc="25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5</a:t>
            </a:r>
            <a:r>
              <a:rPr sz="1150" spc="-5" dirty="0">
                <a:solidFill>
                  <a:srgbClr val="0C0A13"/>
                </a:solidFill>
                <a:latin typeface="Arial"/>
                <a:cs typeface="Arial"/>
              </a:rPr>
              <a:t>6</a:t>
            </a:r>
            <a:r>
              <a:rPr sz="1150" spc="25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25</a:t>
            </a:r>
            <a:r>
              <a:rPr sz="1150" spc="-25" dirty="0">
                <a:solidFill>
                  <a:srgbClr val="0C0A13"/>
                </a:solidFill>
                <a:latin typeface="Arial"/>
                <a:cs typeface="Arial"/>
              </a:rPr>
              <a:t>6</a:t>
            </a:r>
            <a:r>
              <a:rPr sz="1150" spc="70" dirty="0">
                <a:solidFill>
                  <a:srgbClr val="0C0A13"/>
                </a:solidFill>
                <a:latin typeface="Arial"/>
                <a:cs typeface="Arial"/>
              </a:rPr>
              <a:t>)</a:t>
            </a:r>
            <a:r>
              <a:rPr sz="115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-2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20" dirty="0">
                <a:solidFill>
                  <a:srgbClr val="FF0A13"/>
                </a:solidFill>
                <a:latin typeface="Arial"/>
                <a:cs typeface="Arial"/>
              </a:rPr>
              <a:t>memor</a:t>
            </a:r>
            <a:r>
              <a:rPr sz="1150" spc="125" dirty="0">
                <a:solidFill>
                  <a:srgbClr val="FF0A13"/>
                </a:solidFill>
                <a:latin typeface="Arial"/>
                <a:cs typeface="Arial"/>
              </a:rPr>
              <a:t>y</a:t>
            </a:r>
            <a:r>
              <a:rPr sz="1150" spc="60" dirty="0">
                <a:solidFill>
                  <a:srgbClr val="FF1A31"/>
                </a:solidFill>
                <a:latin typeface="Arial"/>
                <a:cs typeface="Arial"/>
              </a:rPr>
              <a:t>:</a:t>
            </a:r>
            <a:r>
              <a:rPr sz="1150" spc="135" dirty="0">
                <a:solidFill>
                  <a:srgbClr val="FF1A31"/>
                </a:solidFill>
                <a:latin typeface="Arial"/>
                <a:cs typeface="Arial"/>
              </a:rPr>
              <a:t> </a:t>
            </a:r>
            <a:r>
              <a:rPr sz="1150" spc="55" dirty="0">
                <a:solidFill>
                  <a:srgbClr val="FF0A13"/>
                </a:solidFill>
                <a:latin typeface="Arial"/>
                <a:cs typeface="Arial"/>
              </a:rPr>
              <a:t>5</a:t>
            </a:r>
            <a:r>
              <a:rPr sz="1150" spc="15" dirty="0">
                <a:solidFill>
                  <a:srgbClr val="FF0A13"/>
                </a:solidFill>
                <a:latin typeface="Arial"/>
                <a:cs typeface="Arial"/>
              </a:rPr>
              <a:t>6</a:t>
            </a:r>
            <a:r>
              <a:rPr sz="1150" spc="15" dirty="0">
                <a:solidFill>
                  <a:srgbClr val="FF525B"/>
                </a:solidFill>
                <a:latin typeface="Arial"/>
                <a:cs typeface="Arial"/>
              </a:rPr>
              <a:t>*</a:t>
            </a:r>
            <a:r>
              <a:rPr sz="1150" spc="55" dirty="0">
                <a:solidFill>
                  <a:srgbClr val="FF0A13"/>
                </a:solidFill>
                <a:latin typeface="Arial"/>
                <a:cs typeface="Arial"/>
              </a:rPr>
              <a:t>5</a:t>
            </a:r>
            <a:r>
              <a:rPr sz="1150" spc="15" dirty="0">
                <a:solidFill>
                  <a:srgbClr val="FF0A13"/>
                </a:solidFill>
                <a:latin typeface="Arial"/>
                <a:cs typeface="Arial"/>
              </a:rPr>
              <a:t>6</a:t>
            </a:r>
            <a:r>
              <a:rPr sz="1150" spc="10" dirty="0">
                <a:solidFill>
                  <a:srgbClr val="FF3444"/>
                </a:solidFill>
                <a:latin typeface="Arial"/>
                <a:cs typeface="Arial"/>
              </a:rPr>
              <a:t>*</a:t>
            </a:r>
            <a:r>
              <a:rPr sz="1150" spc="5" dirty="0">
                <a:solidFill>
                  <a:srgbClr val="FF0A13"/>
                </a:solidFill>
                <a:latin typeface="Arial"/>
                <a:cs typeface="Arial"/>
              </a:rPr>
              <a:t>256=800K</a:t>
            </a:r>
            <a:r>
              <a:rPr sz="115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CO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N</a:t>
            </a:r>
            <a:r>
              <a:rPr sz="1150" spc="60" dirty="0">
                <a:solidFill>
                  <a:srgbClr val="332F49"/>
                </a:solidFill>
                <a:latin typeface="Arial"/>
                <a:cs typeface="Arial"/>
              </a:rPr>
              <a:t>V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3</a:t>
            </a:r>
            <a:r>
              <a:rPr sz="1150" spc="-60" dirty="0">
                <a:solidFill>
                  <a:srgbClr val="0C0A13"/>
                </a:solidFill>
                <a:latin typeface="Arial"/>
                <a:cs typeface="Arial"/>
              </a:rPr>
              <a:t>-</a:t>
            </a:r>
            <a:r>
              <a:rPr sz="1150" spc="60" dirty="0">
                <a:solidFill>
                  <a:srgbClr val="211D2F"/>
                </a:solidFill>
                <a:latin typeface="Arial"/>
                <a:cs typeface="Arial"/>
              </a:rPr>
              <a:t>2</a:t>
            </a:r>
            <a:r>
              <a:rPr sz="1150" spc="55" dirty="0">
                <a:solidFill>
                  <a:srgbClr val="0C0A13"/>
                </a:solidFill>
                <a:latin typeface="Arial"/>
                <a:cs typeface="Arial"/>
              </a:rPr>
              <a:t>5</a:t>
            </a:r>
            <a:r>
              <a:rPr sz="1150" spc="60" dirty="0">
                <a:solidFill>
                  <a:srgbClr val="0C0A13"/>
                </a:solidFill>
                <a:latin typeface="Arial"/>
                <a:cs typeface="Arial"/>
              </a:rPr>
              <a:t>6</a:t>
            </a:r>
            <a:r>
              <a:rPr sz="1150" spc="190" dirty="0">
                <a:solidFill>
                  <a:srgbClr val="332F49"/>
                </a:solidFill>
                <a:latin typeface="Arial"/>
                <a:cs typeface="Arial"/>
              </a:rPr>
              <a:t>:</a:t>
            </a:r>
            <a:r>
              <a:rPr sz="1150" spc="-180" dirty="0">
                <a:solidFill>
                  <a:srgbClr val="332F49"/>
                </a:solidFill>
                <a:latin typeface="Arial"/>
                <a:cs typeface="Arial"/>
              </a:rPr>
              <a:t> </a:t>
            </a:r>
            <a:r>
              <a:rPr sz="1150" spc="-110" dirty="0">
                <a:solidFill>
                  <a:srgbClr val="050833"/>
                </a:solidFill>
                <a:latin typeface="Arial"/>
                <a:cs typeface="Arial"/>
              </a:rPr>
              <a:t>(</a:t>
            </a:r>
            <a:r>
              <a:rPr sz="1150" spc="55" dirty="0">
                <a:solidFill>
                  <a:srgbClr val="0C0A13"/>
                </a:solidFill>
                <a:latin typeface="Arial"/>
                <a:cs typeface="Arial"/>
              </a:rPr>
              <a:t>5</a:t>
            </a:r>
            <a:r>
              <a:rPr sz="1150" spc="15" dirty="0">
                <a:solidFill>
                  <a:srgbClr val="0C0A13"/>
                </a:solidFill>
                <a:latin typeface="Arial"/>
                <a:cs typeface="Arial"/>
              </a:rPr>
              <a:t>6</a:t>
            </a:r>
            <a:r>
              <a:rPr sz="1150" spc="25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5</a:t>
            </a:r>
            <a:r>
              <a:rPr sz="1150" spc="-5" dirty="0">
                <a:solidFill>
                  <a:srgbClr val="0C0A13"/>
                </a:solidFill>
                <a:latin typeface="Arial"/>
                <a:cs typeface="Arial"/>
              </a:rPr>
              <a:t>6</a:t>
            </a:r>
            <a:r>
              <a:rPr sz="1150" spc="25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256]</a:t>
            </a:r>
            <a:r>
              <a:rPr sz="115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95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20" dirty="0">
                <a:solidFill>
                  <a:srgbClr val="FF0A13"/>
                </a:solidFill>
                <a:latin typeface="Arial"/>
                <a:cs typeface="Arial"/>
              </a:rPr>
              <a:t>memor</a:t>
            </a:r>
            <a:r>
              <a:rPr sz="1150" spc="125" dirty="0">
                <a:solidFill>
                  <a:srgbClr val="FF0A13"/>
                </a:solidFill>
                <a:latin typeface="Arial"/>
                <a:cs typeface="Arial"/>
              </a:rPr>
              <a:t>y</a:t>
            </a:r>
            <a:r>
              <a:rPr sz="1150" spc="60" dirty="0">
                <a:solidFill>
                  <a:srgbClr val="FF1A31"/>
                </a:solidFill>
                <a:latin typeface="Arial"/>
                <a:cs typeface="Arial"/>
              </a:rPr>
              <a:t>:</a:t>
            </a:r>
            <a:r>
              <a:rPr sz="1150" spc="135" dirty="0">
                <a:solidFill>
                  <a:srgbClr val="FF1A31"/>
                </a:solidFill>
                <a:latin typeface="Arial"/>
                <a:cs typeface="Arial"/>
              </a:rPr>
              <a:t> </a:t>
            </a:r>
            <a:r>
              <a:rPr sz="1150" spc="55" dirty="0">
                <a:solidFill>
                  <a:srgbClr val="FF0A13"/>
                </a:solidFill>
                <a:latin typeface="Arial"/>
                <a:cs typeface="Arial"/>
              </a:rPr>
              <a:t>5</a:t>
            </a:r>
            <a:r>
              <a:rPr sz="1150" spc="15" dirty="0">
                <a:solidFill>
                  <a:srgbClr val="FF0A13"/>
                </a:solidFill>
                <a:latin typeface="Arial"/>
                <a:cs typeface="Arial"/>
              </a:rPr>
              <a:t>6</a:t>
            </a:r>
            <a:r>
              <a:rPr sz="1150" spc="15" dirty="0">
                <a:solidFill>
                  <a:srgbClr val="FF3444"/>
                </a:solidFill>
                <a:latin typeface="Arial"/>
                <a:cs typeface="Arial"/>
              </a:rPr>
              <a:t>*</a:t>
            </a:r>
            <a:r>
              <a:rPr sz="1150" spc="55" dirty="0">
                <a:solidFill>
                  <a:srgbClr val="FF0A13"/>
                </a:solidFill>
                <a:latin typeface="Arial"/>
                <a:cs typeface="Arial"/>
              </a:rPr>
              <a:t>5</a:t>
            </a:r>
            <a:r>
              <a:rPr sz="1150" spc="15" dirty="0">
                <a:solidFill>
                  <a:srgbClr val="FF0A13"/>
                </a:solidFill>
                <a:latin typeface="Arial"/>
                <a:cs typeface="Arial"/>
              </a:rPr>
              <a:t>6</a:t>
            </a:r>
            <a:r>
              <a:rPr sz="1150" spc="10" dirty="0">
                <a:solidFill>
                  <a:srgbClr val="FF3444"/>
                </a:solidFill>
                <a:latin typeface="Arial"/>
                <a:cs typeface="Arial"/>
              </a:rPr>
              <a:t>*</a:t>
            </a:r>
            <a:r>
              <a:rPr sz="1150" spc="5" dirty="0">
                <a:solidFill>
                  <a:srgbClr val="FF0A13"/>
                </a:solidFill>
                <a:latin typeface="Arial"/>
                <a:cs typeface="Arial"/>
              </a:rPr>
              <a:t>256=800K</a:t>
            </a:r>
            <a:endParaRPr sz="11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59595" y="2683405"/>
            <a:ext cx="2306320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70"/>
              </a:lnSpc>
            </a:pPr>
            <a:r>
              <a:rPr sz="1150" spc="30" dirty="0">
                <a:solidFill>
                  <a:srgbClr val="0A0AFD"/>
                </a:solidFill>
                <a:latin typeface="Arial"/>
                <a:cs typeface="Arial"/>
              </a:rPr>
              <a:t>param</a:t>
            </a:r>
            <a:r>
              <a:rPr sz="1150" spc="20" dirty="0">
                <a:solidFill>
                  <a:srgbClr val="0A0AFD"/>
                </a:solidFill>
                <a:latin typeface="Arial"/>
                <a:cs typeface="Arial"/>
              </a:rPr>
              <a:t>s</a:t>
            </a:r>
            <a:r>
              <a:rPr sz="1150" spc="325" dirty="0">
                <a:solidFill>
                  <a:srgbClr val="2D2BFF"/>
                </a:solidFill>
                <a:latin typeface="Arial"/>
                <a:cs typeface="Arial"/>
              </a:rPr>
              <a:t>:</a:t>
            </a:r>
            <a:r>
              <a:rPr sz="1150" spc="-15" dirty="0">
                <a:solidFill>
                  <a:srgbClr val="2D2BFF"/>
                </a:solidFill>
                <a:latin typeface="Arial"/>
                <a:cs typeface="Arial"/>
              </a:rPr>
              <a:t>(</a:t>
            </a:r>
            <a:r>
              <a:rPr sz="1150" spc="10" dirty="0">
                <a:solidFill>
                  <a:srgbClr val="0A0AFD"/>
                </a:solidFill>
                <a:latin typeface="Arial"/>
                <a:cs typeface="Arial"/>
              </a:rPr>
              <a:t>3</a:t>
            </a:r>
            <a:r>
              <a:rPr sz="1150" spc="15" dirty="0">
                <a:solidFill>
                  <a:srgbClr val="3F3DFF"/>
                </a:solidFill>
                <a:latin typeface="Arial"/>
                <a:cs typeface="Arial"/>
              </a:rPr>
              <a:t>*</a:t>
            </a:r>
            <a:r>
              <a:rPr sz="1150" spc="60" dirty="0">
                <a:solidFill>
                  <a:srgbClr val="0A0AFD"/>
                </a:solidFill>
                <a:latin typeface="Arial"/>
                <a:cs typeface="Arial"/>
              </a:rPr>
              <a:t>3</a:t>
            </a:r>
            <a:r>
              <a:rPr sz="1150" spc="60" dirty="0">
                <a:solidFill>
                  <a:srgbClr val="3F3DFF"/>
                </a:solidFill>
                <a:latin typeface="Arial"/>
                <a:cs typeface="Arial"/>
              </a:rPr>
              <a:t>*</a:t>
            </a:r>
            <a:r>
              <a:rPr sz="1150" spc="50" dirty="0">
                <a:solidFill>
                  <a:srgbClr val="0A0AFD"/>
                </a:solidFill>
                <a:latin typeface="Arial"/>
                <a:cs typeface="Arial"/>
              </a:rPr>
              <a:t>12</a:t>
            </a:r>
            <a:r>
              <a:rPr sz="1150" spc="-60" dirty="0">
                <a:solidFill>
                  <a:srgbClr val="0A0AFD"/>
                </a:solidFill>
                <a:latin typeface="Arial"/>
                <a:cs typeface="Arial"/>
              </a:rPr>
              <a:t>8</a:t>
            </a:r>
            <a:r>
              <a:rPr sz="1150" spc="25" dirty="0">
                <a:solidFill>
                  <a:srgbClr val="2D2BFF"/>
                </a:solidFill>
                <a:latin typeface="Arial"/>
                <a:cs typeface="Arial"/>
              </a:rPr>
              <a:t>)*</a:t>
            </a:r>
            <a:r>
              <a:rPr sz="1150" spc="-30" dirty="0">
                <a:solidFill>
                  <a:srgbClr val="2D2BFF"/>
                </a:solidFill>
                <a:latin typeface="Arial"/>
                <a:cs typeface="Arial"/>
              </a:rPr>
              <a:t>2</a:t>
            </a:r>
            <a:r>
              <a:rPr sz="1150" spc="55" dirty="0">
                <a:solidFill>
                  <a:srgbClr val="0A0AFD"/>
                </a:solidFill>
                <a:latin typeface="Arial"/>
                <a:cs typeface="Arial"/>
              </a:rPr>
              <a:t>56</a:t>
            </a:r>
            <a:r>
              <a:rPr sz="1150" spc="-35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120" dirty="0">
                <a:solidFill>
                  <a:srgbClr val="0A0AFD"/>
                </a:solidFill>
                <a:latin typeface="Arial"/>
                <a:cs typeface="Arial"/>
              </a:rPr>
              <a:t>=</a:t>
            </a:r>
            <a:r>
              <a:rPr sz="1150" spc="-9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15" dirty="0">
                <a:solidFill>
                  <a:srgbClr val="0A0AFD"/>
                </a:solidFill>
                <a:latin typeface="Arial"/>
                <a:cs typeface="Arial"/>
              </a:rPr>
              <a:t>29</a:t>
            </a:r>
            <a:r>
              <a:rPr sz="1150" spc="95" dirty="0">
                <a:solidFill>
                  <a:srgbClr val="0A0AFD"/>
                </a:solidFill>
                <a:latin typeface="Arial"/>
                <a:cs typeface="Arial"/>
              </a:rPr>
              <a:t>4</a:t>
            </a:r>
            <a:r>
              <a:rPr sz="1150" spc="-50" dirty="0">
                <a:solidFill>
                  <a:srgbClr val="2D2BFF"/>
                </a:solidFill>
                <a:latin typeface="Arial"/>
                <a:cs typeface="Arial"/>
              </a:rPr>
              <a:t>,</a:t>
            </a:r>
            <a:r>
              <a:rPr sz="1150" spc="50" dirty="0">
                <a:solidFill>
                  <a:srgbClr val="0A0AFD"/>
                </a:solidFill>
                <a:latin typeface="Arial"/>
                <a:cs typeface="Arial"/>
              </a:rPr>
              <a:t>9</a:t>
            </a:r>
            <a:r>
              <a:rPr sz="1150" spc="-25" dirty="0">
                <a:solidFill>
                  <a:srgbClr val="0A0AFD"/>
                </a:solidFill>
                <a:latin typeface="Arial"/>
                <a:cs typeface="Arial"/>
              </a:rPr>
              <a:t>1</a:t>
            </a:r>
            <a:r>
              <a:rPr sz="1150" spc="114" dirty="0">
                <a:solidFill>
                  <a:srgbClr val="0A0AFD"/>
                </a:solidFill>
                <a:latin typeface="Arial"/>
                <a:cs typeface="Arial"/>
              </a:rPr>
              <a:t>2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ts val="1370"/>
              </a:lnSpc>
            </a:pPr>
            <a:r>
              <a:rPr sz="1150" spc="30" dirty="0">
                <a:solidFill>
                  <a:srgbClr val="0A0AFD"/>
                </a:solidFill>
                <a:latin typeface="Arial"/>
                <a:cs typeface="Arial"/>
              </a:rPr>
              <a:t>param</a:t>
            </a:r>
            <a:r>
              <a:rPr sz="1150" spc="20" dirty="0">
                <a:solidFill>
                  <a:srgbClr val="0A0AFD"/>
                </a:solidFill>
                <a:latin typeface="Arial"/>
                <a:cs typeface="Arial"/>
              </a:rPr>
              <a:t>s</a:t>
            </a:r>
            <a:r>
              <a:rPr sz="1150" spc="325" dirty="0">
                <a:solidFill>
                  <a:srgbClr val="0A0AFD"/>
                </a:solidFill>
                <a:latin typeface="Arial"/>
                <a:cs typeface="Arial"/>
              </a:rPr>
              <a:t>:</a:t>
            </a:r>
            <a:r>
              <a:rPr sz="1150" spc="-15" dirty="0">
                <a:solidFill>
                  <a:srgbClr val="2D2BFF"/>
                </a:solidFill>
                <a:latin typeface="Arial"/>
                <a:cs typeface="Arial"/>
              </a:rPr>
              <a:t>(</a:t>
            </a:r>
            <a:r>
              <a:rPr sz="1150" spc="10" dirty="0">
                <a:solidFill>
                  <a:srgbClr val="0A0AFD"/>
                </a:solidFill>
                <a:latin typeface="Arial"/>
                <a:cs typeface="Arial"/>
              </a:rPr>
              <a:t>3</a:t>
            </a:r>
            <a:r>
              <a:rPr sz="1150" spc="15" dirty="0">
                <a:solidFill>
                  <a:srgbClr val="3F3DFF"/>
                </a:solidFill>
                <a:latin typeface="Arial"/>
                <a:cs typeface="Arial"/>
              </a:rPr>
              <a:t>*</a:t>
            </a:r>
            <a:r>
              <a:rPr sz="1150" spc="10" dirty="0">
                <a:solidFill>
                  <a:srgbClr val="0A0AFD"/>
                </a:solidFill>
                <a:latin typeface="Arial"/>
                <a:cs typeface="Arial"/>
              </a:rPr>
              <a:t>3</a:t>
            </a:r>
            <a:r>
              <a:rPr sz="1150" spc="15" dirty="0">
                <a:solidFill>
                  <a:srgbClr val="2D2BFF"/>
                </a:solidFill>
                <a:latin typeface="Arial"/>
                <a:cs typeface="Arial"/>
              </a:rPr>
              <a:t>*</a:t>
            </a:r>
            <a:r>
              <a:rPr sz="1150" spc="50" dirty="0">
                <a:solidFill>
                  <a:srgbClr val="0A0AFD"/>
                </a:solidFill>
                <a:latin typeface="Arial"/>
                <a:cs typeface="Arial"/>
              </a:rPr>
              <a:t>25</a:t>
            </a:r>
            <a:r>
              <a:rPr sz="1150" spc="35" dirty="0">
                <a:solidFill>
                  <a:srgbClr val="0A0AFD"/>
                </a:solidFill>
                <a:latin typeface="Arial"/>
                <a:cs typeface="Arial"/>
              </a:rPr>
              <a:t>6</a:t>
            </a:r>
            <a:r>
              <a:rPr sz="1150" spc="30" dirty="0">
                <a:solidFill>
                  <a:srgbClr val="2D2BFF"/>
                </a:solidFill>
                <a:latin typeface="Arial"/>
                <a:cs typeface="Arial"/>
              </a:rPr>
              <a:t>)</a:t>
            </a:r>
            <a:r>
              <a:rPr sz="1150" spc="-75" dirty="0">
                <a:solidFill>
                  <a:srgbClr val="2D2BFF"/>
                </a:solidFill>
                <a:latin typeface="Arial"/>
                <a:cs typeface="Arial"/>
              </a:rPr>
              <a:t>*</a:t>
            </a:r>
            <a:r>
              <a:rPr sz="1150" spc="50" dirty="0">
                <a:solidFill>
                  <a:srgbClr val="0A0AFD"/>
                </a:solidFill>
                <a:latin typeface="Arial"/>
                <a:cs typeface="Arial"/>
              </a:rPr>
              <a:t>256</a:t>
            </a:r>
            <a:r>
              <a:rPr sz="1150" spc="-1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60" dirty="0">
                <a:solidFill>
                  <a:srgbClr val="0A0AFD"/>
                </a:solidFill>
                <a:latin typeface="Arial"/>
                <a:cs typeface="Arial"/>
              </a:rPr>
              <a:t>=</a:t>
            </a:r>
            <a:r>
              <a:rPr sz="1150" spc="-3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55" dirty="0">
                <a:solidFill>
                  <a:srgbClr val="0A0AFD"/>
                </a:solidFill>
                <a:latin typeface="Arial"/>
                <a:cs typeface="Arial"/>
              </a:rPr>
              <a:t>5</a:t>
            </a:r>
            <a:r>
              <a:rPr sz="1150" spc="-30" dirty="0">
                <a:solidFill>
                  <a:srgbClr val="0A0AFD"/>
                </a:solidFill>
                <a:latin typeface="Arial"/>
                <a:cs typeface="Arial"/>
              </a:rPr>
              <a:t>8</a:t>
            </a:r>
            <a:r>
              <a:rPr sz="1150" spc="105" dirty="0">
                <a:solidFill>
                  <a:srgbClr val="0A0AFD"/>
                </a:solidFill>
                <a:latin typeface="Arial"/>
                <a:cs typeface="Arial"/>
              </a:rPr>
              <a:t>9</a:t>
            </a:r>
            <a:r>
              <a:rPr sz="1150" spc="-50" dirty="0">
                <a:solidFill>
                  <a:srgbClr val="3F3DFF"/>
                </a:solidFill>
                <a:latin typeface="Arial"/>
                <a:cs typeface="Arial"/>
              </a:rPr>
              <a:t>,</a:t>
            </a:r>
            <a:r>
              <a:rPr sz="1150" spc="25" dirty="0">
                <a:solidFill>
                  <a:srgbClr val="0A0AFD"/>
                </a:solidFill>
                <a:latin typeface="Arial"/>
                <a:cs typeface="Arial"/>
              </a:rPr>
              <a:t>824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150" spc="30" dirty="0">
                <a:solidFill>
                  <a:srgbClr val="0A0AFD"/>
                </a:solidFill>
                <a:latin typeface="Arial"/>
                <a:cs typeface="Arial"/>
              </a:rPr>
              <a:t>param</a:t>
            </a:r>
            <a:r>
              <a:rPr sz="1150" spc="20" dirty="0">
                <a:solidFill>
                  <a:srgbClr val="0A0AFD"/>
                </a:solidFill>
                <a:latin typeface="Arial"/>
                <a:cs typeface="Arial"/>
              </a:rPr>
              <a:t>s</a:t>
            </a:r>
            <a:r>
              <a:rPr sz="1150" spc="325" dirty="0">
                <a:solidFill>
                  <a:srgbClr val="2D2BFF"/>
                </a:solidFill>
                <a:latin typeface="Arial"/>
                <a:cs typeface="Arial"/>
              </a:rPr>
              <a:t>:</a:t>
            </a:r>
            <a:r>
              <a:rPr sz="1150" spc="-15" dirty="0">
                <a:solidFill>
                  <a:srgbClr val="2D2BFF"/>
                </a:solidFill>
                <a:latin typeface="Arial"/>
                <a:cs typeface="Arial"/>
              </a:rPr>
              <a:t>(</a:t>
            </a:r>
            <a:r>
              <a:rPr sz="1150" spc="10" dirty="0">
                <a:solidFill>
                  <a:srgbClr val="0A0AFD"/>
                </a:solidFill>
                <a:latin typeface="Arial"/>
                <a:cs typeface="Arial"/>
              </a:rPr>
              <a:t>3</a:t>
            </a:r>
            <a:r>
              <a:rPr sz="1150" spc="15" dirty="0">
                <a:solidFill>
                  <a:srgbClr val="3F3DFF"/>
                </a:solidFill>
                <a:latin typeface="Arial"/>
                <a:cs typeface="Arial"/>
              </a:rPr>
              <a:t>*</a:t>
            </a:r>
            <a:r>
              <a:rPr sz="1150" spc="60" dirty="0">
                <a:solidFill>
                  <a:srgbClr val="0A0AFD"/>
                </a:solidFill>
                <a:latin typeface="Arial"/>
                <a:cs typeface="Arial"/>
              </a:rPr>
              <a:t>3</a:t>
            </a:r>
            <a:r>
              <a:rPr sz="1150" spc="-30" dirty="0">
                <a:solidFill>
                  <a:srgbClr val="2D2BFF"/>
                </a:solidFill>
                <a:latin typeface="Arial"/>
                <a:cs typeface="Arial"/>
              </a:rPr>
              <a:t>*</a:t>
            </a:r>
            <a:r>
              <a:rPr sz="1150" spc="50" dirty="0">
                <a:solidFill>
                  <a:srgbClr val="0A0AFD"/>
                </a:solidFill>
                <a:latin typeface="Arial"/>
                <a:cs typeface="Arial"/>
              </a:rPr>
              <a:t>25</a:t>
            </a:r>
            <a:r>
              <a:rPr sz="1150" spc="35" dirty="0">
                <a:solidFill>
                  <a:srgbClr val="0A0AFD"/>
                </a:solidFill>
                <a:latin typeface="Arial"/>
                <a:cs typeface="Arial"/>
              </a:rPr>
              <a:t>6</a:t>
            </a:r>
            <a:r>
              <a:rPr sz="1150" spc="30" dirty="0">
                <a:solidFill>
                  <a:srgbClr val="2D2BFF"/>
                </a:solidFill>
                <a:latin typeface="Arial"/>
                <a:cs typeface="Arial"/>
              </a:rPr>
              <a:t>)</a:t>
            </a:r>
            <a:r>
              <a:rPr sz="1150" spc="-75" dirty="0">
                <a:solidFill>
                  <a:srgbClr val="2D2BFF"/>
                </a:solidFill>
                <a:latin typeface="Arial"/>
                <a:cs typeface="Arial"/>
              </a:rPr>
              <a:t>*</a:t>
            </a:r>
            <a:r>
              <a:rPr sz="1150" spc="50" dirty="0">
                <a:solidFill>
                  <a:srgbClr val="0A0AFD"/>
                </a:solidFill>
                <a:latin typeface="Arial"/>
                <a:cs typeface="Arial"/>
              </a:rPr>
              <a:t>256</a:t>
            </a:r>
            <a:r>
              <a:rPr sz="1150" spc="-1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120" dirty="0">
                <a:solidFill>
                  <a:srgbClr val="0A0AFD"/>
                </a:solidFill>
                <a:latin typeface="Arial"/>
                <a:cs typeface="Arial"/>
              </a:rPr>
              <a:t>=</a:t>
            </a:r>
            <a:r>
              <a:rPr sz="1150" spc="-9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35" dirty="0">
                <a:solidFill>
                  <a:srgbClr val="0A0AFD"/>
                </a:solidFill>
                <a:latin typeface="Arial"/>
                <a:cs typeface="Arial"/>
              </a:rPr>
              <a:t>58</a:t>
            </a:r>
            <a:r>
              <a:rPr sz="1150" spc="50" dirty="0">
                <a:solidFill>
                  <a:srgbClr val="0A0AFD"/>
                </a:solidFill>
                <a:latin typeface="Arial"/>
                <a:cs typeface="Arial"/>
              </a:rPr>
              <a:t>9</a:t>
            </a:r>
            <a:r>
              <a:rPr sz="1150" spc="-50" dirty="0">
                <a:solidFill>
                  <a:srgbClr val="3F3DFF"/>
                </a:solidFill>
                <a:latin typeface="Arial"/>
                <a:cs typeface="Arial"/>
              </a:rPr>
              <a:t>,</a:t>
            </a:r>
            <a:r>
              <a:rPr sz="1150" spc="25" dirty="0">
                <a:solidFill>
                  <a:srgbClr val="0A0AFD"/>
                </a:solidFill>
                <a:latin typeface="Arial"/>
                <a:cs typeface="Arial"/>
              </a:rPr>
              <a:t>824</a:t>
            </a:r>
            <a:endParaRPr sz="11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1367" y="3223733"/>
            <a:ext cx="416623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474085" algn="l"/>
              </a:tabLst>
            </a:pPr>
            <a:r>
              <a:rPr sz="1150" spc="15" dirty="0">
                <a:solidFill>
                  <a:srgbClr val="0C0A13"/>
                </a:solidFill>
                <a:latin typeface="Arial"/>
                <a:cs typeface="Arial"/>
              </a:rPr>
              <a:t>POOL</a:t>
            </a:r>
            <a:r>
              <a:rPr sz="1150" spc="75" dirty="0">
                <a:solidFill>
                  <a:srgbClr val="0C0A13"/>
                </a:solidFill>
                <a:latin typeface="Arial"/>
                <a:cs typeface="Arial"/>
              </a:rPr>
              <a:t>2</a:t>
            </a:r>
            <a:r>
              <a:rPr sz="1150" spc="280" dirty="0">
                <a:solidFill>
                  <a:srgbClr val="381A23"/>
                </a:solidFill>
                <a:latin typeface="Arial"/>
                <a:cs typeface="Arial"/>
              </a:rPr>
              <a:t>:</a:t>
            </a:r>
            <a:r>
              <a:rPr sz="1150" spc="5" dirty="0">
                <a:solidFill>
                  <a:srgbClr val="0C0A13"/>
                </a:solidFill>
                <a:latin typeface="Arial"/>
                <a:cs typeface="Arial"/>
              </a:rPr>
              <a:t>(2</a:t>
            </a:r>
            <a:r>
              <a:rPr sz="1150" spc="-40" dirty="0">
                <a:solidFill>
                  <a:srgbClr val="0C0A13"/>
                </a:solidFill>
                <a:latin typeface="Arial"/>
                <a:cs typeface="Arial"/>
              </a:rPr>
              <a:t>8</a:t>
            </a:r>
            <a:r>
              <a:rPr sz="1150" spc="30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5" dirty="0">
                <a:solidFill>
                  <a:srgbClr val="0C0A13"/>
                </a:solidFill>
                <a:latin typeface="Arial"/>
                <a:cs typeface="Arial"/>
              </a:rPr>
              <a:t>28x256)</a:t>
            </a:r>
            <a:r>
              <a:rPr sz="115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12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25" dirty="0">
                <a:solidFill>
                  <a:srgbClr val="FF0A13"/>
                </a:solidFill>
                <a:latin typeface="Arial"/>
                <a:cs typeface="Arial"/>
              </a:rPr>
              <a:t>memor</a:t>
            </a:r>
            <a:r>
              <a:rPr sz="1150" spc="95" dirty="0">
                <a:solidFill>
                  <a:srgbClr val="FF0A13"/>
                </a:solidFill>
                <a:latin typeface="Arial"/>
                <a:cs typeface="Arial"/>
              </a:rPr>
              <a:t>y</a:t>
            </a:r>
            <a:r>
              <a:rPr sz="1150" spc="190" dirty="0">
                <a:solidFill>
                  <a:srgbClr val="FF1A31"/>
                </a:solidFill>
                <a:latin typeface="Arial"/>
                <a:cs typeface="Arial"/>
              </a:rPr>
              <a:t>:</a:t>
            </a:r>
            <a:r>
              <a:rPr sz="1150" spc="100" dirty="0">
                <a:solidFill>
                  <a:srgbClr val="FF1A31"/>
                </a:solidFill>
                <a:latin typeface="Arial"/>
                <a:cs typeface="Arial"/>
              </a:rPr>
              <a:t> </a:t>
            </a:r>
            <a:r>
              <a:rPr sz="1150" spc="40" dirty="0">
                <a:solidFill>
                  <a:srgbClr val="FF0A13"/>
                </a:solidFill>
                <a:latin typeface="Arial"/>
                <a:cs typeface="Arial"/>
              </a:rPr>
              <a:t>2</a:t>
            </a:r>
            <a:r>
              <a:rPr sz="1150" spc="-20" dirty="0">
                <a:solidFill>
                  <a:srgbClr val="FF0A13"/>
                </a:solidFill>
                <a:latin typeface="Arial"/>
                <a:cs typeface="Arial"/>
              </a:rPr>
              <a:t>8</a:t>
            </a:r>
            <a:r>
              <a:rPr sz="1150" spc="60" dirty="0">
                <a:solidFill>
                  <a:srgbClr val="FF3444"/>
                </a:solidFill>
                <a:latin typeface="Arial"/>
                <a:cs typeface="Arial"/>
              </a:rPr>
              <a:t>*</a:t>
            </a:r>
            <a:r>
              <a:rPr sz="1150" spc="25" dirty="0">
                <a:solidFill>
                  <a:srgbClr val="FF0A13"/>
                </a:solidFill>
                <a:latin typeface="Arial"/>
                <a:cs typeface="Arial"/>
              </a:rPr>
              <a:t>2</a:t>
            </a:r>
            <a:r>
              <a:rPr sz="1150" spc="-45" dirty="0">
                <a:solidFill>
                  <a:srgbClr val="FF0A13"/>
                </a:solidFill>
                <a:latin typeface="Arial"/>
                <a:cs typeface="Arial"/>
              </a:rPr>
              <a:t>8</a:t>
            </a:r>
            <a:r>
              <a:rPr sz="1150" spc="55" dirty="0">
                <a:solidFill>
                  <a:srgbClr val="FF3444"/>
                </a:solidFill>
                <a:latin typeface="Arial"/>
                <a:cs typeface="Arial"/>
              </a:rPr>
              <a:t>"</a:t>
            </a:r>
            <a:r>
              <a:rPr sz="1150" spc="10" dirty="0">
                <a:solidFill>
                  <a:srgbClr val="FF0A13"/>
                </a:solidFill>
                <a:latin typeface="Arial"/>
                <a:cs typeface="Arial"/>
              </a:rPr>
              <a:t>256=200K</a:t>
            </a:r>
            <a:r>
              <a:rPr sz="1150" dirty="0">
                <a:solidFill>
                  <a:srgbClr val="FF0A13"/>
                </a:solidFill>
                <a:latin typeface="Arial"/>
                <a:cs typeface="Arial"/>
              </a:rPr>
              <a:t>	</a:t>
            </a:r>
            <a:r>
              <a:rPr sz="1150" spc="10" dirty="0">
                <a:solidFill>
                  <a:srgbClr val="0A0AFD"/>
                </a:solidFill>
                <a:latin typeface="Arial"/>
                <a:cs typeface="Arial"/>
              </a:rPr>
              <a:t>p</a:t>
            </a:r>
            <a:r>
              <a:rPr sz="1150" spc="30" dirty="0">
                <a:solidFill>
                  <a:srgbClr val="0A0AFD"/>
                </a:solidFill>
                <a:latin typeface="Arial"/>
                <a:cs typeface="Arial"/>
              </a:rPr>
              <a:t>aram</a:t>
            </a:r>
            <a:r>
              <a:rPr sz="1150" spc="80" dirty="0">
                <a:solidFill>
                  <a:srgbClr val="0A0AFD"/>
                </a:solidFill>
                <a:latin typeface="Arial"/>
                <a:cs typeface="Arial"/>
              </a:rPr>
              <a:t>s</a:t>
            </a:r>
            <a:r>
              <a:rPr sz="1150" spc="280" dirty="0">
                <a:solidFill>
                  <a:srgbClr val="1333FF"/>
                </a:solidFill>
                <a:latin typeface="Arial"/>
                <a:cs typeface="Arial"/>
              </a:rPr>
              <a:t>:</a:t>
            </a:r>
            <a:r>
              <a:rPr sz="1150" spc="-235" dirty="0">
                <a:solidFill>
                  <a:srgbClr val="0A0AFD"/>
                </a:solidFill>
                <a:latin typeface="Arial"/>
                <a:cs typeface="Arial"/>
              </a:rPr>
              <a:t>O</a:t>
            </a:r>
            <a:endParaRPr sz="11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5429" y="3401862"/>
            <a:ext cx="367728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1600"/>
              </a:lnSpc>
            </a:pP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CO</a:t>
            </a:r>
            <a:r>
              <a:rPr sz="1150" spc="-35" dirty="0">
                <a:solidFill>
                  <a:srgbClr val="0C0A13"/>
                </a:solidFill>
                <a:latin typeface="Arial"/>
                <a:cs typeface="Arial"/>
              </a:rPr>
              <a:t>N</a:t>
            </a:r>
            <a:r>
              <a:rPr sz="1150" spc="105" dirty="0">
                <a:solidFill>
                  <a:srgbClr val="332F49"/>
                </a:solidFill>
                <a:latin typeface="Arial"/>
                <a:cs typeface="Arial"/>
              </a:rPr>
              <a:t>V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3-512:</a:t>
            </a:r>
            <a:r>
              <a:rPr sz="1150" spc="6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-110" dirty="0">
                <a:solidFill>
                  <a:srgbClr val="050833"/>
                </a:solidFill>
                <a:latin typeface="Arial"/>
                <a:cs typeface="Arial"/>
              </a:rPr>
              <a:t>(</a:t>
            </a:r>
            <a:r>
              <a:rPr sz="1150" spc="40" dirty="0">
                <a:solidFill>
                  <a:srgbClr val="0C0A13"/>
                </a:solidFill>
                <a:latin typeface="Arial"/>
                <a:cs typeface="Arial"/>
              </a:rPr>
              <a:t>2</a:t>
            </a:r>
            <a:r>
              <a:rPr sz="1150" spc="25" dirty="0">
                <a:solidFill>
                  <a:srgbClr val="0C0A13"/>
                </a:solidFill>
                <a:latin typeface="Arial"/>
                <a:cs typeface="Arial"/>
              </a:rPr>
              <a:t>8</a:t>
            </a:r>
            <a:r>
              <a:rPr sz="1150" spc="30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25" dirty="0">
                <a:solidFill>
                  <a:srgbClr val="0C0A13"/>
                </a:solidFill>
                <a:latin typeface="Arial"/>
                <a:cs typeface="Arial"/>
              </a:rPr>
              <a:t>2</a:t>
            </a:r>
            <a:r>
              <a:rPr sz="1150" dirty="0">
                <a:solidFill>
                  <a:srgbClr val="0C0A13"/>
                </a:solidFill>
                <a:latin typeface="Arial"/>
                <a:cs typeface="Arial"/>
              </a:rPr>
              <a:t>8</a:t>
            </a:r>
            <a:r>
              <a:rPr sz="1150" spc="30" dirty="0">
                <a:solidFill>
                  <a:srgbClr val="332F49"/>
                </a:solidFill>
                <a:latin typeface="Arial"/>
                <a:cs typeface="Arial"/>
              </a:rPr>
              <a:t>x</a:t>
            </a:r>
            <a:r>
              <a:rPr sz="1150" spc="50" dirty="0">
                <a:solidFill>
                  <a:srgbClr val="0C0A13"/>
                </a:solidFill>
                <a:latin typeface="Arial"/>
                <a:cs typeface="Arial"/>
              </a:rPr>
              <a:t>5</a:t>
            </a:r>
            <a:r>
              <a:rPr sz="1150" spc="-25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2]</a:t>
            </a:r>
            <a:r>
              <a:rPr sz="115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55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20" dirty="0">
                <a:solidFill>
                  <a:srgbClr val="FF0A13"/>
                </a:solidFill>
                <a:latin typeface="Arial"/>
                <a:cs typeface="Arial"/>
              </a:rPr>
              <a:t>memor</a:t>
            </a:r>
            <a:r>
              <a:rPr sz="1150" spc="125" dirty="0">
                <a:solidFill>
                  <a:srgbClr val="FF0A13"/>
                </a:solidFill>
                <a:latin typeface="Arial"/>
                <a:cs typeface="Arial"/>
              </a:rPr>
              <a:t>y</a:t>
            </a:r>
            <a:r>
              <a:rPr sz="1150" spc="60" dirty="0">
                <a:solidFill>
                  <a:srgbClr val="FF1A31"/>
                </a:solidFill>
                <a:latin typeface="Arial"/>
                <a:cs typeface="Arial"/>
              </a:rPr>
              <a:t>:</a:t>
            </a:r>
            <a:r>
              <a:rPr sz="1150" spc="135" dirty="0">
                <a:solidFill>
                  <a:srgbClr val="FF1A31"/>
                </a:solidFill>
                <a:latin typeface="Arial"/>
                <a:cs typeface="Arial"/>
              </a:rPr>
              <a:t> </a:t>
            </a:r>
            <a:r>
              <a:rPr sz="1150" spc="40" dirty="0">
                <a:solidFill>
                  <a:srgbClr val="FF0A13"/>
                </a:solidFill>
                <a:latin typeface="Arial"/>
                <a:cs typeface="Arial"/>
              </a:rPr>
              <a:t>2</a:t>
            </a:r>
            <a:r>
              <a:rPr sz="1150" spc="25" dirty="0">
                <a:solidFill>
                  <a:srgbClr val="FF0A13"/>
                </a:solidFill>
                <a:latin typeface="Arial"/>
                <a:cs typeface="Arial"/>
              </a:rPr>
              <a:t>8</a:t>
            </a:r>
            <a:r>
              <a:rPr sz="1150" spc="15" dirty="0">
                <a:solidFill>
                  <a:srgbClr val="FF525B"/>
                </a:solidFill>
                <a:latin typeface="Arial"/>
                <a:cs typeface="Arial"/>
              </a:rPr>
              <a:t>*</a:t>
            </a:r>
            <a:r>
              <a:rPr sz="1150" spc="40" dirty="0">
                <a:solidFill>
                  <a:srgbClr val="FF0A13"/>
                </a:solidFill>
                <a:latin typeface="Arial"/>
                <a:cs typeface="Arial"/>
              </a:rPr>
              <a:t>2</a:t>
            </a:r>
            <a:r>
              <a:rPr sz="1150" spc="25" dirty="0">
                <a:solidFill>
                  <a:srgbClr val="FF0A13"/>
                </a:solidFill>
                <a:latin typeface="Arial"/>
                <a:cs typeface="Arial"/>
              </a:rPr>
              <a:t>8</a:t>
            </a:r>
            <a:r>
              <a:rPr sz="1150" spc="10" dirty="0">
                <a:solidFill>
                  <a:srgbClr val="FF3444"/>
                </a:solidFill>
                <a:latin typeface="Arial"/>
                <a:cs typeface="Arial"/>
              </a:rPr>
              <a:t>*</a:t>
            </a:r>
            <a:r>
              <a:rPr sz="1150" spc="50" dirty="0">
                <a:solidFill>
                  <a:srgbClr val="FF0A13"/>
                </a:solidFill>
                <a:latin typeface="Arial"/>
                <a:cs typeface="Arial"/>
              </a:rPr>
              <a:t>5</a:t>
            </a:r>
            <a:r>
              <a:rPr sz="1150" spc="-25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10" dirty="0">
                <a:solidFill>
                  <a:srgbClr val="FF0A13"/>
                </a:solidFill>
                <a:latin typeface="Arial"/>
                <a:cs typeface="Arial"/>
              </a:rPr>
              <a:t>2=400K</a:t>
            </a:r>
            <a:r>
              <a:rPr sz="1150" spc="5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CO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N</a:t>
            </a:r>
            <a:r>
              <a:rPr sz="1150" spc="60" dirty="0">
                <a:solidFill>
                  <a:srgbClr val="332F49"/>
                </a:solidFill>
                <a:latin typeface="Arial"/>
                <a:cs typeface="Arial"/>
              </a:rPr>
              <a:t>V</a:t>
            </a:r>
            <a:r>
              <a:rPr sz="1150" spc="15" dirty="0">
                <a:solidFill>
                  <a:srgbClr val="0C0A13"/>
                </a:solidFill>
                <a:latin typeface="Arial"/>
                <a:cs typeface="Arial"/>
              </a:rPr>
              <a:t>3-5</a:t>
            </a:r>
            <a:r>
              <a:rPr sz="1150" spc="-20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105" dirty="0">
                <a:solidFill>
                  <a:srgbClr val="0C0A13"/>
                </a:solidFill>
                <a:latin typeface="Arial"/>
                <a:cs typeface="Arial"/>
              </a:rPr>
              <a:t>2</a:t>
            </a:r>
            <a:r>
              <a:rPr sz="1150" spc="190" dirty="0">
                <a:solidFill>
                  <a:srgbClr val="332F49"/>
                </a:solidFill>
                <a:latin typeface="Arial"/>
                <a:cs typeface="Arial"/>
              </a:rPr>
              <a:t>:</a:t>
            </a:r>
            <a:r>
              <a:rPr sz="1150" spc="-180" dirty="0">
                <a:solidFill>
                  <a:srgbClr val="332F49"/>
                </a:solidFill>
                <a:latin typeface="Arial"/>
                <a:cs typeface="Arial"/>
              </a:rPr>
              <a:t> </a:t>
            </a:r>
            <a:r>
              <a:rPr sz="1150" spc="-45" dirty="0">
                <a:solidFill>
                  <a:srgbClr val="050833"/>
                </a:solidFill>
                <a:latin typeface="Arial"/>
                <a:cs typeface="Arial"/>
              </a:rPr>
              <a:t>[</a:t>
            </a:r>
            <a:r>
              <a:rPr sz="1150" spc="40" dirty="0">
                <a:solidFill>
                  <a:srgbClr val="0C0A13"/>
                </a:solidFill>
                <a:latin typeface="Arial"/>
                <a:cs typeface="Arial"/>
              </a:rPr>
              <a:t>2</a:t>
            </a:r>
            <a:r>
              <a:rPr sz="1150" spc="25" dirty="0">
                <a:solidFill>
                  <a:srgbClr val="0C0A13"/>
                </a:solidFill>
                <a:latin typeface="Arial"/>
                <a:cs typeface="Arial"/>
              </a:rPr>
              <a:t>8</a:t>
            </a:r>
            <a:r>
              <a:rPr sz="1150" spc="25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25" dirty="0">
                <a:solidFill>
                  <a:srgbClr val="0C0A13"/>
                </a:solidFill>
                <a:latin typeface="Arial"/>
                <a:cs typeface="Arial"/>
              </a:rPr>
              <a:t>2</a:t>
            </a:r>
            <a:r>
              <a:rPr sz="1150" dirty="0">
                <a:solidFill>
                  <a:srgbClr val="0C0A13"/>
                </a:solidFill>
                <a:latin typeface="Arial"/>
                <a:cs typeface="Arial"/>
              </a:rPr>
              <a:t>8</a:t>
            </a:r>
            <a:r>
              <a:rPr sz="1150" spc="30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50" dirty="0">
                <a:solidFill>
                  <a:srgbClr val="0C0A13"/>
                </a:solidFill>
                <a:latin typeface="Arial"/>
                <a:cs typeface="Arial"/>
              </a:rPr>
              <a:t>5</a:t>
            </a:r>
            <a:r>
              <a:rPr sz="1150" spc="-25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2]</a:t>
            </a:r>
            <a:r>
              <a:rPr sz="115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55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15" dirty="0">
                <a:solidFill>
                  <a:srgbClr val="FF0A13"/>
                </a:solidFill>
                <a:latin typeface="Arial"/>
                <a:cs typeface="Arial"/>
              </a:rPr>
              <a:t>memory:</a:t>
            </a:r>
            <a:r>
              <a:rPr sz="115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-55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40" dirty="0">
                <a:solidFill>
                  <a:srgbClr val="FF0A13"/>
                </a:solidFill>
                <a:latin typeface="Arial"/>
                <a:cs typeface="Arial"/>
              </a:rPr>
              <a:t>2</a:t>
            </a:r>
            <a:r>
              <a:rPr sz="1150" spc="25" dirty="0">
                <a:solidFill>
                  <a:srgbClr val="FF0A13"/>
                </a:solidFill>
                <a:latin typeface="Arial"/>
                <a:cs typeface="Arial"/>
              </a:rPr>
              <a:t>8</a:t>
            </a:r>
            <a:r>
              <a:rPr sz="1150" spc="15" dirty="0">
                <a:solidFill>
                  <a:srgbClr val="FF525B"/>
                </a:solidFill>
                <a:latin typeface="Arial"/>
                <a:cs typeface="Arial"/>
              </a:rPr>
              <a:t>*</a:t>
            </a:r>
            <a:r>
              <a:rPr sz="1150" spc="40" dirty="0">
                <a:solidFill>
                  <a:srgbClr val="FF0A13"/>
                </a:solidFill>
                <a:latin typeface="Arial"/>
                <a:cs typeface="Arial"/>
              </a:rPr>
              <a:t>2</a:t>
            </a:r>
            <a:r>
              <a:rPr sz="1150" spc="25" dirty="0">
                <a:solidFill>
                  <a:srgbClr val="FF0A13"/>
                </a:solidFill>
                <a:latin typeface="Arial"/>
                <a:cs typeface="Arial"/>
              </a:rPr>
              <a:t>8</a:t>
            </a:r>
            <a:r>
              <a:rPr sz="1150" spc="10" dirty="0">
                <a:solidFill>
                  <a:srgbClr val="FF3444"/>
                </a:solidFill>
                <a:latin typeface="Arial"/>
                <a:cs typeface="Arial"/>
              </a:rPr>
              <a:t>*</a:t>
            </a:r>
            <a:r>
              <a:rPr sz="1150" spc="50" dirty="0">
                <a:solidFill>
                  <a:srgbClr val="FF0A13"/>
                </a:solidFill>
                <a:latin typeface="Arial"/>
                <a:cs typeface="Arial"/>
              </a:rPr>
              <a:t>5</a:t>
            </a:r>
            <a:r>
              <a:rPr sz="1150" spc="-25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10" dirty="0">
                <a:solidFill>
                  <a:srgbClr val="FF0A13"/>
                </a:solidFill>
                <a:latin typeface="Arial"/>
                <a:cs typeface="Arial"/>
              </a:rPr>
              <a:t>2=400K</a:t>
            </a:r>
            <a:r>
              <a:rPr sz="1150" spc="5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CO</a:t>
            </a:r>
            <a:r>
              <a:rPr sz="1150" spc="-35" dirty="0">
                <a:solidFill>
                  <a:srgbClr val="0C0A13"/>
                </a:solidFill>
                <a:latin typeface="Arial"/>
                <a:cs typeface="Arial"/>
              </a:rPr>
              <a:t>N</a:t>
            </a:r>
            <a:r>
              <a:rPr sz="1150" spc="105" dirty="0">
                <a:solidFill>
                  <a:srgbClr val="332F49"/>
                </a:solidFill>
                <a:latin typeface="Arial"/>
                <a:cs typeface="Arial"/>
              </a:rPr>
              <a:t>V</a:t>
            </a:r>
            <a:r>
              <a:rPr sz="1150" spc="15" dirty="0">
                <a:solidFill>
                  <a:srgbClr val="0C0A13"/>
                </a:solidFill>
                <a:latin typeface="Arial"/>
                <a:cs typeface="Arial"/>
              </a:rPr>
              <a:t>3-5</a:t>
            </a:r>
            <a:r>
              <a:rPr sz="1150" spc="25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55" dirty="0">
                <a:solidFill>
                  <a:srgbClr val="211D2F"/>
                </a:solidFill>
                <a:latin typeface="Arial"/>
                <a:cs typeface="Arial"/>
              </a:rPr>
              <a:t>2</a:t>
            </a:r>
            <a:r>
              <a:rPr sz="1150" spc="190" dirty="0">
                <a:solidFill>
                  <a:srgbClr val="0C0A13"/>
                </a:solidFill>
                <a:latin typeface="Arial"/>
                <a:cs typeface="Arial"/>
              </a:rPr>
              <a:t>:</a:t>
            </a:r>
            <a:r>
              <a:rPr sz="1150" spc="-18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-45" dirty="0">
                <a:solidFill>
                  <a:srgbClr val="050833"/>
                </a:solidFill>
                <a:latin typeface="Arial"/>
                <a:cs typeface="Arial"/>
              </a:rPr>
              <a:t>[</a:t>
            </a:r>
            <a:r>
              <a:rPr sz="1150" spc="40" dirty="0">
                <a:solidFill>
                  <a:srgbClr val="0C0A13"/>
                </a:solidFill>
                <a:latin typeface="Arial"/>
                <a:cs typeface="Arial"/>
              </a:rPr>
              <a:t>2</a:t>
            </a:r>
            <a:r>
              <a:rPr sz="1150" spc="25" dirty="0">
                <a:solidFill>
                  <a:srgbClr val="0C0A13"/>
                </a:solidFill>
                <a:latin typeface="Arial"/>
                <a:cs typeface="Arial"/>
              </a:rPr>
              <a:t>8</a:t>
            </a:r>
            <a:r>
              <a:rPr sz="1150" spc="20" dirty="0">
                <a:solidFill>
                  <a:srgbClr val="211D2F"/>
                </a:solidFill>
                <a:latin typeface="Arial"/>
                <a:cs typeface="Arial"/>
              </a:rPr>
              <a:t>x2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8</a:t>
            </a:r>
            <a:r>
              <a:rPr sz="1150" spc="25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50" dirty="0">
                <a:solidFill>
                  <a:srgbClr val="0C0A13"/>
                </a:solidFill>
                <a:latin typeface="Arial"/>
                <a:cs typeface="Arial"/>
              </a:rPr>
              <a:t>5</a:t>
            </a:r>
            <a:r>
              <a:rPr sz="1150" spc="-25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2]</a:t>
            </a:r>
            <a:r>
              <a:rPr sz="115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55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15" dirty="0">
                <a:solidFill>
                  <a:srgbClr val="FF0A13"/>
                </a:solidFill>
                <a:latin typeface="Arial"/>
                <a:cs typeface="Arial"/>
              </a:rPr>
              <a:t>memory:</a:t>
            </a:r>
            <a:r>
              <a:rPr sz="115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-55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40" dirty="0">
                <a:solidFill>
                  <a:srgbClr val="FF0A13"/>
                </a:solidFill>
                <a:latin typeface="Arial"/>
                <a:cs typeface="Arial"/>
              </a:rPr>
              <a:t>2</a:t>
            </a:r>
            <a:r>
              <a:rPr sz="1150" spc="25" dirty="0">
                <a:solidFill>
                  <a:srgbClr val="FF0A13"/>
                </a:solidFill>
                <a:latin typeface="Arial"/>
                <a:cs typeface="Arial"/>
              </a:rPr>
              <a:t>8</a:t>
            </a:r>
            <a:r>
              <a:rPr sz="1150" spc="15" dirty="0">
                <a:solidFill>
                  <a:srgbClr val="FF525B"/>
                </a:solidFill>
                <a:latin typeface="Arial"/>
                <a:cs typeface="Arial"/>
              </a:rPr>
              <a:t>*</a:t>
            </a:r>
            <a:r>
              <a:rPr sz="1150" spc="25" dirty="0">
                <a:solidFill>
                  <a:srgbClr val="FF0A13"/>
                </a:solidFill>
                <a:latin typeface="Arial"/>
                <a:cs typeface="Arial"/>
              </a:rPr>
              <a:t>2</a:t>
            </a:r>
            <a:r>
              <a:rPr sz="1150" spc="50" dirty="0">
                <a:solidFill>
                  <a:srgbClr val="FF0A13"/>
                </a:solidFill>
                <a:latin typeface="Arial"/>
                <a:cs typeface="Arial"/>
              </a:rPr>
              <a:t>8</a:t>
            </a:r>
            <a:r>
              <a:rPr sz="1150" spc="10" dirty="0">
                <a:solidFill>
                  <a:srgbClr val="FF3444"/>
                </a:solidFill>
                <a:latin typeface="Arial"/>
                <a:cs typeface="Arial"/>
              </a:rPr>
              <a:t>*</a:t>
            </a:r>
            <a:r>
              <a:rPr sz="1150" spc="50" dirty="0">
                <a:solidFill>
                  <a:srgbClr val="FF0A13"/>
                </a:solidFill>
                <a:latin typeface="Arial"/>
                <a:cs typeface="Arial"/>
              </a:rPr>
              <a:t>5</a:t>
            </a:r>
            <a:r>
              <a:rPr sz="1150" spc="-25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5" dirty="0">
                <a:solidFill>
                  <a:srgbClr val="FF0A13"/>
                </a:solidFill>
                <a:latin typeface="Arial"/>
                <a:cs typeface="Arial"/>
              </a:rPr>
              <a:t>2=400K</a:t>
            </a:r>
            <a:endParaRPr sz="11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59595" y="3401862"/>
            <a:ext cx="242506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30" dirty="0">
                <a:solidFill>
                  <a:srgbClr val="0A0AFD"/>
                </a:solidFill>
                <a:latin typeface="Arial"/>
                <a:cs typeface="Arial"/>
              </a:rPr>
              <a:t>param</a:t>
            </a:r>
            <a:r>
              <a:rPr sz="1150" spc="20" dirty="0">
                <a:solidFill>
                  <a:srgbClr val="0A0AFD"/>
                </a:solidFill>
                <a:latin typeface="Arial"/>
                <a:cs typeface="Arial"/>
              </a:rPr>
              <a:t>s</a:t>
            </a:r>
            <a:r>
              <a:rPr sz="1150" spc="325" dirty="0">
                <a:solidFill>
                  <a:srgbClr val="0A0AFD"/>
                </a:solidFill>
                <a:latin typeface="Arial"/>
                <a:cs typeface="Arial"/>
              </a:rPr>
              <a:t>:</a:t>
            </a:r>
            <a:r>
              <a:rPr sz="1150" spc="-15" dirty="0">
                <a:solidFill>
                  <a:srgbClr val="2D2BFF"/>
                </a:solidFill>
                <a:latin typeface="Arial"/>
                <a:cs typeface="Arial"/>
              </a:rPr>
              <a:t>(</a:t>
            </a:r>
            <a:r>
              <a:rPr sz="1150" spc="10" dirty="0">
                <a:solidFill>
                  <a:srgbClr val="0A0AFD"/>
                </a:solidFill>
                <a:latin typeface="Arial"/>
                <a:cs typeface="Arial"/>
              </a:rPr>
              <a:t>3</a:t>
            </a:r>
            <a:r>
              <a:rPr sz="1150" spc="15" dirty="0">
                <a:solidFill>
                  <a:srgbClr val="3F3DFF"/>
                </a:solidFill>
                <a:latin typeface="Arial"/>
                <a:cs typeface="Arial"/>
              </a:rPr>
              <a:t>*</a:t>
            </a:r>
            <a:r>
              <a:rPr sz="1150" spc="60" dirty="0">
                <a:solidFill>
                  <a:srgbClr val="0A0AFD"/>
                </a:solidFill>
                <a:latin typeface="Arial"/>
                <a:cs typeface="Arial"/>
              </a:rPr>
              <a:t>3</a:t>
            </a:r>
            <a:r>
              <a:rPr sz="1150" spc="-30" dirty="0">
                <a:solidFill>
                  <a:srgbClr val="2D2BFF"/>
                </a:solidFill>
                <a:latin typeface="Arial"/>
                <a:cs typeface="Arial"/>
              </a:rPr>
              <a:t>*</a:t>
            </a:r>
            <a:r>
              <a:rPr sz="1150" spc="50" dirty="0">
                <a:solidFill>
                  <a:srgbClr val="0A0AFD"/>
                </a:solidFill>
                <a:latin typeface="Arial"/>
                <a:cs typeface="Arial"/>
              </a:rPr>
              <a:t>25</a:t>
            </a:r>
            <a:r>
              <a:rPr sz="1150" spc="35" dirty="0">
                <a:solidFill>
                  <a:srgbClr val="0A0AFD"/>
                </a:solidFill>
                <a:latin typeface="Arial"/>
                <a:cs typeface="Arial"/>
              </a:rPr>
              <a:t>6</a:t>
            </a:r>
            <a:r>
              <a:rPr sz="1150" spc="30" dirty="0">
                <a:solidFill>
                  <a:srgbClr val="2D2BFF"/>
                </a:solidFill>
                <a:latin typeface="Arial"/>
                <a:cs typeface="Arial"/>
              </a:rPr>
              <a:t>)</a:t>
            </a:r>
            <a:r>
              <a:rPr sz="1150" spc="-25" dirty="0">
                <a:solidFill>
                  <a:srgbClr val="2D2BFF"/>
                </a:solidFill>
                <a:latin typeface="Arial"/>
                <a:cs typeface="Arial"/>
              </a:rPr>
              <a:t>*</a:t>
            </a:r>
            <a:r>
              <a:rPr sz="1150" spc="50" dirty="0">
                <a:solidFill>
                  <a:srgbClr val="0A0AFD"/>
                </a:solidFill>
                <a:latin typeface="Arial"/>
                <a:cs typeface="Arial"/>
              </a:rPr>
              <a:t>5</a:t>
            </a:r>
            <a:r>
              <a:rPr sz="1150" spc="-25" dirty="0">
                <a:solidFill>
                  <a:srgbClr val="0A0AFD"/>
                </a:solidFill>
                <a:latin typeface="Arial"/>
                <a:cs typeface="Arial"/>
              </a:rPr>
              <a:t>1</a:t>
            </a:r>
            <a:r>
              <a:rPr sz="1150" spc="114" dirty="0">
                <a:solidFill>
                  <a:srgbClr val="0A0AFD"/>
                </a:solidFill>
                <a:latin typeface="Arial"/>
                <a:cs typeface="Arial"/>
              </a:rPr>
              <a:t>2</a:t>
            </a:r>
            <a:r>
              <a:rPr sz="1150" spc="-5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60" dirty="0">
                <a:solidFill>
                  <a:srgbClr val="0A0AFD"/>
                </a:solidFill>
                <a:latin typeface="Arial"/>
                <a:cs typeface="Arial"/>
              </a:rPr>
              <a:t>=</a:t>
            </a:r>
            <a:r>
              <a:rPr sz="1150" spc="15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10" dirty="0">
                <a:solidFill>
                  <a:srgbClr val="0A0AFD"/>
                </a:solidFill>
                <a:latin typeface="Arial"/>
                <a:cs typeface="Arial"/>
              </a:rPr>
              <a:t>1</a:t>
            </a:r>
            <a:r>
              <a:rPr sz="1150" spc="45" dirty="0">
                <a:solidFill>
                  <a:srgbClr val="2D2BFF"/>
                </a:solidFill>
                <a:latin typeface="Arial"/>
                <a:cs typeface="Arial"/>
              </a:rPr>
              <a:t>,</a:t>
            </a:r>
            <a:r>
              <a:rPr sz="1150" spc="-85" dirty="0">
                <a:solidFill>
                  <a:srgbClr val="0A0AFD"/>
                </a:solidFill>
                <a:latin typeface="Arial"/>
                <a:cs typeface="Arial"/>
              </a:rPr>
              <a:t>1</a:t>
            </a:r>
            <a:r>
              <a:rPr sz="1150" spc="80" dirty="0">
                <a:solidFill>
                  <a:srgbClr val="0A0AFD"/>
                </a:solidFill>
                <a:latin typeface="Arial"/>
                <a:cs typeface="Arial"/>
              </a:rPr>
              <a:t>7</a:t>
            </a:r>
            <a:r>
              <a:rPr sz="1150" spc="35" dirty="0">
                <a:solidFill>
                  <a:srgbClr val="0A0AFD"/>
                </a:solidFill>
                <a:latin typeface="Arial"/>
                <a:cs typeface="Arial"/>
              </a:rPr>
              <a:t>9</a:t>
            </a:r>
            <a:r>
              <a:rPr sz="1150" spc="-50" dirty="0">
                <a:solidFill>
                  <a:srgbClr val="3F3DFF"/>
                </a:solidFill>
                <a:latin typeface="Arial"/>
                <a:cs typeface="Arial"/>
              </a:rPr>
              <a:t>,</a:t>
            </a:r>
            <a:r>
              <a:rPr sz="1150" spc="-35" dirty="0">
                <a:solidFill>
                  <a:srgbClr val="0A0AFD"/>
                </a:solidFill>
                <a:latin typeface="Arial"/>
                <a:cs typeface="Arial"/>
              </a:rPr>
              <a:t>6</a:t>
            </a:r>
            <a:r>
              <a:rPr sz="1150" spc="60" dirty="0">
                <a:solidFill>
                  <a:srgbClr val="0A0AFD"/>
                </a:solidFill>
                <a:latin typeface="Arial"/>
                <a:cs typeface="Arial"/>
              </a:rPr>
              <a:t>48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ts val="1370"/>
              </a:lnSpc>
              <a:spcBef>
                <a:spcPts val="70"/>
              </a:spcBef>
            </a:pPr>
            <a:r>
              <a:rPr sz="1150" spc="30" dirty="0">
                <a:solidFill>
                  <a:srgbClr val="0A0AFD"/>
                </a:solidFill>
                <a:latin typeface="Arial"/>
                <a:cs typeface="Arial"/>
              </a:rPr>
              <a:t>param</a:t>
            </a:r>
            <a:r>
              <a:rPr sz="1150" spc="20" dirty="0">
                <a:solidFill>
                  <a:srgbClr val="0A0AFD"/>
                </a:solidFill>
                <a:latin typeface="Arial"/>
                <a:cs typeface="Arial"/>
              </a:rPr>
              <a:t>s</a:t>
            </a:r>
            <a:r>
              <a:rPr sz="1150" spc="325" dirty="0">
                <a:solidFill>
                  <a:srgbClr val="2D2BFF"/>
                </a:solidFill>
                <a:latin typeface="Arial"/>
                <a:cs typeface="Arial"/>
              </a:rPr>
              <a:t>:</a:t>
            </a:r>
            <a:r>
              <a:rPr sz="1150" spc="25" dirty="0">
                <a:solidFill>
                  <a:srgbClr val="2D2BFF"/>
                </a:solidFill>
                <a:latin typeface="Arial"/>
                <a:cs typeface="Arial"/>
              </a:rPr>
              <a:t>(3</a:t>
            </a:r>
            <a:r>
              <a:rPr sz="1150" spc="-30" dirty="0">
                <a:solidFill>
                  <a:srgbClr val="2D2BFF"/>
                </a:solidFill>
                <a:latin typeface="Arial"/>
                <a:cs typeface="Arial"/>
              </a:rPr>
              <a:t>*</a:t>
            </a:r>
            <a:r>
              <a:rPr sz="1150" spc="60" dirty="0">
                <a:solidFill>
                  <a:srgbClr val="0A0AFD"/>
                </a:solidFill>
                <a:latin typeface="Arial"/>
                <a:cs typeface="Arial"/>
              </a:rPr>
              <a:t>3</a:t>
            </a:r>
            <a:r>
              <a:rPr sz="1150" spc="10" dirty="0">
                <a:solidFill>
                  <a:srgbClr val="3F3DFF"/>
                </a:solidFill>
                <a:latin typeface="Arial"/>
                <a:cs typeface="Arial"/>
              </a:rPr>
              <a:t>*</a:t>
            </a:r>
            <a:r>
              <a:rPr sz="1150" spc="50" dirty="0">
                <a:solidFill>
                  <a:srgbClr val="1C18FF"/>
                </a:solidFill>
                <a:latin typeface="Arial"/>
                <a:cs typeface="Arial"/>
              </a:rPr>
              <a:t>5</a:t>
            </a:r>
            <a:r>
              <a:rPr sz="1150" spc="-25" dirty="0">
                <a:solidFill>
                  <a:srgbClr val="1C18FF"/>
                </a:solidFill>
                <a:latin typeface="Arial"/>
                <a:cs typeface="Arial"/>
              </a:rPr>
              <a:t>1</a:t>
            </a:r>
            <a:r>
              <a:rPr sz="1150" spc="20" dirty="0">
                <a:solidFill>
                  <a:srgbClr val="1C18FF"/>
                </a:solidFill>
                <a:latin typeface="Arial"/>
                <a:cs typeface="Arial"/>
              </a:rPr>
              <a:t>2)*5</a:t>
            </a:r>
            <a:r>
              <a:rPr sz="1150" spc="15" dirty="0">
                <a:solidFill>
                  <a:srgbClr val="1C18FF"/>
                </a:solidFill>
                <a:latin typeface="Arial"/>
                <a:cs typeface="Arial"/>
              </a:rPr>
              <a:t>1</a:t>
            </a:r>
            <a:r>
              <a:rPr sz="1150" spc="114" dirty="0">
                <a:solidFill>
                  <a:srgbClr val="1C18FF"/>
                </a:solidFill>
                <a:latin typeface="Arial"/>
                <a:cs typeface="Arial"/>
              </a:rPr>
              <a:t>2</a:t>
            </a:r>
            <a:r>
              <a:rPr sz="1150" spc="-50" dirty="0">
                <a:solidFill>
                  <a:srgbClr val="1C18FF"/>
                </a:solidFill>
                <a:latin typeface="Arial"/>
                <a:cs typeface="Arial"/>
              </a:rPr>
              <a:t> </a:t>
            </a:r>
            <a:r>
              <a:rPr sz="1150" spc="60" dirty="0">
                <a:solidFill>
                  <a:srgbClr val="0A0AFD"/>
                </a:solidFill>
                <a:latin typeface="Arial"/>
                <a:cs typeface="Arial"/>
              </a:rPr>
              <a:t>=</a:t>
            </a:r>
            <a:r>
              <a:rPr sz="1150" spc="-3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55" dirty="0">
                <a:solidFill>
                  <a:srgbClr val="0A0AFD"/>
                </a:solidFill>
                <a:latin typeface="Arial"/>
                <a:cs typeface="Arial"/>
              </a:rPr>
              <a:t>2</a:t>
            </a:r>
            <a:r>
              <a:rPr sz="1150" spc="-50" dirty="0">
                <a:solidFill>
                  <a:srgbClr val="2D2BFF"/>
                </a:solidFill>
                <a:latin typeface="Arial"/>
                <a:cs typeface="Arial"/>
              </a:rPr>
              <a:t>,</a:t>
            </a:r>
            <a:r>
              <a:rPr sz="1150" spc="10" dirty="0">
                <a:solidFill>
                  <a:srgbClr val="2D2BFF"/>
                </a:solidFill>
                <a:latin typeface="Arial"/>
                <a:cs typeface="Arial"/>
              </a:rPr>
              <a:t>3</a:t>
            </a:r>
            <a:r>
              <a:rPr sz="1150" spc="55" dirty="0">
                <a:solidFill>
                  <a:srgbClr val="0A0AFD"/>
                </a:solidFill>
                <a:latin typeface="Arial"/>
                <a:cs typeface="Arial"/>
              </a:rPr>
              <a:t>5</a:t>
            </a:r>
            <a:r>
              <a:rPr sz="1150" spc="60" dirty="0">
                <a:solidFill>
                  <a:srgbClr val="0A0AFD"/>
                </a:solidFill>
                <a:latin typeface="Arial"/>
                <a:cs typeface="Arial"/>
              </a:rPr>
              <a:t>9</a:t>
            </a:r>
            <a:r>
              <a:rPr sz="1150" spc="-50" dirty="0">
                <a:solidFill>
                  <a:srgbClr val="2D2BFF"/>
                </a:solidFill>
                <a:latin typeface="Arial"/>
                <a:cs typeface="Arial"/>
              </a:rPr>
              <a:t>,</a:t>
            </a:r>
            <a:r>
              <a:rPr sz="1150" spc="30" dirty="0">
                <a:solidFill>
                  <a:srgbClr val="0A0AFD"/>
                </a:solidFill>
                <a:latin typeface="Arial"/>
                <a:cs typeface="Arial"/>
              </a:rPr>
              <a:t>296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ts val="1370"/>
              </a:lnSpc>
            </a:pPr>
            <a:r>
              <a:rPr sz="1150" spc="30" dirty="0">
                <a:solidFill>
                  <a:srgbClr val="0A0AFD"/>
                </a:solidFill>
                <a:latin typeface="Arial"/>
                <a:cs typeface="Arial"/>
              </a:rPr>
              <a:t>param</a:t>
            </a:r>
            <a:r>
              <a:rPr sz="1150" spc="20" dirty="0">
                <a:solidFill>
                  <a:srgbClr val="0A0AFD"/>
                </a:solidFill>
                <a:latin typeface="Arial"/>
                <a:cs typeface="Arial"/>
              </a:rPr>
              <a:t>s</a:t>
            </a:r>
            <a:r>
              <a:rPr sz="1150" spc="325" dirty="0">
                <a:solidFill>
                  <a:srgbClr val="0A0AFD"/>
                </a:solidFill>
                <a:latin typeface="Arial"/>
                <a:cs typeface="Arial"/>
              </a:rPr>
              <a:t>:</a:t>
            </a:r>
            <a:r>
              <a:rPr sz="1150" spc="-15" dirty="0">
                <a:solidFill>
                  <a:srgbClr val="2D2BFF"/>
                </a:solidFill>
                <a:latin typeface="Arial"/>
                <a:cs typeface="Arial"/>
              </a:rPr>
              <a:t>(</a:t>
            </a:r>
            <a:r>
              <a:rPr sz="1150" spc="10" dirty="0">
                <a:solidFill>
                  <a:srgbClr val="0A0AFD"/>
                </a:solidFill>
                <a:latin typeface="Arial"/>
                <a:cs typeface="Arial"/>
              </a:rPr>
              <a:t>3</a:t>
            </a:r>
            <a:r>
              <a:rPr sz="1150" spc="15" dirty="0">
                <a:solidFill>
                  <a:srgbClr val="3F3DFF"/>
                </a:solidFill>
                <a:latin typeface="Arial"/>
                <a:cs typeface="Arial"/>
              </a:rPr>
              <a:t>*</a:t>
            </a:r>
            <a:r>
              <a:rPr sz="1150" spc="60" dirty="0">
                <a:solidFill>
                  <a:srgbClr val="0A0AFD"/>
                </a:solidFill>
                <a:latin typeface="Arial"/>
                <a:cs typeface="Arial"/>
              </a:rPr>
              <a:t>3</a:t>
            </a:r>
            <a:r>
              <a:rPr sz="1150" spc="10" dirty="0">
                <a:solidFill>
                  <a:srgbClr val="3F3DFF"/>
                </a:solidFill>
                <a:latin typeface="Arial"/>
                <a:cs typeface="Arial"/>
              </a:rPr>
              <a:t>*</a:t>
            </a:r>
            <a:r>
              <a:rPr sz="1150" spc="50" dirty="0">
                <a:solidFill>
                  <a:srgbClr val="1C18FF"/>
                </a:solidFill>
                <a:latin typeface="Arial"/>
                <a:cs typeface="Arial"/>
              </a:rPr>
              <a:t>5</a:t>
            </a:r>
            <a:r>
              <a:rPr sz="1150" spc="-25" dirty="0">
                <a:solidFill>
                  <a:srgbClr val="1C18FF"/>
                </a:solidFill>
                <a:latin typeface="Arial"/>
                <a:cs typeface="Arial"/>
              </a:rPr>
              <a:t>1</a:t>
            </a:r>
            <a:r>
              <a:rPr sz="1150" spc="35" dirty="0">
                <a:solidFill>
                  <a:srgbClr val="1C18FF"/>
                </a:solidFill>
                <a:latin typeface="Arial"/>
                <a:cs typeface="Arial"/>
              </a:rPr>
              <a:t>2</a:t>
            </a:r>
            <a:r>
              <a:rPr sz="1150" spc="10" dirty="0">
                <a:solidFill>
                  <a:srgbClr val="1C18FF"/>
                </a:solidFill>
                <a:latin typeface="Arial"/>
                <a:cs typeface="Arial"/>
              </a:rPr>
              <a:t>)</a:t>
            </a:r>
            <a:r>
              <a:rPr sz="1150" spc="15" dirty="0">
                <a:solidFill>
                  <a:srgbClr val="3F3DFF"/>
                </a:solidFill>
                <a:latin typeface="Arial"/>
                <a:cs typeface="Arial"/>
              </a:rPr>
              <a:t>*</a:t>
            </a:r>
            <a:r>
              <a:rPr sz="1150" spc="50" dirty="0">
                <a:solidFill>
                  <a:srgbClr val="0A0AFD"/>
                </a:solidFill>
                <a:latin typeface="Arial"/>
                <a:cs typeface="Arial"/>
              </a:rPr>
              <a:t>5</a:t>
            </a:r>
            <a:r>
              <a:rPr sz="1150" spc="-25" dirty="0">
                <a:solidFill>
                  <a:srgbClr val="0A0AFD"/>
                </a:solidFill>
                <a:latin typeface="Arial"/>
                <a:cs typeface="Arial"/>
              </a:rPr>
              <a:t>1</a:t>
            </a:r>
            <a:r>
              <a:rPr sz="1150" spc="114" dirty="0">
                <a:solidFill>
                  <a:srgbClr val="0A0AFD"/>
                </a:solidFill>
                <a:latin typeface="Arial"/>
                <a:cs typeface="Arial"/>
              </a:rPr>
              <a:t>2</a:t>
            </a:r>
            <a:r>
              <a:rPr sz="1150" spc="-5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120" dirty="0">
                <a:solidFill>
                  <a:srgbClr val="0A0AFD"/>
                </a:solidFill>
                <a:latin typeface="Arial"/>
                <a:cs typeface="Arial"/>
              </a:rPr>
              <a:t>=</a:t>
            </a:r>
            <a:r>
              <a:rPr sz="1150" spc="-9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55" dirty="0">
                <a:solidFill>
                  <a:srgbClr val="0A0AFD"/>
                </a:solidFill>
                <a:latin typeface="Arial"/>
                <a:cs typeface="Arial"/>
              </a:rPr>
              <a:t>2</a:t>
            </a:r>
            <a:r>
              <a:rPr sz="1150" spc="-50" dirty="0">
                <a:solidFill>
                  <a:srgbClr val="3F3DFF"/>
                </a:solidFill>
                <a:latin typeface="Arial"/>
                <a:cs typeface="Arial"/>
              </a:rPr>
              <a:t>,</a:t>
            </a:r>
            <a:r>
              <a:rPr sz="1150" spc="10" dirty="0">
                <a:solidFill>
                  <a:srgbClr val="1C18FF"/>
                </a:solidFill>
                <a:latin typeface="Arial"/>
                <a:cs typeface="Arial"/>
              </a:rPr>
              <a:t>3</a:t>
            </a:r>
            <a:r>
              <a:rPr sz="1150" spc="80" dirty="0">
                <a:solidFill>
                  <a:srgbClr val="1C18FF"/>
                </a:solidFill>
                <a:latin typeface="Arial"/>
                <a:cs typeface="Arial"/>
              </a:rPr>
              <a:t>5</a:t>
            </a:r>
            <a:r>
              <a:rPr sz="1150" spc="35" dirty="0">
                <a:solidFill>
                  <a:srgbClr val="1C18FF"/>
                </a:solidFill>
                <a:latin typeface="Arial"/>
                <a:cs typeface="Arial"/>
              </a:rPr>
              <a:t>9</a:t>
            </a:r>
            <a:r>
              <a:rPr sz="1150" spc="-50" dirty="0">
                <a:solidFill>
                  <a:srgbClr val="3F3DFF"/>
                </a:solidFill>
                <a:latin typeface="Arial"/>
                <a:cs typeface="Arial"/>
              </a:rPr>
              <a:t>,</a:t>
            </a:r>
            <a:r>
              <a:rPr sz="1150" spc="30" dirty="0">
                <a:solidFill>
                  <a:srgbClr val="0A0AFD"/>
                </a:solidFill>
                <a:latin typeface="Arial"/>
                <a:cs typeface="Arial"/>
              </a:rPr>
              <a:t>296</a:t>
            </a:r>
            <a:endParaRPr sz="11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1367" y="3926856"/>
            <a:ext cx="4164965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474085" algn="l"/>
              </a:tabLst>
            </a:pPr>
            <a:r>
              <a:rPr sz="1150" spc="15" dirty="0">
                <a:solidFill>
                  <a:srgbClr val="0C0A13"/>
                </a:solidFill>
                <a:latin typeface="Arial"/>
                <a:cs typeface="Arial"/>
              </a:rPr>
              <a:t>POOL</a:t>
            </a:r>
            <a:r>
              <a:rPr sz="1150" spc="75" dirty="0">
                <a:solidFill>
                  <a:srgbClr val="0C0A13"/>
                </a:solidFill>
                <a:latin typeface="Arial"/>
                <a:cs typeface="Arial"/>
              </a:rPr>
              <a:t>2</a:t>
            </a:r>
            <a:r>
              <a:rPr sz="1150" spc="280" dirty="0">
                <a:solidFill>
                  <a:srgbClr val="493438"/>
                </a:solidFill>
                <a:latin typeface="Arial"/>
                <a:cs typeface="Arial"/>
              </a:rPr>
              <a:t>:</a:t>
            </a:r>
            <a:r>
              <a:rPr sz="1150" spc="95" dirty="0">
                <a:solidFill>
                  <a:srgbClr val="0C0A13"/>
                </a:solidFill>
                <a:latin typeface="Arial"/>
                <a:cs typeface="Arial"/>
              </a:rPr>
              <a:t>[</a:t>
            </a:r>
            <a:r>
              <a:rPr sz="1150" spc="-130" dirty="0">
                <a:solidFill>
                  <a:srgbClr val="050833"/>
                </a:solidFill>
                <a:latin typeface="Arial"/>
                <a:cs typeface="Arial"/>
              </a:rPr>
              <a:t>1</a:t>
            </a:r>
            <a:r>
              <a:rPr sz="1150" spc="55" dirty="0">
                <a:solidFill>
                  <a:srgbClr val="0C0A13"/>
                </a:solidFill>
                <a:latin typeface="Arial"/>
                <a:cs typeface="Arial"/>
              </a:rPr>
              <a:t>4</a:t>
            </a:r>
            <a:r>
              <a:rPr sz="1150" spc="125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-85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55" dirty="0">
                <a:solidFill>
                  <a:srgbClr val="0C0A13"/>
                </a:solidFill>
                <a:latin typeface="Arial"/>
                <a:cs typeface="Arial"/>
              </a:rPr>
              <a:t>4</a:t>
            </a:r>
            <a:r>
              <a:rPr sz="1150" spc="25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100" dirty="0">
                <a:solidFill>
                  <a:srgbClr val="0C0A13"/>
                </a:solidFill>
                <a:latin typeface="Arial"/>
                <a:cs typeface="Arial"/>
              </a:rPr>
              <a:t>5</a:t>
            </a:r>
            <a:r>
              <a:rPr sz="1150" spc="-85" dirty="0">
                <a:solidFill>
                  <a:srgbClr val="050833"/>
                </a:solidFill>
                <a:latin typeface="Arial"/>
                <a:cs typeface="Arial"/>
              </a:rPr>
              <a:t>1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2]</a:t>
            </a:r>
            <a:r>
              <a:rPr sz="115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5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25" dirty="0">
                <a:solidFill>
                  <a:srgbClr val="FF0A13"/>
                </a:solidFill>
                <a:latin typeface="Arial"/>
                <a:cs typeface="Arial"/>
              </a:rPr>
              <a:t>memor</a:t>
            </a:r>
            <a:r>
              <a:rPr sz="1150" spc="95" dirty="0">
                <a:solidFill>
                  <a:srgbClr val="FF0A13"/>
                </a:solidFill>
                <a:latin typeface="Arial"/>
                <a:cs typeface="Arial"/>
              </a:rPr>
              <a:t>y</a:t>
            </a:r>
            <a:r>
              <a:rPr sz="1150" spc="190" dirty="0">
                <a:solidFill>
                  <a:srgbClr val="FF1A31"/>
                </a:solidFill>
                <a:latin typeface="Arial"/>
                <a:cs typeface="Arial"/>
              </a:rPr>
              <a:t>:</a:t>
            </a:r>
            <a:r>
              <a:rPr sz="1150" dirty="0">
                <a:solidFill>
                  <a:srgbClr val="FF1A31"/>
                </a:solidFill>
                <a:latin typeface="Arial"/>
                <a:cs typeface="Arial"/>
              </a:rPr>
              <a:t> </a:t>
            </a:r>
            <a:r>
              <a:rPr sz="1150" spc="-125" dirty="0">
                <a:solidFill>
                  <a:srgbClr val="FF1A31"/>
                </a:solidFill>
                <a:latin typeface="Arial"/>
                <a:cs typeface="Arial"/>
              </a:rPr>
              <a:t> </a:t>
            </a:r>
            <a:r>
              <a:rPr sz="1150" spc="-85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10" dirty="0">
                <a:solidFill>
                  <a:srgbClr val="FF0A13"/>
                </a:solidFill>
                <a:latin typeface="Arial"/>
                <a:cs typeface="Arial"/>
              </a:rPr>
              <a:t>4</a:t>
            </a:r>
            <a:r>
              <a:rPr sz="1150" spc="110" dirty="0">
                <a:solidFill>
                  <a:srgbClr val="FF3444"/>
                </a:solidFill>
                <a:latin typeface="Arial"/>
                <a:cs typeface="Arial"/>
              </a:rPr>
              <a:t>*</a:t>
            </a:r>
            <a:r>
              <a:rPr sz="1150" spc="-130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55" dirty="0">
                <a:solidFill>
                  <a:srgbClr val="FF0A13"/>
                </a:solidFill>
                <a:latin typeface="Arial"/>
                <a:cs typeface="Arial"/>
              </a:rPr>
              <a:t>4</a:t>
            </a:r>
            <a:r>
              <a:rPr sz="1150" spc="15" dirty="0">
                <a:solidFill>
                  <a:srgbClr val="FF1A31"/>
                </a:solidFill>
                <a:latin typeface="Arial"/>
                <a:cs typeface="Arial"/>
              </a:rPr>
              <a:t>*</a:t>
            </a:r>
            <a:r>
              <a:rPr sz="1150" spc="10" dirty="0">
                <a:solidFill>
                  <a:srgbClr val="FF0A13"/>
                </a:solidFill>
                <a:latin typeface="Arial"/>
                <a:cs typeface="Arial"/>
              </a:rPr>
              <a:t>512=100K</a:t>
            </a:r>
            <a:r>
              <a:rPr sz="1150" dirty="0">
                <a:solidFill>
                  <a:srgbClr val="FF0A13"/>
                </a:solidFill>
                <a:latin typeface="Arial"/>
                <a:cs typeface="Arial"/>
              </a:rPr>
              <a:t>	</a:t>
            </a:r>
            <a:r>
              <a:rPr sz="1150" spc="30" dirty="0">
                <a:solidFill>
                  <a:srgbClr val="0A0AFD"/>
                </a:solidFill>
                <a:latin typeface="Arial"/>
                <a:cs typeface="Arial"/>
              </a:rPr>
              <a:t>param</a:t>
            </a:r>
            <a:r>
              <a:rPr sz="1150" spc="65" dirty="0">
                <a:solidFill>
                  <a:srgbClr val="0A0AFD"/>
                </a:solidFill>
                <a:latin typeface="Arial"/>
                <a:cs typeface="Arial"/>
              </a:rPr>
              <a:t>s</a:t>
            </a:r>
            <a:r>
              <a:rPr sz="1150" spc="280" dirty="0">
                <a:solidFill>
                  <a:srgbClr val="1333FF"/>
                </a:solidFill>
                <a:latin typeface="Arial"/>
                <a:cs typeface="Arial"/>
              </a:rPr>
              <a:t>:</a:t>
            </a:r>
            <a:r>
              <a:rPr sz="1250" spc="-245" dirty="0">
                <a:solidFill>
                  <a:srgbClr val="0A0AFD"/>
                </a:solidFill>
                <a:latin typeface="Times New Roman"/>
                <a:cs typeface="Times New Roman"/>
              </a:rPr>
              <a:t>O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5429" y="4120320"/>
            <a:ext cx="3703320" cy="706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0480" algn="just">
              <a:lnSpc>
                <a:spcPct val="101600"/>
              </a:lnSpc>
            </a:pP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CO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N</a:t>
            </a:r>
            <a:r>
              <a:rPr sz="1150" spc="60" dirty="0">
                <a:solidFill>
                  <a:srgbClr val="332F49"/>
                </a:solidFill>
                <a:latin typeface="Arial"/>
                <a:cs typeface="Arial"/>
              </a:rPr>
              <a:t>V</a:t>
            </a:r>
            <a:r>
              <a:rPr sz="1150" spc="15" dirty="0">
                <a:solidFill>
                  <a:srgbClr val="0C0A13"/>
                </a:solidFill>
                <a:latin typeface="Arial"/>
                <a:cs typeface="Arial"/>
              </a:rPr>
              <a:t>3-5</a:t>
            </a:r>
            <a:r>
              <a:rPr sz="1150" spc="-20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105" dirty="0">
                <a:solidFill>
                  <a:srgbClr val="0C0A13"/>
                </a:solidFill>
                <a:latin typeface="Arial"/>
                <a:cs typeface="Arial"/>
              </a:rPr>
              <a:t>2</a:t>
            </a:r>
            <a:r>
              <a:rPr sz="1150" spc="325" dirty="0">
                <a:solidFill>
                  <a:srgbClr val="332F49"/>
                </a:solidFill>
                <a:latin typeface="Arial"/>
                <a:cs typeface="Arial"/>
              </a:rPr>
              <a:t>:</a:t>
            </a:r>
            <a:r>
              <a:rPr sz="1150" spc="-15" dirty="0">
                <a:solidFill>
                  <a:srgbClr val="050833"/>
                </a:solidFill>
                <a:latin typeface="Arial"/>
                <a:cs typeface="Arial"/>
              </a:rPr>
              <a:t>(</a:t>
            </a:r>
            <a:r>
              <a:rPr sz="1150" spc="-130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105" dirty="0">
                <a:solidFill>
                  <a:srgbClr val="0C0A13"/>
                </a:solidFill>
                <a:latin typeface="Arial"/>
                <a:cs typeface="Arial"/>
              </a:rPr>
              <a:t>4</a:t>
            </a:r>
            <a:r>
              <a:rPr sz="1150" spc="-10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-190" dirty="0">
                <a:solidFill>
                  <a:srgbClr val="211D2F"/>
                </a:solidFill>
                <a:latin typeface="Arial"/>
                <a:cs typeface="Arial"/>
              </a:rPr>
              <a:t> </a:t>
            </a:r>
            <a:r>
              <a:rPr sz="1150" spc="25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-90" dirty="0">
                <a:solidFill>
                  <a:srgbClr val="0C0A13"/>
                </a:solidFill>
                <a:latin typeface="Arial"/>
                <a:cs typeface="Arial"/>
              </a:rPr>
              <a:t>4</a:t>
            </a:r>
            <a:r>
              <a:rPr sz="1150" spc="30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50" dirty="0">
                <a:solidFill>
                  <a:srgbClr val="0C0A13"/>
                </a:solidFill>
                <a:latin typeface="Arial"/>
                <a:cs typeface="Arial"/>
              </a:rPr>
              <a:t>5</a:t>
            </a:r>
            <a:r>
              <a:rPr sz="1150" spc="-25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2]</a:t>
            </a:r>
            <a:r>
              <a:rPr sz="115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55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20" dirty="0">
                <a:solidFill>
                  <a:srgbClr val="FF0A13"/>
                </a:solidFill>
                <a:latin typeface="Arial"/>
                <a:cs typeface="Arial"/>
              </a:rPr>
              <a:t>memor</a:t>
            </a:r>
            <a:r>
              <a:rPr sz="1150" spc="125" dirty="0">
                <a:solidFill>
                  <a:srgbClr val="FF0A13"/>
                </a:solidFill>
                <a:latin typeface="Arial"/>
                <a:cs typeface="Arial"/>
              </a:rPr>
              <a:t>y</a:t>
            </a:r>
            <a:r>
              <a:rPr sz="1150" spc="60" dirty="0">
                <a:solidFill>
                  <a:srgbClr val="FF1A31"/>
                </a:solidFill>
                <a:latin typeface="Arial"/>
                <a:cs typeface="Arial"/>
              </a:rPr>
              <a:t>:</a:t>
            </a:r>
            <a:r>
              <a:rPr sz="1150" dirty="0">
                <a:solidFill>
                  <a:srgbClr val="FF1A31"/>
                </a:solidFill>
                <a:latin typeface="Arial"/>
                <a:cs typeface="Arial"/>
              </a:rPr>
              <a:t> </a:t>
            </a:r>
            <a:r>
              <a:rPr sz="1150" spc="-90" dirty="0">
                <a:solidFill>
                  <a:srgbClr val="FF1A31"/>
                </a:solidFill>
                <a:latin typeface="Arial"/>
                <a:cs typeface="Arial"/>
              </a:rPr>
              <a:t> </a:t>
            </a:r>
            <a:r>
              <a:rPr sz="1150" spc="-85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60" dirty="0">
                <a:solidFill>
                  <a:srgbClr val="FF0A13"/>
                </a:solidFill>
                <a:latin typeface="Arial"/>
                <a:cs typeface="Arial"/>
              </a:rPr>
              <a:t>4</a:t>
            </a:r>
            <a:r>
              <a:rPr sz="1150" spc="110" dirty="0">
                <a:solidFill>
                  <a:srgbClr val="FF3444"/>
                </a:solidFill>
                <a:latin typeface="Arial"/>
                <a:cs typeface="Arial"/>
              </a:rPr>
              <a:t>*</a:t>
            </a:r>
            <a:r>
              <a:rPr sz="1150" spc="-85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60" dirty="0">
                <a:solidFill>
                  <a:srgbClr val="FF0A13"/>
                </a:solidFill>
                <a:latin typeface="Arial"/>
                <a:cs typeface="Arial"/>
              </a:rPr>
              <a:t>4</a:t>
            </a:r>
            <a:r>
              <a:rPr sz="1150" spc="10" dirty="0">
                <a:solidFill>
                  <a:srgbClr val="FF525B"/>
                </a:solidFill>
                <a:latin typeface="Arial"/>
                <a:cs typeface="Arial"/>
              </a:rPr>
              <a:t>*</a:t>
            </a:r>
            <a:r>
              <a:rPr sz="1150" spc="50" dirty="0">
                <a:solidFill>
                  <a:srgbClr val="FF0A13"/>
                </a:solidFill>
                <a:latin typeface="Arial"/>
                <a:cs typeface="Arial"/>
              </a:rPr>
              <a:t>5</a:t>
            </a:r>
            <a:r>
              <a:rPr sz="1150" spc="-25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10" dirty="0">
                <a:solidFill>
                  <a:srgbClr val="FF0A13"/>
                </a:solidFill>
                <a:latin typeface="Arial"/>
                <a:cs typeface="Arial"/>
              </a:rPr>
              <a:t>2=100K</a:t>
            </a:r>
            <a:r>
              <a:rPr sz="1150" spc="5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CO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N</a:t>
            </a:r>
            <a:r>
              <a:rPr sz="1150" spc="60" dirty="0">
                <a:solidFill>
                  <a:srgbClr val="332F49"/>
                </a:solidFill>
                <a:latin typeface="Arial"/>
                <a:cs typeface="Arial"/>
              </a:rPr>
              <a:t>V</a:t>
            </a:r>
            <a:r>
              <a:rPr sz="1150" spc="15" dirty="0">
                <a:solidFill>
                  <a:srgbClr val="0C0A13"/>
                </a:solidFill>
                <a:latin typeface="Arial"/>
                <a:cs typeface="Arial"/>
              </a:rPr>
              <a:t>3-5</a:t>
            </a:r>
            <a:r>
              <a:rPr sz="1150" spc="-20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45" dirty="0">
                <a:solidFill>
                  <a:srgbClr val="0C0A13"/>
                </a:solidFill>
                <a:latin typeface="Arial"/>
                <a:cs typeface="Arial"/>
              </a:rPr>
              <a:t>2:</a:t>
            </a:r>
            <a:r>
              <a:rPr sz="1150" spc="15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-15" dirty="0">
                <a:solidFill>
                  <a:srgbClr val="050833"/>
                </a:solidFill>
                <a:latin typeface="Arial"/>
                <a:cs typeface="Arial"/>
              </a:rPr>
              <a:t>(</a:t>
            </a:r>
            <a:r>
              <a:rPr sz="1150" spc="-130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105" dirty="0">
                <a:solidFill>
                  <a:srgbClr val="0C0A13"/>
                </a:solidFill>
                <a:latin typeface="Arial"/>
                <a:cs typeface="Arial"/>
              </a:rPr>
              <a:t>4</a:t>
            </a:r>
            <a:r>
              <a:rPr sz="1150" spc="-60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-140" dirty="0">
                <a:solidFill>
                  <a:srgbClr val="211D2F"/>
                </a:solidFill>
                <a:latin typeface="Arial"/>
                <a:cs typeface="Arial"/>
              </a:rPr>
              <a:t> </a:t>
            </a:r>
            <a:r>
              <a:rPr sz="1150" spc="25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-90" dirty="0">
                <a:solidFill>
                  <a:srgbClr val="0C0A13"/>
                </a:solidFill>
                <a:latin typeface="Arial"/>
                <a:cs typeface="Arial"/>
              </a:rPr>
              <a:t>4</a:t>
            </a:r>
            <a:r>
              <a:rPr sz="1150" spc="30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50" dirty="0">
                <a:solidFill>
                  <a:srgbClr val="0C0A13"/>
                </a:solidFill>
                <a:latin typeface="Arial"/>
                <a:cs typeface="Arial"/>
              </a:rPr>
              <a:t>5</a:t>
            </a:r>
            <a:r>
              <a:rPr sz="1150" spc="-25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2]</a:t>
            </a:r>
            <a:r>
              <a:rPr sz="115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55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15" dirty="0">
                <a:solidFill>
                  <a:srgbClr val="FF0A13"/>
                </a:solidFill>
                <a:latin typeface="Arial"/>
                <a:cs typeface="Arial"/>
              </a:rPr>
              <a:t>memory:</a:t>
            </a:r>
            <a:r>
              <a:rPr sz="115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4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-85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60" dirty="0">
                <a:solidFill>
                  <a:srgbClr val="FF0A13"/>
                </a:solidFill>
                <a:latin typeface="Arial"/>
                <a:cs typeface="Arial"/>
              </a:rPr>
              <a:t>4</a:t>
            </a:r>
            <a:r>
              <a:rPr sz="1150" spc="145" dirty="0">
                <a:solidFill>
                  <a:srgbClr val="FF3444"/>
                </a:solidFill>
                <a:latin typeface="Arial"/>
                <a:cs typeface="Arial"/>
              </a:rPr>
              <a:t>"</a:t>
            </a:r>
            <a:r>
              <a:rPr sz="1150" spc="-85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10" dirty="0">
                <a:solidFill>
                  <a:srgbClr val="FF0A13"/>
                </a:solidFill>
                <a:latin typeface="Arial"/>
                <a:cs typeface="Arial"/>
              </a:rPr>
              <a:t>4</a:t>
            </a:r>
            <a:r>
              <a:rPr sz="1150" spc="60" dirty="0">
                <a:solidFill>
                  <a:srgbClr val="FF525B"/>
                </a:solidFill>
                <a:latin typeface="Arial"/>
                <a:cs typeface="Arial"/>
              </a:rPr>
              <a:t>*</a:t>
            </a:r>
            <a:r>
              <a:rPr sz="1150" spc="50" dirty="0">
                <a:solidFill>
                  <a:srgbClr val="FF0A13"/>
                </a:solidFill>
                <a:latin typeface="Arial"/>
                <a:cs typeface="Arial"/>
              </a:rPr>
              <a:t>5</a:t>
            </a:r>
            <a:r>
              <a:rPr sz="1150" spc="-25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10" dirty="0">
                <a:solidFill>
                  <a:srgbClr val="FF0A13"/>
                </a:solidFill>
                <a:latin typeface="Arial"/>
                <a:cs typeface="Arial"/>
              </a:rPr>
              <a:t>2=100K</a:t>
            </a:r>
            <a:r>
              <a:rPr sz="1150" spc="5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CO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N</a:t>
            </a:r>
            <a:r>
              <a:rPr sz="1150" spc="60" dirty="0">
                <a:solidFill>
                  <a:srgbClr val="332F49"/>
                </a:solidFill>
                <a:latin typeface="Arial"/>
                <a:cs typeface="Arial"/>
              </a:rPr>
              <a:t>V</a:t>
            </a:r>
            <a:r>
              <a:rPr sz="1150" spc="15" dirty="0">
                <a:solidFill>
                  <a:srgbClr val="0C0A13"/>
                </a:solidFill>
                <a:latin typeface="Arial"/>
                <a:cs typeface="Arial"/>
              </a:rPr>
              <a:t>3-5</a:t>
            </a:r>
            <a:r>
              <a:rPr sz="1150" spc="-20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105" dirty="0">
                <a:solidFill>
                  <a:srgbClr val="0C0A13"/>
                </a:solidFill>
                <a:latin typeface="Arial"/>
                <a:cs typeface="Arial"/>
              </a:rPr>
              <a:t>2</a:t>
            </a:r>
            <a:r>
              <a:rPr sz="1150" spc="325" dirty="0">
                <a:solidFill>
                  <a:srgbClr val="332F49"/>
                </a:solidFill>
                <a:latin typeface="Arial"/>
                <a:cs typeface="Arial"/>
              </a:rPr>
              <a:t>:</a:t>
            </a:r>
            <a:r>
              <a:rPr sz="1150" spc="-15" dirty="0">
                <a:solidFill>
                  <a:srgbClr val="050833"/>
                </a:solidFill>
                <a:latin typeface="Arial"/>
                <a:cs typeface="Arial"/>
              </a:rPr>
              <a:t>(</a:t>
            </a:r>
            <a:r>
              <a:rPr sz="1150" spc="-130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105" dirty="0">
                <a:solidFill>
                  <a:srgbClr val="0C0A13"/>
                </a:solidFill>
                <a:latin typeface="Arial"/>
                <a:cs typeface="Arial"/>
              </a:rPr>
              <a:t>4</a:t>
            </a:r>
            <a:r>
              <a:rPr sz="1150" spc="-10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-190" dirty="0">
                <a:solidFill>
                  <a:srgbClr val="211D2F"/>
                </a:solidFill>
                <a:latin typeface="Arial"/>
                <a:cs typeface="Arial"/>
              </a:rPr>
              <a:t> </a:t>
            </a:r>
            <a:r>
              <a:rPr sz="1150" spc="-130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55" dirty="0">
                <a:solidFill>
                  <a:srgbClr val="050833"/>
                </a:solidFill>
                <a:latin typeface="Arial"/>
                <a:cs typeface="Arial"/>
              </a:rPr>
              <a:t>4</a:t>
            </a:r>
            <a:r>
              <a:rPr sz="1150" spc="30" dirty="0">
                <a:solidFill>
                  <a:srgbClr val="332F49"/>
                </a:solidFill>
                <a:latin typeface="Arial"/>
                <a:cs typeface="Arial"/>
              </a:rPr>
              <a:t>x</a:t>
            </a:r>
            <a:r>
              <a:rPr sz="1150" spc="50" dirty="0">
                <a:solidFill>
                  <a:srgbClr val="0C0A13"/>
                </a:solidFill>
                <a:latin typeface="Arial"/>
                <a:cs typeface="Arial"/>
              </a:rPr>
              <a:t>5</a:t>
            </a:r>
            <a:r>
              <a:rPr sz="1150" spc="-25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2]</a:t>
            </a:r>
            <a:r>
              <a:rPr sz="115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55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20" dirty="0">
                <a:solidFill>
                  <a:srgbClr val="FF0A13"/>
                </a:solidFill>
                <a:latin typeface="Arial"/>
                <a:cs typeface="Arial"/>
              </a:rPr>
              <a:t>memor</a:t>
            </a:r>
            <a:r>
              <a:rPr sz="1150" spc="125" dirty="0">
                <a:solidFill>
                  <a:srgbClr val="FF0A13"/>
                </a:solidFill>
                <a:latin typeface="Arial"/>
                <a:cs typeface="Arial"/>
              </a:rPr>
              <a:t>y</a:t>
            </a:r>
            <a:r>
              <a:rPr sz="1150" spc="60" dirty="0">
                <a:solidFill>
                  <a:srgbClr val="FF1A31"/>
                </a:solidFill>
                <a:latin typeface="Arial"/>
                <a:cs typeface="Arial"/>
              </a:rPr>
              <a:t>:</a:t>
            </a:r>
            <a:r>
              <a:rPr sz="1150" dirty="0">
                <a:solidFill>
                  <a:srgbClr val="FF1A31"/>
                </a:solidFill>
                <a:latin typeface="Arial"/>
                <a:cs typeface="Arial"/>
              </a:rPr>
              <a:t> </a:t>
            </a:r>
            <a:r>
              <a:rPr sz="1150" spc="-90" dirty="0">
                <a:solidFill>
                  <a:srgbClr val="FF1A31"/>
                </a:solidFill>
                <a:latin typeface="Arial"/>
                <a:cs typeface="Arial"/>
              </a:rPr>
              <a:t> </a:t>
            </a:r>
            <a:r>
              <a:rPr sz="1150" spc="-85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60" dirty="0">
                <a:solidFill>
                  <a:srgbClr val="FF0A13"/>
                </a:solidFill>
                <a:latin typeface="Arial"/>
                <a:cs typeface="Arial"/>
              </a:rPr>
              <a:t>4</a:t>
            </a:r>
            <a:r>
              <a:rPr sz="1150" spc="110" dirty="0">
                <a:solidFill>
                  <a:srgbClr val="FF3444"/>
                </a:solidFill>
                <a:latin typeface="Arial"/>
                <a:cs typeface="Arial"/>
              </a:rPr>
              <a:t>*</a:t>
            </a:r>
            <a:r>
              <a:rPr sz="1150" spc="25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-45" dirty="0">
                <a:solidFill>
                  <a:srgbClr val="FF0A13"/>
                </a:solidFill>
                <a:latin typeface="Arial"/>
                <a:cs typeface="Arial"/>
              </a:rPr>
              <a:t>4</a:t>
            </a:r>
            <a:r>
              <a:rPr sz="1150" spc="10" dirty="0">
                <a:solidFill>
                  <a:srgbClr val="FF3444"/>
                </a:solidFill>
                <a:latin typeface="Arial"/>
                <a:cs typeface="Arial"/>
              </a:rPr>
              <a:t>*</a:t>
            </a:r>
            <a:r>
              <a:rPr sz="1150" spc="50" dirty="0">
                <a:solidFill>
                  <a:srgbClr val="FF0A13"/>
                </a:solidFill>
                <a:latin typeface="Arial"/>
                <a:cs typeface="Arial"/>
              </a:rPr>
              <a:t>5</a:t>
            </a:r>
            <a:r>
              <a:rPr sz="1150" spc="-25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10" dirty="0">
                <a:solidFill>
                  <a:srgbClr val="FF0A13"/>
                </a:solidFill>
                <a:latin typeface="Arial"/>
                <a:cs typeface="Arial"/>
              </a:rPr>
              <a:t>2=100K</a:t>
            </a:r>
            <a:endParaRPr sz="1150">
              <a:latin typeface="Arial"/>
              <a:cs typeface="Arial"/>
            </a:endParaRPr>
          </a:p>
          <a:p>
            <a:pPr marL="18415" algn="just">
              <a:lnSpc>
                <a:spcPct val="100000"/>
              </a:lnSpc>
              <a:spcBef>
                <a:spcPts val="20"/>
              </a:spcBef>
            </a:pPr>
            <a:r>
              <a:rPr sz="1150" spc="15" dirty="0">
                <a:solidFill>
                  <a:srgbClr val="0C0A13"/>
                </a:solidFill>
                <a:latin typeface="Arial"/>
                <a:cs typeface="Arial"/>
              </a:rPr>
              <a:t>POOL</a:t>
            </a:r>
            <a:r>
              <a:rPr sz="1150" spc="75" dirty="0">
                <a:solidFill>
                  <a:srgbClr val="0C0A13"/>
                </a:solidFill>
                <a:latin typeface="Arial"/>
                <a:cs typeface="Arial"/>
              </a:rPr>
              <a:t>2</a:t>
            </a:r>
            <a:r>
              <a:rPr sz="1150" spc="280" dirty="0">
                <a:solidFill>
                  <a:srgbClr val="381A23"/>
                </a:solidFill>
                <a:latin typeface="Arial"/>
                <a:cs typeface="Arial"/>
              </a:rPr>
              <a:t>:</a:t>
            </a:r>
            <a:r>
              <a:rPr sz="1150" spc="-60" dirty="0">
                <a:solidFill>
                  <a:srgbClr val="0C0A13"/>
                </a:solidFill>
                <a:latin typeface="Arial"/>
                <a:cs typeface="Arial"/>
              </a:rPr>
              <a:t>(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7</a:t>
            </a:r>
            <a:r>
              <a:rPr sz="1150" spc="25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10" dirty="0">
                <a:solidFill>
                  <a:srgbClr val="0C0A13"/>
                </a:solidFill>
                <a:latin typeface="Arial"/>
                <a:cs typeface="Arial"/>
              </a:rPr>
              <a:t>7</a:t>
            </a:r>
            <a:r>
              <a:rPr sz="1150" spc="25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25" dirty="0">
                <a:solidFill>
                  <a:srgbClr val="0C0A13"/>
                </a:solidFill>
                <a:latin typeface="Arial"/>
                <a:cs typeface="Arial"/>
              </a:rPr>
              <a:t>512]</a:t>
            </a:r>
            <a:r>
              <a:rPr sz="115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25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150" spc="15" dirty="0">
                <a:solidFill>
                  <a:srgbClr val="FF0A13"/>
                </a:solidFill>
                <a:latin typeface="Arial"/>
                <a:cs typeface="Arial"/>
              </a:rPr>
              <a:t>memory:</a:t>
            </a:r>
            <a:r>
              <a:rPr sz="115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-1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55" dirty="0">
                <a:solidFill>
                  <a:srgbClr val="FF0A13"/>
                </a:solidFill>
                <a:latin typeface="Arial"/>
                <a:cs typeface="Arial"/>
              </a:rPr>
              <a:t>7</a:t>
            </a:r>
            <a:r>
              <a:rPr sz="1150" spc="55" dirty="0">
                <a:solidFill>
                  <a:srgbClr val="FF3444"/>
                </a:solidFill>
                <a:latin typeface="Arial"/>
                <a:cs typeface="Arial"/>
              </a:rPr>
              <a:t>"</a:t>
            </a:r>
            <a:r>
              <a:rPr sz="1150" spc="10" dirty="0">
                <a:solidFill>
                  <a:srgbClr val="FF0A13"/>
                </a:solidFill>
                <a:latin typeface="Arial"/>
                <a:cs typeface="Arial"/>
              </a:rPr>
              <a:t>7</a:t>
            </a:r>
            <a:r>
              <a:rPr sz="1150" spc="15" dirty="0">
                <a:solidFill>
                  <a:srgbClr val="FF3444"/>
                </a:solidFill>
                <a:latin typeface="Arial"/>
                <a:cs typeface="Arial"/>
              </a:rPr>
              <a:t>*</a:t>
            </a:r>
            <a:r>
              <a:rPr sz="1150" spc="50" dirty="0">
                <a:solidFill>
                  <a:srgbClr val="FF0A13"/>
                </a:solidFill>
                <a:latin typeface="Arial"/>
                <a:cs typeface="Arial"/>
              </a:rPr>
              <a:t>5</a:t>
            </a:r>
            <a:r>
              <a:rPr sz="1150" spc="-25" dirty="0">
                <a:solidFill>
                  <a:srgbClr val="FF0A13"/>
                </a:solidFill>
                <a:latin typeface="Arial"/>
                <a:cs typeface="Arial"/>
              </a:rPr>
              <a:t>1</a:t>
            </a:r>
            <a:r>
              <a:rPr sz="1150" spc="20" dirty="0">
                <a:solidFill>
                  <a:srgbClr val="FF0A13"/>
                </a:solidFill>
                <a:latin typeface="Arial"/>
                <a:cs typeface="Arial"/>
              </a:rPr>
              <a:t>2=25K</a:t>
            </a:r>
            <a:r>
              <a:rPr sz="115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75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25" dirty="0">
                <a:solidFill>
                  <a:srgbClr val="0A0AFD"/>
                </a:solidFill>
                <a:latin typeface="Arial"/>
                <a:cs typeface="Arial"/>
              </a:rPr>
              <a:t>param</a:t>
            </a:r>
            <a:r>
              <a:rPr sz="1150" spc="50" dirty="0">
                <a:solidFill>
                  <a:srgbClr val="0A0AFD"/>
                </a:solidFill>
                <a:latin typeface="Arial"/>
                <a:cs typeface="Arial"/>
              </a:rPr>
              <a:t>s</a:t>
            </a:r>
            <a:r>
              <a:rPr sz="1150" spc="280" dirty="0">
                <a:solidFill>
                  <a:srgbClr val="2D2BFF"/>
                </a:solidFill>
                <a:latin typeface="Arial"/>
                <a:cs typeface="Arial"/>
              </a:rPr>
              <a:t>:</a:t>
            </a:r>
            <a:r>
              <a:rPr sz="1150" spc="-235" dirty="0">
                <a:solidFill>
                  <a:srgbClr val="0A0AFD"/>
                </a:solidFill>
                <a:latin typeface="Arial"/>
                <a:cs typeface="Arial"/>
              </a:rPr>
              <a:t>O</a:t>
            </a:r>
            <a:endParaRPr sz="11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59595" y="4120320"/>
            <a:ext cx="242506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30" dirty="0">
                <a:solidFill>
                  <a:srgbClr val="0A0AFD"/>
                </a:solidFill>
                <a:latin typeface="Arial"/>
                <a:cs typeface="Arial"/>
              </a:rPr>
              <a:t>param</a:t>
            </a:r>
            <a:r>
              <a:rPr sz="1150" spc="20" dirty="0">
                <a:solidFill>
                  <a:srgbClr val="0A0AFD"/>
                </a:solidFill>
                <a:latin typeface="Arial"/>
                <a:cs typeface="Arial"/>
              </a:rPr>
              <a:t>s</a:t>
            </a:r>
            <a:r>
              <a:rPr sz="1150" spc="325" dirty="0">
                <a:solidFill>
                  <a:srgbClr val="0A0AFD"/>
                </a:solidFill>
                <a:latin typeface="Arial"/>
                <a:cs typeface="Arial"/>
              </a:rPr>
              <a:t>:</a:t>
            </a:r>
            <a:r>
              <a:rPr sz="1150" spc="-15" dirty="0">
                <a:solidFill>
                  <a:srgbClr val="3F3DFF"/>
                </a:solidFill>
                <a:latin typeface="Arial"/>
                <a:cs typeface="Arial"/>
              </a:rPr>
              <a:t>(</a:t>
            </a:r>
            <a:r>
              <a:rPr sz="1150" spc="10" dirty="0">
                <a:solidFill>
                  <a:srgbClr val="0A0AFD"/>
                </a:solidFill>
                <a:latin typeface="Arial"/>
                <a:cs typeface="Arial"/>
              </a:rPr>
              <a:t>3</a:t>
            </a:r>
            <a:r>
              <a:rPr sz="1150" spc="15" dirty="0">
                <a:solidFill>
                  <a:srgbClr val="3F3DFF"/>
                </a:solidFill>
                <a:latin typeface="Arial"/>
                <a:cs typeface="Arial"/>
              </a:rPr>
              <a:t>*</a:t>
            </a:r>
            <a:r>
              <a:rPr sz="1150" spc="60" dirty="0">
                <a:solidFill>
                  <a:srgbClr val="0A0AFD"/>
                </a:solidFill>
                <a:latin typeface="Arial"/>
                <a:cs typeface="Arial"/>
              </a:rPr>
              <a:t>3</a:t>
            </a:r>
            <a:r>
              <a:rPr sz="1150" spc="-30" dirty="0">
                <a:solidFill>
                  <a:srgbClr val="5054FF"/>
                </a:solidFill>
                <a:latin typeface="Arial"/>
                <a:cs typeface="Arial"/>
              </a:rPr>
              <a:t>*</a:t>
            </a:r>
            <a:r>
              <a:rPr sz="1150" spc="80" dirty="0">
                <a:solidFill>
                  <a:srgbClr val="0A0AFD"/>
                </a:solidFill>
                <a:latin typeface="Arial"/>
                <a:cs typeface="Arial"/>
              </a:rPr>
              <a:t>5</a:t>
            </a:r>
            <a:r>
              <a:rPr sz="1150" spc="-10" dirty="0">
                <a:solidFill>
                  <a:srgbClr val="0A0AFD"/>
                </a:solidFill>
                <a:latin typeface="Arial"/>
                <a:cs typeface="Arial"/>
              </a:rPr>
              <a:t>1</a:t>
            </a:r>
            <a:r>
              <a:rPr sz="1150" spc="60" dirty="0">
                <a:solidFill>
                  <a:srgbClr val="0A0AFD"/>
                </a:solidFill>
                <a:latin typeface="Arial"/>
                <a:cs typeface="Arial"/>
              </a:rPr>
              <a:t>2</a:t>
            </a:r>
            <a:r>
              <a:rPr sz="1150" spc="30" dirty="0">
                <a:solidFill>
                  <a:srgbClr val="2D2BFF"/>
                </a:solidFill>
                <a:latin typeface="Arial"/>
                <a:cs typeface="Arial"/>
              </a:rPr>
              <a:t>)</a:t>
            </a:r>
            <a:r>
              <a:rPr sz="1150" spc="-25" dirty="0">
                <a:solidFill>
                  <a:srgbClr val="2D2BFF"/>
                </a:solidFill>
                <a:latin typeface="Arial"/>
                <a:cs typeface="Arial"/>
              </a:rPr>
              <a:t>*</a:t>
            </a:r>
            <a:r>
              <a:rPr sz="1150" spc="50" dirty="0">
                <a:solidFill>
                  <a:srgbClr val="0A0AFD"/>
                </a:solidFill>
                <a:latin typeface="Arial"/>
                <a:cs typeface="Arial"/>
              </a:rPr>
              <a:t>5</a:t>
            </a:r>
            <a:r>
              <a:rPr sz="1150" spc="-25" dirty="0">
                <a:solidFill>
                  <a:srgbClr val="0A0AFD"/>
                </a:solidFill>
                <a:latin typeface="Arial"/>
                <a:cs typeface="Arial"/>
              </a:rPr>
              <a:t>1</a:t>
            </a:r>
            <a:r>
              <a:rPr sz="1150" spc="114" dirty="0">
                <a:solidFill>
                  <a:srgbClr val="0A0AFD"/>
                </a:solidFill>
                <a:latin typeface="Arial"/>
                <a:cs typeface="Arial"/>
              </a:rPr>
              <a:t>2</a:t>
            </a:r>
            <a:r>
              <a:rPr sz="1150" spc="-5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120" dirty="0">
                <a:solidFill>
                  <a:srgbClr val="0A0AFD"/>
                </a:solidFill>
                <a:latin typeface="Arial"/>
                <a:cs typeface="Arial"/>
              </a:rPr>
              <a:t>=</a:t>
            </a:r>
            <a:r>
              <a:rPr sz="1150" spc="-9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55" dirty="0">
                <a:solidFill>
                  <a:srgbClr val="0A0AFD"/>
                </a:solidFill>
                <a:latin typeface="Arial"/>
                <a:cs typeface="Arial"/>
              </a:rPr>
              <a:t>2</a:t>
            </a:r>
            <a:r>
              <a:rPr sz="1150" spc="-50" dirty="0">
                <a:solidFill>
                  <a:srgbClr val="3F3DFF"/>
                </a:solidFill>
                <a:latin typeface="Arial"/>
                <a:cs typeface="Arial"/>
              </a:rPr>
              <a:t>,</a:t>
            </a:r>
            <a:r>
              <a:rPr sz="1150" spc="10" dirty="0">
                <a:solidFill>
                  <a:srgbClr val="1C18FF"/>
                </a:solidFill>
                <a:latin typeface="Arial"/>
                <a:cs typeface="Arial"/>
              </a:rPr>
              <a:t>3</a:t>
            </a:r>
            <a:r>
              <a:rPr sz="1150" spc="80" dirty="0">
                <a:solidFill>
                  <a:srgbClr val="1C18FF"/>
                </a:solidFill>
                <a:latin typeface="Arial"/>
                <a:cs typeface="Arial"/>
              </a:rPr>
              <a:t>5</a:t>
            </a:r>
            <a:r>
              <a:rPr sz="1150" spc="35" dirty="0">
                <a:solidFill>
                  <a:srgbClr val="1C18FF"/>
                </a:solidFill>
                <a:latin typeface="Arial"/>
                <a:cs typeface="Arial"/>
              </a:rPr>
              <a:t>9</a:t>
            </a:r>
            <a:r>
              <a:rPr sz="1150" spc="-50" dirty="0">
                <a:solidFill>
                  <a:srgbClr val="3F3DFF"/>
                </a:solidFill>
                <a:latin typeface="Arial"/>
                <a:cs typeface="Arial"/>
              </a:rPr>
              <a:t>,</a:t>
            </a:r>
            <a:r>
              <a:rPr sz="1150" spc="30" dirty="0">
                <a:solidFill>
                  <a:srgbClr val="0A0AFD"/>
                </a:solidFill>
                <a:latin typeface="Arial"/>
                <a:cs typeface="Arial"/>
              </a:rPr>
              <a:t>296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150" spc="30" dirty="0">
                <a:solidFill>
                  <a:srgbClr val="0A0AFD"/>
                </a:solidFill>
                <a:latin typeface="Arial"/>
                <a:cs typeface="Arial"/>
              </a:rPr>
              <a:t>param</a:t>
            </a:r>
            <a:r>
              <a:rPr sz="1150" spc="20" dirty="0">
                <a:solidFill>
                  <a:srgbClr val="0A0AFD"/>
                </a:solidFill>
                <a:latin typeface="Arial"/>
                <a:cs typeface="Arial"/>
              </a:rPr>
              <a:t>s</a:t>
            </a:r>
            <a:r>
              <a:rPr sz="1150" spc="325" dirty="0">
                <a:solidFill>
                  <a:srgbClr val="0A0AFD"/>
                </a:solidFill>
                <a:latin typeface="Arial"/>
                <a:cs typeface="Arial"/>
              </a:rPr>
              <a:t>:</a:t>
            </a:r>
            <a:r>
              <a:rPr sz="1150" spc="-15" dirty="0">
                <a:solidFill>
                  <a:srgbClr val="3F3DFF"/>
                </a:solidFill>
                <a:latin typeface="Arial"/>
                <a:cs typeface="Arial"/>
              </a:rPr>
              <a:t>(</a:t>
            </a:r>
            <a:r>
              <a:rPr sz="1150" spc="10" dirty="0">
                <a:solidFill>
                  <a:srgbClr val="0A0AFD"/>
                </a:solidFill>
                <a:latin typeface="Arial"/>
                <a:cs typeface="Arial"/>
              </a:rPr>
              <a:t>3</a:t>
            </a:r>
            <a:r>
              <a:rPr sz="1150" spc="15" dirty="0">
                <a:solidFill>
                  <a:srgbClr val="3F3DFF"/>
                </a:solidFill>
                <a:latin typeface="Arial"/>
                <a:cs typeface="Arial"/>
              </a:rPr>
              <a:t>*</a:t>
            </a:r>
            <a:r>
              <a:rPr sz="1150" spc="10" dirty="0">
                <a:solidFill>
                  <a:srgbClr val="0A0AFD"/>
                </a:solidFill>
                <a:latin typeface="Arial"/>
                <a:cs typeface="Arial"/>
              </a:rPr>
              <a:t>3</a:t>
            </a:r>
            <a:r>
              <a:rPr sz="1150" spc="60" dirty="0">
                <a:solidFill>
                  <a:srgbClr val="3F3DFF"/>
                </a:solidFill>
                <a:latin typeface="Arial"/>
                <a:cs typeface="Arial"/>
              </a:rPr>
              <a:t>*</a:t>
            </a:r>
            <a:r>
              <a:rPr sz="1150" spc="50" dirty="0">
                <a:solidFill>
                  <a:srgbClr val="1C18FF"/>
                </a:solidFill>
                <a:latin typeface="Arial"/>
                <a:cs typeface="Arial"/>
              </a:rPr>
              <a:t>5</a:t>
            </a:r>
            <a:r>
              <a:rPr sz="1150" spc="-25" dirty="0">
                <a:solidFill>
                  <a:srgbClr val="1C18FF"/>
                </a:solidFill>
                <a:latin typeface="Arial"/>
                <a:cs typeface="Arial"/>
              </a:rPr>
              <a:t>1</a:t>
            </a:r>
            <a:r>
              <a:rPr sz="1150" spc="20" dirty="0">
                <a:solidFill>
                  <a:srgbClr val="1C18FF"/>
                </a:solidFill>
                <a:latin typeface="Arial"/>
                <a:cs typeface="Arial"/>
              </a:rPr>
              <a:t>2)*5</a:t>
            </a:r>
            <a:r>
              <a:rPr sz="1150" spc="15" dirty="0">
                <a:solidFill>
                  <a:srgbClr val="1C18FF"/>
                </a:solidFill>
                <a:latin typeface="Arial"/>
                <a:cs typeface="Arial"/>
              </a:rPr>
              <a:t>1</a:t>
            </a:r>
            <a:r>
              <a:rPr sz="1150" spc="114" dirty="0">
                <a:solidFill>
                  <a:srgbClr val="1C18FF"/>
                </a:solidFill>
                <a:latin typeface="Arial"/>
                <a:cs typeface="Arial"/>
              </a:rPr>
              <a:t>2</a:t>
            </a:r>
            <a:r>
              <a:rPr sz="1150" spc="-50" dirty="0">
                <a:solidFill>
                  <a:srgbClr val="1C18FF"/>
                </a:solidFill>
                <a:latin typeface="Arial"/>
                <a:cs typeface="Arial"/>
              </a:rPr>
              <a:t> </a:t>
            </a:r>
            <a:r>
              <a:rPr sz="1150" spc="60" dirty="0">
                <a:solidFill>
                  <a:srgbClr val="0A0AFD"/>
                </a:solidFill>
                <a:latin typeface="Arial"/>
                <a:cs typeface="Arial"/>
              </a:rPr>
              <a:t>=</a:t>
            </a:r>
            <a:r>
              <a:rPr sz="1150" spc="-3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55" dirty="0">
                <a:solidFill>
                  <a:srgbClr val="0A0AFD"/>
                </a:solidFill>
                <a:latin typeface="Arial"/>
                <a:cs typeface="Arial"/>
              </a:rPr>
              <a:t>2</a:t>
            </a:r>
            <a:r>
              <a:rPr sz="1150" spc="-50" dirty="0">
                <a:solidFill>
                  <a:srgbClr val="3F3DFF"/>
                </a:solidFill>
                <a:latin typeface="Arial"/>
                <a:cs typeface="Arial"/>
              </a:rPr>
              <a:t>,</a:t>
            </a:r>
            <a:r>
              <a:rPr sz="1150" spc="10" dirty="0">
                <a:solidFill>
                  <a:srgbClr val="1C18FF"/>
                </a:solidFill>
                <a:latin typeface="Arial"/>
                <a:cs typeface="Arial"/>
              </a:rPr>
              <a:t>3</a:t>
            </a:r>
            <a:r>
              <a:rPr sz="1150" spc="80" dirty="0">
                <a:solidFill>
                  <a:srgbClr val="1C18FF"/>
                </a:solidFill>
                <a:latin typeface="Arial"/>
                <a:cs typeface="Arial"/>
              </a:rPr>
              <a:t>5</a:t>
            </a:r>
            <a:r>
              <a:rPr sz="1150" spc="35" dirty="0">
                <a:solidFill>
                  <a:srgbClr val="1C18FF"/>
                </a:solidFill>
                <a:latin typeface="Arial"/>
                <a:cs typeface="Arial"/>
              </a:rPr>
              <a:t>9</a:t>
            </a:r>
            <a:r>
              <a:rPr sz="1150" spc="-50" dirty="0">
                <a:solidFill>
                  <a:srgbClr val="1C18FF"/>
                </a:solidFill>
                <a:latin typeface="Arial"/>
                <a:cs typeface="Arial"/>
              </a:rPr>
              <a:t>,</a:t>
            </a:r>
            <a:r>
              <a:rPr sz="1150" spc="30" dirty="0">
                <a:solidFill>
                  <a:srgbClr val="1C18FF"/>
                </a:solidFill>
                <a:latin typeface="Arial"/>
                <a:cs typeface="Arial"/>
              </a:rPr>
              <a:t>296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150" spc="30" dirty="0">
                <a:solidFill>
                  <a:srgbClr val="0A0AFD"/>
                </a:solidFill>
                <a:latin typeface="Arial"/>
                <a:cs typeface="Arial"/>
              </a:rPr>
              <a:t>param</a:t>
            </a:r>
            <a:r>
              <a:rPr sz="1150" spc="20" dirty="0">
                <a:solidFill>
                  <a:srgbClr val="0A0AFD"/>
                </a:solidFill>
                <a:latin typeface="Arial"/>
                <a:cs typeface="Arial"/>
              </a:rPr>
              <a:t>s</a:t>
            </a:r>
            <a:r>
              <a:rPr sz="1150" spc="325" dirty="0">
                <a:solidFill>
                  <a:srgbClr val="2D2BFF"/>
                </a:solidFill>
                <a:latin typeface="Arial"/>
                <a:cs typeface="Arial"/>
              </a:rPr>
              <a:t>:</a:t>
            </a:r>
            <a:r>
              <a:rPr sz="1150" spc="-15" dirty="0">
                <a:solidFill>
                  <a:srgbClr val="3F3DFF"/>
                </a:solidFill>
                <a:latin typeface="Arial"/>
                <a:cs typeface="Arial"/>
              </a:rPr>
              <a:t>(</a:t>
            </a:r>
            <a:r>
              <a:rPr sz="1150" spc="10" dirty="0">
                <a:solidFill>
                  <a:srgbClr val="0A0AFD"/>
                </a:solidFill>
                <a:latin typeface="Arial"/>
                <a:cs typeface="Arial"/>
              </a:rPr>
              <a:t>3</a:t>
            </a:r>
            <a:r>
              <a:rPr sz="1150" spc="15" dirty="0">
                <a:solidFill>
                  <a:srgbClr val="3F3DFF"/>
                </a:solidFill>
                <a:latin typeface="Arial"/>
                <a:cs typeface="Arial"/>
              </a:rPr>
              <a:t>*</a:t>
            </a:r>
            <a:r>
              <a:rPr sz="1150" spc="60" dirty="0">
                <a:solidFill>
                  <a:srgbClr val="0A0AFD"/>
                </a:solidFill>
                <a:latin typeface="Arial"/>
                <a:cs typeface="Arial"/>
              </a:rPr>
              <a:t>3</a:t>
            </a:r>
            <a:r>
              <a:rPr sz="1150" spc="-30" dirty="0">
                <a:solidFill>
                  <a:srgbClr val="3F3DFF"/>
                </a:solidFill>
                <a:latin typeface="Arial"/>
                <a:cs typeface="Arial"/>
              </a:rPr>
              <a:t>*</a:t>
            </a:r>
            <a:r>
              <a:rPr sz="1150" spc="80" dirty="0">
                <a:solidFill>
                  <a:srgbClr val="0A0AFD"/>
                </a:solidFill>
                <a:latin typeface="Arial"/>
                <a:cs typeface="Arial"/>
              </a:rPr>
              <a:t>5</a:t>
            </a:r>
            <a:r>
              <a:rPr sz="1150" spc="-10" dirty="0">
                <a:solidFill>
                  <a:srgbClr val="0A0AFD"/>
                </a:solidFill>
                <a:latin typeface="Arial"/>
                <a:cs typeface="Arial"/>
              </a:rPr>
              <a:t>1</a:t>
            </a:r>
            <a:r>
              <a:rPr sz="1150" spc="60" dirty="0">
                <a:solidFill>
                  <a:srgbClr val="0A0AFD"/>
                </a:solidFill>
                <a:latin typeface="Arial"/>
                <a:cs typeface="Arial"/>
              </a:rPr>
              <a:t>2</a:t>
            </a:r>
            <a:r>
              <a:rPr sz="1150" spc="30" dirty="0">
                <a:solidFill>
                  <a:srgbClr val="2D2BFF"/>
                </a:solidFill>
                <a:latin typeface="Arial"/>
                <a:cs typeface="Arial"/>
              </a:rPr>
              <a:t>)</a:t>
            </a:r>
            <a:r>
              <a:rPr sz="1150" spc="-25" dirty="0">
                <a:solidFill>
                  <a:srgbClr val="2D2BFF"/>
                </a:solidFill>
                <a:latin typeface="Arial"/>
                <a:cs typeface="Arial"/>
              </a:rPr>
              <a:t>*</a:t>
            </a:r>
            <a:r>
              <a:rPr sz="1150" spc="50" dirty="0">
                <a:solidFill>
                  <a:srgbClr val="0A0AFD"/>
                </a:solidFill>
                <a:latin typeface="Arial"/>
                <a:cs typeface="Arial"/>
              </a:rPr>
              <a:t>5</a:t>
            </a:r>
            <a:r>
              <a:rPr sz="1150" spc="-25" dirty="0">
                <a:solidFill>
                  <a:srgbClr val="0A0AFD"/>
                </a:solidFill>
                <a:latin typeface="Arial"/>
                <a:cs typeface="Arial"/>
              </a:rPr>
              <a:t>1</a:t>
            </a:r>
            <a:r>
              <a:rPr sz="1150" spc="114" dirty="0">
                <a:solidFill>
                  <a:srgbClr val="0A0AFD"/>
                </a:solidFill>
                <a:latin typeface="Arial"/>
                <a:cs typeface="Arial"/>
              </a:rPr>
              <a:t>2</a:t>
            </a:r>
            <a:r>
              <a:rPr sz="1150" spc="-5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60" dirty="0">
                <a:solidFill>
                  <a:srgbClr val="0A0AFD"/>
                </a:solidFill>
                <a:latin typeface="Arial"/>
                <a:cs typeface="Arial"/>
              </a:rPr>
              <a:t>=</a:t>
            </a:r>
            <a:r>
              <a:rPr sz="1150" spc="-3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55" dirty="0">
                <a:solidFill>
                  <a:srgbClr val="0A0AFD"/>
                </a:solidFill>
                <a:latin typeface="Arial"/>
                <a:cs typeface="Arial"/>
              </a:rPr>
              <a:t>2</a:t>
            </a:r>
            <a:r>
              <a:rPr sz="1150" spc="-50" dirty="0">
                <a:solidFill>
                  <a:srgbClr val="2D2BFF"/>
                </a:solidFill>
                <a:latin typeface="Arial"/>
                <a:cs typeface="Arial"/>
              </a:rPr>
              <a:t>,</a:t>
            </a:r>
            <a:r>
              <a:rPr sz="1150" spc="10" dirty="0">
                <a:solidFill>
                  <a:srgbClr val="2D2BFF"/>
                </a:solidFill>
                <a:latin typeface="Arial"/>
                <a:cs typeface="Arial"/>
              </a:rPr>
              <a:t>3</a:t>
            </a:r>
            <a:r>
              <a:rPr sz="1150" spc="55" dirty="0">
                <a:solidFill>
                  <a:srgbClr val="0A0AFD"/>
                </a:solidFill>
                <a:latin typeface="Arial"/>
                <a:cs typeface="Arial"/>
              </a:rPr>
              <a:t>5</a:t>
            </a:r>
            <a:r>
              <a:rPr sz="1150" spc="60" dirty="0">
                <a:solidFill>
                  <a:srgbClr val="0A0AFD"/>
                </a:solidFill>
                <a:latin typeface="Arial"/>
                <a:cs typeface="Arial"/>
              </a:rPr>
              <a:t>9</a:t>
            </a:r>
            <a:r>
              <a:rPr sz="1150" spc="-50" dirty="0">
                <a:solidFill>
                  <a:srgbClr val="3F3DFF"/>
                </a:solidFill>
                <a:latin typeface="Arial"/>
                <a:cs typeface="Arial"/>
              </a:rPr>
              <a:t>,</a:t>
            </a:r>
            <a:r>
              <a:rPr sz="1150" spc="30" dirty="0">
                <a:solidFill>
                  <a:srgbClr val="0A0AFD"/>
                </a:solidFill>
                <a:latin typeface="Arial"/>
                <a:cs typeface="Arial"/>
              </a:rPr>
              <a:t>296</a:t>
            </a:r>
            <a:endParaRPr sz="11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1367" y="4838777"/>
            <a:ext cx="8736963" cy="14196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35" dirty="0">
                <a:solidFill>
                  <a:srgbClr val="0C0A13"/>
                </a:solidFill>
                <a:latin typeface="Arial"/>
                <a:cs typeface="Arial"/>
              </a:rPr>
              <a:t>F</a:t>
            </a:r>
            <a:r>
              <a:rPr sz="1150" spc="5" dirty="0">
                <a:solidFill>
                  <a:srgbClr val="0C0A13"/>
                </a:solidFill>
                <a:latin typeface="Arial"/>
                <a:cs typeface="Arial"/>
              </a:rPr>
              <a:t>C</a:t>
            </a:r>
            <a:r>
              <a:rPr sz="1150" spc="325" dirty="0">
                <a:solidFill>
                  <a:srgbClr val="332F49"/>
                </a:solidFill>
                <a:latin typeface="Arial"/>
                <a:cs typeface="Arial"/>
              </a:rPr>
              <a:t>:</a:t>
            </a:r>
            <a:r>
              <a:rPr sz="1150" spc="-15" dirty="0">
                <a:solidFill>
                  <a:srgbClr val="0C0A13"/>
                </a:solidFill>
                <a:latin typeface="Arial"/>
                <a:cs typeface="Arial"/>
              </a:rPr>
              <a:t>(</a:t>
            </a:r>
            <a:r>
              <a:rPr sz="1150" spc="-85" dirty="0">
                <a:solidFill>
                  <a:srgbClr val="050833"/>
                </a:solidFill>
                <a:latin typeface="Arial"/>
                <a:cs typeface="Arial"/>
              </a:rPr>
              <a:t>1</a:t>
            </a:r>
            <a:r>
              <a:rPr sz="1150" spc="125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-80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30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409</a:t>
            </a:r>
            <a:r>
              <a:rPr sz="1150" spc="5" dirty="0">
                <a:solidFill>
                  <a:srgbClr val="0C0A13"/>
                </a:solidFill>
                <a:latin typeface="Arial"/>
                <a:cs typeface="Arial"/>
              </a:rPr>
              <a:t>6</a:t>
            </a:r>
            <a:r>
              <a:rPr sz="1150" spc="70" dirty="0">
                <a:solidFill>
                  <a:srgbClr val="050833"/>
                </a:solidFill>
                <a:latin typeface="Arial"/>
                <a:cs typeface="Arial"/>
              </a:rPr>
              <a:t>)</a:t>
            </a:r>
            <a:r>
              <a:rPr sz="1150" dirty="0">
                <a:solidFill>
                  <a:srgbClr val="050833"/>
                </a:solidFill>
                <a:latin typeface="Arial"/>
                <a:cs typeface="Arial"/>
              </a:rPr>
              <a:t> </a:t>
            </a:r>
            <a:r>
              <a:rPr sz="1150" spc="-20" dirty="0">
                <a:solidFill>
                  <a:srgbClr val="050833"/>
                </a:solidFill>
                <a:latin typeface="Arial"/>
                <a:cs typeface="Arial"/>
              </a:rPr>
              <a:t> </a:t>
            </a:r>
            <a:r>
              <a:rPr sz="1150" spc="25" dirty="0">
                <a:solidFill>
                  <a:srgbClr val="FF0A13"/>
                </a:solidFill>
                <a:latin typeface="Arial"/>
                <a:cs typeface="Arial"/>
              </a:rPr>
              <a:t>memor</a:t>
            </a:r>
            <a:r>
              <a:rPr sz="1150" spc="45" dirty="0">
                <a:solidFill>
                  <a:srgbClr val="FF0A13"/>
                </a:solidFill>
                <a:latin typeface="Arial"/>
                <a:cs typeface="Arial"/>
              </a:rPr>
              <a:t>y</a:t>
            </a:r>
            <a:r>
              <a:rPr sz="1150" spc="315" dirty="0">
                <a:solidFill>
                  <a:srgbClr val="FF3444"/>
                </a:solidFill>
                <a:latin typeface="Arial"/>
                <a:cs typeface="Arial"/>
              </a:rPr>
              <a:t>:</a:t>
            </a:r>
            <a:r>
              <a:rPr sz="1150" spc="-25" dirty="0">
                <a:solidFill>
                  <a:srgbClr val="FF3444"/>
                </a:solidFill>
                <a:latin typeface="Arial"/>
                <a:cs typeface="Arial"/>
              </a:rPr>
              <a:t> </a:t>
            </a:r>
            <a:r>
              <a:rPr sz="1150" spc="30" dirty="0">
                <a:solidFill>
                  <a:srgbClr val="FF0A13"/>
                </a:solidFill>
                <a:latin typeface="Arial"/>
                <a:cs typeface="Arial"/>
              </a:rPr>
              <a:t>4096</a:t>
            </a:r>
            <a:r>
              <a:rPr sz="115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85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10" dirty="0">
                <a:solidFill>
                  <a:srgbClr val="0A0AFD"/>
                </a:solidFill>
                <a:latin typeface="Arial"/>
                <a:cs typeface="Arial"/>
              </a:rPr>
              <a:t>param</a:t>
            </a:r>
            <a:r>
              <a:rPr sz="1150" spc="70" dirty="0">
                <a:solidFill>
                  <a:srgbClr val="0A0AFD"/>
                </a:solidFill>
                <a:latin typeface="Arial"/>
                <a:cs typeface="Arial"/>
              </a:rPr>
              <a:t>s</a:t>
            </a:r>
            <a:r>
              <a:rPr sz="1150" spc="280" dirty="0">
                <a:solidFill>
                  <a:srgbClr val="2D2BFF"/>
                </a:solidFill>
                <a:latin typeface="Arial"/>
                <a:cs typeface="Arial"/>
              </a:rPr>
              <a:t>:</a:t>
            </a:r>
            <a:r>
              <a:rPr sz="1150" spc="40" dirty="0">
                <a:solidFill>
                  <a:srgbClr val="0A0AFD"/>
                </a:solidFill>
                <a:latin typeface="Arial"/>
                <a:cs typeface="Arial"/>
              </a:rPr>
              <a:t>7*</a:t>
            </a:r>
            <a:r>
              <a:rPr sz="1150" spc="5" dirty="0">
                <a:solidFill>
                  <a:srgbClr val="0A0AFD"/>
                </a:solidFill>
                <a:latin typeface="Arial"/>
                <a:cs typeface="Arial"/>
              </a:rPr>
              <a:t>7</a:t>
            </a:r>
            <a:r>
              <a:rPr sz="1150" spc="-35" dirty="0">
                <a:solidFill>
                  <a:srgbClr val="3F3DFF"/>
                </a:solidFill>
                <a:latin typeface="Arial"/>
                <a:cs typeface="Arial"/>
              </a:rPr>
              <a:t>*</a:t>
            </a:r>
            <a:r>
              <a:rPr sz="1150" spc="80" dirty="0">
                <a:solidFill>
                  <a:srgbClr val="0A0AFD"/>
                </a:solidFill>
                <a:latin typeface="Arial"/>
                <a:cs typeface="Arial"/>
              </a:rPr>
              <a:t>5</a:t>
            </a:r>
            <a:r>
              <a:rPr sz="1150" spc="-10" dirty="0">
                <a:solidFill>
                  <a:srgbClr val="0A0AFD"/>
                </a:solidFill>
                <a:latin typeface="Arial"/>
                <a:cs typeface="Arial"/>
              </a:rPr>
              <a:t>1</a:t>
            </a:r>
            <a:r>
              <a:rPr sz="1150" spc="20" dirty="0">
                <a:solidFill>
                  <a:srgbClr val="0A0AFD"/>
                </a:solidFill>
                <a:latin typeface="Arial"/>
                <a:cs typeface="Arial"/>
              </a:rPr>
              <a:t>2*4096</a:t>
            </a:r>
            <a:r>
              <a:rPr sz="1150" spc="5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120" dirty="0">
                <a:solidFill>
                  <a:srgbClr val="0A0AFD"/>
                </a:solidFill>
                <a:latin typeface="Arial"/>
                <a:cs typeface="Arial"/>
              </a:rPr>
              <a:t>=</a:t>
            </a:r>
            <a:r>
              <a:rPr sz="1150" spc="-45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-35" dirty="0">
                <a:solidFill>
                  <a:srgbClr val="0A0AFD"/>
                </a:solidFill>
                <a:latin typeface="Arial"/>
                <a:cs typeface="Arial"/>
              </a:rPr>
              <a:t>1</a:t>
            </a:r>
            <a:r>
              <a:rPr sz="1150" spc="60" dirty="0">
                <a:solidFill>
                  <a:srgbClr val="0A0AFD"/>
                </a:solidFill>
                <a:latin typeface="Arial"/>
                <a:cs typeface="Arial"/>
              </a:rPr>
              <a:t>0</a:t>
            </a:r>
            <a:r>
              <a:rPr sz="1150" spc="40" dirty="0">
                <a:solidFill>
                  <a:srgbClr val="0A0AFD"/>
                </a:solidFill>
                <a:latin typeface="Arial"/>
                <a:cs typeface="Arial"/>
              </a:rPr>
              <a:t>2</a:t>
            </a:r>
            <a:r>
              <a:rPr sz="1150" spc="-60" dirty="0">
                <a:solidFill>
                  <a:srgbClr val="2D2BFF"/>
                </a:solidFill>
                <a:latin typeface="Arial"/>
                <a:cs typeface="Arial"/>
              </a:rPr>
              <a:t>,</a:t>
            </a:r>
            <a:r>
              <a:rPr sz="1150" spc="10" dirty="0">
                <a:solidFill>
                  <a:srgbClr val="0A0AFD"/>
                </a:solidFill>
                <a:latin typeface="Arial"/>
                <a:cs typeface="Arial"/>
              </a:rPr>
              <a:t>7</a:t>
            </a:r>
            <a:r>
              <a:rPr sz="1150" spc="55" dirty="0">
                <a:solidFill>
                  <a:srgbClr val="0A0AFD"/>
                </a:solidFill>
                <a:latin typeface="Arial"/>
                <a:cs typeface="Arial"/>
              </a:rPr>
              <a:t>6</a:t>
            </a:r>
            <a:r>
              <a:rPr sz="1150" spc="50" dirty="0">
                <a:solidFill>
                  <a:srgbClr val="0A0AFD"/>
                </a:solidFill>
                <a:latin typeface="Arial"/>
                <a:cs typeface="Arial"/>
              </a:rPr>
              <a:t>0</a:t>
            </a:r>
            <a:r>
              <a:rPr sz="1150" spc="-60" dirty="0">
                <a:solidFill>
                  <a:srgbClr val="3F3DFF"/>
                </a:solidFill>
                <a:latin typeface="Arial"/>
                <a:cs typeface="Arial"/>
              </a:rPr>
              <a:t>,</a:t>
            </a:r>
            <a:r>
              <a:rPr sz="1150" spc="25" dirty="0">
                <a:solidFill>
                  <a:srgbClr val="0A0AFD"/>
                </a:solidFill>
                <a:latin typeface="Arial"/>
                <a:cs typeface="Arial"/>
              </a:rPr>
              <a:t>448</a:t>
            </a:r>
            <a:endParaRPr sz="1150" dirty="0">
              <a:latin typeface="Arial"/>
              <a:cs typeface="Arial"/>
            </a:endParaRPr>
          </a:p>
          <a:p>
            <a:pPr marL="12700">
              <a:lnSpc>
                <a:spcPts val="1370"/>
              </a:lnSpc>
              <a:spcBef>
                <a:spcPts val="70"/>
              </a:spcBef>
            </a:pPr>
            <a:r>
              <a:rPr sz="1150" spc="35" dirty="0">
                <a:solidFill>
                  <a:srgbClr val="0C0A13"/>
                </a:solidFill>
                <a:latin typeface="Arial"/>
                <a:cs typeface="Arial"/>
              </a:rPr>
              <a:t>F</a:t>
            </a:r>
            <a:r>
              <a:rPr sz="1150" spc="5" dirty="0">
                <a:solidFill>
                  <a:srgbClr val="0C0A13"/>
                </a:solidFill>
                <a:latin typeface="Arial"/>
                <a:cs typeface="Arial"/>
              </a:rPr>
              <a:t>C</a:t>
            </a:r>
            <a:r>
              <a:rPr sz="1150" spc="325" dirty="0">
                <a:solidFill>
                  <a:srgbClr val="332F49"/>
                </a:solidFill>
                <a:latin typeface="Arial"/>
                <a:cs typeface="Arial"/>
              </a:rPr>
              <a:t>:</a:t>
            </a:r>
            <a:r>
              <a:rPr sz="1150" spc="-15" dirty="0">
                <a:solidFill>
                  <a:srgbClr val="0C0A13"/>
                </a:solidFill>
                <a:latin typeface="Arial"/>
                <a:cs typeface="Arial"/>
              </a:rPr>
              <a:t>(</a:t>
            </a:r>
            <a:r>
              <a:rPr sz="1150" spc="-85" dirty="0">
                <a:solidFill>
                  <a:srgbClr val="050833"/>
                </a:solidFill>
                <a:latin typeface="Arial"/>
                <a:cs typeface="Arial"/>
              </a:rPr>
              <a:t>1</a:t>
            </a:r>
            <a:r>
              <a:rPr sz="1150" spc="40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50" spc="-190" dirty="0">
                <a:solidFill>
                  <a:srgbClr val="211D2F"/>
                </a:solidFill>
                <a:latin typeface="Arial"/>
                <a:cs typeface="Arial"/>
              </a:rPr>
              <a:t> </a:t>
            </a:r>
            <a:r>
              <a:rPr sz="1150" spc="-130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50" spc="30" dirty="0">
                <a:solidFill>
                  <a:srgbClr val="332F49"/>
                </a:solidFill>
                <a:latin typeface="Arial"/>
                <a:cs typeface="Arial"/>
              </a:rPr>
              <a:t>x</a:t>
            </a:r>
            <a:r>
              <a:rPr sz="1150" spc="30" dirty="0">
                <a:solidFill>
                  <a:srgbClr val="0C0A13"/>
                </a:solidFill>
                <a:latin typeface="Arial"/>
                <a:cs typeface="Arial"/>
              </a:rPr>
              <a:t>409</a:t>
            </a:r>
            <a:r>
              <a:rPr sz="1150" spc="5" dirty="0">
                <a:solidFill>
                  <a:srgbClr val="0C0A13"/>
                </a:solidFill>
                <a:latin typeface="Arial"/>
                <a:cs typeface="Arial"/>
              </a:rPr>
              <a:t>6</a:t>
            </a:r>
            <a:r>
              <a:rPr sz="1150" spc="140" dirty="0">
                <a:solidFill>
                  <a:srgbClr val="050833"/>
                </a:solidFill>
                <a:latin typeface="Arial"/>
                <a:cs typeface="Arial"/>
              </a:rPr>
              <a:t>]</a:t>
            </a:r>
            <a:r>
              <a:rPr sz="1150" dirty="0">
                <a:solidFill>
                  <a:srgbClr val="050833"/>
                </a:solidFill>
                <a:latin typeface="Arial"/>
                <a:cs typeface="Arial"/>
              </a:rPr>
              <a:t> </a:t>
            </a:r>
            <a:r>
              <a:rPr sz="1150" spc="-30" dirty="0">
                <a:solidFill>
                  <a:srgbClr val="050833"/>
                </a:solidFill>
                <a:latin typeface="Arial"/>
                <a:cs typeface="Arial"/>
              </a:rPr>
              <a:t> </a:t>
            </a:r>
            <a:r>
              <a:rPr sz="1150" spc="25" dirty="0">
                <a:solidFill>
                  <a:srgbClr val="FF0A13"/>
                </a:solidFill>
                <a:latin typeface="Arial"/>
                <a:cs typeface="Arial"/>
              </a:rPr>
              <a:t>memor</a:t>
            </a:r>
            <a:r>
              <a:rPr sz="1150" spc="45" dirty="0">
                <a:solidFill>
                  <a:srgbClr val="FF0A13"/>
                </a:solidFill>
                <a:latin typeface="Arial"/>
                <a:cs typeface="Arial"/>
              </a:rPr>
              <a:t>y</a:t>
            </a:r>
            <a:r>
              <a:rPr sz="1150" spc="315" dirty="0">
                <a:solidFill>
                  <a:srgbClr val="FF3444"/>
                </a:solidFill>
                <a:latin typeface="Arial"/>
                <a:cs typeface="Arial"/>
              </a:rPr>
              <a:t>:</a:t>
            </a:r>
            <a:r>
              <a:rPr sz="1150" spc="-25" dirty="0">
                <a:solidFill>
                  <a:srgbClr val="FF3444"/>
                </a:solidFill>
                <a:latin typeface="Arial"/>
                <a:cs typeface="Arial"/>
              </a:rPr>
              <a:t> </a:t>
            </a:r>
            <a:r>
              <a:rPr sz="1150" spc="15" dirty="0">
                <a:solidFill>
                  <a:srgbClr val="FF0A13"/>
                </a:solidFill>
                <a:latin typeface="Arial"/>
                <a:cs typeface="Arial"/>
              </a:rPr>
              <a:t>4096</a:t>
            </a:r>
            <a:r>
              <a:rPr sz="115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135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50" spc="10" dirty="0">
                <a:solidFill>
                  <a:srgbClr val="0A0AFD"/>
                </a:solidFill>
                <a:latin typeface="Arial"/>
                <a:cs typeface="Arial"/>
              </a:rPr>
              <a:t>param</a:t>
            </a:r>
            <a:r>
              <a:rPr sz="1150" spc="70" dirty="0">
                <a:solidFill>
                  <a:srgbClr val="0A0AFD"/>
                </a:solidFill>
                <a:latin typeface="Arial"/>
                <a:cs typeface="Arial"/>
              </a:rPr>
              <a:t>s</a:t>
            </a:r>
            <a:r>
              <a:rPr sz="1150" spc="280" dirty="0">
                <a:solidFill>
                  <a:srgbClr val="2D2BFF"/>
                </a:solidFill>
                <a:latin typeface="Arial"/>
                <a:cs typeface="Arial"/>
              </a:rPr>
              <a:t>:</a:t>
            </a:r>
            <a:r>
              <a:rPr sz="1150" spc="30" dirty="0">
                <a:solidFill>
                  <a:srgbClr val="0A0AFD"/>
                </a:solidFill>
                <a:latin typeface="Arial"/>
                <a:cs typeface="Arial"/>
              </a:rPr>
              <a:t>409</a:t>
            </a:r>
            <a:r>
              <a:rPr sz="1150" spc="55" dirty="0">
                <a:solidFill>
                  <a:srgbClr val="0A0AFD"/>
                </a:solidFill>
                <a:latin typeface="Arial"/>
                <a:cs typeface="Arial"/>
              </a:rPr>
              <a:t>6</a:t>
            </a:r>
            <a:r>
              <a:rPr sz="1150" spc="-75" dirty="0">
                <a:solidFill>
                  <a:srgbClr val="3F3DFF"/>
                </a:solidFill>
                <a:latin typeface="Arial"/>
                <a:cs typeface="Arial"/>
              </a:rPr>
              <a:t>*</a:t>
            </a:r>
            <a:r>
              <a:rPr sz="1150" spc="30" dirty="0">
                <a:solidFill>
                  <a:srgbClr val="0A0AFD"/>
                </a:solidFill>
                <a:latin typeface="Arial"/>
                <a:cs typeface="Arial"/>
              </a:rPr>
              <a:t>4096</a:t>
            </a:r>
            <a:r>
              <a:rPr sz="1150" spc="8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50" spc="60" dirty="0">
                <a:solidFill>
                  <a:srgbClr val="0A0AFD"/>
                </a:solidFill>
                <a:latin typeface="Arial"/>
                <a:cs typeface="Arial"/>
              </a:rPr>
              <a:t>= </a:t>
            </a:r>
            <a:r>
              <a:rPr sz="1150" spc="25" dirty="0">
                <a:solidFill>
                  <a:srgbClr val="0A0AFD"/>
                </a:solidFill>
                <a:latin typeface="Arial"/>
                <a:cs typeface="Arial"/>
              </a:rPr>
              <a:t>1</a:t>
            </a:r>
            <a:r>
              <a:rPr sz="1150" spc="-45" dirty="0">
                <a:solidFill>
                  <a:srgbClr val="0A0AFD"/>
                </a:solidFill>
                <a:latin typeface="Arial"/>
                <a:cs typeface="Arial"/>
              </a:rPr>
              <a:t>6</a:t>
            </a:r>
            <a:r>
              <a:rPr sz="1150" spc="-50" dirty="0">
                <a:solidFill>
                  <a:srgbClr val="3F3DFF"/>
                </a:solidFill>
                <a:latin typeface="Arial"/>
                <a:cs typeface="Arial"/>
              </a:rPr>
              <a:t>,</a:t>
            </a:r>
            <a:r>
              <a:rPr sz="1150" spc="55" dirty="0">
                <a:solidFill>
                  <a:srgbClr val="0A0AFD"/>
                </a:solidFill>
                <a:latin typeface="Arial"/>
                <a:cs typeface="Arial"/>
              </a:rPr>
              <a:t>77</a:t>
            </a:r>
            <a:r>
              <a:rPr sz="1150" spc="20" dirty="0">
                <a:solidFill>
                  <a:srgbClr val="0A0AFD"/>
                </a:solidFill>
                <a:latin typeface="Arial"/>
                <a:cs typeface="Arial"/>
              </a:rPr>
              <a:t>7</a:t>
            </a:r>
            <a:r>
              <a:rPr sz="1150" spc="-50" dirty="0">
                <a:solidFill>
                  <a:srgbClr val="3F3DFF"/>
                </a:solidFill>
                <a:latin typeface="Arial"/>
                <a:cs typeface="Arial"/>
              </a:rPr>
              <a:t>,</a:t>
            </a:r>
            <a:r>
              <a:rPr sz="1150" spc="30" dirty="0">
                <a:solidFill>
                  <a:srgbClr val="0A0AFD"/>
                </a:solidFill>
                <a:latin typeface="Arial"/>
                <a:cs typeface="Arial"/>
              </a:rPr>
              <a:t>216</a:t>
            </a:r>
            <a:endParaRPr sz="1150" dirty="0">
              <a:latin typeface="Arial"/>
              <a:cs typeface="Arial"/>
            </a:endParaRPr>
          </a:p>
          <a:p>
            <a:pPr marL="12700">
              <a:lnSpc>
                <a:spcPts val="1370"/>
              </a:lnSpc>
            </a:pPr>
            <a:r>
              <a:rPr sz="1100" spc="35" dirty="0">
                <a:solidFill>
                  <a:srgbClr val="0C0A13"/>
                </a:solidFill>
                <a:latin typeface="Arial"/>
                <a:cs typeface="Arial"/>
              </a:rPr>
              <a:t>F</a:t>
            </a:r>
            <a:r>
              <a:rPr sz="1100" spc="5" dirty="0">
                <a:solidFill>
                  <a:srgbClr val="0C0A13"/>
                </a:solidFill>
                <a:latin typeface="Arial"/>
                <a:cs typeface="Arial"/>
              </a:rPr>
              <a:t>C</a:t>
            </a:r>
            <a:r>
              <a:rPr sz="1100" spc="325" dirty="0">
                <a:solidFill>
                  <a:srgbClr val="332F49"/>
                </a:solidFill>
                <a:latin typeface="Arial"/>
                <a:cs typeface="Arial"/>
              </a:rPr>
              <a:t>:</a:t>
            </a:r>
            <a:r>
              <a:rPr sz="1100" spc="-15" dirty="0">
                <a:solidFill>
                  <a:srgbClr val="0C0A13"/>
                </a:solidFill>
                <a:latin typeface="Arial"/>
                <a:cs typeface="Arial"/>
              </a:rPr>
              <a:t>(</a:t>
            </a:r>
            <a:r>
              <a:rPr sz="1100" spc="-40" dirty="0">
                <a:solidFill>
                  <a:srgbClr val="050833"/>
                </a:solidFill>
                <a:latin typeface="Arial"/>
                <a:cs typeface="Arial"/>
              </a:rPr>
              <a:t>1</a:t>
            </a:r>
            <a:r>
              <a:rPr sz="1100" spc="75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00" spc="-80" dirty="0">
                <a:solidFill>
                  <a:srgbClr val="0C0A13"/>
                </a:solidFill>
                <a:latin typeface="Arial"/>
                <a:cs typeface="Arial"/>
              </a:rPr>
              <a:t>1</a:t>
            </a:r>
            <a:r>
              <a:rPr sz="1100" spc="125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sz="1100" spc="-35" dirty="0">
                <a:solidFill>
                  <a:srgbClr val="050833"/>
                </a:solidFill>
                <a:latin typeface="Arial"/>
                <a:cs typeface="Arial"/>
              </a:rPr>
              <a:t>1</a:t>
            </a:r>
            <a:r>
              <a:rPr sz="1100" spc="35" dirty="0">
                <a:solidFill>
                  <a:srgbClr val="0C0A13"/>
                </a:solidFill>
                <a:latin typeface="Arial"/>
                <a:cs typeface="Arial"/>
              </a:rPr>
              <a:t>00</a:t>
            </a:r>
            <a:r>
              <a:rPr sz="1100" spc="-35" dirty="0">
                <a:solidFill>
                  <a:srgbClr val="0C0A13"/>
                </a:solidFill>
                <a:latin typeface="Arial"/>
                <a:cs typeface="Arial"/>
              </a:rPr>
              <a:t>0</a:t>
            </a:r>
            <a:r>
              <a:rPr sz="1100" spc="70" dirty="0">
                <a:solidFill>
                  <a:srgbClr val="050833"/>
                </a:solidFill>
                <a:latin typeface="Arial"/>
                <a:cs typeface="Arial"/>
              </a:rPr>
              <a:t>)</a:t>
            </a:r>
            <a:r>
              <a:rPr sz="1100" dirty="0">
                <a:solidFill>
                  <a:srgbClr val="050833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050833"/>
                </a:solidFill>
                <a:latin typeface="Arial"/>
                <a:cs typeface="Arial"/>
              </a:rPr>
              <a:t> </a:t>
            </a:r>
            <a:r>
              <a:rPr sz="1100" spc="25" dirty="0">
                <a:solidFill>
                  <a:srgbClr val="FF0A13"/>
                </a:solidFill>
                <a:latin typeface="Arial"/>
                <a:cs typeface="Arial"/>
              </a:rPr>
              <a:t>memory:</a:t>
            </a:r>
            <a:r>
              <a:rPr sz="110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00" spc="4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00" spc="35" dirty="0">
                <a:solidFill>
                  <a:srgbClr val="FF0A13"/>
                </a:solidFill>
                <a:latin typeface="Arial"/>
                <a:cs typeface="Arial"/>
              </a:rPr>
              <a:t>1000</a:t>
            </a:r>
            <a:r>
              <a:rPr sz="1100" spc="-9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100" spc="15" dirty="0">
                <a:solidFill>
                  <a:srgbClr val="0A0AFD"/>
                </a:solidFill>
                <a:latin typeface="Arial"/>
                <a:cs typeface="Arial"/>
              </a:rPr>
              <a:t>params:</a:t>
            </a:r>
            <a:r>
              <a:rPr sz="1100" spc="-6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00" spc="60" dirty="0">
                <a:solidFill>
                  <a:srgbClr val="0A0AFD"/>
                </a:solidFill>
                <a:latin typeface="Arial"/>
                <a:cs typeface="Arial"/>
              </a:rPr>
              <a:t>4</a:t>
            </a:r>
            <a:r>
              <a:rPr sz="1100" spc="5" dirty="0">
                <a:solidFill>
                  <a:srgbClr val="0A0AFD"/>
                </a:solidFill>
                <a:latin typeface="Arial"/>
                <a:cs typeface="Arial"/>
              </a:rPr>
              <a:t>0</a:t>
            </a:r>
            <a:r>
              <a:rPr sz="1100" spc="55" dirty="0">
                <a:solidFill>
                  <a:srgbClr val="0A0AFD"/>
                </a:solidFill>
                <a:latin typeface="Arial"/>
                <a:cs typeface="Arial"/>
              </a:rPr>
              <a:t>9</a:t>
            </a:r>
            <a:r>
              <a:rPr sz="1100" spc="15" dirty="0">
                <a:solidFill>
                  <a:srgbClr val="0A0AFD"/>
                </a:solidFill>
                <a:latin typeface="Arial"/>
                <a:cs typeface="Arial"/>
              </a:rPr>
              <a:t>6</a:t>
            </a:r>
            <a:r>
              <a:rPr sz="1100" spc="110" dirty="0">
                <a:solidFill>
                  <a:srgbClr val="2D2BFF"/>
                </a:solidFill>
                <a:latin typeface="Arial"/>
                <a:cs typeface="Arial"/>
              </a:rPr>
              <a:t>*</a:t>
            </a:r>
            <a:r>
              <a:rPr sz="1100" spc="35" dirty="0">
                <a:solidFill>
                  <a:srgbClr val="0A0AFD"/>
                </a:solidFill>
                <a:latin typeface="Arial"/>
                <a:cs typeface="Arial"/>
              </a:rPr>
              <a:t>1000</a:t>
            </a:r>
            <a:r>
              <a:rPr sz="1100" spc="-9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00" spc="120" dirty="0">
                <a:solidFill>
                  <a:srgbClr val="0A0AFD"/>
                </a:solidFill>
                <a:latin typeface="Arial"/>
                <a:cs typeface="Arial"/>
              </a:rPr>
              <a:t>=</a:t>
            </a:r>
            <a:r>
              <a:rPr sz="1100" spc="-14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100" spc="105" dirty="0">
                <a:solidFill>
                  <a:srgbClr val="0A0AFD"/>
                </a:solidFill>
                <a:latin typeface="Arial"/>
                <a:cs typeface="Arial"/>
              </a:rPr>
              <a:t>4</a:t>
            </a:r>
            <a:r>
              <a:rPr sz="1100" spc="-50" dirty="0">
                <a:solidFill>
                  <a:srgbClr val="3F3DFF"/>
                </a:solidFill>
                <a:latin typeface="Arial"/>
                <a:cs typeface="Arial"/>
              </a:rPr>
              <a:t>,</a:t>
            </a:r>
            <a:r>
              <a:rPr sz="1100" spc="35" dirty="0">
                <a:solidFill>
                  <a:srgbClr val="0A0AFD"/>
                </a:solidFill>
                <a:latin typeface="Arial"/>
                <a:cs typeface="Arial"/>
              </a:rPr>
              <a:t>09</a:t>
            </a:r>
            <a:r>
              <a:rPr sz="1100" spc="50" dirty="0">
                <a:solidFill>
                  <a:srgbClr val="0A0AFD"/>
                </a:solidFill>
                <a:latin typeface="Arial"/>
                <a:cs typeface="Arial"/>
              </a:rPr>
              <a:t>6</a:t>
            </a:r>
            <a:r>
              <a:rPr sz="1100" spc="-50" dirty="0">
                <a:solidFill>
                  <a:srgbClr val="3F3DFF"/>
                </a:solidFill>
                <a:latin typeface="Arial"/>
                <a:cs typeface="Arial"/>
              </a:rPr>
              <a:t>,</a:t>
            </a:r>
            <a:r>
              <a:rPr sz="1100" spc="10" dirty="0">
                <a:solidFill>
                  <a:srgbClr val="0A0AFD"/>
                </a:solidFill>
                <a:latin typeface="Arial"/>
                <a:cs typeface="Arial"/>
              </a:rPr>
              <a:t>0</a:t>
            </a:r>
            <a:r>
              <a:rPr sz="1100" spc="55" dirty="0">
                <a:solidFill>
                  <a:srgbClr val="0A0AFD"/>
                </a:solidFill>
                <a:latin typeface="Arial"/>
                <a:cs typeface="Arial"/>
              </a:rPr>
              <a:t>00</a:t>
            </a:r>
            <a:endParaRPr sz="1100" dirty="0">
              <a:latin typeface="Arial"/>
              <a:cs typeface="Arial"/>
            </a:endParaRPr>
          </a:p>
          <a:p>
            <a:pPr marL="36195" marR="5080">
              <a:lnSpc>
                <a:spcPct val="103899"/>
              </a:lnSpc>
              <a:spcBef>
                <a:spcPts val="785"/>
              </a:spcBef>
            </a:pPr>
            <a:r>
              <a:rPr spc="15" dirty="0">
                <a:solidFill>
                  <a:srgbClr val="FF0A13"/>
                </a:solidFill>
                <a:latin typeface="Arial"/>
                <a:cs typeface="Arial"/>
              </a:rPr>
              <a:t>TOTAL</a:t>
            </a:r>
            <a:r>
              <a:rPr spc="10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pc="20" dirty="0">
                <a:solidFill>
                  <a:srgbClr val="FF0A13"/>
                </a:solidFill>
                <a:latin typeface="Arial"/>
                <a:cs typeface="Arial"/>
              </a:rPr>
              <a:t>memory:</a:t>
            </a:r>
            <a:r>
              <a:rPr spc="-4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pc="25" dirty="0">
                <a:solidFill>
                  <a:srgbClr val="FF0A13"/>
                </a:solidFill>
                <a:latin typeface="Arial"/>
                <a:cs typeface="Arial"/>
              </a:rPr>
              <a:t>24M</a:t>
            </a:r>
            <a:r>
              <a:rPr spc="5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pc="30" dirty="0">
                <a:solidFill>
                  <a:srgbClr val="FF1A31"/>
                </a:solidFill>
                <a:latin typeface="Arial"/>
                <a:cs typeface="Arial"/>
              </a:rPr>
              <a:t>*</a:t>
            </a:r>
            <a:r>
              <a:rPr spc="-45" dirty="0">
                <a:solidFill>
                  <a:srgbClr val="FF1A31"/>
                </a:solidFill>
                <a:latin typeface="Arial"/>
                <a:cs typeface="Arial"/>
              </a:rPr>
              <a:t> </a:t>
            </a:r>
            <a:r>
              <a:rPr spc="75" dirty="0">
                <a:solidFill>
                  <a:srgbClr val="FF0A13"/>
                </a:solidFill>
                <a:latin typeface="Arial"/>
                <a:cs typeface="Arial"/>
              </a:rPr>
              <a:t>4</a:t>
            </a:r>
            <a:r>
              <a:rPr spc="1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pc="15" dirty="0">
                <a:solidFill>
                  <a:srgbClr val="FF0A13"/>
                </a:solidFill>
                <a:latin typeface="Arial"/>
                <a:cs typeface="Arial"/>
              </a:rPr>
              <a:t>bytes</a:t>
            </a:r>
            <a:r>
              <a:rPr spc="-4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pc="385" dirty="0">
                <a:solidFill>
                  <a:srgbClr val="FF1A31"/>
                </a:solidFill>
                <a:latin typeface="Arial"/>
                <a:cs typeface="Arial"/>
              </a:rPr>
              <a:t>-</a:t>
            </a:r>
            <a:r>
              <a:rPr spc="55" dirty="0">
                <a:solidFill>
                  <a:srgbClr val="FF0A13"/>
                </a:solidFill>
                <a:latin typeface="Arial"/>
                <a:cs typeface="Arial"/>
              </a:rPr>
              <a:t>=</a:t>
            </a:r>
            <a:r>
              <a:rPr spc="-6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pc="15" dirty="0">
                <a:solidFill>
                  <a:srgbClr val="FF0A13"/>
                </a:solidFill>
                <a:latin typeface="Arial"/>
                <a:cs typeface="Arial"/>
              </a:rPr>
              <a:t>93MB</a:t>
            </a:r>
            <a:r>
              <a:rPr spc="1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pc="-15" dirty="0">
                <a:solidFill>
                  <a:srgbClr val="FF3444"/>
                </a:solidFill>
                <a:latin typeface="Arial"/>
                <a:cs typeface="Arial"/>
              </a:rPr>
              <a:t>/</a:t>
            </a:r>
            <a:r>
              <a:rPr spc="100" dirty="0">
                <a:solidFill>
                  <a:srgbClr val="FF3444"/>
                </a:solidFill>
                <a:latin typeface="Arial"/>
                <a:cs typeface="Arial"/>
              </a:rPr>
              <a:t> </a:t>
            </a:r>
            <a:r>
              <a:rPr spc="20" dirty="0">
                <a:solidFill>
                  <a:srgbClr val="FF0A13"/>
                </a:solidFill>
                <a:latin typeface="Arial"/>
                <a:cs typeface="Arial"/>
              </a:rPr>
              <a:t>i</a:t>
            </a:r>
            <a:r>
              <a:rPr spc="30" dirty="0">
                <a:solidFill>
                  <a:srgbClr val="FF0A13"/>
                </a:solidFill>
                <a:latin typeface="Arial"/>
                <a:cs typeface="Arial"/>
              </a:rPr>
              <a:t>mage</a:t>
            </a:r>
            <a:r>
              <a:rPr spc="4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200" spc="-80" dirty="0">
                <a:solidFill>
                  <a:srgbClr val="211D2F"/>
                </a:solidFill>
                <a:latin typeface="Arial"/>
                <a:cs typeface="Arial"/>
              </a:rPr>
              <a:t>(</a:t>
            </a:r>
            <a:r>
              <a:rPr sz="1200" spc="60" dirty="0">
                <a:solidFill>
                  <a:srgbClr val="0C0A13"/>
                </a:solidFill>
                <a:latin typeface="Arial"/>
                <a:cs typeface="Arial"/>
              </a:rPr>
              <a:t>on</a:t>
            </a:r>
            <a:r>
              <a:rPr sz="1200" spc="-55" dirty="0">
                <a:solidFill>
                  <a:srgbClr val="0C0A13"/>
                </a:solidFill>
                <a:latin typeface="Arial"/>
                <a:cs typeface="Arial"/>
              </a:rPr>
              <a:t>l</a:t>
            </a:r>
            <a:r>
              <a:rPr sz="1200" spc="45" dirty="0">
                <a:solidFill>
                  <a:srgbClr val="0C0A13"/>
                </a:solidFill>
                <a:latin typeface="Arial"/>
                <a:cs typeface="Arial"/>
              </a:rPr>
              <a:t>y</a:t>
            </a:r>
            <a:r>
              <a:rPr sz="1200" spc="-25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0C0A13"/>
                </a:solidFill>
                <a:latin typeface="Arial"/>
                <a:cs typeface="Arial"/>
              </a:rPr>
              <a:t>f</a:t>
            </a:r>
            <a:r>
              <a:rPr sz="1200" spc="95" dirty="0">
                <a:solidFill>
                  <a:srgbClr val="0C0A13"/>
                </a:solidFill>
                <a:latin typeface="Arial"/>
                <a:cs typeface="Arial"/>
              </a:rPr>
              <a:t>o</a:t>
            </a:r>
            <a:r>
              <a:rPr sz="1200" spc="15" dirty="0">
                <a:solidFill>
                  <a:srgbClr val="211D2F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211D2F"/>
                </a:solidFill>
                <a:latin typeface="Arial"/>
                <a:cs typeface="Arial"/>
              </a:rPr>
              <a:t>w</a:t>
            </a:r>
            <a:r>
              <a:rPr sz="1200" spc="15" dirty="0">
                <a:solidFill>
                  <a:srgbClr val="0C0A13"/>
                </a:solidFill>
                <a:latin typeface="Arial"/>
                <a:cs typeface="Arial"/>
              </a:rPr>
              <a:t>ard!</a:t>
            </a:r>
            <a:r>
              <a:rPr sz="1200" spc="-35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200" spc="385" dirty="0">
                <a:solidFill>
                  <a:srgbClr val="211D2F"/>
                </a:solidFill>
                <a:latin typeface="Arial"/>
                <a:cs typeface="Arial"/>
              </a:rPr>
              <a:t>-</a:t>
            </a:r>
            <a:r>
              <a:rPr sz="1200" spc="-15" dirty="0">
                <a:solidFill>
                  <a:srgbClr val="211D2F"/>
                </a:solidFill>
                <a:latin typeface="Arial"/>
                <a:cs typeface="Arial"/>
              </a:rPr>
              <a:t>*</a:t>
            </a:r>
            <a:r>
              <a:rPr sz="1200" spc="110" dirty="0">
                <a:solidFill>
                  <a:srgbClr val="0C0A13"/>
                </a:solidFill>
                <a:latin typeface="Arial"/>
                <a:cs typeface="Arial"/>
              </a:rPr>
              <a:t>2</a:t>
            </a:r>
            <a:r>
              <a:rPr sz="1200" spc="-12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0C0A13"/>
                </a:solidFill>
                <a:latin typeface="Arial"/>
                <a:cs typeface="Arial"/>
              </a:rPr>
              <a:t>for</a:t>
            </a:r>
            <a:r>
              <a:rPr sz="1200" spc="9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sz="1200" spc="-55" dirty="0">
                <a:solidFill>
                  <a:srgbClr val="0C0A13"/>
                </a:solidFill>
                <a:latin typeface="Arial"/>
                <a:cs typeface="Arial"/>
              </a:rPr>
              <a:t>b</a:t>
            </a:r>
            <a:r>
              <a:rPr sz="1200" spc="95" dirty="0">
                <a:solidFill>
                  <a:srgbClr val="332F49"/>
                </a:solidFill>
                <a:latin typeface="Arial"/>
                <a:cs typeface="Arial"/>
              </a:rPr>
              <a:t>w</a:t>
            </a:r>
            <a:r>
              <a:rPr sz="1200" spc="85" dirty="0">
                <a:solidFill>
                  <a:srgbClr val="0C0A13"/>
                </a:solidFill>
                <a:latin typeface="Arial"/>
                <a:cs typeface="Arial"/>
              </a:rPr>
              <a:t>d</a:t>
            </a:r>
            <a:r>
              <a:rPr sz="1200" spc="65" dirty="0">
                <a:solidFill>
                  <a:srgbClr val="211D2F"/>
                </a:solidFill>
                <a:latin typeface="Arial"/>
                <a:cs typeface="Arial"/>
              </a:rPr>
              <a:t>)</a:t>
            </a:r>
            <a:r>
              <a:rPr spc="55" dirty="0">
                <a:solidFill>
                  <a:srgbClr val="211D2F"/>
                </a:solidFill>
                <a:latin typeface="Arial"/>
                <a:cs typeface="Arial"/>
              </a:rPr>
              <a:t> </a:t>
            </a:r>
            <a:r>
              <a:rPr spc="25" dirty="0">
                <a:solidFill>
                  <a:srgbClr val="0A0AFD"/>
                </a:solidFill>
                <a:latin typeface="Arial"/>
                <a:cs typeface="Arial"/>
              </a:rPr>
              <a:t>TOT</a:t>
            </a:r>
            <a:r>
              <a:rPr spc="15" dirty="0">
                <a:solidFill>
                  <a:srgbClr val="0A0AFD"/>
                </a:solidFill>
                <a:latin typeface="Arial"/>
                <a:cs typeface="Arial"/>
              </a:rPr>
              <a:t>AL</a:t>
            </a:r>
            <a:r>
              <a:rPr spc="75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pc="25" dirty="0">
                <a:solidFill>
                  <a:srgbClr val="0A0AFD"/>
                </a:solidFill>
                <a:latin typeface="Arial"/>
                <a:cs typeface="Arial"/>
              </a:rPr>
              <a:t>params:</a:t>
            </a:r>
            <a:r>
              <a:rPr spc="5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pc="-55" dirty="0">
                <a:solidFill>
                  <a:srgbClr val="0A0AFD"/>
                </a:solidFill>
                <a:latin typeface="Arial"/>
                <a:cs typeface="Arial"/>
              </a:rPr>
              <a:t>1</a:t>
            </a:r>
            <a:r>
              <a:rPr spc="35" dirty="0">
                <a:solidFill>
                  <a:srgbClr val="0A0AFD"/>
                </a:solidFill>
                <a:latin typeface="Arial"/>
                <a:cs typeface="Arial"/>
              </a:rPr>
              <a:t>38M</a:t>
            </a:r>
            <a:r>
              <a:rPr spc="25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pc="10" dirty="0">
                <a:solidFill>
                  <a:srgbClr val="0A0AFD"/>
                </a:solidFill>
                <a:latin typeface="Arial"/>
                <a:cs typeface="Arial"/>
              </a:rPr>
              <a:t>parameters</a:t>
            </a:r>
            <a:endParaRPr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43122" y="1635608"/>
            <a:ext cx="455295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25" dirty="0">
                <a:solidFill>
                  <a:srgbClr val="0C0A13"/>
                </a:solidFill>
                <a:latin typeface="Arial"/>
                <a:cs typeface="Arial"/>
              </a:rPr>
              <a:t>Note:</a:t>
            </a:r>
            <a:endParaRPr sz="13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37185" y="2057182"/>
            <a:ext cx="1481455" cy="405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715">
              <a:lnSpc>
                <a:spcPct val="101000"/>
              </a:lnSpc>
            </a:pPr>
            <a:r>
              <a:rPr sz="1350" spc="20" dirty="0">
                <a:solidFill>
                  <a:srgbClr val="FF0A13"/>
                </a:solidFill>
                <a:latin typeface="Arial"/>
                <a:cs typeface="Arial"/>
              </a:rPr>
              <a:t>Most</a:t>
            </a:r>
            <a:r>
              <a:rPr sz="1350" spc="-5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350" spc="20" dirty="0">
                <a:solidFill>
                  <a:srgbClr val="FF0A13"/>
                </a:solidFill>
                <a:latin typeface="Arial"/>
                <a:cs typeface="Arial"/>
              </a:rPr>
              <a:t>memory</a:t>
            </a:r>
            <a:r>
              <a:rPr sz="1350" spc="7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350" spc="-25" dirty="0">
                <a:solidFill>
                  <a:srgbClr val="FF0A13"/>
                </a:solidFill>
                <a:latin typeface="Arial"/>
                <a:cs typeface="Arial"/>
              </a:rPr>
              <a:t>i</a:t>
            </a:r>
            <a:r>
              <a:rPr sz="1350" spc="65" dirty="0">
                <a:solidFill>
                  <a:srgbClr val="FF0A13"/>
                </a:solidFill>
                <a:latin typeface="Arial"/>
                <a:cs typeface="Arial"/>
              </a:rPr>
              <a:t>s</a:t>
            </a:r>
            <a:r>
              <a:rPr sz="135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350" spc="-25" dirty="0">
                <a:solidFill>
                  <a:srgbClr val="FF0A13"/>
                </a:solidFill>
                <a:latin typeface="Arial"/>
                <a:cs typeface="Arial"/>
              </a:rPr>
              <a:t>i</a:t>
            </a:r>
            <a:r>
              <a:rPr sz="1350" spc="95" dirty="0">
                <a:solidFill>
                  <a:srgbClr val="FF0A13"/>
                </a:solidFill>
                <a:latin typeface="Arial"/>
                <a:cs typeface="Arial"/>
              </a:rPr>
              <a:t>n</a:t>
            </a:r>
            <a:r>
              <a:rPr sz="1350" spc="45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350" spc="30" dirty="0">
                <a:solidFill>
                  <a:srgbClr val="FF0A13"/>
                </a:solidFill>
                <a:latin typeface="Arial"/>
                <a:cs typeface="Arial"/>
              </a:rPr>
              <a:t>ear</a:t>
            </a:r>
            <a:r>
              <a:rPr sz="1350" spc="-15" dirty="0">
                <a:solidFill>
                  <a:srgbClr val="FF0A13"/>
                </a:solidFill>
                <a:latin typeface="Arial"/>
                <a:cs typeface="Arial"/>
              </a:rPr>
              <a:t>l</a:t>
            </a:r>
            <a:r>
              <a:rPr sz="1350" dirty="0">
                <a:solidFill>
                  <a:srgbClr val="FF0A13"/>
                </a:solidFill>
                <a:latin typeface="Arial"/>
                <a:cs typeface="Arial"/>
              </a:rPr>
              <a:t>y</a:t>
            </a:r>
            <a:r>
              <a:rPr sz="1350" spc="7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sz="1350" spc="5" dirty="0">
                <a:solidFill>
                  <a:srgbClr val="FF0A13"/>
                </a:solidFill>
                <a:latin typeface="Arial"/>
                <a:cs typeface="Arial"/>
              </a:rPr>
              <a:t>CONV</a:t>
            </a:r>
            <a:endParaRPr sz="13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243122" y="3933482"/>
            <a:ext cx="1365250" cy="398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590"/>
              </a:lnSpc>
            </a:pPr>
            <a:r>
              <a:rPr sz="1350" spc="20" dirty="0">
                <a:solidFill>
                  <a:srgbClr val="0A0AFD"/>
                </a:solidFill>
                <a:latin typeface="Arial"/>
                <a:cs typeface="Arial"/>
              </a:rPr>
              <a:t>Most</a:t>
            </a:r>
            <a:r>
              <a:rPr sz="1350" spc="-5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350" spc="30" dirty="0">
                <a:solidFill>
                  <a:srgbClr val="0A0AFD"/>
                </a:solidFill>
                <a:latin typeface="Arial"/>
                <a:cs typeface="Arial"/>
              </a:rPr>
              <a:t>params</a:t>
            </a:r>
            <a:r>
              <a:rPr sz="1350" spc="-1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350" spc="45" dirty="0">
                <a:solidFill>
                  <a:srgbClr val="0A0AFD"/>
                </a:solidFill>
                <a:latin typeface="Arial"/>
                <a:cs typeface="Arial"/>
              </a:rPr>
              <a:t>are</a:t>
            </a:r>
            <a:r>
              <a:rPr sz="1350" spc="25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350" spc="20" dirty="0">
                <a:solidFill>
                  <a:srgbClr val="0A0AFD"/>
                </a:solidFill>
                <a:latin typeface="Arial"/>
                <a:cs typeface="Arial"/>
              </a:rPr>
              <a:t>i</a:t>
            </a:r>
            <a:r>
              <a:rPr sz="1350" spc="95" dirty="0">
                <a:solidFill>
                  <a:srgbClr val="0A0AFD"/>
                </a:solidFill>
                <a:latin typeface="Arial"/>
                <a:cs typeface="Arial"/>
              </a:rPr>
              <a:t>n</a:t>
            </a:r>
            <a:r>
              <a:rPr sz="1350" spc="-55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350" spc="-75" dirty="0">
                <a:solidFill>
                  <a:srgbClr val="0A0AFD"/>
                </a:solidFill>
                <a:latin typeface="Arial"/>
                <a:cs typeface="Arial"/>
              </a:rPr>
              <a:t>l</a:t>
            </a:r>
            <a:r>
              <a:rPr sz="1350" spc="30" dirty="0">
                <a:solidFill>
                  <a:srgbClr val="0A0AFD"/>
                </a:solidFill>
                <a:latin typeface="Arial"/>
                <a:cs typeface="Arial"/>
              </a:rPr>
              <a:t>ate</a:t>
            </a:r>
            <a:r>
              <a:rPr sz="1350" spc="65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sz="1350" spc="25" dirty="0">
                <a:solidFill>
                  <a:srgbClr val="0A0AFD"/>
                </a:solidFill>
                <a:latin typeface="Arial"/>
                <a:cs typeface="Arial"/>
              </a:rPr>
              <a:t>FC</a:t>
            </a:r>
            <a:endParaRPr sz="1350"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5429" y="681516"/>
            <a:ext cx="20912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">
              <a:lnSpc>
                <a:spcPct val="100000"/>
              </a:lnSpc>
            </a:pPr>
            <a:r>
              <a:rPr lang="fr-CA" sz="3000" spc="30" dirty="0" err="1" smtClean="0">
                <a:latin typeface="Arial"/>
                <a:cs typeface="Arial"/>
              </a:rPr>
              <a:t>GoogleNet</a:t>
            </a:r>
            <a:endParaRPr lang="fr-CA" sz="3000" dirty="0"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81691" y="387164"/>
            <a:ext cx="1510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pc="-55" dirty="0" smtClean="0">
                <a:solidFill>
                  <a:srgbClr val="07050A"/>
                </a:solidFill>
                <a:latin typeface="+mn-lt"/>
              </a:rPr>
              <a:t>22 couches</a:t>
            </a:r>
            <a:endParaRPr lang="fr-C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373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447" y="2345307"/>
            <a:ext cx="2584811" cy="2506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95" y="2364495"/>
            <a:ext cx="2570473" cy="2492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>
                <a:solidFill>
                  <a:srgbClr val="0070C0"/>
                </a:solidFill>
              </a:rPr>
              <a:t>Quand un x n’est plus un x</a:t>
            </a:r>
            <a:endParaRPr lang="fr-CA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7251" y="2037409"/>
            <a:ext cx="1797613" cy="3139966"/>
          </a:xfrm>
          <a:prstGeom prst="rect">
            <a:avLst/>
          </a:prstGeom>
          <a:noFill/>
        </p:spPr>
        <p:txBody>
          <a:bodyPr wrap="non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fr-CA" sz="21103" dirty="0" smtClean="0">
                <a:solidFill>
                  <a:srgbClr val="002060"/>
                </a:solidFill>
              </a:rPr>
              <a:t>=</a:t>
            </a:r>
            <a:endParaRPr lang="fr-CA" sz="21103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31062" y="1691383"/>
            <a:ext cx="965655" cy="1906936"/>
          </a:xfrm>
          <a:prstGeom prst="rect">
            <a:avLst/>
          </a:prstGeom>
          <a:noFill/>
        </p:spPr>
        <p:txBody>
          <a:bodyPr wrap="non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fr-CA" sz="12200" dirty="0" smtClean="0">
                <a:solidFill>
                  <a:srgbClr val="002060"/>
                </a:solidFill>
              </a:rPr>
              <a:t>?</a:t>
            </a:r>
            <a:endParaRPr lang="fr-CA" sz="12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3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301" y="609600"/>
            <a:ext cx="8396899" cy="1143000"/>
          </a:xfrm>
        </p:spPr>
        <p:txBody>
          <a:bodyPr/>
          <a:lstStyle/>
          <a:p>
            <a:r>
              <a:rPr lang="fr-CA" dirty="0" smtClean="0"/>
              <a:t>Algorithme d’un CNN 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700808"/>
            <a:ext cx="7886700" cy="1027067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fr-CA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Utilise l’algorithme de </a:t>
            </a:r>
            <a:r>
              <a:rPr lang="fr-CA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retropropagation</a:t>
            </a:r>
            <a:r>
              <a:rPr lang="fr-CA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d’erreur</a:t>
            </a:r>
          </a:p>
          <a:p>
            <a:pPr>
              <a:lnSpc>
                <a:spcPct val="120000"/>
              </a:lnSpc>
            </a:pPr>
            <a:r>
              <a:rPr lang="fr-CA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Cinq étapes:</a:t>
            </a:r>
          </a:p>
          <a:p>
            <a:endParaRPr lang="fr-CA" dirty="0"/>
          </a:p>
        </p:txBody>
      </p:sp>
      <p:sp>
        <p:nvSpPr>
          <p:cNvPr id="4" name="Rectangle 3"/>
          <p:cNvSpPr/>
          <p:nvPr/>
        </p:nvSpPr>
        <p:spPr>
          <a:xfrm>
            <a:off x="587463" y="2692116"/>
            <a:ext cx="8403285" cy="40072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457200" indent="-279400">
              <a:lnSpc>
                <a:spcPct val="120000"/>
              </a:lnSpc>
              <a:buFont typeface="+mj-lt"/>
              <a:buAutoNum type="arabicPeriod"/>
            </a:pPr>
            <a:r>
              <a:rPr lang="fr-CA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Initialize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filters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CA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CA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weights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random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values</a:t>
            </a:r>
          </a:p>
          <a:p>
            <a:pPr marL="457200" indent="-279400">
              <a:lnSpc>
                <a:spcPct val="120000"/>
              </a:lnSpc>
              <a:buFont typeface="+mj-lt"/>
              <a:buAutoNum type="arabicPeriod"/>
            </a:pP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Select a training image as input, and </a:t>
            </a:r>
            <a:r>
              <a:rPr lang="fr-CA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determine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network output</a:t>
            </a:r>
          </a:p>
          <a:p>
            <a:pPr marL="457200" indent="-279400">
              <a:lnSpc>
                <a:spcPct val="120000"/>
              </a:lnSpc>
              <a:buFont typeface="+mj-lt"/>
              <a:buAutoNum type="arabicPeriod"/>
            </a:pPr>
            <a:r>
              <a:rPr lang="fr-CA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Calculate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the total </a:t>
            </a:r>
            <a:r>
              <a:rPr lang="fr-CA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error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at the output layer</a:t>
            </a:r>
          </a:p>
          <a:p>
            <a:pPr lvl="1">
              <a:lnSpc>
                <a:spcPct val="120000"/>
              </a:lnSpc>
            </a:pPr>
            <a:r>
              <a:rPr lang="fr-CA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fr-CA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Total </a:t>
            </a:r>
            <a:r>
              <a:rPr lang="fr-CA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Error</a:t>
            </a:r>
            <a:r>
              <a:rPr lang="fr-CA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= ∑  ½ (</a:t>
            </a:r>
            <a:r>
              <a:rPr lang="fr-CA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  <a:r>
              <a:rPr lang="fr-CA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output – </a:t>
            </a:r>
            <a:r>
              <a:rPr lang="fr-CA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computed</a:t>
            </a:r>
            <a:r>
              <a:rPr lang="fr-CA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 ²</a:t>
            </a:r>
            <a:endParaRPr lang="fr-CA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279400">
              <a:lnSpc>
                <a:spcPct val="120000"/>
              </a:lnSpc>
              <a:buFont typeface="+mj-lt"/>
              <a:buAutoNum type="arabicPeriod"/>
            </a:pP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lang="fr-CA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Backpropagation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CA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calculate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the </a:t>
            </a:r>
            <a:r>
              <a:rPr lang="fr-CA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gradients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 of the </a:t>
            </a:r>
            <a:r>
              <a:rPr lang="fr-CA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error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respect to all network </a:t>
            </a:r>
            <a:r>
              <a:rPr lang="fr-CA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weights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use </a:t>
            </a:r>
            <a:r>
              <a:rPr lang="fr-CA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gradient </a:t>
            </a:r>
            <a:r>
              <a:rPr lang="fr-CA" sz="18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descent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 to update all </a:t>
            </a:r>
            <a:r>
              <a:rPr lang="fr-CA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filter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values/</a:t>
            </a:r>
            <a:r>
              <a:rPr lang="fr-CA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weights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CA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parameter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values to </a:t>
            </a:r>
            <a:r>
              <a:rPr lang="fr-CA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minimize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the output </a:t>
            </a:r>
            <a:r>
              <a:rPr lang="fr-CA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error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>
              <a:lnSpc>
                <a:spcPct val="120000"/>
              </a:lnSpc>
            </a:pPr>
            <a:r>
              <a:rPr lang="fr-CA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fr-CA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fr-CA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fr-CA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CA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filters</a:t>
            </a:r>
            <a:r>
              <a:rPr lang="fr-CA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filter</a:t>
            </a:r>
            <a:r>
              <a:rPr lang="fr-CA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sizes, architecture of the network etc. have all been </a:t>
            </a:r>
            <a:r>
              <a:rPr lang="fr-CA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fixed</a:t>
            </a:r>
            <a:r>
              <a:rPr lang="fr-CA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fr-CA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lang="fr-CA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1 and do not change </a:t>
            </a:r>
            <a:r>
              <a:rPr lang="fr-CA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fr-CA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training,  </a:t>
            </a:r>
            <a:r>
              <a:rPr lang="fr-CA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fr-CA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the values of the </a:t>
            </a:r>
            <a:r>
              <a:rPr lang="fr-CA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filter</a:t>
            </a:r>
            <a:r>
              <a:rPr lang="fr-CA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matrix and </a:t>
            </a:r>
            <a:r>
              <a:rPr lang="fr-CA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connection</a:t>
            </a:r>
            <a:r>
              <a:rPr lang="fr-CA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weights</a:t>
            </a:r>
            <a:r>
              <a:rPr lang="fr-CA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fr-CA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updated</a:t>
            </a:r>
            <a:r>
              <a:rPr lang="fr-CA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279400">
              <a:lnSpc>
                <a:spcPct val="120000"/>
              </a:lnSpc>
              <a:buFont typeface="+mj-lt"/>
              <a:buAutoNum type="arabicPeriod"/>
            </a:pPr>
            <a:r>
              <a:rPr lang="fr-CA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steps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2-4 </a:t>
            </a:r>
            <a:r>
              <a:rPr lang="fr-CA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all images in the training set and for as </a:t>
            </a:r>
            <a:r>
              <a:rPr lang="fr-CA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training </a:t>
            </a:r>
            <a:r>
              <a:rPr lang="fr-CA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epochs</a:t>
            </a:r>
            <a:r>
              <a:rPr lang="fr-C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fr-CA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needed</a:t>
            </a:r>
            <a:endParaRPr lang="fr-CA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84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510380" y="288876"/>
            <a:ext cx="8229600" cy="1371600"/>
          </a:xfrm>
        </p:spPr>
        <p:txBody>
          <a:bodyPr/>
          <a:lstStyle/>
          <a:p>
            <a:pPr>
              <a:defRPr/>
            </a:pPr>
            <a:r>
              <a:rPr lang="fr-CA" dirty="0" smtClean="0"/>
              <a:t>Ressources</a:t>
            </a:r>
            <a:endParaRPr lang="fr-CA" dirty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174504" y="1535842"/>
            <a:ext cx="8864793" cy="4525963"/>
          </a:xfrm>
        </p:spPr>
        <p:txBody>
          <a:bodyPr/>
          <a:lstStyle/>
          <a:p>
            <a:pPr eaLnBrk="1" hangingPunct="1"/>
            <a:r>
              <a:rPr lang="fr-CA" altLang="fr-FR" sz="27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Plusieurs outils en logiciel-libre, </a:t>
            </a:r>
          </a:p>
          <a:p>
            <a:pPr lvl="1" eaLnBrk="1" hangingPunct="1"/>
            <a:r>
              <a:rPr lang="fr-CA" altLang="fr-FR" sz="2000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Theanos</a:t>
            </a:r>
            <a:r>
              <a:rPr lang="fr-CA" altLang="fr-FR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(U de M), </a:t>
            </a:r>
            <a:r>
              <a:rPr lang="fr-CA" altLang="fr-FR" sz="2000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Caffe</a:t>
            </a:r>
            <a:r>
              <a:rPr lang="fr-CA" altLang="fr-FR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(UC Berkeley), </a:t>
            </a:r>
            <a:r>
              <a:rPr lang="fr-CA" altLang="fr-FR" sz="2000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</a:t>
            </a:r>
            <a:r>
              <a:rPr lang="fr-CA" altLang="fr-FR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flow (Google),</a:t>
            </a:r>
            <a:r>
              <a:rPr lang="fr-CA" altLang="fr-FR" sz="2000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PyTorch</a:t>
            </a:r>
            <a:r>
              <a:rPr lang="fr-CA" altLang="fr-FR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(Facebook), DL4J, etc.</a:t>
            </a:r>
          </a:p>
          <a:p>
            <a:pPr lvl="1" eaLnBrk="1" hangingPunct="1"/>
            <a:r>
              <a:rPr lang="fr-CA" altLang="fr-FR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endParaRPr lang="fr-CA" altLang="fr-FR" sz="2000" dirty="0" smtClean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457200" eaLnBrk="1" hangingPunct="1"/>
            <a:r>
              <a:rPr lang="fr-CA" altLang="fr-FR" sz="27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Matlab aussi</a:t>
            </a:r>
          </a:p>
          <a:p>
            <a:pPr marL="514350" indent="-457200" eaLnBrk="1" hangingPunct="1"/>
            <a:endParaRPr lang="fr-CA" altLang="fr-FR" sz="27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457200" eaLnBrk="1" hangingPunct="1"/>
            <a:endParaRPr lang="fr-CA" altLang="fr-FR" sz="2700" dirty="0" smtClean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457200" eaLnBrk="1" hangingPunct="1"/>
            <a:endParaRPr lang="fr-CA" altLang="fr-FR" sz="27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457200" eaLnBrk="1" hangingPunct="1"/>
            <a:r>
              <a:rPr lang="fr-CA" altLang="fr-FR" sz="27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des libraires </a:t>
            </a:r>
            <a:r>
              <a:rPr lang="fr-CA" altLang="fr-FR" sz="27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utilitaires</a:t>
            </a:r>
            <a:endParaRPr lang="fr-CA" altLang="fr-FR" sz="2700" dirty="0" smtClean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fr-CA" altLang="fr-FR" sz="2700" dirty="0" smtClean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/>
            <a:endParaRPr lang="fr-CA" altLang="fr-FR" sz="2300" dirty="0" smtClean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/>
            <a:endParaRPr lang="fr-CA" altLang="fr-FR" sz="23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4076409" y="2465718"/>
            <a:ext cx="4442180" cy="1783080"/>
            <a:chOff x="868435" y="3053441"/>
            <a:chExt cx="7077782" cy="2659773"/>
          </a:xfrm>
        </p:grpSpPr>
        <p:pic>
          <p:nvPicPr>
            <p:cNvPr id="4" name="Picture 6" descr="http://cdn.geekwire.com/wp-content/uploads/2015/11/google-Tensor-Flow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2233" y="3053441"/>
              <a:ext cx="1434847" cy="1169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://deeplearning.net/software/theano/_static/theano_logo_allblue_200x4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5789" y="3477683"/>
              <a:ext cx="1832809" cy="421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://devblogs.nvidia.com/parallelforall/wp-content/uploads/sites/3/2015/03/torch_lstm_thumb-179x115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2766" y="4280817"/>
              <a:ext cx="1449721" cy="931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Caffe cnn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435" y="4414339"/>
              <a:ext cx="1074708" cy="1228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Matlab 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6560" y="4836521"/>
              <a:ext cx="2314701" cy="876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R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4649" y="3829639"/>
              <a:ext cx="1031568" cy="799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5" descr="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36" y="4523461"/>
            <a:ext cx="3043511" cy="202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77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3212" y="140072"/>
            <a:ext cx="7772400" cy="1143000"/>
          </a:xfrm>
        </p:spPr>
        <p:txBody>
          <a:bodyPr/>
          <a:lstStyle/>
          <a:p>
            <a:r>
              <a:rPr lang="en-US" dirty="0" smtClean="0"/>
              <a:t>Un example de CNN avec </a:t>
            </a:r>
            <a:r>
              <a:rPr lang="en-US" dirty="0" err="1" smtClean="0"/>
              <a:t>Keras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>
          <a:xfrm>
            <a:off x="617801" y="1219909"/>
            <a:ext cx="3810000" cy="5550904"/>
          </a:xfrm>
        </p:spPr>
        <p:txBody>
          <a:bodyPr/>
          <a:lstStyle/>
          <a:p>
            <a:pPr marL="0" lv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# import </a:t>
            </a:r>
            <a:r>
              <a:rPr lang="fr-FR" altLang="fr-F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various</a:t>
            </a: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packages</a:t>
            </a:r>
            <a:endParaRPr lang="fr-FR" altLang="fr-FR" sz="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import os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import 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numpy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import pandas as 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pd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import 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scipy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import 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sklearn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import 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keras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keras.models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import 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Sequential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import cv2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skimage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import </a:t>
            </a:r>
            <a:r>
              <a:rPr lang="fr-FR" altLang="fr-FR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io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</a:t>
            </a:r>
            <a:r>
              <a:rPr lang="fr-FR" altLang="fr-FR" sz="10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altLang="fr-FR" sz="1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keras.utils.np_utils</a:t>
            </a:r>
            <a:r>
              <a:rPr lang="fr-FR" altLang="fr-FR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import </a:t>
            </a:r>
            <a:r>
              <a:rPr lang="fr-FR" altLang="fr-FR" sz="1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to_categorical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matplotlib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inline</a:t>
            </a:r>
            <a:endParaRPr lang="fr-FR" altLang="fr-FR" sz="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FR" altLang="fr-FR" sz="1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Defining</a:t>
            </a:r>
            <a:r>
              <a:rPr lang="fr-FR" altLang="fr-FR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the File Path</a:t>
            </a:r>
            <a:endParaRPr lang="fr-FR" altLang="fr-FR" sz="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cat = </a:t>
            </a:r>
            <a:r>
              <a:rPr lang="fr-FR" altLang="fr-FR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os.listdir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("/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mnt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hdd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datasets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dogs_cats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/train/cat")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dog = </a:t>
            </a:r>
            <a:r>
              <a:rPr lang="fr-FR" altLang="fr-FR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os.listdir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("/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mnt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hdd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datasets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dogs_cats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/train/dog</a:t>
            </a: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")</a:t>
            </a:r>
            <a:endParaRPr lang="fr-FR" altLang="fr-FR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filepath</a:t>
            </a: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= "/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mnt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hdd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datasets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dogs_cats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/train/cat/"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filepath2 = "/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mnt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hdd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datasets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dogs_cats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/train/dog/"</a:t>
            </a:r>
            <a:endParaRPr lang="fr-FR" altLang="fr-FR" sz="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FR" altLang="fr-FR" sz="1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Loading</a:t>
            </a:r>
            <a:r>
              <a:rPr lang="fr-FR" altLang="fr-FR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the Images</a:t>
            </a:r>
            <a:endParaRPr lang="fr-FR" altLang="fr-FR" sz="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images</a:t>
            </a: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=[ ]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label = </a:t>
            </a: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[ ]</a:t>
            </a:r>
          </a:p>
          <a:p>
            <a:pPr marL="0" lv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i in cat: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image 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scipy.misc.imread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filepath+i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fr-FR" altLang="fr-FR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images.append</a:t>
            </a: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(image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fr-FR" altLang="fr-FR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label.append</a:t>
            </a: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(0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# cat images</a:t>
            </a:r>
            <a:endParaRPr lang="fr-FR" altLang="fr-F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for i in dog</a:t>
            </a: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image 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scipy.misc.imread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(filepath2+i)</a:t>
            </a:r>
            <a:b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fr-FR" altLang="fr-FR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images.append</a:t>
            </a: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(image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fr-FR" altLang="fr-FR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label.append</a:t>
            </a: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(1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# dog images</a:t>
            </a:r>
          </a:p>
          <a:p>
            <a:pPr marL="0" lv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000" b="1" dirty="0"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fr-FR" altLang="fr-FR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resizing</a:t>
            </a:r>
            <a:r>
              <a:rPr lang="fr-FR" altLang="fr-FR" sz="1000" b="1" dirty="0">
                <a:latin typeface="Calibri" panose="020F0502020204030204" pitchFamily="34" charset="0"/>
                <a:cs typeface="Calibri" panose="020F0502020204030204" pitchFamily="34" charset="0"/>
              </a:rPr>
              <a:t> all the images</a:t>
            </a:r>
            <a:endParaRPr lang="fr-FR" altLang="fr-F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for i in </a:t>
            </a: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range(0,len(images)):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images[i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]=cv2.resize(images[i],(300,300))</a:t>
            </a:r>
          </a:p>
          <a:p>
            <a:pPr marL="0" lvl="0" indent="0">
              <a:spcBef>
                <a:spcPct val="0"/>
              </a:spcBef>
              <a:buNone/>
            </a:pPr>
            <a:endParaRPr lang="fr-FR" altLang="fr-F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</p:nvPr>
        </p:nvSpPr>
        <p:spPr>
          <a:xfrm>
            <a:off x="4427801" y="1214947"/>
            <a:ext cx="4571596" cy="4961140"/>
          </a:xfrm>
        </p:spPr>
        <p:txBody>
          <a:bodyPr/>
          <a:lstStyle/>
          <a:p>
            <a:pPr marL="0" lvl="0" indent="0">
              <a:spcBef>
                <a:spcPct val="0"/>
              </a:spcBef>
              <a:spcAft>
                <a:spcPts val="200"/>
              </a:spcAft>
              <a:buNone/>
            </a:pPr>
            <a:r>
              <a:rPr lang="fr-FR" altLang="fr-FR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FR" altLang="fr-FR" sz="1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Converting</a:t>
            </a:r>
            <a:r>
              <a:rPr lang="fr-FR" altLang="fr-FR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images to </a:t>
            </a:r>
            <a:r>
              <a:rPr lang="fr-FR" altLang="fr-F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arrays</a:t>
            </a:r>
            <a:endParaRPr lang="fr-FR" alt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ts val="200"/>
              </a:spcAft>
              <a:buNone/>
            </a:pPr>
            <a:r>
              <a:rPr lang="fr-FR" altLang="fr-FR" sz="1050" dirty="0">
                <a:latin typeface="Calibri" panose="020F0502020204030204" pitchFamily="34" charset="0"/>
                <a:cs typeface="Calibri" panose="020F0502020204030204" pitchFamily="34" charset="0"/>
              </a:rPr>
              <a:t>images=</a:t>
            </a:r>
            <a:r>
              <a:rPr lang="fr-FR" altLang="fr-FR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np.array</a:t>
            </a:r>
            <a:r>
              <a:rPr lang="fr-FR" altLang="fr-FR" sz="1050" dirty="0">
                <a:latin typeface="Calibri" panose="020F0502020204030204" pitchFamily="34" charset="0"/>
                <a:cs typeface="Calibri" panose="020F0502020204030204" pitchFamily="34" charset="0"/>
              </a:rPr>
              <a:t>(images)</a:t>
            </a:r>
            <a:br>
              <a:rPr lang="fr-FR" altLang="fr-FR" sz="105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050" dirty="0">
                <a:latin typeface="Calibri" panose="020F0502020204030204" pitchFamily="34" charset="0"/>
                <a:cs typeface="Calibri" panose="020F0502020204030204" pitchFamily="34" charset="0"/>
              </a:rPr>
              <a:t>label=</a:t>
            </a:r>
            <a:r>
              <a:rPr lang="fr-FR" altLang="fr-FR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np.array</a:t>
            </a:r>
            <a:r>
              <a:rPr lang="fr-FR" altLang="fr-FR" sz="1050" dirty="0">
                <a:latin typeface="Calibri" panose="020F0502020204030204" pitchFamily="34" charset="0"/>
                <a:cs typeface="Calibri" panose="020F0502020204030204" pitchFamily="34" charset="0"/>
              </a:rPr>
              <a:t>(label)</a:t>
            </a: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FR" altLang="fr-FR" sz="1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Convert</a:t>
            </a:r>
            <a:r>
              <a:rPr lang="fr-FR" altLang="fr-FR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variable to </a:t>
            </a:r>
            <a:r>
              <a:rPr lang="fr-FR" altLang="fr-FR" sz="1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required</a:t>
            </a:r>
            <a:r>
              <a:rPr lang="fr-FR" altLang="fr-FR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size</a:t>
            </a:r>
            <a:endParaRPr lang="fr-FR" altLang="fr-FR" sz="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label =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to_categorical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(label) </a:t>
            </a:r>
            <a:endParaRPr lang="fr-FR" altLang="fr-FR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FR" altLang="fr-F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Defining</a:t>
            </a: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altLang="fr-F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hyperparameters</a:t>
            </a:r>
            <a:endParaRPr lang="fr-FR" altLang="fr-FR" sz="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input_shape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= (300,300,3)</a:t>
            </a:r>
            <a:endParaRPr lang="fr-FR" altLang="fr-FR" sz="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filters</a:t>
            </a: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= 10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filtersize</a:t>
            </a: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= (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5,5)</a:t>
            </a:r>
            <a:endParaRPr lang="fr-FR" altLang="fr-FR" sz="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epochs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= 5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batchsize</a:t>
            </a: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= 128</a:t>
            </a:r>
            <a:endParaRPr lang="fr-FR" altLang="fr-FR" sz="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FR" altLang="fr-F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Defining</a:t>
            </a: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the model</a:t>
            </a:r>
            <a:endParaRPr lang="fr-FR" alt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model 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Sequential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()</a:t>
            </a:r>
            <a:endParaRPr lang="fr-FR" altLang="fr-FR" sz="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model.add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keras.layers.InputLayer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input_shape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input_shape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))</a:t>
            </a:r>
            <a:endParaRPr lang="fr-FR" altLang="fr-FR" sz="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model.add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(keras.layers.convolutional.Conv2D(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filters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filtersize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strides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=(1, 1), </a:t>
            </a: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altLang="fr-FR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padding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='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valid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', 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data_format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="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channels_last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", activation='relu'))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model.add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(keras.layers.MaxPooling2D(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pool_size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=(2, 2)))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model.add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keras.layers.Flatten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())</a:t>
            </a:r>
            <a:endParaRPr lang="fr-FR" altLang="fr-FR" sz="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model.add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keras.layers.Dense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units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=2, 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input_dim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=50,activation='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softmax</a:t>
            </a: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'))</a:t>
            </a: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FR" altLang="fr-FR" sz="1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Compiling</a:t>
            </a:r>
            <a:r>
              <a:rPr lang="fr-FR" altLang="fr-FR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training the model</a:t>
            </a:r>
            <a:endParaRPr lang="fr-FR" alt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model.compile</a:t>
            </a: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altLang="fr-FR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='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categorical_crossentropy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', 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optimizer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='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adam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', </a:t>
            </a: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  <a:r>
              <a:rPr lang="fr-FR" altLang="fr-FR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metrics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=['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accuracy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'])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model.fit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(images, label, 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epochs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epochs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batch_size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batchsize,validation_split</a:t>
            </a:r>
            <a:r>
              <a:rPr lang="fr-FR" alt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=0.3)</a:t>
            </a:r>
            <a:endParaRPr lang="fr-FR" altLang="fr-FR" sz="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model.summary</a:t>
            </a: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()	# </a:t>
            </a:r>
            <a:r>
              <a:rPr lang="fr-FR" altLang="fr-FR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r>
              <a:rPr lang="fr-FR" alt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statistcs</a:t>
            </a:r>
            <a:endParaRPr lang="fr-FR" altLang="fr-FR" sz="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endParaRPr lang="fr-CA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764129" y="6222200"/>
            <a:ext cx="5235268" cy="435340"/>
          </a:xfrm>
          <a:prstGeom prst="rect">
            <a:avLst/>
          </a:prstGeom>
          <a:solidFill>
            <a:srgbClr val="F9F2F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870" rIns="91440" bIns="952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50" b="0" i="0" u="none" strike="noStrike" cap="none" normalizeH="0" baseline="0" dirty="0" smtClean="0">
                <a:ln>
                  <a:noFill/>
                </a:ln>
                <a:solidFill>
                  <a:srgbClr val="080E1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Pour la simplicité, une</a:t>
            </a:r>
            <a:r>
              <a:rPr kumimoji="0" lang="fr-FR" altLang="fr-FR" sz="1050" b="0" i="0" u="none" strike="noStrike" cap="none" normalizeH="0" dirty="0" smtClean="0">
                <a:ln>
                  <a:noFill/>
                </a:ln>
                <a:solidFill>
                  <a:srgbClr val="080E1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seule couche de </a:t>
            </a:r>
            <a:r>
              <a:rPr kumimoji="0" lang="fr-FR" altLang="fr-FR" sz="1050" b="0" i="0" u="none" strike="noStrike" cap="none" normalizeH="0" baseline="0" dirty="0" smtClean="0">
                <a:ln>
                  <a:noFill/>
                </a:ln>
                <a:solidFill>
                  <a:srgbClr val="080E1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convolution et une seule</a:t>
            </a:r>
            <a:r>
              <a:rPr kumimoji="0" lang="fr-FR" altLang="fr-FR" sz="1050" b="0" i="0" u="none" strike="noStrike" cap="none" normalizeH="0" dirty="0" smtClean="0">
                <a:ln>
                  <a:noFill/>
                </a:ln>
                <a:solidFill>
                  <a:srgbClr val="080E1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couche de mise en commun sont util</a:t>
            </a:r>
            <a:r>
              <a:rPr lang="fr-FR" altLang="fr-FR" sz="1050" dirty="0" smtClean="0">
                <a:solidFill>
                  <a:srgbClr val="080E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isées</a:t>
            </a:r>
            <a:r>
              <a:rPr kumimoji="0" lang="fr-FR" altLang="fr-FR" sz="1050" b="0" i="0" u="none" strike="noStrike" cap="none" normalizeH="0" baseline="0" dirty="0" smtClean="0">
                <a:ln>
                  <a:noFill/>
                </a:ln>
                <a:solidFill>
                  <a:srgbClr val="080E1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fr-FR" altLang="fr-FR" sz="12300" b="0" i="0" u="none" strike="noStrike" cap="none" normalizeH="0" baseline="0" dirty="0" smtClean="0">
              <a:ln>
                <a:noFill/>
              </a:ln>
              <a:solidFill>
                <a:srgbClr val="080E14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7171865" y="1168834"/>
            <a:ext cx="1490775" cy="1420900"/>
            <a:chOff x="134938" y="-4899025"/>
            <a:chExt cx="1934650" cy="1966438"/>
          </a:xfrm>
        </p:grpSpPr>
        <p:pic>
          <p:nvPicPr>
            <p:cNvPr id="1026" name="Picture 2" descr="https://s3-ap-south-1.amazonaws.com/av-blog-media/wp-content/uploads/2017/06/28171500/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938" y="-4899025"/>
              <a:ext cx="848800" cy="1109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https://s3-ap-south-1.amazonaws.com/av-blog-media/wp-content/uploads/2017/06/28171511/10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938" y="-3789056"/>
              <a:ext cx="1134821" cy="856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3-ap-south-1.amazonaws.com/av-blog-media/wp-content/uploads/2017/06/28171517/10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738" y="-4899025"/>
              <a:ext cx="1085850" cy="156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3-ap-south-1.amazonaws.com/av-blog-media/wp-content/uploads/2017/06/28171527/10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760" y="-3999025"/>
              <a:ext cx="799828" cy="1066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3385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s3-ap-south-1.amazonaws.com/av-blog-media/wp-content/uploads/2017/06/28170119/modelsumma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02" y="666816"/>
            <a:ext cx="5019675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2027" y="4011858"/>
            <a:ext cx="84744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dirty="0" smtClean="0">
                <a:solidFill>
                  <a:srgbClr val="080E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219,801 paramètres à régler !</a:t>
            </a:r>
          </a:p>
          <a:p>
            <a:r>
              <a:rPr lang="fr-FR" altLang="fr-FR" dirty="0" smtClean="0">
                <a:solidFill>
                  <a:srgbClr val="080E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peut réduire le nombre avec plus de couches de convolution et de groupement (</a:t>
            </a:r>
            <a:r>
              <a:rPr lang="fr-FR" altLang="fr-FR" dirty="0" err="1" smtClean="0">
                <a:solidFill>
                  <a:srgbClr val="080E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pooling</a:t>
            </a:r>
            <a:r>
              <a:rPr lang="fr-FR" altLang="fr-FR" dirty="0" smtClean="0">
                <a:solidFill>
                  <a:srgbClr val="080E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19517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471" y="1430576"/>
            <a:ext cx="8875059" cy="4967568"/>
          </a:xfrm>
          <a:custGeom>
            <a:avLst/>
            <a:gdLst/>
            <a:ahLst/>
            <a:cxnLst/>
            <a:rect l="l" t="t" r="r" b="b"/>
            <a:pathLst>
              <a:path w="10058400" h="5629909">
                <a:moveTo>
                  <a:pt x="0" y="5629871"/>
                </a:moveTo>
                <a:lnTo>
                  <a:pt x="10058400" y="5629871"/>
                </a:lnTo>
                <a:lnTo>
                  <a:pt x="10058400" y="0"/>
                </a:lnTo>
                <a:lnTo>
                  <a:pt x="0" y="0"/>
                </a:lnTo>
                <a:lnTo>
                  <a:pt x="0" y="5629871"/>
                </a:lnTo>
                <a:close/>
              </a:path>
            </a:pathLst>
          </a:custGeom>
          <a:solidFill>
            <a:srgbClr val="F6F6F4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4471" y="0"/>
            <a:ext cx="8875059" cy="1430991"/>
          </a:xfrm>
          <a:custGeom>
            <a:avLst/>
            <a:gdLst/>
            <a:ahLst/>
            <a:cxnLst/>
            <a:rect l="l" t="t" r="r" b="b"/>
            <a:pathLst>
              <a:path w="10058400" h="1621790">
                <a:moveTo>
                  <a:pt x="0" y="1621320"/>
                </a:moveTo>
                <a:lnTo>
                  <a:pt x="10058400" y="1621320"/>
                </a:lnTo>
                <a:lnTo>
                  <a:pt x="10058400" y="0"/>
                </a:lnTo>
                <a:lnTo>
                  <a:pt x="0" y="0"/>
                </a:lnTo>
                <a:lnTo>
                  <a:pt x="0" y="1621320"/>
                </a:lnTo>
                <a:close/>
              </a:path>
            </a:pathLst>
          </a:custGeom>
          <a:solidFill>
            <a:srgbClr val="27A6DC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4471" y="6398110"/>
            <a:ext cx="8875059" cy="460001"/>
          </a:xfrm>
          <a:custGeom>
            <a:avLst/>
            <a:gdLst/>
            <a:ahLst/>
            <a:cxnLst/>
            <a:rect l="l" t="t" r="r" b="b"/>
            <a:pathLst>
              <a:path w="10058400" h="521334">
                <a:moveTo>
                  <a:pt x="0" y="521207"/>
                </a:moveTo>
                <a:lnTo>
                  <a:pt x="10058400" y="521207"/>
                </a:lnTo>
                <a:lnTo>
                  <a:pt x="10058400" y="0"/>
                </a:lnTo>
                <a:lnTo>
                  <a:pt x="0" y="0"/>
                </a:lnTo>
                <a:lnTo>
                  <a:pt x="0" y="521207"/>
                </a:lnTo>
                <a:close/>
              </a:path>
            </a:pathLst>
          </a:custGeom>
          <a:solidFill>
            <a:srgbClr val="2E7DB1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48825" y="6567825"/>
            <a:ext cx="155762" cy="120463"/>
          </a:xfrm>
          <a:custGeom>
            <a:avLst/>
            <a:gdLst/>
            <a:ahLst/>
            <a:cxnLst/>
            <a:rect l="l" t="t" r="r" b="b"/>
            <a:pathLst>
              <a:path w="176530" h="136525">
                <a:moveTo>
                  <a:pt x="38404" y="0"/>
                </a:moveTo>
                <a:lnTo>
                  <a:pt x="3784" y="0"/>
                </a:lnTo>
                <a:lnTo>
                  <a:pt x="5267" y="4928"/>
                </a:lnTo>
                <a:lnTo>
                  <a:pt x="18442" y="7742"/>
                </a:lnTo>
                <a:lnTo>
                  <a:pt x="23468" y="16621"/>
                </a:lnTo>
                <a:lnTo>
                  <a:pt x="21045" y="83605"/>
                </a:lnTo>
                <a:lnTo>
                  <a:pt x="16154" y="128308"/>
                </a:lnTo>
                <a:lnTo>
                  <a:pt x="0" y="131457"/>
                </a:lnTo>
                <a:lnTo>
                  <a:pt x="0" y="136271"/>
                </a:lnTo>
                <a:lnTo>
                  <a:pt x="49263" y="136271"/>
                </a:lnTo>
                <a:lnTo>
                  <a:pt x="45951" y="131155"/>
                </a:lnTo>
                <a:lnTo>
                  <a:pt x="33865" y="126782"/>
                </a:lnTo>
                <a:lnTo>
                  <a:pt x="29019" y="112445"/>
                </a:lnTo>
                <a:lnTo>
                  <a:pt x="29008" y="100047"/>
                </a:lnTo>
                <a:lnTo>
                  <a:pt x="29578" y="82829"/>
                </a:lnTo>
                <a:lnTo>
                  <a:pt x="31673" y="24307"/>
                </a:lnTo>
                <a:lnTo>
                  <a:pt x="49821" y="24307"/>
                </a:lnTo>
                <a:lnTo>
                  <a:pt x="38404" y="0"/>
                </a:lnTo>
                <a:close/>
              </a:path>
              <a:path w="176530" h="136525">
                <a:moveTo>
                  <a:pt x="154819" y="21361"/>
                </a:moveTo>
                <a:lnTo>
                  <a:pt x="137972" y="21361"/>
                </a:lnTo>
                <a:lnTo>
                  <a:pt x="138716" y="117155"/>
                </a:lnTo>
                <a:lnTo>
                  <a:pt x="134845" y="128530"/>
                </a:lnTo>
                <a:lnTo>
                  <a:pt x="120777" y="131457"/>
                </a:lnTo>
                <a:lnTo>
                  <a:pt x="120777" y="136271"/>
                </a:lnTo>
                <a:lnTo>
                  <a:pt x="176110" y="136271"/>
                </a:lnTo>
                <a:lnTo>
                  <a:pt x="166575" y="130393"/>
                </a:lnTo>
                <a:lnTo>
                  <a:pt x="158248" y="124405"/>
                </a:lnTo>
                <a:lnTo>
                  <a:pt x="156425" y="105867"/>
                </a:lnTo>
                <a:lnTo>
                  <a:pt x="154819" y="21361"/>
                </a:lnTo>
                <a:close/>
              </a:path>
              <a:path w="176530" h="136525">
                <a:moveTo>
                  <a:pt x="49821" y="24307"/>
                </a:moveTo>
                <a:lnTo>
                  <a:pt x="32092" y="24307"/>
                </a:lnTo>
                <a:lnTo>
                  <a:pt x="80518" y="133959"/>
                </a:lnTo>
                <a:lnTo>
                  <a:pt x="85763" y="133959"/>
                </a:lnTo>
                <a:lnTo>
                  <a:pt x="97618" y="107975"/>
                </a:lnTo>
                <a:lnTo>
                  <a:pt x="89115" y="107975"/>
                </a:lnTo>
                <a:lnTo>
                  <a:pt x="49821" y="24307"/>
                </a:lnTo>
                <a:close/>
              </a:path>
              <a:path w="176530" h="136525">
                <a:moveTo>
                  <a:pt x="173609" y="0"/>
                </a:moveTo>
                <a:lnTo>
                  <a:pt x="139014" y="0"/>
                </a:lnTo>
                <a:lnTo>
                  <a:pt x="89115" y="107975"/>
                </a:lnTo>
                <a:lnTo>
                  <a:pt x="97618" y="107975"/>
                </a:lnTo>
                <a:lnTo>
                  <a:pt x="137134" y="21361"/>
                </a:lnTo>
                <a:lnTo>
                  <a:pt x="154819" y="21361"/>
                </a:lnTo>
                <a:lnTo>
                  <a:pt x="154755" y="18035"/>
                </a:lnTo>
                <a:lnTo>
                  <a:pt x="159118" y="7618"/>
                </a:lnTo>
                <a:lnTo>
                  <a:pt x="173609" y="4813"/>
                </a:lnTo>
                <a:lnTo>
                  <a:pt x="1736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13175" y="6605545"/>
            <a:ext cx="71718" cy="85165"/>
          </a:xfrm>
          <a:custGeom>
            <a:avLst/>
            <a:gdLst/>
            <a:ahLst/>
            <a:cxnLst/>
            <a:rect l="l" t="t" r="r" b="b"/>
            <a:pathLst>
              <a:path w="81280" h="96520">
                <a:moveTo>
                  <a:pt x="79785" y="86199"/>
                </a:moveTo>
                <a:lnTo>
                  <a:pt x="42137" y="86199"/>
                </a:lnTo>
                <a:lnTo>
                  <a:pt x="49263" y="87642"/>
                </a:lnTo>
                <a:lnTo>
                  <a:pt x="52425" y="94780"/>
                </a:lnTo>
                <a:lnTo>
                  <a:pt x="59524" y="96050"/>
                </a:lnTo>
                <a:lnTo>
                  <a:pt x="79785" y="86199"/>
                </a:lnTo>
                <a:close/>
              </a:path>
              <a:path w="81280" h="96520">
                <a:moveTo>
                  <a:pt x="61045" y="9042"/>
                </a:moveTo>
                <a:lnTo>
                  <a:pt x="30822" y="9042"/>
                </a:lnTo>
                <a:lnTo>
                  <a:pt x="43277" y="13788"/>
                </a:lnTo>
                <a:lnTo>
                  <a:pt x="47972" y="27652"/>
                </a:lnTo>
                <a:lnTo>
                  <a:pt x="47993" y="36055"/>
                </a:lnTo>
                <a:lnTo>
                  <a:pt x="38334" y="41076"/>
                </a:lnTo>
                <a:lnTo>
                  <a:pt x="25270" y="46414"/>
                </a:lnTo>
                <a:lnTo>
                  <a:pt x="8230" y="54985"/>
                </a:lnTo>
                <a:lnTo>
                  <a:pt x="199" y="63413"/>
                </a:lnTo>
                <a:lnTo>
                  <a:pt x="1499" y="79296"/>
                </a:lnTo>
                <a:lnTo>
                  <a:pt x="8105" y="90322"/>
                </a:lnTo>
                <a:lnTo>
                  <a:pt x="19013" y="95670"/>
                </a:lnTo>
                <a:lnTo>
                  <a:pt x="30346" y="92870"/>
                </a:lnTo>
                <a:lnTo>
                  <a:pt x="42137" y="86199"/>
                </a:lnTo>
                <a:lnTo>
                  <a:pt x="79785" y="86199"/>
                </a:lnTo>
                <a:lnTo>
                  <a:pt x="80708" y="85750"/>
                </a:lnTo>
                <a:lnTo>
                  <a:pt x="80204" y="84518"/>
                </a:lnTo>
                <a:lnTo>
                  <a:pt x="23482" y="84518"/>
                </a:lnTo>
                <a:lnTo>
                  <a:pt x="15995" y="79296"/>
                </a:lnTo>
                <a:lnTo>
                  <a:pt x="43395" y="44665"/>
                </a:lnTo>
                <a:lnTo>
                  <a:pt x="47993" y="42773"/>
                </a:lnTo>
                <a:lnTo>
                  <a:pt x="63931" y="42773"/>
                </a:lnTo>
                <a:lnTo>
                  <a:pt x="63931" y="17843"/>
                </a:lnTo>
                <a:lnTo>
                  <a:pt x="62884" y="10485"/>
                </a:lnTo>
                <a:lnTo>
                  <a:pt x="61045" y="9042"/>
                </a:lnTo>
                <a:close/>
              </a:path>
              <a:path w="81280" h="96520">
                <a:moveTo>
                  <a:pt x="63931" y="42773"/>
                </a:moveTo>
                <a:lnTo>
                  <a:pt x="47993" y="42773"/>
                </a:lnTo>
                <a:lnTo>
                  <a:pt x="47993" y="76314"/>
                </a:lnTo>
                <a:lnTo>
                  <a:pt x="42341" y="80721"/>
                </a:lnTo>
                <a:lnTo>
                  <a:pt x="34582" y="84518"/>
                </a:lnTo>
                <a:lnTo>
                  <a:pt x="80204" y="84518"/>
                </a:lnTo>
                <a:lnTo>
                  <a:pt x="79939" y="83870"/>
                </a:lnTo>
                <a:lnTo>
                  <a:pt x="66662" y="83870"/>
                </a:lnTo>
                <a:lnTo>
                  <a:pt x="63931" y="80289"/>
                </a:lnTo>
                <a:lnTo>
                  <a:pt x="63931" y="42773"/>
                </a:lnTo>
                <a:close/>
              </a:path>
              <a:path w="81280" h="96520">
                <a:moveTo>
                  <a:pt x="78816" y="81127"/>
                </a:moveTo>
                <a:lnTo>
                  <a:pt x="75044" y="83045"/>
                </a:lnTo>
                <a:lnTo>
                  <a:pt x="71475" y="83870"/>
                </a:lnTo>
                <a:lnTo>
                  <a:pt x="79939" y="83870"/>
                </a:lnTo>
                <a:lnTo>
                  <a:pt x="78816" y="81127"/>
                </a:lnTo>
                <a:close/>
              </a:path>
              <a:path w="81280" h="96520">
                <a:moveTo>
                  <a:pt x="45288" y="0"/>
                </a:moveTo>
                <a:lnTo>
                  <a:pt x="39420" y="0"/>
                </a:lnTo>
                <a:lnTo>
                  <a:pt x="24597" y="4535"/>
                </a:lnTo>
                <a:lnTo>
                  <a:pt x="13030" y="10490"/>
                </a:lnTo>
                <a:lnTo>
                  <a:pt x="2514" y="17843"/>
                </a:lnTo>
                <a:lnTo>
                  <a:pt x="0" y="20777"/>
                </a:lnTo>
                <a:lnTo>
                  <a:pt x="0" y="27292"/>
                </a:lnTo>
                <a:lnTo>
                  <a:pt x="5651" y="30632"/>
                </a:lnTo>
                <a:lnTo>
                  <a:pt x="11303" y="30632"/>
                </a:lnTo>
                <a:lnTo>
                  <a:pt x="13195" y="29171"/>
                </a:lnTo>
                <a:lnTo>
                  <a:pt x="13830" y="26669"/>
                </a:lnTo>
                <a:lnTo>
                  <a:pt x="16154" y="17843"/>
                </a:lnTo>
                <a:lnTo>
                  <a:pt x="20548" y="9042"/>
                </a:lnTo>
                <a:lnTo>
                  <a:pt x="61045" y="9042"/>
                </a:lnTo>
                <a:lnTo>
                  <a:pt x="55981" y="5067"/>
                </a:lnTo>
                <a:lnTo>
                  <a:pt x="51790" y="1904"/>
                </a:lnTo>
                <a:lnTo>
                  <a:pt x="452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84509" y="6583926"/>
            <a:ext cx="53788" cy="106456"/>
          </a:xfrm>
          <a:custGeom>
            <a:avLst/>
            <a:gdLst/>
            <a:ahLst/>
            <a:cxnLst/>
            <a:rect l="l" t="t" r="r" b="b"/>
            <a:pathLst>
              <a:path w="60959" h="120650">
                <a:moveTo>
                  <a:pt x="32486" y="35001"/>
                </a:moveTo>
                <a:lnTo>
                  <a:pt x="16128" y="35001"/>
                </a:lnTo>
                <a:lnTo>
                  <a:pt x="17232" y="105262"/>
                </a:lnTo>
                <a:lnTo>
                  <a:pt x="24108" y="116699"/>
                </a:lnTo>
                <a:lnTo>
                  <a:pt x="36906" y="120548"/>
                </a:lnTo>
                <a:lnTo>
                  <a:pt x="38353" y="120548"/>
                </a:lnTo>
                <a:lnTo>
                  <a:pt x="41084" y="119913"/>
                </a:lnTo>
                <a:lnTo>
                  <a:pt x="60375" y="110274"/>
                </a:lnTo>
                <a:lnTo>
                  <a:pt x="60085" y="109639"/>
                </a:lnTo>
                <a:lnTo>
                  <a:pt x="40246" y="109639"/>
                </a:lnTo>
                <a:lnTo>
                  <a:pt x="32486" y="106692"/>
                </a:lnTo>
                <a:lnTo>
                  <a:pt x="32486" y="35001"/>
                </a:lnTo>
                <a:close/>
              </a:path>
              <a:path w="60959" h="120650">
                <a:moveTo>
                  <a:pt x="58254" y="105638"/>
                </a:moveTo>
                <a:lnTo>
                  <a:pt x="54292" y="107975"/>
                </a:lnTo>
                <a:lnTo>
                  <a:pt x="49682" y="109639"/>
                </a:lnTo>
                <a:lnTo>
                  <a:pt x="60085" y="109639"/>
                </a:lnTo>
                <a:lnTo>
                  <a:pt x="58254" y="105638"/>
                </a:lnTo>
                <a:close/>
              </a:path>
              <a:path w="60959" h="120650">
                <a:moveTo>
                  <a:pt x="56819" y="27025"/>
                </a:moveTo>
                <a:lnTo>
                  <a:pt x="6083" y="27025"/>
                </a:lnTo>
                <a:lnTo>
                  <a:pt x="0" y="32905"/>
                </a:lnTo>
                <a:lnTo>
                  <a:pt x="825" y="35001"/>
                </a:lnTo>
                <a:lnTo>
                  <a:pt x="55346" y="35001"/>
                </a:lnTo>
                <a:lnTo>
                  <a:pt x="57873" y="32689"/>
                </a:lnTo>
                <a:lnTo>
                  <a:pt x="58470" y="29362"/>
                </a:lnTo>
                <a:lnTo>
                  <a:pt x="56819" y="27025"/>
                </a:lnTo>
                <a:close/>
              </a:path>
              <a:path w="60959" h="120650">
                <a:moveTo>
                  <a:pt x="32486" y="0"/>
                </a:moveTo>
                <a:lnTo>
                  <a:pt x="29768" y="0"/>
                </a:lnTo>
                <a:lnTo>
                  <a:pt x="16128" y="13830"/>
                </a:lnTo>
                <a:lnTo>
                  <a:pt x="16128" y="27025"/>
                </a:lnTo>
                <a:lnTo>
                  <a:pt x="32486" y="27025"/>
                </a:lnTo>
                <a:lnTo>
                  <a:pt x="32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43815" y="6558012"/>
            <a:ext cx="91887" cy="130549"/>
          </a:xfrm>
          <a:custGeom>
            <a:avLst/>
            <a:gdLst/>
            <a:ahLst/>
            <a:cxnLst/>
            <a:rect l="l" t="t" r="r" b="b"/>
            <a:pathLst>
              <a:path w="104140" h="147954">
                <a:moveTo>
                  <a:pt x="26536" y="11123"/>
                </a:moveTo>
                <a:lnTo>
                  <a:pt x="14884" y="11123"/>
                </a:lnTo>
                <a:lnTo>
                  <a:pt x="14884" y="140269"/>
                </a:lnTo>
                <a:lnTo>
                  <a:pt x="13817" y="141310"/>
                </a:lnTo>
                <a:lnTo>
                  <a:pt x="622" y="142580"/>
                </a:lnTo>
                <a:lnTo>
                  <a:pt x="622" y="147394"/>
                </a:lnTo>
                <a:lnTo>
                  <a:pt x="45072" y="147394"/>
                </a:lnTo>
                <a:lnTo>
                  <a:pt x="45072" y="142580"/>
                </a:lnTo>
                <a:lnTo>
                  <a:pt x="32270" y="141310"/>
                </a:lnTo>
                <a:lnTo>
                  <a:pt x="31241" y="140269"/>
                </a:lnTo>
                <a:lnTo>
                  <a:pt x="31241" y="128534"/>
                </a:lnTo>
                <a:lnTo>
                  <a:pt x="34795" y="71739"/>
                </a:lnTo>
                <a:lnTo>
                  <a:pt x="42458" y="68552"/>
                </a:lnTo>
                <a:lnTo>
                  <a:pt x="31241" y="68552"/>
                </a:lnTo>
                <a:lnTo>
                  <a:pt x="26536" y="11123"/>
                </a:lnTo>
                <a:close/>
              </a:path>
              <a:path w="104140" h="147954">
                <a:moveTo>
                  <a:pt x="84531" y="66757"/>
                </a:moveTo>
                <a:lnTo>
                  <a:pt x="61439" y="66757"/>
                </a:lnTo>
                <a:lnTo>
                  <a:pt x="70808" y="75322"/>
                </a:lnTo>
                <a:lnTo>
                  <a:pt x="73583" y="90345"/>
                </a:lnTo>
                <a:lnTo>
                  <a:pt x="73583" y="140269"/>
                </a:lnTo>
                <a:lnTo>
                  <a:pt x="72555" y="141310"/>
                </a:lnTo>
                <a:lnTo>
                  <a:pt x="59347" y="142580"/>
                </a:lnTo>
                <a:lnTo>
                  <a:pt x="59347" y="147394"/>
                </a:lnTo>
                <a:lnTo>
                  <a:pt x="103797" y="147394"/>
                </a:lnTo>
                <a:lnTo>
                  <a:pt x="103797" y="142352"/>
                </a:lnTo>
                <a:lnTo>
                  <a:pt x="90995" y="141310"/>
                </a:lnTo>
                <a:lnTo>
                  <a:pt x="89941" y="140269"/>
                </a:lnTo>
                <a:lnTo>
                  <a:pt x="89941" y="128534"/>
                </a:lnTo>
                <a:lnTo>
                  <a:pt x="88280" y="72710"/>
                </a:lnTo>
                <a:lnTo>
                  <a:pt x="84531" y="66757"/>
                </a:lnTo>
                <a:close/>
              </a:path>
              <a:path w="104140" h="147954">
                <a:moveTo>
                  <a:pt x="53091" y="55149"/>
                </a:moveTo>
                <a:lnTo>
                  <a:pt x="41037" y="60575"/>
                </a:lnTo>
                <a:lnTo>
                  <a:pt x="31241" y="68552"/>
                </a:lnTo>
                <a:lnTo>
                  <a:pt x="42458" y="68552"/>
                </a:lnTo>
                <a:lnTo>
                  <a:pt x="44939" y="67520"/>
                </a:lnTo>
                <a:lnTo>
                  <a:pt x="61439" y="66757"/>
                </a:lnTo>
                <a:lnTo>
                  <a:pt x="84531" y="66757"/>
                </a:lnTo>
                <a:lnTo>
                  <a:pt x="81891" y="62567"/>
                </a:lnTo>
                <a:lnTo>
                  <a:pt x="70304" y="56473"/>
                </a:lnTo>
                <a:lnTo>
                  <a:pt x="53091" y="55149"/>
                </a:lnTo>
                <a:close/>
              </a:path>
              <a:path w="104140" h="147954">
                <a:moveTo>
                  <a:pt x="25625" y="0"/>
                </a:moveTo>
                <a:lnTo>
                  <a:pt x="12809" y="3123"/>
                </a:lnTo>
                <a:lnTo>
                  <a:pt x="0" y="5878"/>
                </a:lnTo>
                <a:lnTo>
                  <a:pt x="0" y="10056"/>
                </a:lnTo>
                <a:lnTo>
                  <a:pt x="14465" y="11339"/>
                </a:lnTo>
                <a:lnTo>
                  <a:pt x="14884" y="11123"/>
                </a:lnTo>
                <a:lnTo>
                  <a:pt x="26536" y="11123"/>
                </a:lnTo>
                <a:lnTo>
                  <a:pt x="256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12730" y="6567828"/>
            <a:ext cx="174812" cy="121584"/>
          </a:xfrm>
          <a:custGeom>
            <a:avLst/>
            <a:gdLst/>
            <a:ahLst/>
            <a:cxnLst/>
            <a:rect l="l" t="t" r="r" b="b"/>
            <a:pathLst>
              <a:path w="198119" h="137795">
                <a:moveTo>
                  <a:pt x="51384" y="0"/>
                </a:moveTo>
                <a:lnTo>
                  <a:pt x="0" y="0"/>
                </a:lnTo>
                <a:lnTo>
                  <a:pt x="3993" y="5313"/>
                </a:lnTo>
                <a:lnTo>
                  <a:pt x="13804" y="9902"/>
                </a:lnTo>
                <a:lnTo>
                  <a:pt x="20764" y="24942"/>
                </a:lnTo>
                <a:lnTo>
                  <a:pt x="57048" y="137528"/>
                </a:lnTo>
                <a:lnTo>
                  <a:pt x="62903" y="137528"/>
                </a:lnTo>
                <a:lnTo>
                  <a:pt x="73002" y="107365"/>
                </a:lnTo>
                <a:lnTo>
                  <a:pt x="65455" y="107365"/>
                </a:lnTo>
                <a:lnTo>
                  <a:pt x="37044" y="17752"/>
                </a:lnTo>
                <a:lnTo>
                  <a:pt x="34188" y="8788"/>
                </a:lnTo>
                <a:lnTo>
                  <a:pt x="35471" y="6896"/>
                </a:lnTo>
                <a:lnTo>
                  <a:pt x="51384" y="4813"/>
                </a:lnTo>
                <a:lnTo>
                  <a:pt x="51384" y="0"/>
                </a:lnTo>
                <a:close/>
              </a:path>
              <a:path w="198119" h="137795">
                <a:moveTo>
                  <a:pt x="116323" y="35001"/>
                </a:moveTo>
                <a:lnTo>
                  <a:pt x="97510" y="35001"/>
                </a:lnTo>
                <a:lnTo>
                  <a:pt x="135267" y="137528"/>
                </a:lnTo>
                <a:lnTo>
                  <a:pt x="145653" y="122107"/>
                </a:lnTo>
                <a:lnTo>
                  <a:pt x="150265" y="107137"/>
                </a:lnTo>
                <a:lnTo>
                  <a:pt x="142392" y="107137"/>
                </a:lnTo>
                <a:lnTo>
                  <a:pt x="116323" y="35001"/>
                </a:lnTo>
                <a:close/>
              </a:path>
              <a:path w="198119" h="137795">
                <a:moveTo>
                  <a:pt x="104432" y="2095"/>
                </a:moveTo>
                <a:lnTo>
                  <a:pt x="99390" y="2095"/>
                </a:lnTo>
                <a:lnTo>
                  <a:pt x="65836" y="107365"/>
                </a:lnTo>
                <a:lnTo>
                  <a:pt x="73002" y="107365"/>
                </a:lnTo>
                <a:lnTo>
                  <a:pt x="97091" y="35420"/>
                </a:lnTo>
                <a:lnTo>
                  <a:pt x="97510" y="35001"/>
                </a:lnTo>
                <a:lnTo>
                  <a:pt x="116323" y="35001"/>
                </a:lnTo>
                <a:lnTo>
                  <a:pt x="104432" y="2095"/>
                </a:lnTo>
                <a:close/>
              </a:path>
              <a:path w="198119" h="137795">
                <a:moveTo>
                  <a:pt x="197942" y="0"/>
                </a:moveTo>
                <a:lnTo>
                  <a:pt x="153492" y="0"/>
                </a:lnTo>
                <a:lnTo>
                  <a:pt x="153492" y="4813"/>
                </a:lnTo>
                <a:lnTo>
                  <a:pt x="159562" y="5651"/>
                </a:lnTo>
                <a:lnTo>
                  <a:pt x="168998" y="6730"/>
                </a:lnTo>
                <a:lnTo>
                  <a:pt x="170040" y="9207"/>
                </a:lnTo>
                <a:lnTo>
                  <a:pt x="158716" y="53309"/>
                </a:lnTo>
                <a:lnTo>
                  <a:pt x="146651" y="94898"/>
                </a:lnTo>
                <a:lnTo>
                  <a:pt x="142798" y="107137"/>
                </a:lnTo>
                <a:lnTo>
                  <a:pt x="150265" y="107137"/>
                </a:lnTo>
                <a:lnTo>
                  <a:pt x="164414" y="61889"/>
                </a:lnTo>
                <a:lnTo>
                  <a:pt x="177143" y="22990"/>
                </a:lnTo>
                <a:lnTo>
                  <a:pt x="197942" y="4813"/>
                </a:lnTo>
                <a:lnTo>
                  <a:pt x="1979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68640" y="6605913"/>
            <a:ext cx="80122" cy="84604"/>
          </a:xfrm>
          <a:custGeom>
            <a:avLst/>
            <a:gdLst/>
            <a:ahLst/>
            <a:cxnLst/>
            <a:rect l="l" t="t" r="r" b="b"/>
            <a:pathLst>
              <a:path w="90805" h="95884">
                <a:moveTo>
                  <a:pt x="51389" y="0"/>
                </a:moveTo>
                <a:lnTo>
                  <a:pt x="14277" y="12659"/>
                </a:lnTo>
                <a:lnTo>
                  <a:pt x="0" y="36964"/>
                </a:lnTo>
                <a:lnTo>
                  <a:pt x="810" y="53533"/>
                </a:lnTo>
                <a:lnTo>
                  <a:pt x="20203" y="88349"/>
                </a:lnTo>
                <a:lnTo>
                  <a:pt x="45129" y="95631"/>
                </a:lnTo>
                <a:lnTo>
                  <a:pt x="57286" y="93839"/>
                </a:lnTo>
                <a:lnTo>
                  <a:pt x="67123" y="89345"/>
                </a:lnTo>
                <a:lnTo>
                  <a:pt x="47440" y="89345"/>
                </a:lnTo>
                <a:lnTo>
                  <a:pt x="36048" y="86329"/>
                </a:lnTo>
                <a:lnTo>
                  <a:pt x="27103" y="77953"/>
                </a:lnTo>
                <a:lnTo>
                  <a:pt x="20949" y="65220"/>
                </a:lnTo>
                <a:lnTo>
                  <a:pt x="17927" y="49134"/>
                </a:lnTo>
                <a:lnTo>
                  <a:pt x="19727" y="29961"/>
                </a:lnTo>
                <a:lnTo>
                  <a:pt x="25020" y="16351"/>
                </a:lnTo>
                <a:lnTo>
                  <a:pt x="33065" y="8323"/>
                </a:lnTo>
                <a:lnTo>
                  <a:pt x="71097" y="8323"/>
                </a:lnTo>
                <a:lnTo>
                  <a:pt x="64370" y="3750"/>
                </a:lnTo>
                <a:lnTo>
                  <a:pt x="51389" y="0"/>
                </a:lnTo>
                <a:close/>
              </a:path>
              <a:path w="90805" h="95884">
                <a:moveTo>
                  <a:pt x="71097" y="8323"/>
                </a:moveTo>
                <a:lnTo>
                  <a:pt x="33065" y="8323"/>
                </a:lnTo>
                <a:lnTo>
                  <a:pt x="48498" y="9722"/>
                </a:lnTo>
                <a:lnTo>
                  <a:pt x="59608" y="16166"/>
                </a:lnTo>
                <a:lnTo>
                  <a:pt x="66842" y="26442"/>
                </a:lnTo>
                <a:lnTo>
                  <a:pt x="70650" y="39341"/>
                </a:lnTo>
                <a:lnTo>
                  <a:pt x="69514" y="62075"/>
                </a:lnTo>
                <a:lnTo>
                  <a:pt x="65376" y="77046"/>
                </a:lnTo>
                <a:lnTo>
                  <a:pt x="58947" y="85597"/>
                </a:lnTo>
                <a:lnTo>
                  <a:pt x="50937" y="89074"/>
                </a:lnTo>
                <a:lnTo>
                  <a:pt x="47440" y="89345"/>
                </a:lnTo>
                <a:lnTo>
                  <a:pt x="67123" y="89345"/>
                </a:lnTo>
                <a:lnTo>
                  <a:pt x="69003" y="88486"/>
                </a:lnTo>
                <a:lnTo>
                  <a:pt x="79186" y="79578"/>
                </a:lnTo>
                <a:lnTo>
                  <a:pt x="86671" y="67243"/>
                </a:lnTo>
                <a:lnTo>
                  <a:pt x="90402" y="51425"/>
                </a:lnTo>
                <a:lnTo>
                  <a:pt x="88648" y="35290"/>
                </a:lnTo>
                <a:lnTo>
                  <a:pt x="83434" y="21738"/>
                </a:lnTo>
                <a:lnTo>
                  <a:pt x="75196" y="11110"/>
                </a:lnTo>
                <a:lnTo>
                  <a:pt x="71097" y="83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56513" y="6605544"/>
            <a:ext cx="59951" cy="82924"/>
          </a:xfrm>
          <a:custGeom>
            <a:avLst/>
            <a:gdLst/>
            <a:ahLst/>
            <a:cxnLst/>
            <a:rect l="l" t="t" r="r" b="b"/>
            <a:pathLst>
              <a:path w="67944" h="93979">
                <a:moveTo>
                  <a:pt x="24552" y="1713"/>
                </a:moveTo>
                <a:lnTo>
                  <a:pt x="12215" y="5202"/>
                </a:lnTo>
                <a:lnTo>
                  <a:pt x="203" y="7988"/>
                </a:lnTo>
                <a:lnTo>
                  <a:pt x="203" y="11747"/>
                </a:lnTo>
                <a:lnTo>
                  <a:pt x="14046" y="13449"/>
                </a:lnTo>
                <a:lnTo>
                  <a:pt x="14478" y="13665"/>
                </a:lnTo>
                <a:lnTo>
                  <a:pt x="14478" y="86410"/>
                </a:lnTo>
                <a:lnTo>
                  <a:pt x="13411" y="87439"/>
                </a:lnTo>
                <a:lnTo>
                  <a:pt x="0" y="88709"/>
                </a:lnTo>
                <a:lnTo>
                  <a:pt x="0" y="93522"/>
                </a:lnTo>
                <a:lnTo>
                  <a:pt x="48183" y="93522"/>
                </a:lnTo>
                <a:lnTo>
                  <a:pt x="48183" y="88709"/>
                </a:lnTo>
                <a:lnTo>
                  <a:pt x="31838" y="87439"/>
                </a:lnTo>
                <a:lnTo>
                  <a:pt x="30810" y="86410"/>
                </a:lnTo>
                <a:lnTo>
                  <a:pt x="30810" y="30441"/>
                </a:lnTo>
                <a:lnTo>
                  <a:pt x="35406" y="21196"/>
                </a:lnTo>
                <a:lnTo>
                  <a:pt x="30810" y="21196"/>
                </a:lnTo>
                <a:lnTo>
                  <a:pt x="24552" y="1713"/>
                </a:lnTo>
                <a:close/>
              </a:path>
              <a:path w="67944" h="93979">
                <a:moveTo>
                  <a:pt x="62687" y="0"/>
                </a:moveTo>
                <a:lnTo>
                  <a:pt x="49535" y="1813"/>
                </a:lnTo>
                <a:lnTo>
                  <a:pt x="38929" y="10584"/>
                </a:lnTo>
                <a:lnTo>
                  <a:pt x="31216" y="21196"/>
                </a:lnTo>
                <a:lnTo>
                  <a:pt x="35406" y="21196"/>
                </a:lnTo>
                <a:lnTo>
                  <a:pt x="36233" y="19532"/>
                </a:lnTo>
                <a:lnTo>
                  <a:pt x="41706" y="15557"/>
                </a:lnTo>
                <a:lnTo>
                  <a:pt x="66691" y="15557"/>
                </a:lnTo>
                <a:lnTo>
                  <a:pt x="67600" y="13665"/>
                </a:lnTo>
                <a:lnTo>
                  <a:pt x="67703" y="5689"/>
                </a:lnTo>
                <a:lnTo>
                  <a:pt x="62687" y="0"/>
                </a:lnTo>
                <a:close/>
              </a:path>
              <a:path w="67944" h="93979">
                <a:moveTo>
                  <a:pt x="66691" y="15557"/>
                </a:moveTo>
                <a:lnTo>
                  <a:pt x="50495" y="15557"/>
                </a:lnTo>
                <a:lnTo>
                  <a:pt x="52819" y="17424"/>
                </a:lnTo>
                <a:lnTo>
                  <a:pt x="56807" y="20777"/>
                </a:lnTo>
                <a:lnTo>
                  <a:pt x="58712" y="21196"/>
                </a:lnTo>
                <a:lnTo>
                  <a:pt x="61010" y="20142"/>
                </a:lnTo>
                <a:lnTo>
                  <a:pt x="65392" y="18262"/>
                </a:lnTo>
                <a:lnTo>
                  <a:pt x="66691" y="15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17221" y="6558047"/>
            <a:ext cx="90768" cy="130549"/>
          </a:xfrm>
          <a:custGeom>
            <a:avLst/>
            <a:gdLst/>
            <a:ahLst/>
            <a:cxnLst/>
            <a:rect l="l" t="t" r="r" b="b"/>
            <a:pathLst>
              <a:path w="102869" h="147954">
                <a:moveTo>
                  <a:pt x="26518" y="0"/>
                </a:moveTo>
                <a:lnTo>
                  <a:pt x="13651" y="3106"/>
                </a:lnTo>
                <a:lnTo>
                  <a:pt x="863" y="5841"/>
                </a:lnTo>
                <a:lnTo>
                  <a:pt x="863" y="10019"/>
                </a:lnTo>
                <a:lnTo>
                  <a:pt x="15519" y="11086"/>
                </a:lnTo>
                <a:lnTo>
                  <a:pt x="15938" y="11289"/>
                </a:lnTo>
                <a:lnTo>
                  <a:pt x="15938" y="140233"/>
                </a:lnTo>
                <a:lnTo>
                  <a:pt x="14897" y="141261"/>
                </a:lnTo>
                <a:lnTo>
                  <a:pt x="0" y="142544"/>
                </a:lnTo>
                <a:lnTo>
                  <a:pt x="0" y="147357"/>
                </a:lnTo>
                <a:lnTo>
                  <a:pt x="47396" y="147357"/>
                </a:lnTo>
                <a:lnTo>
                  <a:pt x="47396" y="142544"/>
                </a:lnTo>
                <a:lnTo>
                  <a:pt x="33312" y="141261"/>
                </a:lnTo>
                <a:lnTo>
                  <a:pt x="32308" y="140233"/>
                </a:lnTo>
                <a:lnTo>
                  <a:pt x="32308" y="102691"/>
                </a:lnTo>
                <a:lnTo>
                  <a:pt x="33756" y="102272"/>
                </a:lnTo>
                <a:lnTo>
                  <a:pt x="35013" y="102082"/>
                </a:lnTo>
                <a:lnTo>
                  <a:pt x="59943" y="102082"/>
                </a:lnTo>
                <a:lnTo>
                  <a:pt x="58281" y="99917"/>
                </a:lnTo>
                <a:lnTo>
                  <a:pt x="56669" y="97243"/>
                </a:lnTo>
                <a:lnTo>
                  <a:pt x="32308" y="97243"/>
                </a:lnTo>
                <a:lnTo>
                  <a:pt x="26518" y="0"/>
                </a:lnTo>
                <a:close/>
              </a:path>
              <a:path w="102869" h="147954">
                <a:moveTo>
                  <a:pt x="59943" y="102082"/>
                </a:moveTo>
                <a:lnTo>
                  <a:pt x="37553" y="102082"/>
                </a:lnTo>
                <a:lnTo>
                  <a:pt x="39001" y="102475"/>
                </a:lnTo>
                <a:lnTo>
                  <a:pt x="60200" y="127602"/>
                </a:lnTo>
                <a:lnTo>
                  <a:pt x="69282" y="138775"/>
                </a:lnTo>
                <a:lnTo>
                  <a:pt x="76111" y="147357"/>
                </a:lnTo>
                <a:lnTo>
                  <a:pt x="102323" y="147357"/>
                </a:lnTo>
                <a:lnTo>
                  <a:pt x="102323" y="142544"/>
                </a:lnTo>
                <a:lnTo>
                  <a:pt x="97497" y="141693"/>
                </a:lnTo>
                <a:lnTo>
                  <a:pt x="94576" y="141261"/>
                </a:lnTo>
                <a:lnTo>
                  <a:pt x="90995" y="138353"/>
                </a:lnTo>
                <a:lnTo>
                  <a:pt x="84564" y="131592"/>
                </a:lnTo>
                <a:lnTo>
                  <a:pt x="76889" y="123030"/>
                </a:lnTo>
                <a:lnTo>
                  <a:pt x="67205" y="111538"/>
                </a:lnTo>
                <a:lnTo>
                  <a:pt x="59943" y="102082"/>
                </a:lnTo>
                <a:close/>
              </a:path>
              <a:path w="102869" h="147954">
                <a:moveTo>
                  <a:pt x="94780" y="55104"/>
                </a:moveTo>
                <a:lnTo>
                  <a:pt x="55156" y="57009"/>
                </a:lnTo>
                <a:lnTo>
                  <a:pt x="55156" y="61823"/>
                </a:lnTo>
                <a:lnTo>
                  <a:pt x="60794" y="62445"/>
                </a:lnTo>
                <a:lnTo>
                  <a:pt x="63550" y="62877"/>
                </a:lnTo>
                <a:lnTo>
                  <a:pt x="39814" y="95783"/>
                </a:lnTo>
                <a:lnTo>
                  <a:pt x="32308" y="97243"/>
                </a:lnTo>
                <a:lnTo>
                  <a:pt x="56669" y="97243"/>
                </a:lnTo>
                <a:lnTo>
                  <a:pt x="79463" y="63080"/>
                </a:lnTo>
                <a:lnTo>
                  <a:pt x="86372" y="61620"/>
                </a:lnTo>
                <a:lnTo>
                  <a:pt x="94780" y="59702"/>
                </a:lnTo>
                <a:lnTo>
                  <a:pt x="94780" y="551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10687" y="6606205"/>
            <a:ext cx="53788" cy="84044"/>
          </a:xfrm>
          <a:custGeom>
            <a:avLst/>
            <a:gdLst/>
            <a:ahLst/>
            <a:cxnLst/>
            <a:rect l="l" t="t" r="r" b="b"/>
            <a:pathLst>
              <a:path w="60960" h="95250">
                <a:moveTo>
                  <a:pt x="4799" y="63428"/>
                </a:moveTo>
                <a:lnTo>
                  <a:pt x="0" y="65091"/>
                </a:lnTo>
                <a:lnTo>
                  <a:pt x="1251" y="78516"/>
                </a:lnTo>
                <a:lnTo>
                  <a:pt x="5931" y="89819"/>
                </a:lnTo>
                <a:lnTo>
                  <a:pt x="16630" y="93469"/>
                </a:lnTo>
                <a:lnTo>
                  <a:pt x="33884" y="94693"/>
                </a:lnTo>
                <a:lnTo>
                  <a:pt x="46887" y="89963"/>
                </a:lnTo>
                <a:lnTo>
                  <a:pt x="51034" y="85938"/>
                </a:lnTo>
                <a:lnTo>
                  <a:pt x="19943" y="85938"/>
                </a:lnTo>
                <a:lnTo>
                  <a:pt x="10503" y="76153"/>
                </a:lnTo>
                <a:lnTo>
                  <a:pt x="4799" y="63428"/>
                </a:lnTo>
                <a:close/>
              </a:path>
              <a:path w="60960" h="95250">
                <a:moveTo>
                  <a:pt x="27090" y="0"/>
                </a:moveTo>
                <a:lnTo>
                  <a:pt x="14640" y="5625"/>
                </a:lnTo>
                <a:lnTo>
                  <a:pt x="6455" y="16089"/>
                </a:lnTo>
                <a:lnTo>
                  <a:pt x="3658" y="30577"/>
                </a:lnTo>
                <a:lnTo>
                  <a:pt x="8530" y="40581"/>
                </a:lnTo>
                <a:lnTo>
                  <a:pt x="18708" y="48696"/>
                </a:lnTo>
                <a:lnTo>
                  <a:pt x="33466" y="56265"/>
                </a:lnTo>
                <a:lnTo>
                  <a:pt x="41999" y="64856"/>
                </a:lnTo>
                <a:lnTo>
                  <a:pt x="44101" y="78615"/>
                </a:lnTo>
                <a:lnTo>
                  <a:pt x="36557" y="85770"/>
                </a:lnTo>
                <a:lnTo>
                  <a:pt x="19943" y="85938"/>
                </a:lnTo>
                <a:lnTo>
                  <a:pt x="51034" y="85938"/>
                </a:lnTo>
                <a:lnTo>
                  <a:pt x="56681" y="80459"/>
                </a:lnTo>
                <a:lnTo>
                  <a:pt x="60548" y="66064"/>
                </a:lnTo>
                <a:lnTo>
                  <a:pt x="57215" y="54066"/>
                </a:lnTo>
                <a:lnTo>
                  <a:pt x="48312" y="44967"/>
                </a:lnTo>
                <a:lnTo>
                  <a:pt x="34773" y="37888"/>
                </a:lnTo>
                <a:lnTo>
                  <a:pt x="22460" y="30606"/>
                </a:lnTo>
                <a:lnTo>
                  <a:pt x="16966" y="19817"/>
                </a:lnTo>
                <a:lnTo>
                  <a:pt x="16966" y="12908"/>
                </a:lnTo>
                <a:lnTo>
                  <a:pt x="21385" y="5554"/>
                </a:lnTo>
                <a:lnTo>
                  <a:pt x="53353" y="5554"/>
                </a:lnTo>
                <a:lnTo>
                  <a:pt x="52149" y="2847"/>
                </a:lnTo>
                <a:lnTo>
                  <a:pt x="43667" y="428"/>
                </a:lnTo>
                <a:lnTo>
                  <a:pt x="27090" y="0"/>
                </a:lnTo>
                <a:close/>
              </a:path>
              <a:path w="60960" h="95250">
                <a:moveTo>
                  <a:pt x="53353" y="5554"/>
                </a:moveTo>
                <a:lnTo>
                  <a:pt x="21385" y="5554"/>
                </a:lnTo>
                <a:lnTo>
                  <a:pt x="33034" y="5687"/>
                </a:lnTo>
                <a:lnTo>
                  <a:pt x="42893" y="10567"/>
                </a:lnTo>
                <a:lnTo>
                  <a:pt x="51764" y="24198"/>
                </a:lnTo>
                <a:lnTo>
                  <a:pt x="56806" y="22966"/>
                </a:lnTo>
                <a:lnTo>
                  <a:pt x="56412" y="19397"/>
                </a:lnTo>
                <a:lnTo>
                  <a:pt x="54291" y="7663"/>
                </a:lnTo>
                <a:lnTo>
                  <a:pt x="53353" y="55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769138" y="6606069"/>
            <a:ext cx="24653" cy="24653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12" y="0"/>
                </a:moveTo>
                <a:lnTo>
                  <a:pt x="6057" y="0"/>
                </a:lnTo>
                <a:lnTo>
                  <a:pt x="0" y="6057"/>
                </a:lnTo>
                <a:lnTo>
                  <a:pt x="0" y="21272"/>
                </a:lnTo>
                <a:lnTo>
                  <a:pt x="6057" y="27330"/>
                </a:lnTo>
                <a:lnTo>
                  <a:pt x="21412" y="27330"/>
                </a:lnTo>
                <a:lnTo>
                  <a:pt x="23520" y="25222"/>
                </a:lnTo>
                <a:lnTo>
                  <a:pt x="7467" y="25222"/>
                </a:lnTo>
                <a:lnTo>
                  <a:pt x="2095" y="20116"/>
                </a:lnTo>
                <a:lnTo>
                  <a:pt x="2095" y="7213"/>
                </a:lnTo>
                <a:lnTo>
                  <a:pt x="7467" y="2108"/>
                </a:lnTo>
                <a:lnTo>
                  <a:pt x="23520" y="2108"/>
                </a:lnTo>
                <a:lnTo>
                  <a:pt x="21412" y="0"/>
                </a:lnTo>
                <a:close/>
              </a:path>
              <a:path w="27939" h="27940">
                <a:moveTo>
                  <a:pt x="23520" y="2108"/>
                </a:moveTo>
                <a:lnTo>
                  <a:pt x="20002" y="2108"/>
                </a:lnTo>
                <a:lnTo>
                  <a:pt x="25374" y="7213"/>
                </a:lnTo>
                <a:lnTo>
                  <a:pt x="25374" y="20116"/>
                </a:lnTo>
                <a:lnTo>
                  <a:pt x="20002" y="25222"/>
                </a:lnTo>
                <a:lnTo>
                  <a:pt x="23520" y="25222"/>
                </a:lnTo>
                <a:lnTo>
                  <a:pt x="27470" y="21272"/>
                </a:lnTo>
                <a:lnTo>
                  <a:pt x="27470" y="6057"/>
                </a:lnTo>
                <a:lnTo>
                  <a:pt x="23520" y="2108"/>
                </a:lnTo>
                <a:close/>
              </a:path>
              <a:path w="27939" h="27940">
                <a:moveTo>
                  <a:pt x="17830" y="6095"/>
                </a:moveTo>
                <a:lnTo>
                  <a:pt x="8623" y="6095"/>
                </a:lnTo>
                <a:lnTo>
                  <a:pt x="8623" y="21056"/>
                </a:lnTo>
                <a:lnTo>
                  <a:pt x="10718" y="21056"/>
                </a:lnTo>
                <a:lnTo>
                  <a:pt x="10718" y="14160"/>
                </a:lnTo>
                <a:lnTo>
                  <a:pt x="15735" y="14160"/>
                </a:lnTo>
                <a:lnTo>
                  <a:pt x="18402" y="14084"/>
                </a:lnTo>
                <a:lnTo>
                  <a:pt x="20459" y="12992"/>
                </a:lnTo>
                <a:lnTo>
                  <a:pt x="20459" y="12407"/>
                </a:lnTo>
                <a:lnTo>
                  <a:pt x="18364" y="12407"/>
                </a:lnTo>
                <a:lnTo>
                  <a:pt x="15100" y="12052"/>
                </a:lnTo>
                <a:lnTo>
                  <a:pt x="10718" y="12052"/>
                </a:lnTo>
                <a:lnTo>
                  <a:pt x="10718" y="8204"/>
                </a:lnTo>
                <a:lnTo>
                  <a:pt x="20459" y="8204"/>
                </a:lnTo>
                <a:lnTo>
                  <a:pt x="20459" y="6832"/>
                </a:lnTo>
                <a:lnTo>
                  <a:pt x="17830" y="6095"/>
                </a:lnTo>
                <a:close/>
              </a:path>
              <a:path w="27939" h="27940">
                <a:moveTo>
                  <a:pt x="15735" y="14160"/>
                </a:moveTo>
                <a:lnTo>
                  <a:pt x="13246" y="14160"/>
                </a:lnTo>
                <a:lnTo>
                  <a:pt x="17729" y="21056"/>
                </a:lnTo>
                <a:lnTo>
                  <a:pt x="20256" y="21056"/>
                </a:lnTo>
                <a:lnTo>
                  <a:pt x="15735" y="14160"/>
                </a:lnTo>
                <a:close/>
              </a:path>
              <a:path w="27939" h="27940">
                <a:moveTo>
                  <a:pt x="20459" y="8204"/>
                </a:moveTo>
                <a:lnTo>
                  <a:pt x="16332" y="8204"/>
                </a:lnTo>
                <a:lnTo>
                  <a:pt x="18364" y="8483"/>
                </a:lnTo>
                <a:lnTo>
                  <a:pt x="18364" y="12407"/>
                </a:lnTo>
                <a:lnTo>
                  <a:pt x="20459" y="12407"/>
                </a:lnTo>
                <a:lnTo>
                  <a:pt x="20459" y="82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72353" y="6525599"/>
            <a:ext cx="245803" cy="2217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4183" y="542228"/>
            <a:ext cx="4314265" cy="366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2382" b="1" spc="110" dirty="0">
                <a:solidFill>
                  <a:srgbClr val="FFFFFF"/>
                </a:solidFill>
                <a:latin typeface="Century Gothic"/>
                <a:cs typeface="Century Gothic"/>
              </a:rPr>
              <a:t>An</a:t>
            </a:r>
            <a:r>
              <a:rPr sz="2382" b="1" spc="1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382" b="1" spc="97" dirty="0">
                <a:solidFill>
                  <a:srgbClr val="FFFFFF"/>
                </a:solidFill>
                <a:latin typeface="Century Gothic"/>
                <a:cs typeface="Century Gothic"/>
              </a:rPr>
              <a:t>Example</a:t>
            </a:r>
            <a:r>
              <a:rPr sz="2382" b="1" spc="1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382" b="1" spc="159" dirty="0">
                <a:solidFill>
                  <a:srgbClr val="FFFFFF"/>
                </a:solidFill>
                <a:latin typeface="Century Gothic"/>
                <a:cs typeface="Century Gothic"/>
              </a:rPr>
              <a:t>Using</a:t>
            </a:r>
            <a:r>
              <a:rPr sz="2382" b="1" spc="1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382" b="1" spc="128" dirty="0">
                <a:solidFill>
                  <a:srgbClr val="FFFFFF"/>
                </a:solidFill>
                <a:latin typeface="Century Gothic"/>
                <a:cs typeface="Century Gothic"/>
              </a:rPr>
              <a:t>AlexNet</a:t>
            </a:r>
            <a:endParaRPr sz="2382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6985" y="1822152"/>
            <a:ext cx="3824568" cy="10478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eaLnBrk="1" fontAlgn="auto" hangingPunct="1">
              <a:lnSpc>
                <a:spcPct val="118100"/>
              </a:lnSpc>
              <a:spcBef>
                <a:spcPts val="0"/>
              </a:spcBef>
              <a:spcAft>
                <a:spcPts val="0"/>
              </a:spcAft>
            </a:pPr>
            <a:r>
              <a:rPr sz="1059" spc="-180" dirty="0">
                <a:solidFill>
                  <a:prstClr val="black"/>
                </a:solidFill>
                <a:latin typeface="Arial Unicode MS"/>
                <a:cs typeface="Arial Unicode MS"/>
              </a:rPr>
              <a:t>Y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u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71" dirty="0">
                <a:solidFill>
                  <a:prstClr val="black"/>
                </a:solidFill>
                <a:latin typeface="Arial Unicode MS"/>
                <a:cs typeface="Arial Unicode MS"/>
              </a:rPr>
              <a:t>u</a:t>
            </a:r>
            <a:r>
              <a:rPr sz="1059" spc="-124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22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-66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18" dirty="0">
                <a:solidFill>
                  <a:prstClr val="black"/>
                </a:solidFill>
                <a:latin typeface="Arial Unicode MS"/>
                <a:cs typeface="Arial Unicode MS"/>
              </a:rPr>
              <a:t>x</a:t>
            </a:r>
            <a:r>
              <a:rPr sz="1059" spc="11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53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31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119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-137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f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y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b</a:t>
            </a:r>
            <a:r>
              <a:rPr sz="1059" spc="22" dirty="0">
                <a:solidFill>
                  <a:prstClr val="black"/>
                </a:solidFill>
                <a:latin typeface="Arial Unicode MS"/>
                <a:cs typeface="Arial Unicode MS"/>
              </a:rPr>
              <a:t>j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31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-115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62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y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79" dirty="0">
                <a:solidFill>
                  <a:prstClr val="black"/>
                </a:solidFill>
                <a:latin typeface="Arial Unicode MS"/>
                <a:cs typeface="Arial Unicode MS"/>
              </a:rPr>
              <a:t>m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ag</a:t>
            </a:r>
            <a:r>
              <a:rPr sz="1059" spc="-75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.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5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-62" dirty="0">
                <a:solidFill>
                  <a:prstClr val="black"/>
                </a:solidFill>
                <a:latin typeface="Arial Unicode MS"/>
                <a:cs typeface="Arial Unicode MS"/>
              </a:rPr>
              <a:t>h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115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-62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66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31" dirty="0">
                <a:solidFill>
                  <a:prstClr val="black"/>
                </a:solidFill>
                <a:latin typeface="Arial Unicode MS"/>
                <a:cs typeface="Arial Unicode MS"/>
              </a:rPr>
              <a:t>x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84" dirty="0">
                <a:solidFill>
                  <a:prstClr val="black"/>
                </a:solidFill>
                <a:latin typeface="Arial Unicode MS"/>
                <a:cs typeface="Arial Unicode MS"/>
              </a:rPr>
              <a:t>m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p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-88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,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w</a:t>
            </a:r>
            <a:r>
              <a:rPr sz="1059" spc="-101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’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71" dirty="0">
                <a:solidFill>
                  <a:prstClr val="black"/>
                </a:solidFill>
                <a:latin typeface="Arial Unicode MS"/>
                <a:cs typeface="Arial Unicode MS"/>
              </a:rPr>
              <a:t>u</a:t>
            </a:r>
            <a:r>
              <a:rPr sz="1059" spc="-124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31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119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-137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f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y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b</a:t>
            </a:r>
            <a:r>
              <a:rPr sz="1059" spc="22" dirty="0">
                <a:solidFill>
                  <a:prstClr val="black"/>
                </a:solidFill>
                <a:latin typeface="Arial Unicode MS"/>
                <a:cs typeface="Arial Unicode MS"/>
              </a:rPr>
              <a:t>j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31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-115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79" dirty="0">
                <a:solidFill>
                  <a:prstClr val="black"/>
                </a:solidFill>
                <a:latin typeface="Arial Unicode MS"/>
                <a:cs typeface="Arial Unicode MS"/>
              </a:rPr>
              <a:t>m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ag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f</a:t>
            </a:r>
            <a:r>
              <a:rPr sz="1059" spc="-31" dirty="0">
                <a:solidFill>
                  <a:prstClr val="black"/>
                </a:solidFill>
                <a:latin typeface="Arial Unicode MS"/>
                <a:cs typeface="Arial Unicode MS"/>
              </a:rPr>
              <a:t>r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-71" dirty="0">
                <a:solidFill>
                  <a:prstClr val="black"/>
                </a:solidFill>
                <a:latin typeface="Arial Unicode MS"/>
                <a:cs typeface="Arial Unicode MS"/>
              </a:rPr>
              <a:t>m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9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w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b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71" dirty="0">
                <a:solidFill>
                  <a:prstClr val="black"/>
                </a:solidFill>
                <a:latin typeface="Arial Unicode MS"/>
                <a:cs typeface="Arial Unicode MS"/>
              </a:rPr>
              <a:t>m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57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128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-13" dirty="0">
                <a:solidFill>
                  <a:prstClr val="black"/>
                </a:solidFill>
                <a:latin typeface="Arial Unicode MS"/>
                <a:cs typeface="Arial Unicode MS"/>
              </a:rPr>
              <a:t>ed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d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124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-40" dirty="0">
                <a:solidFill>
                  <a:prstClr val="black"/>
                </a:solidFill>
                <a:latin typeface="Arial Unicode MS"/>
                <a:cs typeface="Arial Unicode MS"/>
              </a:rPr>
              <a:t>k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-22" dirty="0">
                <a:solidFill>
                  <a:prstClr val="black"/>
                </a:solidFill>
                <a:latin typeface="Arial Unicode MS"/>
                <a:cs typeface="Arial Unicode MS"/>
              </a:rPr>
              <a:t>p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.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62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5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ad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d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57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22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88" dirty="0">
                <a:solidFill>
                  <a:prstClr val="black"/>
                </a:solidFill>
                <a:latin typeface="Arial Unicode MS"/>
                <a:cs typeface="Arial Unicode MS"/>
              </a:rPr>
              <a:t>M</a:t>
            </a:r>
            <a:r>
              <a:rPr sz="1059" spc="-40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168" dirty="0">
                <a:solidFill>
                  <a:prstClr val="black"/>
                </a:solidFill>
                <a:latin typeface="Arial Unicode MS"/>
                <a:cs typeface="Arial Unicode MS"/>
              </a:rPr>
              <a:t>TL</a:t>
            </a:r>
            <a:r>
              <a:rPr sz="1059" spc="22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106" dirty="0">
                <a:solidFill>
                  <a:prstClr val="black"/>
                </a:solidFill>
                <a:latin typeface="Arial Unicode MS"/>
                <a:cs typeface="Arial Unicode MS"/>
              </a:rPr>
              <a:t>B</a:t>
            </a:r>
            <a:r>
              <a:rPr sz="927" spc="6" baseline="31746" dirty="0">
                <a:solidFill>
                  <a:prstClr val="black"/>
                </a:solidFill>
                <a:latin typeface="Arial Unicode MS"/>
                <a:cs typeface="Arial Unicode MS"/>
              </a:rPr>
              <a:t>®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,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w</a:t>
            </a:r>
            <a:r>
              <a:rPr sz="1059" spc="-101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’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b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22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71" dirty="0">
                <a:solidFill>
                  <a:prstClr val="black"/>
                </a:solidFill>
                <a:latin typeface="Arial Unicode MS"/>
                <a:cs typeface="Arial Unicode MS"/>
              </a:rPr>
              <a:t>u</a:t>
            </a:r>
            <a:r>
              <a:rPr sz="1059" spc="-137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18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g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he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13" dirty="0">
                <a:solidFill>
                  <a:prstClr val="black"/>
                </a:solidFill>
                <a:latin typeface="Arial Unicode MS"/>
                <a:cs typeface="Arial Unicode MS"/>
              </a:rPr>
              <a:t>f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-13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-22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22" dirty="0">
                <a:solidFill>
                  <a:prstClr val="black"/>
                </a:solidFill>
                <a:latin typeface="Arial Unicode MS"/>
                <a:cs typeface="Arial Unicode MS"/>
              </a:rPr>
              <a:t>w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18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62" dirty="0">
                <a:solidFill>
                  <a:prstClr val="black"/>
                </a:solidFill>
                <a:latin typeface="Arial Unicode MS"/>
                <a:cs typeface="Arial Unicode MS"/>
              </a:rPr>
              <a:t>g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:</a:t>
            </a:r>
            <a:endParaRPr sz="1059">
              <a:solidFill>
                <a:prstClr val="black"/>
              </a:solidFill>
              <a:latin typeface="Arial Unicode MS"/>
              <a:cs typeface="Arial Unicode MS"/>
            </a:endParaRPr>
          </a:p>
          <a:p>
            <a:pPr marL="162494" indent="-151287" eaLnBrk="1" fontAlgn="auto" hangingPunct="1">
              <a:spcBef>
                <a:spcPts val="935"/>
              </a:spcBef>
              <a:spcAft>
                <a:spcPts val="0"/>
              </a:spcAft>
              <a:buFont typeface="Arial Unicode MS"/>
              <a:buChar char="•"/>
              <a:tabLst>
                <a:tab pos="162494" algn="l"/>
              </a:tabLst>
            </a:pPr>
            <a:r>
              <a:rPr sz="1059" spc="11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57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62" dirty="0">
                <a:solidFill>
                  <a:prstClr val="black"/>
                </a:solidFill>
                <a:latin typeface="Arial Unicode MS"/>
                <a:cs typeface="Arial Unicode MS"/>
              </a:rPr>
              <a:t>u</a:t>
            </a:r>
            <a:r>
              <a:rPr sz="1059" spc="-26" dirty="0">
                <a:solidFill>
                  <a:prstClr val="black"/>
                </a:solidFill>
                <a:latin typeface="Arial Unicode MS"/>
                <a:cs typeface="Arial Unicode MS"/>
              </a:rPr>
              <a:t>r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al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1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62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9" dirty="0">
                <a:solidFill>
                  <a:prstClr val="black"/>
                </a:solidFill>
                <a:latin typeface="Arial Unicode MS"/>
                <a:cs typeface="Arial Unicode MS"/>
              </a:rPr>
              <a:t>w</a:t>
            </a:r>
            <a:r>
              <a:rPr sz="1059" spc="-22" dirty="0">
                <a:solidFill>
                  <a:prstClr val="black"/>
                </a:solidFill>
                <a:latin typeface="Arial Unicode MS"/>
                <a:cs typeface="Arial Unicode MS"/>
              </a:rPr>
              <a:t>or</a:t>
            </a:r>
            <a:r>
              <a:rPr sz="1059" spc="-13" dirty="0">
                <a:solidFill>
                  <a:prstClr val="black"/>
                </a:solidFill>
                <a:latin typeface="Arial Unicode MS"/>
                <a:cs typeface="Arial Unicode MS"/>
              </a:rPr>
              <a:t>k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224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-13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b</a:t>
            </a:r>
            <a:r>
              <a:rPr sz="1059" spc="-22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-79" dirty="0">
                <a:solidFill>
                  <a:prstClr val="black"/>
                </a:solidFill>
                <a:latin typeface="Arial Unicode MS"/>
                <a:cs typeface="Arial Unicode MS"/>
              </a:rPr>
              <a:t>x</a:t>
            </a:r>
            <a:r>
              <a:rPr sz="927" spc="-59" baseline="31746" dirty="0">
                <a:solidFill>
                  <a:prstClr val="black"/>
                </a:solidFill>
                <a:latin typeface="Arial Unicode MS"/>
                <a:cs typeface="Arial Unicode MS"/>
              </a:rPr>
              <a:t>™</a:t>
            </a:r>
            <a:endParaRPr sz="927" baseline="31746">
              <a:solidFill>
                <a:prstClr val="black"/>
              </a:solidFill>
              <a:latin typeface="Arial Unicode MS"/>
              <a:cs typeface="Arial Unicode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6985" y="2953945"/>
            <a:ext cx="2970679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2494" indent="-151287" eaLnBrk="1" fontAlgn="auto" hangingPunct="1">
              <a:spcBef>
                <a:spcPts val="0"/>
              </a:spcBef>
              <a:spcAft>
                <a:spcPts val="0"/>
              </a:spcAft>
              <a:buFont typeface="Arial Unicode MS"/>
              <a:buChar char="•"/>
              <a:tabLst>
                <a:tab pos="162494" algn="l"/>
              </a:tabLst>
            </a:pPr>
            <a:r>
              <a:rPr sz="1059" spc="-132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-62" dirty="0">
                <a:solidFill>
                  <a:prstClr val="black"/>
                </a:solidFill>
                <a:latin typeface="Arial Unicode MS"/>
                <a:cs typeface="Arial Unicode MS"/>
              </a:rPr>
              <a:t>u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p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p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r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p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31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-71" dirty="0">
                <a:solidFill>
                  <a:prstClr val="black"/>
                </a:solidFill>
                <a:latin typeface="Arial Unicode MS"/>
                <a:cs typeface="Arial Unicode MS"/>
              </a:rPr>
              <a:t>k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22" dirty="0">
                <a:solidFill>
                  <a:prstClr val="black"/>
                </a:solidFill>
                <a:latin typeface="Arial Unicode MS"/>
                <a:cs typeface="Arial Unicode MS"/>
              </a:rPr>
              <a:t>g</a:t>
            </a:r>
            <a:r>
              <a:rPr sz="1059" spc="-13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13" dirty="0">
                <a:solidFill>
                  <a:prstClr val="black"/>
                </a:solidFill>
                <a:latin typeface="Arial Unicode MS"/>
                <a:cs typeface="Arial Unicode MS"/>
              </a:rPr>
              <a:t>f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r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71" dirty="0">
                <a:solidFill>
                  <a:srgbClr val="0071AA"/>
                </a:solidFill>
                <a:latin typeface="Arial Unicode MS"/>
                <a:cs typeface="Arial Unicode MS"/>
                <a:hlinkClick r:id="rId4"/>
              </a:rPr>
              <a:t>u</a:t>
            </a:r>
            <a:r>
              <a:rPr sz="1059" spc="-137" dirty="0">
                <a:solidFill>
                  <a:srgbClr val="0071AA"/>
                </a:solidFill>
                <a:latin typeface="Arial Unicode MS"/>
                <a:cs typeface="Arial Unicode MS"/>
                <a:hlinkClick r:id="rId4"/>
              </a:rPr>
              <a:t>s</a:t>
            </a:r>
            <a:r>
              <a:rPr sz="1059" spc="13" dirty="0">
                <a:solidFill>
                  <a:srgbClr val="0071AA"/>
                </a:solidFill>
                <a:latin typeface="Arial Unicode MS"/>
                <a:cs typeface="Arial Unicode MS"/>
                <a:hlinkClick r:id="rId4"/>
              </a:rPr>
              <a:t>i</a:t>
            </a:r>
            <a:r>
              <a:rPr sz="1059" spc="-44" dirty="0">
                <a:solidFill>
                  <a:srgbClr val="0071AA"/>
                </a:solidFill>
                <a:latin typeface="Arial Unicode MS"/>
                <a:cs typeface="Arial Unicode MS"/>
                <a:hlinkClick r:id="rId4"/>
              </a:rPr>
              <a:t>n</a:t>
            </a:r>
            <a:r>
              <a:rPr sz="1059" spc="22" dirty="0">
                <a:solidFill>
                  <a:srgbClr val="0071AA"/>
                </a:solidFill>
                <a:latin typeface="Arial Unicode MS"/>
                <a:cs typeface="Arial Unicode MS"/>
                <a:hlinkClick r:id="rId4"/>
              </a:rPr>
              <a:t>g</a:t>
            </a:r>
            <a:r>
              <a:rPr sz="1059" spc="31" dirty="0">
                <a:solidFill>
                  <a:srgbClr val="0071AA"/>
                </a:solidFill>
                <a:latin typeface="Arial Unicode MS"/>
                <a:cs typeface="Arial Unicode MS"/>
                <a:hlinkClick r:id="rId4"/>
              </a:rPr>
              <a:t> </a:t>
            </a:r>
            <a:r>
              <a:rPr sz="1059" spc="13" dirty="0">
                <a:solidFill>
                  <a:srgbClr val="0071AA"/>
                </a:solidFill>
                <a:latin typeface="Arial Unicode MS"/>
                <a:cs typeface="Arial Unicode MS"/>
                <a:hlinkClick r:id="rId4"/>
              </a:rPr>
              <a:t>w</a:t>
            </a:r>
            <a:r>
              <a:rPr sz="1059" spc="-49" dirty="0">
                <a:solidFill>
                  <a:srgbClr val="0071AA"/>
                </a:solidFill>
                <a:latin typeface="Arial Unicode MS"/>
                <a:cs typeface="Arial Unicode MS"/>
                <a:hlinkClick r:id="rId4"/>
              </a:rPr>
              <a:t>e</a:t>
            </a:r>
            <a:r>
              <a:rPr sz="1059" spc="18" dirty="0">
                <a:solidFill>
                  <a:srgbClr val="0071AA"/>
                </a:solidFill>
                <a:latin typeface="Arial Unicode MS"/>
                <a:cs typeface="Arial Unicode MS"/>
                <a:hlinkClick r:id="rId4"/>
              </a:rPr>
              <a:t>b</a:t>
            </a:r>
            <a:r>
              <a:rPr sz="1059" spc="-35" dirty="0">
                <a:solidFill>
                  <a:srgbClr val="0071AA"/>
                </a:solidFill>
                <a:latin typeface="Arial Unicode MS"/>
                <a:cs typeface="Arial Unicode MS"/>
                <a:hlinkClick r:id="rId4"/>
              </a:rPr>
              <a:t>c</a:t>
            </a:r>
            <a:r>
              <a:rPr sz="1059" spc="4" dirty="0">
                <a:solidFill>
                  <a:srgbClr val="0071AA"/>
                </a:solidFill>
                <a:latin typeface="Arial Unicode MS"/>
                <a:cs typeface="Arial Unicode MS"/>
                <a:hlinkClick r:id="rId4"/>
              </a:rPr>
              <a:t>a</a:t>
            </a:r>
            <a:r>
              <a:rPr sz="1059" spc="-93" dirty="0">
                <a:solidFill>
                  <a:srgbClr val="0071AA"/>
                </a:solidFill>
                <a:latin typeface="Arial Unicode MS"/>
                <a:cs typeface="Arial Unicode MS"/>
                <a:hlinkClick r:id="rId4"/>
              </a:rPr>
              <a:t>m</a:t>
            </a:r>
            <a:r>
              <a:rPr sz="1059" spc="-115" dirty="0">
                <a:solidFill>
                  <a:srgbClr val="0071AA"/>
                </a:solidFill>
                <a:latin typeface="Arial Unicode MS"/>
                <a:cs typeface="Arial Unicode MS"/>
                <a:hlinkClick r:id="rId4"/>
              </a:rPr>
              <a:t>s</a:t>
            </a:r>
            <a:r>
              <a:rPr sz="1059" spc="31" dirty="0">
                <a:solidFill>
                  <a:srgbClr val="0071AA"/>
                </a:solidFill>
                <a:latin typeface="Arial Unicode MS"/>
                <a:cs typeface="Arial Unicode MS"/>
                <a:hlinkClick r:id="rId4"/>
              </a:rPr>
              <a:t> </a:t>
            </a:r>
            <a:r>
              <a:rPr sz="1059" spc="13" dirty="0">
                <a:solidFill>
                  <a:srgbClr val="0071AA"/>
                </a:solidFill>
                <a:latin typeface="Arial Unicode MS"/>
                <a:cs typeface="Arial Unicode MS"/>
                <a:hlinkClick r:id="rId4"/>
              </a:rPr>
              <a:t>i</a:t>
            </a:r>
            <a:r>
              <a:rPr sz="1059" spc="-35" dirty="0">
                <a:solidFill>
                  <a:srgbClr val="0071AA"/>
                </a:solidFill>
                <a:latin typeface="Arial Unicode MS"/>
                <a:cs typeface="Arial Unicode MS"/>
                <a:hlinkClick r:id="rId4"/>
              </a:rPr>
              <a:t>n</a:t>
            </a:r>
            <a:r>
              <a:rPr sz="1059" spc="31" dirty="0">
                <a:solidFill>
                  <a:srgbClr val="0071AA"/>
                </a:solidFill>
                <a:latin typeface="Arial Unicode MS"/>
                <a:cs typeface="Arial Unicode MS"/>
                <a:hlinkClick r:id="rId4"/>
              </a:rPr>
              <a:t> </a:t>
            </a:r>
            <a:r>
              <a:rPr sz="1059" spc="88" dirty="0">
                <a:solidFill>
                  <a:srgbClr val="0071AA"/>
                </a:solidFill>
                <a:latin typeface="Arial Unicode MS"/>
                <a:cs typeface="Arial Unicode MS"/>
                <a:hlinkClick r:id="rId4"/>
              </a:rPr>
              <a:t>M</a:t>
            </a:r>
            <a:r>
              <a:rPr sz="1059" spc="-40" dirty="0">
                <a:solidFill>
                  <a:srgbClr val="0071AA"/>
                </a:solidFill>
                <a:latin typeface="Arial Unicode MS"/>
                <a:cs typeface="Arial Unicode MS"/>
                <a:hlinkClick r:id="rId4"/>
              </a:rPr>
              <a:t>A</a:t>
            </a:r>
            <a:r>
              <a:rPr sz="1059" spc="-168" dirty="0">
                <a:solidFill>
                  <a:srgbClr val="0071AA"/>
                </a:solidFill>
                <a:latin typeface="Arial Unicode MS"/>
                <a:cs typeface="Arial Unicode MS"/>
                <a:hlinkClick r:id="rId4"/>
              </a:rPr>
              <a:t>TL</a:t>
            </a:r>
            <a:r>
              <a:rPr sz="1059" spc="22" dirty="0">
                <a:solidFill>
                  <a:srgbClr val="0071AA"/>
                </a:solidFill>
                <a:latin typeface="Arial Unicode MS"/>
                <a:cs typeface="Arial Unicode MS"/>
                <a:hlinkClick r:id="rId4"/>
              </a:rPr>
              <a:t>A</a:t>
            </a:r>
            <a:r>
              <a:rPr sz="1059" spc="-106" dirty="0">
                <a:solidFill>
                  <a:srgbClr val="0071AA"/>
                </a:solidFill>
                <a:latin typeface="Arial Unicode MS"/>
                <a:cs typeface="Arial Unicode MS"/>
                <a:hlinkClick r:id="rId4"/>
              </a:rPr>
              <a:t>B</a:t>
            </a:r>
            <a:endParaRPr sz="1059">
              <a:solidFill>
                <a:prstClr val="black"/>
              </a:solidFill>
              <a:latin typeface="Arial Unicode MS"/>
              <a:cs typeface="Arial Unicode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36985" y="3234092"/>
            <a:ext cx="2217644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2494" indent="-151287" eaLnBrk="1" fontAlgn="auto" hangingPunct="1">
              <a:spcBef>
                <a:spcPts val="0"/>
              </a:spcBef>
              <a:spcAft>
                <a:spcPts val="0"/>
              </a:spcAft>
              <a:buFont typeface="Arial Unicode MS"/>
              <a:buChar char="•"/>
              <a:tabLst>
                <a:tab pos="162494" algn="l"/>
              </a:tabLst>
            </a:pPr>
            <a:r>
              <a:rPr sz="1059" spc="-132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-62" dirty="0">
                <a:solidFill>
                  <a:prstClr val="black"/>
                </a:solidFill>
                <a:latin typeface="Arial Unicode MS"/>
                <a:cs typeface="Arial Unicode MS"/>
              </a:rPr>
              <a:t>u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p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p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r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p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31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-71" dirty="0">
                <a:solidFill>
                  <a:prstClr val="black"/>
                </a:solidFill>
                <a:latin typeface="Arial Unicode MS"/>
                <a:cs typeface="Arial Unicode MS"/>
              </a:rPr>
              <a:t>k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22" dirty="0">
                <a:solidFill>
                  <a:prstClr val="black"/>
                </a:solidFill>
                <a:latin typeface="Arial Unicode MS"/>
                <a:cs typeface="Arial Unicode MS"/>
              </a:rPr>
              <a:t>g</a:t>
            </a:r>
            <a:r>
              <a:rPr sz="1059" spc="-13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13" dirty="0">
                <a:solidFill>
                  <a:prstClr val="black"/>
                </a:solidFill>
                <a:latin typeface="Arial Unicode MS"/>
                <a:cs typeface="Arial Unicode MS"/>
              </a:rPr>
              <a:t>f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r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71" dirty="0">
                <a:solidFill>
                  <a:prstClr val="black"/>
                </a:solidFill>
                <a:latin typeface="Arial Unicode MS"/>
                <a:cs typeface="Arial Unicode MS"/>
              </a:rPr>
              <a:t>u</a:t>
            </a:r>
            <a:r>
              <a:rPr sz="1059" spc="-137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18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g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22" dirty="0">
                <a:solidFill>
                  <a:srgbClr val="0071AA"/>
                </a:solidFill>
                <a:latin typeface="Arial Unicode MS"/>
                <a:cs typeface="Arial Unicode MS"/>
                <a:hlinkClick r:id="rId5"/>
              </a:rPr>
              <a:t>A</a:t>
            </a:r>
            <a:r>
              <a:rPr sz="1059" dirty="0">
                <a:solidFill>
                  <a:srgbClr val="0071AA"/>
                </a:solidFill>
                <a:latin typeface="Arial Unicode MS"/>
                <a:cs typeface="Arial Unicode MS"/>
                <a:hlinkClick r:id="rId5"/>
              </a:rPr>
              <a:t>l</a:t>
            </a:r>
            <a:r>
              <a:rPr sz="1059" spc="-66" dirty="0">
                <a:solidFill>
                  <a:srgbClr val="0071AA"/>
                </a:solidFill>
                <a:latin typeface="Arial Unicode MS"/>
                <a:cs typeface="Arial Unicode MS"/>
                <a:hlinkClick r:id="rId5"/>
              </a:rPr>
              <a:t>e</a:t>
            </a:r>
            <a:r>
              <a:rPr sz="1059" spc="-18" dirty="0">
                <a:solidFill>
                  <a:srgbClr val="0071AA"/>
                </a:solidFill>
                <a:latin typeface="Arial Unicode MS"/>
                <a:cs typeface="Arial Unicode MS"/>
                <a:hlinkClick r:id="rId5"/>
              </a:rPr>
              <a:t>x</a:t>
            </a:r>
            <a:r>
              <a:rPr sz="1059" spc="115" dirty="0">
                <a:solidFill>
                  <a:srgbClr val="0071AA"/>
                </a:solidFill>
                <a:latin typeface="Arial Unicode MS"/>
                <a:cs typeface="Arial Unicode MS"/>
                <a:hlinkClick r:id="rId5"/>
              </a:rPr>
              <a:t>N</a:t>
            </a:r>
            <a:r>
              <a:rPr sz="1059" spc="-49" dirty="0">
                <a:solidFill>
                  <a:srgbClr val="0071AA"/>
                </a:solidFill>
                <a:latin typeface="Arial Unicode MS"/>
                <a:cs typeface="Arial Unicode MS"/>
                <a:hlinkClick r:id="rId5"/>
              </a:rPr>
              <a:t>et</a:t>
            </a:r>
            <a:endParaRPr sz="1059">
              <a:solidFill>
                <a:prstClr val="black"/>
              </a:solidFill>
              <a:latin typeface="Arial Unicode MS"/>
              <a:cs typeface="Arial Unicode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36985" y="3525445"/>
            <a:ext cx="3617259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eaLnBrk="1" fontAlgn="auto" hangingPunct="1">
              <a:lnSpc>
                <a:spcPct val="118100"/>
              </a:lnSpc>
              <a:spcBef>
                <a:spcPts val="0"/>
              </a:spcBef>
              <a:spcAft>
                <a:spcPts val="0"/>
              </a:spcAft>
            </a:pP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Af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te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r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d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22" dirty="0">
                <a:solidFill>
                  <a:prstClr val="black"/>
                </a:solidFill>
                <a:latin typeface="Arial Unicode MS"/>
                <a:cs typeface="Arial Unicode MS"/>
              </a:rPr>
              <a:t>g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22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-66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18" dirty="0">
                <a:solidFill>
                  <a:prstClr val="black"/>
                </a:solidFill>
                <a:latin typeface="Arial Unicode MS"/>
                <a:cs typeface="Arial Unicode MS"/>
              </a:rPr>
              <a:t>x</a:t>
            </a:r>
            <a:r>
              <a:rPr sz="1059" spc="11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53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w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-53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ne</a:t>
            </a:r>
            <a:r>
              <a:rPr sz="1059" spc="-31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he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w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b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71" dirty="0">
                <a:solidFill>
                  <a:prstClr val="black"/>
                </a:solidFill>
                <a:latin typeface="Arial Unicode MS"/>
                <a:cs typeface="Arial Unicode MS"/>
              </a:rPr>
              <a:t>m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d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9" dirty="0">
                <a:solidFill>
                  <a:prstClr val="black"/>
                </a:solidFill>
                <a:latin typeface="Arial Unicode MS"/>
                <a:cs typeface="Arial Unicode MS"/>
              </a:rPr>
              <a:t>p</a:t>
            </a:r>
            <a:r>
              <a:rPr sz="1059" spc="-31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-75" dirty="0">
                <a:solidFill>
                  <a:prstClr val="black"/>
                </a:solidFill>
                <a:latin typeface="Arial Unicode MS"/>
                <a:cs typeface="Arial Unicode MS"/>
              </a:rPr>
              <a:t>u</a:t>
            </a:r>
            <a:r>
              <a:rPr sz="1059" spc="-26" dirty="0">
                <a:solidFill>
                  <a:prstClr val="black"/>
                </a:solidFill>
                <a:latin typeface="Arial Unicode MS"/>
                <a:cs typeface="Arial Unicode MS"/>
              </a:rPr>
              <a:t>r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22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18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22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66" dirty="0">
                <a:solidFill>
                  <a:prstClr val="black"/>
                </a:solidFill>
                <a:latin typeface="Arial Unicode MS"/>
                <a:cs typeface="Arial Unicode MS"/>
              </a:rPr>
              <a:t>v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79" dirty="0">
                <a:solidFill>
                  <a:prstClr val="black"/>
                </a:solidFill>
                <a:latin typeface="Arial Unicode MS"/>
                <a:cs typeface="Arial Unicode MS"/>
              </a:rPr>
              <a:t>m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ag</a:t>
            </a:r>
            <a:r>
              <a:rPr sz="1059" spc="-75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.</a:t>
            </a:r>
            <a:endParaRPr sz="1059">
              <a:solidFill>
                <a:prstClr val="black"/>
              </a:solidFill>
              <a:latin typeface="Arial Unicode MS"/>
              <a:cs typeface="Arial Unicode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7882" y="4015292"/>
            <a:ext cx="3777443" cy="885050"/>
          </a:xfrm>
          <a:prstGeom prst="rect">
            <a:avLst/>
          </a:prstGeom>
          <a:solidFill>
            <a:srgbClr val="F6F6F4"/>
          </a:solidFill>
          <a:ln w="6350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7022" marR="210122" eaLnBrk="1" fontAlgn="auto" hangingPunct="1">
              <a:lnSpc>
                <a:spcPct val="180600"/>
              </a:lnSpc>
              <a:spcBef>
                <a:spcPts val="0"/>
              </a:spcBef>
              <a:spcAft>
                <a:spcPts val="0"/>
              </a:spcAft>
              <a:tabLst>
                <a:tab pos="1456842" algn="l"/>
              </a:tabLst>
            </a:pP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c</a:t>
            </a:r>
            <a:r>
              <a:rPr sz="1059" b="1" spc="35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sz="1059" b="1" spc="26" dirty="0">
                <a:solidFill>
                  <a:prstClr val="black"/>
                </a:solidFill>
                <a:latin typeface="Courier New"/>
                <a:cs typeface="Courier New"/>
              </a:rPr>
              <a:t>m</a:t>
            </a:r>
            <a:r>
              <a:rPr sz="1059" b="1" spc="-13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22" dirty="0">
                <a:solidFill>
                  <a:prstClr val="black"/>
                </a:solidFill>
                <a:latin typeface="Courier New"/>
                <a:cs typeface="Courier New"/>
              </a:rPr>
              <a:t>r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=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059" b="1" spc="4" dirty="0">
                <a:solidFill>
                  <a:prstClr val="black"/>
                </a:solidFill>
                <a:latin typeface="Courier New"/>
                <a:cs typeface="Courier New"/>
              </a:rPr>
              <a:t>w</a:t>
            </a:r>
            <a:r>
              <a:rPr sz="1059" b="1" spc="22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4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c</a:t>
            </a:r>
            <a:r>
              <a:rPr sz="1059" b="1" spc="35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sz="1059" b="1" spc="-79" dirty="0">
                <a:solidFill>
                  <a:prstClr val="black"/>
                </a:solidFill>
                <a:latin typeface="Courier New"/>
                <a:cs typeface="Courier New"/>
              </a:rPr>
              <a:t>m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; 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%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-18" dirty="0">
                <a:solidFill>
                  <a:srgbClr val="47A13E"/>
                </a:solidFill>
                <a:latin typeface="Courier New"/>
                <a:cs typeface="Courier New"/>
              </a:rPr>
              <a:t>C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o</a:t>
            </a:r>
            <a:r>
              <a:rPr sz="1059" b="1" spc="13" dirty="0">
                <a:solidFill>
                  <a:srgbClr val="47A13E"/>
                </a:solidFill>
                <a:latin typeface="Courier New"/>
                <a:cs typeface="Courier New"/>
              </a:rPr>
              <a:t>n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ne</a:t>
            </a:r>
            <a:r>
              <a:rPr sz="1059" b="1" spc="-26" dirty="0">
                <a:solidFill>
                  <a:srgbClr val="47A13E"/>
                </a:solidFill>
                <a:latin typeface="Courier New"/>
                <a:cs typeface="Courier New"/>
              </a:rPr>
              <a:t>c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t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to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22" dirty="0">
                <a:solidFill>
                  <a:srgbClr val="47A13E"/>
                </a:solidFill>
                <a:latin typeface="Courier New"/>
                <a:cs typeface="Courier New"/>
              </a:rPr>
              <a:t>t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h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c</a:t>
            </a:r>
            <a:r>
              <a:rPr sz="1059" b="1" spc="35" dirty="0">
                <a:solidFill>
                  <a:srgbClr val="47A13E"/>
                </a:solidFill>
                <a:latin typeface="Courier New"/>
                <a:cs typeface="Courier New"/>
              </a:rPr>
              <a:t>a</a:t>
            </a:r>
            <a:r>
              <a:rPr sz="1059" b="1" spc="26" dirty="0">
                <a:solidFill>
                  <a:srgbClr val="47A13E"/>
                </a:solidFill>
                <a:latin typeface="Courier New"/>
                <a:cs typeface="Courier New"/>
              </a:rPr>
              <a:t>m</a:t>
            </a:r>
            <a:r>
              <a:rPr sz="1059" b="1" spc="-13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spc="-22" dirty="0">
                <a:solidFill>
                  <a:srgbClr val="47A13E"/>
                </a:solidFill>
                <a:latin typeface="Courier New"/>
                <a:cs typeface="Courier New"/>
              </a:rPr>
              <a:t>r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a </a:t>
            </a:r>
            <a:r>
              <a:rPr sz="1059" b="1" spc="13" dirty="0">
                <a:solidFill>
                  <a:prstClr val="black"/>
                </a:solidFill>
                <a:latin typeface="Courier New"/>
                <a:cs typeface="Courier New"/>
              </a:rPr>
              <a:t>n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n</a:t>
            </a:r>
            <a:r>
              <a:rPr sz="1059" b="1" spc="-44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t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=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059" b="1" spc="9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sz="1059" b="1" spc="-31" dirty="0">
                <a:solidFill>
                  <a:prstClr val="black"/>
                </a:solidFill>
                <a:latin typeface="Courier New"/>
                <a:cs typeface="Courier New"/>
              </a:rPr>
              <a:t>l</a:t>
            </a:r>
            <a:r>
              <a:rPr sz="1059" b="1" spc="4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13" dirty="0">
                <a:solidFill>
                  <a:prstClr val="black"/>
                </a:solidFill>
                <a:latin typeface="Courier New"/>
                <a:cs typeface="Courier New"/>
              </a:rPr>
              <a:t>x</a:t>
            </a:r>
            <a:r>
              <a:rPr sz="1059" b="1" spc="-9" dirty="0">
                <a:solidFill>
                  <a:prstClr val="black"/>
                </a:solidFill>
                <a:latin typeface="Courier New"/>
                <a:cs typeface="Courier New"/>
              </a:rPr>
              <a:t>N</a:t>
            </a:r>
            <a:r>
              <a:rPr sz="1059" b="1" spc="-44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101" dirty="0">
                <a:solidFill>
                  <a:prstClr val="black"/>
                </a:solidFill>
                <a:latin typeface="Courier New"/>
                <a:cs typeface="Courier New"/>
              </a:rPr>
              <a:t>t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;	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%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L</a:t>
            </a:r>
            <a:r>
              <a:rPr sz="1059" b="1" spc="-9" dirty="0">
                <a:solidFill>
                  <a:srgbClr val="47A13E"/>
                </a:solidFill>
                <a:latin typeface="Courier New"/>
                <a:cs typeface="Courier New"/>
              </a:rPr>
              <a:t>oa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d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22" dirty="0">
                <a:solidFill>
                  <a:srgbClr val="47A13E"/>
                </a:solidFill>
                <a:latin typeface="Courier New"/>
                <a:cs typeface="Courier New"/>
              </a:rPr>
              <a:t>t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h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n</a:t>
            </a:r>
            <a:r>
              <a:rPr sz="1059" b="1" spc="-9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u</a:t>
            </a:r>
            <a:r>
              <a:rPr sz="1059" b="1" spc="-22" dirty="0">
                <a:solidFill>
                  <a:srgbClr val="47A13E"/>
                </a:solidFill>
                <a:latin typeface="Courier New"/>
                <a:cs typeface="Courier New"/>
              </a:rPr>
              <a:t>r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a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l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n</a:t>
            </a:r>
            <a:r>
              <a:rPr sz="1059" b="1" spc="-44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t </a:t>
            </a:r>
            <a:r>
              <a:rPr sz="1059" b="1" spc="-26" dirty="0">
                <a:solidFill>
                  <a:prstClr val="black"/>
                </a:solidFill>
                <a:latin typeface="Courier New"/>
                <a:cs typeface="Courier New"/>
              </a:rPr>
              <a:t>p</a:t>
            </a:r>
            <a:r>
              <a:rPr sz="1059" b="1" spc="-44" dirty="0">
                <a:solidFill>
                  <a:prstClr val="black"/>
                </a:solidFill>
                <a:latin typeface="Courier New"/>
                <a:cs typeface="Courier New"/>
              </a:rPr>
              <a:t>i</a:t>
            </a:r>
            <a:r>
              <a:rPr sz="1059" b="1" spc="-26" dirty="0">
                <a:solidFill>
                  <a:prstClr val="black"/>
                </a:solidFill>
                <a:latin typeface="Courier New"/>
                <a:cs typeface="Courier New"/>
              </a:rPr>
              <a:t>c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t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u</a:t>
            </a:r>
            <a:r>
              <a:rPr sz="1059" b="1" spc="-9" dirty="0">
                <a:solidFill>
                  <a:prstClr val="black"/>
                </a:solidFill>
                <a:latin typeface="Courier New"/>
                <a:cs typeface="Courier New"/>
              </a:rPr>
              <a:t>r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=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059" b="1" dirty="0" err="1">
                <a:solidFill>
                  <a:prstClr val="black"/>
                </a:solidFill>
                <a:latin typeface="Courier New"/>
                <a:cs typeface="Courier New"/>
              </a:rPr>
              <a:t>c</a:t>
            </a:r>
            <a:r>
              <a:rPr sz="1059" b="1" spc="35" dirty="0" err="1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sz="1059" b="1" spc="26" dirty="0" err="1">
                <a:solidFill>
                  <a:prstClr val="black"/>
                </a:solidFill>
                <a:latin typeface="Courier New"/>
                <a:cs typeface="Courier New"/>
              </a:rPr>
              <a:t>m</a:t>
            </a:r>
            <a:r>
              <a:rPr sz="1059" b="1" spc="-13" dirty="0" err="1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22" dirty="0" err="1">
                <a:solidFill>
                  <a:prstClr val="black"/>
                </a:solidFill>
                <a:latin typeface="Courier New"/>
                <a:cs typeface="Courier New"/>
              </a:rPr>
              <a:t>r</a:t>
            </a:r>
            <a:r>
              <a:rPr sz="1059" b="1" spc="-79" dirty="0" err="1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sz="1059" b="1" spc="-101" dirty="0" err="1">
                <a:solidFill>
                  <a:prstClr val="black"/>
                </a:solidFill>
                <a:latin typeface="Courier New"/>
                <a:cs typeface="Courier New"/>
              </a:rPr>
              <a:t>.</a:t>
            </a:r>
            <a:r>
              <a:rPr sz="1059" b="1" spc="-9" dirty="0" err="1">
                <a:solidFill>
                  <a:prstClr val="black"/>
                </a:solidFill>
                <a:latin typeface="Courier New"/>
                <a:cs typeface="Courier New"/>
              </a:rPr>
              <a:t>s</a:t>
            </a:r>
            <a:r>
              <a:rPr sz="1059" b="1" dirty="0" err="1">
                <a:solidFill>
                  <a:prstClr val="black"/>
                </a:solidFill>
                <a:latin typeface="Courier New"/>
                <a:cs typeface="Courier New"/>
              </a:rPr>
              <a:t>n</a:t>
            </a:r>
            <a:r>
              <a:rPr sz="1059" b="1" spc="-4" dirty="0" err="1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sz="1059" b="1" spc="-13" dirty="0" err="1">
                <a:solidFill>
                  <a:prstClr val="black"/>
                </a:solidFill>
                <a:latin typeface="Courier New"/>
                <a:cs typeface="Courier New"/>
              </a:rPr>
              <a:t>ps</a:t>
            </a:r>
            <a:r>
              <a:rPr sz="1059" b="1" spc="-9" dirty="0" err="1">
                <a:solidFill>
                  <a:prstClr val="black"/>
                </a:solidFill>
                <a:latin typeface="Courier New"/>
                <a:cs typeface="Courier New"/>
              </a:rPr>
              <a:t>h</a:t>
            </a:r>
            <a:r>
              <a:rPr sz="1059" b="1" spc="-44" dirty="0" err="1">
                <a:solidFill>
                  <a:prstClr val="black"/>
                </a:solidFill>
                <a:latin typeface="Courier New"/>
                <a:cs typeface="Courier New"/>
              </a:rPr>
              <a:t>o</a:t>
            </a:r>
            <a:r>
              <a:rPr sz="1059" b="1" spc="-101" dirty="0" err="1">
                <a:solidFill>
                  <a:prstClr val="black"/>
                </a:solidFill>
                <a:latin typeface="Courier New"/>
                <a:cs typeface="Courier New"/>
              </a:rPr>
              <a:t>t</a:t>
            </a:r>
            <a:r>
              <a:rPr sz="1059" b="1" dirty="0" smtClean="0">
                <a:solidFill>
                  <a:prstClr val="black"/>
                </a:solidFill>
                <a:latin typeface="Courier New"/>
                <a:cs typeface="Courier New"/>
              </a:rPr>
              <a:t>;</a:t>
            </a:r>
            <a:r>
              <a:rPr lang="fr-CA" sz="1059" dirty="0" smtClean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059" b="1" dirty="0" smtClean="0">
                <a:solidFill>
                  <a:srgbClr val="47A13E"/>
                </a:solidFill>
                <a:latin typeface="Courier New"/>
                <a:cs typeface="Courier New"/>
              </a:rPr>
              <a:t>%</a:t>
            </a:r>
            <a:r>
              <a:rPr sz="1059" b="1" spc="-4" dirty="0" smtClean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-40" dirty="0">
                <a:solidFill>
                  <a:srgbClr val="47A13E"/>
                </a:solidFill>
                <a:latin typeface="Courier New"/>
                <a:cs typeface="Courier New"/>
              </a:rPr>
              <a:t>T</a:t>
            </a:r>
            <a:r>
              <a:rPr sz="1059" b="1" spc="9" dirty="0">
                <a:solidFill>
                  <a:srgbClr val="47A13E"/>
                </a:solidFill>
                <a:latin typeface="Courier New"/>
                <a:cs typeface="Courier New"/>
              </a:rPr>
              <a:t>a</a:t>
            </a:r>
            <a:r>
              <a:rPr sz="1059" b="1" spc="-13" dirty="0">
                <a:solidFill>
                  <a:srgbClr val="47A13E"/>
                </a:solidFill>
                <a:latin typeface="Courier New"/>
                <a:cs typeface="Courier New"/>
              </a:rPr>
              <a:t>k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a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-26" dirty="0">
                <a:solidFill>
                  <a:srgbClr val="47A13E"/>
                </a:solidFill>
                <a:latin typeface="Courier New"/>
                <a:cs typeface="Courier New"/>
              </a:rPr>
              <a:t>p</a:t>
            </a:r>
            <a:r>
              <a:rPr sz="1059" b="1" spc="-44" dirty="0">
                <a:solidFill>
                  <a:srgbClr val="47A13E"/>
                </a:solidFill>
                <a:latin typeface="Courier New"/>
                <a:cs typeface="Courier New"/>
              </a:rPr>
              <a:t>i</a:t>
            </a:r>
            <a:r>
              <a:rPr sz="1059" b="1" spc="-26" dirty="0">
                <a:solidFill>
                  <a:srgbClr val="47A13E"/>
                </a:solidFill>
                <a:latin typeface="Courier New"/>
                <a:cs typeface="Courier New"/>
              </a:rPr>
              <a:t>c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t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u</a:t>
            </a:r>
            <a:r>
              <a:rPr sz="1059" b="1" spc="-9" dirty="0">
                <a:solidFill>
                  <a:srgbClr val="47A13E"/>
                </a:solidFill>
                <a:latin typeface="Courier New"/>
                <a:cs typeface="Courier New"/>
              </a:rPr>
              <a:t>r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endParaRPr sz="1059" dirty="0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02501" y="1822152"/>
            <a:ext cx="3667685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eaLnBrk="1" fontAlgn="auto" hangingPunct="1">
              <a:lnSpc>
                <a:spcPct val="118100"/>
              </a:lnSpc>
              <a:spcBef>
                <a:spcPts val="0"/>
              </a:spcBef>
              <a:spcAft>
                <a:spcPts val="0"/>
              </a:spcAft>
            </a:pPr>
            <a:r>
              <a:rPr sz="1059" spc="11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66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x</a:t>
            </a:r>
            <a:r>
              <a:rPr sz="1059" spc="-93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,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w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26" dirty="0">
                <a:solidFill>
                  <a:prstClr val="black"/>
                </a:solidFill>
                <a:latin typeface="Arial Unicode MS"/>
                <a:cs typeface="Arial Unicode MS"/>
              </a:rPr>
              <a:t>r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137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z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he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79" dirty="0">
                <a:solidFill>
                  <a:prstClr val="black"/>
                </a:solidFill>
                <a:latin typeface="Arial Unicode MS"/>
                <a:cs typeface="Arial Unicode MS"/>
              </a:rPr>
              <a:t>m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ag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2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2</a:t>
            </a:r>
            <a:r>
              <a:rPr sz="1059" spc="-26" dirty="0">
                <a:solidFill>
                  <a:prstClr val="black"/>
                </a:solidFill>
                <a:latin typeface="Arial Unicode MS"/>
                <a:cs typeface="Arial Unicode MS"/>
              </a:rPr>
              <a:t>7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x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2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2</a:t>
            </a:r>
            <a:r>
              <a:rPr sz="1059" spc="57" dirty="0">
                <a:solidFill>
                  <a:prstClr val="black"/>
                </a:solidFill>
                <a:latin typeface="Arial Unicode MS"/>
                <a:cs typeface="Arial Unicode MS"/>
              </a:rPr>
              <a:t>7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p</a:t>
            </a:r>
            <a:r>
              <a:rPr sz="1059" spc="22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31" dirty="0">
                <a:solidFill>
                  <a:prstClr val="black"/>
                </a:solidFill>
                <a:latin typeface="Arial Unicode MS"/>
                <a:cs typeface="Arial Unicode MS"/>
              </a:rPr>
              <a:t>x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13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-150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,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he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137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z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26" dirty="0">
                <a:solidFill>
                  <a:prstClr val="black"/>
                </a:solidFill>
                <a:latin typeface="Arial Unicode MS"/>
                <a:cs typeface="Arial Unicode MS"/>
              </a:rPr>
              <a:t>r</a:t>
            </a:r>
            <a:r>
              <a:rPr sz="1059" spc="-13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26" dirty="0">
                <a:solidFill>
                  <a:prstClr val="black"/>
                </a:solidFill>
                <a:latin typeface="Arial Unicode MS"/>
                <a:cs typeface="Arial Unicode MS"/>
              </a:rPr>
              <a:t>q</a:t>
            </a:r>
            <a:r>
              <a:rPr sz="1059" spc="-71" dirty="0">
                <a:solidFill>
                  <a:prstClr val="black"/>
                </a:solidFill>
                <a:latin typeface="Arial Unicode MS"/>
                <a:cs typeface="Arial Unicode MS"/>
              </a:rPr>
              <a:t>u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26" dirty="0">
                <a:solidFill>
                  <a:prstClr val="black"/>
                </a:solidFill>
                <a:latin typeface="Arial Unicode MS"/>
                <a:cs typeface="Arial Unicode MS"/>
              </a:rPr>
              <a:t>r</a:t>
            </a:r>
            <a:r>
              <a:rPr sz="1059" spc="-13" dirty="0">
                <a:solidFill>
                  <a:prstClr val="black"/>
                </a:solidFill>
                <a:latin typeface="Arial Unicode MS"/>
                <a:cs typeface="Arial Unicode MS"/>
              </a:rPr>
              <a:t>ed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b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y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62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22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-66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18" dirty="0">
                <a:solidFill>
                  <a:prstClr val="black"/>
                </a:solidFill>
                <a:latin typeface="Arial Unicode MS"/>
                <a:cs typeface="Arial Unicode MS"/>
              </a:rPr>
              <a:t>x</a:t>
            </a:r>
            <a:r>
              <a:rPr sz="1059" spc="11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62" dirty="0">
                <a:solidFill>
                  <a:prstClr val="black"/>
                </a:solidFill>
                <a:latin typeface="Arial Unicode MS"/>
                <a:cs typeface="Arial Unicode MS"/>
              </a:rPr>
              <a:t>et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.</a:t>
            </a:r>
            <a:endParaRPr sz="1059">
              <a:solidFill>
                <a:prstClr val="black"/>
              </a:solidFill>
              <a:latin typeface="Arial Unicode MS"/>
              <a:cs typeface="Arial Unicode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525462" y="2270424"/>
            <a:ext cx="3566272" cy="351635"/>
          </a:xfrm>
          <a:prstGeom prst="rect">
            <a:avLst/>
          </a:prstGeom>
          <a:solidFill>
            <a:srgbClr val="F6F6F4"/>
          </a:solidFill>
          <a:ln w="6350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516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1059" b="1" spc="-31" dirty="0">
                <a:solidFill>
                  <a:prstClr val="black"/>
                </a:solidFill>
                <a:latin typeface="Courier New"/>
                <a:cs typeface="Courier New"/>
              </a:rPr>
              <a:t>p</a:t>
            </a:r>
            <a:r>
              <a:rPr sz="1059" b="1" spc="-44" dirty="0">
                <a:solidFill>
                  <a:prstClr val="black"/>
                </a:solidFill>
                <a:latin typeface="Courier New"/>
                <a:cs typeface="Courier New"/>
              </a:rPr>
              <a:t>i</a:t>
            </a:r>
            <a:r>
              <a:rPr sz="1059" b="1" spc="-31" dirty="0">
                <a:solidFill>
                  <a:prstClr val="black"/>
                </a:solidFill>
                <a:latin typeface="Courier New"/>
                <a:cs typeface="Courier New"/>
              </a:rPr>
              <a:t>c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t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u</a:t>
            </a:r>
            <a:r>
              <a:rPr sz="1059" b="1" spc="-9" dirty="0">
                <a:solidFill>
                  <a:prstClr val="black"/>
                </a:solidFill>
                <a:latin typeface="Courier New"/>
                <a:cs typeface="Courier New"/>
              </a:rPr>
              <a:t>r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= </a:t>
            </a:r>
            <a:r>
              <a:rPr sz="1059" b="1" spc="18" dirty="0">
                <a:solidFill>
                  <a:prstClr val="black"/>
                </a:solidFill>
                <a:latin typeface="Courier New"/>
                <a:cs typeface="Courier New"/>
              </a:rPr>
              <a:t>i</a:t>
            </a:r>
            <a:r>
              <a:rPr sz="1059" b="1" spc="26" dirty="0">
                <a:solidFill>
                  <a:prstClr val="black"/>
                </a:solidFill>
                <a:latin typeface="Courier New"/>
                <a:cs typeface="Courier New"/>
              </a:rPr>
              <a:t>m</a:t>
            </a:r>
            <a:r>
              <a:rPr sz="1059" b="1" spc="-9" dirty="0">
                <a:solidFill>
                  <a:prstClr val="black"/>
                </a:solidFill>
                <a:latin typeface="Courier New"/>
                <a:cs typeface="Courier New"/>
              </a:rPr>
              <a:t>r</a:t>
            </a:r>
            <a:r>
              <a:rPr sz="1059" b="1" spc="-13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35" dirty="0">
                <a:solidFill>
                  <a:prstClr val="black"/>
                </a:solidFill>
                <a:latin typeface="Courier New"/>
                <a:cs typeface="Courier New"/>
              </a:rPr>
              <a:t>s</a:t>
            </a:r>
            <a:r>
              <a:rPr sz="1059" b="1" spc="-40" dirty="0">
                <a:solidFill>
                  <a:prstClr val="black"/>
                </a:solidFill>
                <a:latin typeface="Courier New"/>
                <a:cs typeface="Courier New"/>
              </a:rPr>
              <a:t>i</a:t>
            </a:r>
            <a:r>
              <a:rPr sz="1059" b="1" spc="-18" dirty="0">
                <a:solidFill>
                  <a:prstClr val="black"/>
                </a:solidFill>
                <a:latin typeface="Courier New"/>
                <a:cs typeface="Courier New"/>
              </a:rPr>
              <a:t>z</a:t>
            </a:r>
            <a:r>
              <a:rPr sz="1059" b="1" spc="-119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31" dirty="0">
                <a:solidFill>
                  <a:prstClr val="black"/>
                </a:solidFill>
                <a:latin typeface="Courier New"/>
                <a:cs typeface="Courier New"/>
              </a:rPr>
              <a:t>(p</a:t>
            </a:r>
            <a:r>
              <a:rPr sz="1059" b="1" spc="-44" dirty="0">
                <a:solidFill>
                  <a:prstClr val="black"/>
                </a:solidFill>
                <a:latin typeface="Courier New"/>
                <a:cs typeface="Courier New"/>
              </a:rPr>
              <a:t>i</a:t>
            </a:r>
            <a:r>
              <a:rPr sz="1059" b="1" spc="-31" dirty="0">
                <a:solidFill>
                  <a:prstClr val="black"/>
                </a:solidFill>
                <a:latin typeface="Courier New"/>
                <a:cs typeface="Courier New"/>
              </a:rPr>
              <a:t>c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t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u</a:t>
            </a:r>
            <a:r>
              <a:rPr sz="1059" b="1" spc="-9" dirty="0">
                <a:solidFill>
                  <a:prstClr val="black"/>
                </a:solidFill>
                <a:latin typeface="Courier New"/>
                <a:cs typeface="Courier New"/>
              </a:rPr>
              <a:t>r</a:t>
            </a:r>
            <a:r>
              <a:rPr sz="1059" b="1" spc="-106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216" dirty="0">
                <a:solidFill>
                  <a:prstClr val="black"/>
                </a:solidFill>
                <a:latin typeface="Courier New"/>
                <a:cs typeface="Courier New"/>
              </a:rPr>
              <a:t>,</a:t>
            </a:r>
            <a:r>
              <a:rPr sz="1059" b="1" spc="-101" dirty="0">
                <a:solidFill>
                  <a:prstClr val="black"/>
                </a:solidFill>
                <a:latin typeface="Courier New"/>
                <a:cs typeface="Courier New"/>
              </a:rPr>
              <a:t>[</a:t>
            </a:r>
            <a:r>
              <a:rPr sz="1059" b="1" spc="-57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sz="1059" b="1" spc="-75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sz="1059" b="1" spc="-207" dirty="0">
                <a:solidFill>
                  <a:prstClr val="black"/>
                </a:solidFill>
                <a:latin typeface="Courier New"/>
                <a:cs typeface="Courier New"/>
              </a:rPr>
              <a:t>7</a:t>
            </a:r>
            <a:r>
              <a:rPr sz="1059" b="1" spc="-93" dirty="0">
                <a:solidFill>
                  <a:prstClr val="black"/>
                </a:solidFill>
                <a:latin typeface="Courier New"/>
                <a:cs typeface="Courier New"/>
              </a:rPr>
              <a:t>,</a:t>
            </a:r>
            <a:r>
              <a:rPr sz="1059" b="1" spc="-57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sz="1059" b="1" spc="-75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sz="1059" b="1" spc="-97" dirty="0">
                <a:solidFill>
                  <a:prstClr val="black"/>
                </a:solidFill>
                <a:latin typeface="Courier New"/>
                <a:cs typeface="Courier New"/>
              </a:rPr>
              <a:t>7</a:t>
            </a:r>
            <a:r>
              <a:rPr sz="1059" b="1" spc="-172" dirty="0">
                <a:solidFill>
                  <a:prstClr val="black"/>
                </a:solidFill>
                <a:latin typeface="Courier New"/>
                <a:cs typeface="Courier New"/>
              </a:rPr>
              <a:t>]</a:t>
            </a:r>
            <a:r>
              <a:rPr sz="1059" b="1" spc="-238" dirty="0">
                <a:solidFill>
                  <a:prstClr val="black"/>
                </a:solidFill>
                <a:latin typeface="Courier New"/>
                <a:cs typeface="Courier New"/>
              </a:rPr>
              <a:t>)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;</a:t>
            </a:r>
            <a:endParaRPr sz="1059">
              <a:solidFill>
                <a:prstClr val="black"/>
              </a:solidFill>
              <a:latin typeface="Courier New"/>
              <a:cs typeface="Courier New"/>
            </a:endParaRPr>
          </a:p>
          <a:p>
            <a:pPr marL="85169" eaLnBrk="1" fontAlgn="auto" hangingPunct="1">
              <a:spcBef>
                <a:spcPts val="229"/>
              </a:spcBef>
              <a:spcAft>
                <a:spcPts val="0"/>
              </a:spcAft>
            </a:pP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%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R</a:t>
            </a:r>
            <a:r>
              <a:rPr sz="1059" b="1" spc="-13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spc="-35" dirty="0">
                <a:solidFill>
                  <a:srgbClr val="47A13E"/>
                </a:solidFill>
                <a:latin typeface="Courier New"/>
                <a:cs typeface="Courier New"/>
              </a:rPr>
              <a:t>s</a:t>
            </a:r>
            <a:r>
              <a:rPr sz="1059" b="1" spc="-40" dirty="0">
                <a:solidFill>
                  <a:srgbClr val="47A13E"/>
                </a:solidFill>
                <a:latin typeface="Courier New"/>
                <a:cs typeface="Courier New"/>
              </a:rPr>
              <a:t>i</a:t>
            </a:r>
            <a:r>
              <a:rPr sz="1059" b="1" spc="-18" dirty="0">
                <a:solidFill>
                  <a:srgbClr val="47A13E"/>
                </a:solidFill>
                <a:latin typeface="Courier New"/>
                <a:cs typeface="Courier New"/>
              </a:rPr>
              <a:t>z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22" dirty="0">
                <a:solidFill>
                  <a:srgbClr val="47A13E"/>
                </a:solidFill>
                <a:latin typeface="Courier New"/>
                <a:cs typeface="Courier New"/>
              </a:rPr>
              <a:t>t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h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-26" dirty="0">
                <a:solidFill>
                  <a:srgbClr val="47A13E"/>
                </a:solidFill>
                <a:latin typeface="Courier New"/>
                <a:cs typeface="Courier New"/>
              </a:rPr>
              <a:t>p</a:t>
            </a:r>
            <a:r>
              <a:rPr sz="1059" b="1" spc="-44" dirty="0">
                <a:solidFill>
                  <a:srgbClr val="47A13E"/>
                </a:solidFill>
                <a:latin typeface="Courier New"/>
                <a:cs typeface="Courier New"/>
              </a:rPr>
              <a:t>i</a:t>
            </a:r>
            <a:r>
              <a:rPr sz="1059" b="1" spc="-26" dirty="0">
                <a:solidFill>
                  <a:srgbClr val="47A13E"/>
                </a:solidFill>
                <a:latin typeface="Courier New"/>
                <a:cs typeface="Courier New"/>
              </a:rPr>
              <a:t>c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t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u</a:t>
            </a:r>
            <a:r>
              <a:rPr sz="1059" b="1" spc="-9" dirty="0">
                <a:solidFill>
                  <a:srgbClr val="47A13E"/>
                </a:solidFill>
                <a:latin typeface="Courier New"/>
                <a:cs typeface="Courier New"/>
              </a:rPr>
              <a:t>r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endParaRPr sz="1059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602502" y="2785858"/>
            <a:ext cx="2155451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1059" spc="22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-66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18" dirty="0">
                <a:solidFill>
                  <a:prstClr val="black"/>
                </a:solidFill>
                <a:latin typeface="Arial Unicode MS"/>
                <a:cs typeface="Arial Unicode MS"/>
              </a:rPr>
              <a:t>x</a:t>
            </a:r>
            <a:r>
              <a:rPr sz="1059" spc="11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53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22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35" dirty="0">
                <a:solidFill>
                  <a:prstClr val="black"/>
                </a:solidFill>
                <a:latin typeface="Arial Unicode MS"/>
                <a:cs typeface="Arial Unicode MS"/>
              </a:rPr>
              <a:t>w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31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119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-137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f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y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-62" dirty="0">
                <a:solidFill>
                  <a:prstClr val="black"/>
                </a:solidFill>
                <a:latin typeface="Arial Unicode MS"/>
                <a:cs typeface="Arial Unicode MS"/>
              </a:rPr>
              <a:t>u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r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79" dirty="0">
                <a:solidFill>
                  <a:prstClr val="black"/>
                </a:solidFill>
                <a:latin typeface="Arial Unicode MS"/>
                <a:cs typeface="Arial Unicode MS"/>
              </a:rPr>
              <a:t>m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ag</a:t>
            </a:r>
            <a:r>
              <a:rPr sz="1059" spc="-75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.</a:t>
            </a:r>
            <a:endParaRPr sz="1059">
              <a:solidFill>
                <a:prstClr val="black"/>
              </a:solidFill>
              <a:latin typeface="Arial Unicode MS"/>
              <a:cs typeface="Arial Unicode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570295" y="3215980"/>
            <a:ext cx="4225496" cy="7530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1059" b="1" spc="-22" dirty="0">
                <a:solidFill>
                  <a:prstClr val="black"/>
                </a:solidFill>
                <a:latin typeface="Courier New"/>
                <a:cs typeface="Courier New"/>
              </a:rPr>
              <a:t>l</a:t>
            </a:r>
            <a:r>
              <a:rPr sz="1059" b="1" spc="31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sz="1059" b="1" spc="13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sz="1059" b="1" spc="-18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l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=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059" b="1" spc="-9" dirty="0">
                <a:solidFill>
                  <a:prstClr val="black"/>
                </a:solidFill>
                <a:latin typeface="Courier New"/>
                <a:cs typeface="Courier New"/>
              </a:rPr>
              <a:t>c</a:t>
            </a:r>
            <a:r>
              <a:rPr sz="1059" b="1" spc="-22" dirty="0">
                <a:solidFill>
                  <a:prstClr val="black"/>
                </a:solidFill>
                <a:latin typeface="Courier New"/>
                <a:cs typeface="Courier New"/>
              </a:rPr>
              <a:t>l</a:t>
            </a:r>
            <a:r>
              <a:rPr sz="1059" b="1" spc="-13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sz="1059" b="1" spc="-26" dirty="0">
                <a:solidFill>
                  <a:prstClr val="black"/>
                </a:solidFill>
                <a:latin typeface="Courier New"/>
                <a:cs typeface="Courier New"/>
              </a:rPr>
              <a:t>s</a:t>
            </a:r>
            <a:r>
              <a:rPr sz="1059" b="1" spc="-35" dirty="0">
                <a:solidFill>
                  <a:prstClr val="black"/>
                </a:solidFill>
                <a:latin typeface="Courier New"/>
                <a:cs typeface="Courier New"/>
              </a:rPr>
              <a:t>s</a:t>
            </a:r>
            <a:r>
              <a:rPr sz="1059" b="1" spc="-31" dirty="0">
                <a:solidFill>
                  <a:prstClr val="black"/>
                </a:solidFill>
                <a:latin typeface="Courier New"/>
                <a:cs typeface="Courier New"/>
              </a:rPr>
              <a:t>i</a:t>
            </a:r>
            <a:r>
              <a:rPr sz="1059" b="1" spc="-13" dirty="0">
                <a:solidFill>
                  <a:prstClr val="black"/>
                </a:solidFill>
                <a:latin typeface="Courier New"/>
                <a:cs typeface="Courier New"/>
              </a:rPr>
              <a:t>f</a:t>
            </a:r>
            <a:r>
              <a:rPr sz="1059" b="1" spc="-128" dirty="0">
                <a:solidFill>
                  <a:prstClr val="black"/>
                </a:solidFill>
                <a:latin typeface="Courier New"/>
                <a:cs typeface="Courier New"/>
              </a:rPr>
              <a:t>y</a:t>
            </a:r>
            <a:r>
              <a:rPr sz="1059" b="1" spc="-75" dirty="0">
                <a:solidFill>
                  <a:prstClr val="black"/>
                </a:solidFill>
                <a:latin typeface="Courier New"/>
                <a:cs typeface="Courier New"/>
              </a:rPr>
              <a:t>(</a:t>
            </a:r>
            <a:r>
              <a:rPr sz="1059" b="1" spc="13" dirty="0">
                <a:solidFill>
                  <a:prstClr val="black"/>
                </a:solidFill>
                <a:latin typeface="Courier New"/>
                <a:cs typeface="Courier New"/>
              </a:rPr>
              <a:t>n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n</a:t>
            </a:r>
            <a:r>
              <a:rPr sz="1059" b="1" spc="-44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88" dirty="0">
                <a:solidFill>
                  <a:prstClr val="black"/>
                </a:solidFill>
                <a:latin typeface="Courier New"/>
                <a:cs typeface="Courier New"/>
              </a:rPr>
              <a:t>t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,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059" b="1" spc="-26" dirty="0">
                <a:solidFill>
                  <a:prstClr val="black"/>
                </a:solidFill>
                <a:latin typeface="Courier New"/>
                <a:cs typeface="Courier New"/>
              </a:rPr>
              <a:t>p</a:t>
            </a:r>
            <a:r>
              <a:rPr sz="1059" b="1" spc="-44" dirty="0">
                <a:solidFill>
                  <a:prstClr val="black"/>
                </a:solidFill>
                <a:latin typeface="Courier New"/>
                <a:cs typeface="Courier New"/>
              </a:rPr>
              <a:t>i</a:t>
            </a:r>
            <a:r>
              <a:rPr sz="1059" b="1" spc="-26" dirty="0">
                <a:solidFill>
                  <a:prstClr val="black"/>
                </a:solidFill>
                <a:latin typeface="Courier New"/>
                <a:cs typeface="Courier New"/>
              </a:rPr>
              <a:t>c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t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u</a:t>
            </a:r>
            <a:r>
              <a:rPr sz="1059" b="1" spc="-9" dirty="0">
                <a:solidFill>
                  <a:prstClr val="black"/>
                </a:solidFill>
                <a:latin typeface="Courier New"/>
                <a:cs typeface="Courier New"/>
              </a:rPr>
              <a:t>r</a:t>
            </a:r>
            <a:r>
              <a:rPr sz="1059" b="1" spc="-88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238" dirty="0" smtClean="0">
                <a:solidFill>
                  <a:prstClr val="black"/>
                </a:solidFill>
                <a:latin typeface="Courier New"/>
                <a:cs typeface="Courier New"/>
              </a:rPr>
              <a:t>)</a:t>
            </a:r>
            <a:r>
              <a:rPr sz="1059" b="1" dirty="0" smtClean="0">
                <a:solidFill>
                  <a:prstClr val="black"/>
                </a:solidFill>
                <a:latin typeface="Courier New"/>
                <a:cs typeface="Courier New"/>
              </a:rPr>
              <a:t>;</a:t>
            </a:r>
            <a:r>
              <a:rPr sz="1059" b="1" dirty="0" smtClean="0">
                <a:solidFill>
                  <a:srgbClr val="47A13E"/>
                </a:solidFill>
                <a:latin typeface="Courier New"/>
                <a:cs typeface="Courier New"/>
              </a:rPr>
              <a:t>%</a:t>
            </a:r>
            <a:r>
              <a:rPr sz="1059" b="1" spc="-4" dirty="0" smtClean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-26" dirty="0">
                <a:solidFill>
                  <a:srgbClr val="47A13E"/>
                </a:solidFill>
                <a:latin typeface="Courier New"/>
                <a:cs typeface="Courier New"/>
              </a:rPr>
              <a:t>C</a:t>
            </a:r>
            <a:r>
              <a:rPr sz="1059" b="1" spc="-22" dirty="0">
                <a:solidFill>
                  <a:srgbClr val="47A13E"/>
                </a:solidFill>
                <a:latin typeface="Courier New"/>
                <a:cs typeface="Courier New"/>
              </a:rPr>
              <a:t>l</a:t>
            </a:r>
            <a:r>
              <a:rPr sz="1059" b="1" spc="-13" dirty="0">
                <a:solidFill>
                  <a:srgbClr val="47A13E"/>
                </a:solidFill>
                <a:latin typeface="Courier New"/>
                <a:cs typeface="Courier New"/>
              </a:rPr>
              <a:t>a</a:t>
            </a:r>
            <a:r>
              <a:rPr sz="1059" b="1" spc="-26" dirty="0">
                <a:solidFill>
                  <a:srgbClr val="47A13E"/>
                </a:solidFill>
                <a:latin typeface="Courier New"/>
                <a:cs typeface="Courier New"/>
              </a:rPr>
              <a:t>s</a:t>
            </a:r>
            <a:r>
              <a:rPr sz="1059" b="1" spc="-35" dirty="0">
                <a:solidFill>
                  <a:srgbClr val="47A13E"/>
                </a:solidFill>
                <a:latin typeface="Courier New"/>
                <a:cs typeface="Courier New"/>
              </a:rPr>
              <a:t>s</a:t>
            </a:r>
            <a:r>
              <a:rPr sz="1059" b="1" spc="-31" dirty="0">
                <a:solidFill>
                  <a:srgbClr val="47A13E"/>
                </a:solidFill>
                <a:latin typeface="Courier New"/>
                <a:cs typeface="Courier New"/>
              </a:rPr>
              <a:t>i</a:t>
            </a:r>
            <a:r>
              <a:rPr sz="1059" b="1" spc="-13" dirty="0">
                <a:solidFill>
                  <a:srgbClr val="47A13E"/>
                </a:solidFill>
                <a:latin typeface="Courier New"/>
                <a:cs typeface="Courier New"/>
              </a:rPr>
              <a:t>f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y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22" dirty="0">
                <a:solidFill>
                  <a:srgbClr val="47A13E"/>
                </a:solidFill>
                <a:latin typeface="Courier New"/>
                <a:cs typeface="Courier New"/>
              </a:rPr>
              <a:t>t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h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-26" dirty="0">
                <a:solidFill>
                  <a:srgbClr val="47A13E"/>
                </a:solidFill>
                <a:latin typeface="Courier New"/>
                <a:cs typeface="Courier New"/>
              </a:rPr>
              <a:t>p</a:t>
            </a:r>
            <a:r>
              <a:rPr sz="1059" b="1" spc="-44" dirty="0">
                <a:solidFill>
                  <a:srgbClr val="47A13E"/>
                </a:solidFill>
                <a:latin typeface="Courier New"/>
                <a:cs typeface="Courier New"/>
              </a:rPr>
              <a:t>i</a:t>
            </a:r>
            <a:r>
              <a:rPr sz="1059" b="1" spc="-26" dirty="0">
                <a:solidFill>
                  <a:srgbClr val="47A13E"/>
                </a:solidFill>
                <a:latin typeface="Courier New"/>
                <a:cs typeface="Courier New"/>
              </a:rPr>
              <a:t>c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t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u</a:t>
            </a:r>
            <a:r>
              <a:rPr sz="1059" b="1" spc="-9" dirty="0">
                <a:solidFill>
                  <a:srgbClr val="47A13E"/>
                </a:solidFill>
                <a:latin typeface="Courier New"/>
                <a:cs typeface="Courier New"/>
              </a:rPr>
              <a:t>r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endParaRPr sz="1059" dirty="0">
              <a:solidFill>
                <a:prstClr val="black"/>
              </a:solidFill>
              <a:latin typeface="Courier New"/>
              <a:cs typeface="Courier New"/>
            </a:endParaRPr>
          </a:p>
          <a:p>
            <a:pPr eaLnBrk="1" fontAlgn="auto" hangingPunct="1">
              <a:lnSpc>
                <a:spcPct val="180600"/>
              </a:lnSpc>
              <a:spcBef>
                <a:spcPts val="0"/>
              </a:spcBef>
              <a:spcAft>
                <a:spcPts val="0"/>
              </a:spcAft>
              <a:tabLst>
                <a:tab pos="1524000" algn="l"/>
              </a:tabLst>
            </a:pPr>
            <a:r>
              <a:rPr sz="1059" b="1" spc="18" dirty="0">
                <a:solidFill>
                  <a:prstClr val="black"/>
                </a:solidFill>
                <a:latin typeface="Courier New"/>
                <a:cs typeface="Courier New"/>
              </a:rPr>
              <a:t>i</a:t>
            </a:r>
            <a:r>
              <a:rPr sz="1059" b="1" spc="26" dirty="0">
                <a:solidFill>
                  <a:prstClr val="black"/>
                </a:solidFill>
                <a:latin typeface="Courier New"/>
                <a:cs typeface="Courier New"/>
              </a:rPr>
              <a:t>m</a:t>
            </a:r>
            <a:r>
              <a:rPr sz="1059" b="1" spc="-9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sz="1059" b="1" spc="4" dirty="0">
                <a:solidFill>
                  <a:prstClr val="black"/>
                </a:solidFill>
                <a:latin typeface="Courier New"/>
                <a:cs typeface="Courier New"/>
              </a:rPr>
              <a:t>g</a:t>
            </a:r>
            <a:r>
              <a:rPr sz="1059" b="1" spc="-119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31" dirty="0">
                <a:solidFill>
                  <a:prstClr val="black"/>
                </a:solidFill>
                <a:latin typeface="Courier New"/>
                <a:cs typeface="Courier New"/>
              </a:rPr>
              <a:t>(p</a:t>
            </a:r>
            <a:r>
              <a:rPr sz="1059" b="1" spc="-44" dirty="0">
                <a:solidFill>
                  <a:prstClr val="black"/>
                </a:solidFill>
                <a:latin typeface="Courier New"/>
                <a:cs typeface="Courier New"/>
              </a:rPr>
              <a:t>i</a:t>
            </a:r>
            <a:r>
              <a:rPr sz="1059" b="1" spc="-31" dirty="0">
                <a:solidFill>
                  <a:prstClr val="black"/>
                </a:solidFill>
                <a:latin typeface="Courier New"/>
                <a:cs typeface="Courier New"/>
              </a:rPr>
              <a:t>c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t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u</a:t>
            </a:r>
            <a:r>
              <a:rPr sz="1059" b="1" spc="-9" dirty="0">
                <a:solidFill>
                  <a:prstClr val="black"/>
                </a:solidFill>
                <a:latin typeface="Courier New"/>
                <a:cs typeface="Courier New"/>
              </a:rPr>
              <a:t>r</a:t>
            </a:r>
            <a:r>
              <a:rPr sz="1059" b="1" spc="-88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238" dirty="0" smtClean="0">
                <a:solidFill>
                  <a:prstClr val="black"/>
                </a:solidFill>
                <a:latin typeface="Courier New"/>
                <a:cs typeface="Courier New"/>
              </a:rPr>
              <a:t>)</a:t>
            </a:r>
            <a:r>
              <a:rPr sz="1059" b="1" dirty="0" smtClean="0">
                <a:solidFill>
                  <a:prstClr val="black"/>
                </a:solidFill>
                <a:latin typeface="Courier New"/>
                <a:cs typeface="Courier New"/>
              </a:rPr>
              <a:t>;</a:t>
            </a:r>
            <a:r>
              <a:rPr lang="fr-CA" sz="1059" b="1" dirty="0" smtClean="0">
                <a:solidFill>
                  <a:prstClr val="black"/>
                </a:solidFill>
                <a:latin typeface="Courier New"/>
                <a:cs typeface="Courier New"/>
              </a:rPr>
              <a:t>	</a:t>
            </a:r>
            <a:r>
              <a:rPr sz="1059" b="1" dirty="0" smtClean="0">
                <a:solidFill>
                  <a:srgbClr val="47A13E"/>
                </a:solidFill>
                <a:latin typeface="Courier New"/>
                <a:cs typeface="Courier New"/>
              </a:rPr>
              <a:t>%</a:t>
            </a:r>
            <a:r>
              <a:rPr sz="1059" b="1" spc="-4" dirty="0" smtClean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-22" dirty="0">
                <a:solidFill>
                  <a:srgbClr val="47A13E"/>
                </a:solidFill>
                <a:latin typeface="Courier New"/>
                <a:cs typeface="Courier New"/>
              </a:rPr>
              <a:t>S</a:t>
            </a:r>
            <a:r>
              <a:rPr sz="1059" b="1" spc="-9" dirty="0">
                <a:solidFill>
                  <a:srgbClr val="47A13E"/>
                </a:solidFill>
                <a:latin typeface="Courier New"/>
                <a:cs typeface="Courier New"/>
              </a:rPr>
              <a:t>h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o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w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22" dirty="0">
                <a:solidFill>
                  <a:srgbClr val="47A13E"/>
                </a:solidFill>
                <a:latin typeface="Courier New"/>
                <a:cs typeface="Courier New"/>
              </a:rPr>
              <a:t>t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h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-26" dirty="0">
                <a:solidFill>
                  <a:srgbClr val="47A13E"/>
                </a:solidFill>
                <a:latin typeface="Courier New"/>
                <a:cs typeface="Courier New"/>
              </a:rPr>
              <a:t>p</a:t>
            </a:r>
            <a:r>
              <a:rPr sz="1059" b="1" spc="-44" dirty="0">
                <a:solidFill>
                  <a:srgbClr val="47A13E"/>
                </a:solidFill>
                <a:latin typeface="Courier New"/>
                <a:cs typeface="Courier New"/>
              </a:rPr>
              <a:t>i</a:t>
            </a:r>
            <a:r>
              <a:rPr sz="1059" b="1" spc="-26" dirty="0">
                <a:solidFill>
                  <a:srgbClr val="47A13E"/>
                </a:solidFill>
                <a:latin typeface="Courier New"/>
                <a:cs typeface="Courier New"/>
              </a:rPr>
              <a:t>c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t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u</a:t>
            </a:r>
            <a:r>
              <a:rPr sz="1059" b="1" spc="-9" dirty="0">
                <a:solidFill>
                  <a:srgbClr val="47A13E"/>
                </a:solidFill>
                <a:latin typeface="Courier New"/>
                <a:cs typeface="Courier New"/>
              </a:rPr>
              <a:t>r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e 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t</a:t>
            </a:r>
            <a:r>
              <a:rPr sz="1059" b="1" spc="-88" dirty="0">
                <a:solidFill>
                  <a:prstClr val="black"/>
                </a:solidFill>
                <a:latin typeface="Courier New"/>
                <a:cs typeface="Courier New"/>
              </a:rPr>
              <a:t>i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t</a:t>
            </a:r>
            <a:r>
              <a:rPr sz="1059" b="1" spc="-31" dirty="0">
                <a:solidFill>
                  <a:prstClr val="black"/>
                </a:solidFill>
                <a:latin typeface="Courier New"/>
                <a:cs typeface="Courier New"/>
              </a:rPr>
              <a:t>l</a:t>
            </a:r>
            <a:r>
              <a:rPr sz="1059" b="1" spc="-119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93" dirty="0">
                <a:solidFill>
                  <a:prstClr val="black"/>
                </a:solidFill>
                <a:latin typeface="Courier New"/>
                <a:cs typeface="Courier New"/>
              </a:rPr>
              <a:t>(</a:t>
            </a:r>
            <a:r>
              <a:rPr sz="1059" b="1" spc="9" dirty="0">
                <a:solidFill>
                  <a:prstClr val="black"/>
                </a:solidFill>
                <a:latin typeface="Courier New"/>
                <a:cs typeface="Courier New"/>
              </a:rPr>
              <a:t>c</a:t>
            </a:r>
            <a:r>
              <a:rPr sz="1059" b="1" spc="4" dirty="0">
                <a:solidFill>
                  <a:prstClr val="black"/>
                </a:solidFill>
                <a:latin typeface="Courier New"/>
                <a:cs typeface="Courier New"/>
              </a:rPr>
              <a:t>h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sz="1059" b="1" spc="-132" dirty="0">
                <a:solidFill>
                  <a:prstClr val="black"/>
                </a:solidFill>
                <a:latin typeface="Courier New"/>
                <a:cs typeface="Courier New"/>
              </a:rPr>
              <a:t>r</a:t>
            </a:r>
            <a:r>
              <a:rPr sz="1059" b="1" spc="-84" dirty="0">
                <a:solidFill>
                  <a:prstClr val="black"/>
                </a:solidFill>
                <a:latin typeface="Courier New"/>
                <a:cs typeface="Courier New"/>
              </a:rPr>
              <a:t>(</a:t>
            </a:r>
            <a:r>
              <a:rPr sz="1059" b="1" spc="-22" dirty="0">
                <a:solidFill>
                  <a:prstClr val="black"/>
                </a:solidFill>
                <a:latin typeface="Courier New"/>
                <a:cs typeface="Courier New"/>
              </a:rPr>
              <a:t>l</a:t>
            </a:r>
            <a:r>
              <a:rPr sz="1059" b="1" spc="31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sz="1059" b="1" spc="13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sz="1059" b="1" spc="-18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97" dirty="0">
                <a:solidFill>
                  <a:prstClr val="black"/>
                </a:solidFill>
                <a:latin typeface="Courier New"/>
                <a:cs typeface="Courier New"/>
              </a:rPr>
              <a:t>l</a:t>
            </a:r>
            <a:r>
              <a:rPr sz="1059" b="1" spc="-202" dirty="0">
                <a:solidFill>
                  <a:prstClr val="black"/>
                </a:solidFill>
                <a:latin typeface="Courier New"/>
                <a:cs typeface="Courier New"/>
              </a:rPr>
              <a:t>)</a:t>
            </a:r>
            <a:r>
              <a:rPr sz="1059" b="1" spc="-238" dirty="0">
                <a:solidFill>
                  <a:prstClr val="black"/>
                </a:solidFill>
                <a:latin typeface="Courier New"/>
                <a:cs typeface="Courier New"/>
              </a:rPr>
              <a:t>)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; </a:t>
            </a:r>
            <a:r>
              <a:rPr lang="fr-CA" sz="1059" b="1" dirty="0">
                <a:solidFill>
                  <a:prstClr val="black"/>
                </a:solidFill>
                <a:latin typeface="Courier New"/>
                <a:cs typeface="Courier New"/>
              </a:rPr>
              <a:t>	</a:t>
            </a:r>
            <a:r>
              <a:rPr sz="1059" b="1" dirty="0" smtClean="0">
                <a:solidFill>
                  <a:srgbClr val="47A13E"/>
                </a:solidFill>
                <a:latin typeface="Courier New"/>
                <a:cs typeface="Courier New"/>
              </a:rPr>
              <a:t>%</a:t>
            </a:r>
            <a:r>
              <a:rPr sz="1059" b="1" spc="-4" dirty="0" smtClean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-22" dirty="0">
                <a:solidFill>
                  <a:srgbClr val="47A13E"/>
                </a:solidFill>
                <a:latin typeface="Courier New"/>
                <a:cs typeface="Courier New"/>
              </a:rPr>
              <a:t>S</a:t>
            </a:r>
            <a:r>
              <a:rPr sz="1059" b="1" spc="-9" dirty="0">
                <a:solidFill>
                  <a:srgbClr val="47A13E"/>
                </a:solidFill>
                <a:latin typeface="Courier New"/>
                <a:cs typeface="Courier New"/>
              </a:rPr>
              <a:t>h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o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w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22" dirty="0">
                <a:solidFill>
                  <a:srgbClr val="47A13E"/>
                </a:solidFill>
                <a:latin typeface="Courier New"/>
                <a:cs typeface="Courier New"/>
              </a:rPr>
              <a:t>t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h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-22" dirty="0">
                <a:solidFill>
                  <a:srgbClr val="47A13E"/>
                </a:solidFill>
                <a:latin typeface="Courier New"/>
                <a:cs typeface="Courier New"/>
              </a:rPr>
              <a:t>l</a:t>
            </a:r>
            <a:r>
              <a:rPr sz="1059" b="1" spc="31" dirty="0">
                <a:solidFill>
                  <a:srgbClr val="47A13E"/>
                </a:solidFill>
                <a:latin typeface="Courier New"/>
                <a:cs typeface="Courier New"/>
              </a:rPr>
              <a:t>a</a:t>
            </a:r>
            <a:r>
              <a:rPr sz="1059" b="1" spc="13" dirty="0">
                <a:solidFill>
                  <a:srgbClr val="47A13E"/>
                </a:solidFill>
                <a:latin typeface="Courier New"/>
                <a:cs typeface="Courier New"/>
              </a:rPr>
              <a:t>b</a:t>
            </a:r>
            <a:r>
              <a:rPr sz="1059" b="1" spc="-18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l</a:t>
            </a:r>
            <a:endParaRPr sz="1059" dirty="0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525462" y="3108175"/>
            <a:ext cx="4313738" cy="1128432"/>
          </a:xfrm>
          <a:custGeom>
            <a:avLst/>
            <a:gdLst/>
            <a:ahLst/>
            <a:cxnLst/>
            <a:rect l="l" t="t" r="r" b="b"/>
            <a:pathLst>
              <a:path w="4041775" h="1278889">
                <a:moveTo>
                  <a:pt x="0" y="1278636"/>
                </a:moveTo>
                <a:lnTo>
                  <a:pt x="4041648" y="1278636"/>
                </a:lnTo>
                <a:lnTo>
                  <a:pt x="4041648" y="0"/>
                </a:lnTo>
                <a:lnTo>
                  <a:pt x="0" y="0"/>
                </a:lnTo>
                <a:lnTo>
                  <a:pt x="0" y="1278636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330317" y="4427020"/>
            <a:ext cx="1956441" cy="14385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68668" y="5403709"/>
            <a:ext cx="4507566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1059" b="1" spc="180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W</a:t>
            </a:r>
            <a:r>
              <a:rPr sz="1059" b="1" spc="18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a</a:t>
            </a:r>
            <a:r>
              <a:rPr sz="1059" b="1" spc="62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t</a:t>
            </a:r>
            <a:r>
              <a:rPr sz="1059" b="1" spc="-180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c</a:t>
            </a:r>
            <a:r>
              <a:rPr sz="1059" b="1" spc="62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h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 </a:t>
            </a:r>
            <a:r>
              <a:rPr sz="1059" b="1" spc="53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h</a:t>
            </a:r>
            <a:r>
              <a:rPr sz="1059" b="1" spc="-13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o</a:t>
            </a:r>
            <a:r>
              <a:rPr sz="1059" b="1" spc="185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w</a:t>
            </a:r>
            <a:r>
              <a:rPr sz="1059" b="1" spc="-35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-</a:t>
            </a:r>
            <a:r>
              <a:rPr sz="1059" b="1" spc="62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t</a:t>
            </a:r>
            <a:r>
              <a:rPr sz="1059" b="1" spc="18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o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 </a:t>
            </a:r>
            <a:r>
              <a:rPr sz="1059" b="1" spc="57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v</a:t>
            </a:r>
            <a:r>
              <a:rPr sz="1059" b="1" spc="49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i</a:t>
            </a:r>
            <a:r>
              <a:rPr sz="1059" b="1" spc="18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d</a:t>
            </a:r>
            <a:r>
              <a:rPr sz="1059" b="1" spc="-35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e</a:t>
            </a:r>
            <a:r>
              <a:rPr sz="1059" b="1" spc="-4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o</a:t>
            </a:r>
            <a:r>
              <a:rPr sz="1059" b="1" spc="62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: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 </a:t>
            </a:r>
            <a:r>
              <a:rPr sz="1059" b="1" spc="44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D</a:t>
            </a:r>
            <a:r>
              <a:rPr sz="1059" b="1" spc="-31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e</a:t>
            </a:r>
            <a:r>
              <a:rPr sz="1059" b="1" spc="-35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e</a:t>
            </a:r>
            <a:r>
              <a:rPr sz="1059" b="1" spc="18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p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 </a:t>
            </a:r>
            <a:r>
              <a:rPr sz="1059" b="1" spc="57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L</a:t>
            </a:r>
            <a:r>
              <a:rPr sz="1059" b="1" spc="-35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e</a:t>
            </a:r>
            <a:r>
              <a:rPr sz="1059" b="1" spc="9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a</a:t>
            </a:r>
            <a:r>
              <a:rPr sz="1059" b="1" spc="128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r</a:t>
            </a:r>
            <a:r>
              <a:rPr sz="1059" b="1" spc="49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n</a:t>
            </a:r>
            <a:r>
              <a:rPr sz="1059" b="1" spc="53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in</a:t>
            </a:r>
            <a:r>
              <a:rPr sz="1059" b="1" spc="13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g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 </a:t>
            </a:r>
            <a:r>
              <a:rPr sz="1059" b="1" spc="53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i</a:t>
            </a:r>
            <a:r>
              <a:rPr sz="1059" b="1" spc="62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n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 </a:t>
            </a:r>
            <a:r>
              <a:rPr sz="1059" b="1" spc="-44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1</a:t>
            </a:r>
            <a:r>
              <a:rPr sz="1059" b="1" spc="128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1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 </a:t>
            </a:r>
            <a:r>
              <a:rPr sz="1059" b="1" spc="44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L</a:t>
            </a:r>
            <a:r>
              <a:rPr sz="1059" b="1" spc="53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i</a:t>
            </a:r>
            <a:r>
              <a:rPr sz="1059" b="1" spc="57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n</a:t>
            </a:r>
            <a:r>
              <a:rPr sz="1059" b="1" spc="-53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e</a:t>
            </a:r>
            <a:r>
              <a:rPr sz="1059" b="1" spc="71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s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 </a:t>
            </a:r>
            <a:r>
              <a:rPr sz="1059" b="1" spc="13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o</a:t>
            </a:r>
            <a:r>
              <a:rPr sz="1059" b="1" spc="110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f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 </a:t>
            </a:r>
            <a:r>
              <a:rPr sz="1059" b="1" spc="97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M</a:t>
            </a:r>
            <a:r>
              <a:rPr sz="1059" b="1" spc="-26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A</a:t>
            </a:r>
            <a:r>
              <a:rPr sz="1059" b="1" spc="101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T</a:t>
            </a:r>
            <a:r>
              <a:rPr sz="1059" b="1" spc="79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L</a:t>
            </a:r>
            <a:r>
              <a:rPr sz="1059" b="1" spc="26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A</a:t>
            </a:r>
            <a:r>
              <a:rPr sz="1059" b="1" spc="97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B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 </a:t>
            </a:r>
            <a:r>
              <a:rPr sz="1059" b="1" spc="-146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C</a:t>
            </a:r>
            <a:r>
              <a:rPr sz="1059" b="1" spc="13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o</a:t>
            </a:r>
            <a:r>
              <a:rPr sz="1059" b="1" spc="18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d</a:t>
            </a:r>
            <a:r>
              <a:rPr sz="1059" b="1" spc="-35" dirty="0">
                <a:solidFill>
                  <a:srgbClr val="0071AA"/>
                </a:solidFill>
                <a:latin typeface="Century Gothic"/>
                <a:cs typeface="Century Gothic"/>
                <a:hlinkClick r:id="rId7"/>
              </a:rPr>
              <a:t>e</a:t>
            </a:r>
            <a:endParaRPr sz="1059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54920" y="5400018"/>
            <a:ext cx="76760" cy="137832"/>
          </a:xfrm>
          <a:custGeom>
            <a:avLst/>
            <a:gdLst/>
            <a:ahLst/>
            <a:cxnLst/>
            <a:rect l="l" t="t" r="r" b="b"/>
            <a:pathLst>
              <a:path w="86995" h="156209">
                <a:moveTo>
                  <a:pt x="30124" y="0"/>
                </a:moveTo>
                <a:lnTo>
                  <a:pt x="0" y="0"/>
                </a:lnTo>
                <a:lnTo>
                  <a:pt x="56730" y="77901"/>
                </a:lnTo>
                <a:lnTo>
                  <a:pt x="406" y="155803"/>
                </a:lnTo>
                <a:lnTo>
                  <a:pt x="30124" y="155803"/>
                </a:lnTo>
                <a:lnTo>
                  <a:pt x="86448" y="77901"/>
                </a:lnTo>
                <a:lnTo>
                  <a:pt x="30124" y="0"/>
                </a:lnTo>
                <a:close/>
              </a:path>
            </a:pathLst>
          </a:custGeom>
          <a:solidFill>
            <a:srgbClr val="2E7DB1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86192" y="5400018"/>
            <a:ext cx="76760" cy="137832"/>
          </a:xfrm>
          <a:custGeom>
            <a:avLst/>
            <a:gdLst/>
            <a:ahLst/>
            <a:cxnLst/>
            <a:rect l="l" t="t" r="r" b="b"/>
            <a:pathLst>
              <a:path w="86995" h="156209">
                <a:moveTo>
                  <a:pt x="30149" y="0"/>
                </a:moveTo>
                <a:lnTo>
                  <a:pt x="0" y="0"/>
                </a:lnTo>
                <a:lnTo>
                  <a:pt x="56730" y="77901"/>
                </a:lnTo>
                <a:lnTo>
                  <a:pt x="406" y="155803"/>
                </a:lnTo>
                <a:lnTo>
                  <a:pt x="30137" y="155803"/>
                </a:lnTo>
                <a:lnTo>
                  <a:pt x="86436" y="77901"/>
                </a:lnTo>
                <a:lnTo>
                  <a:pt x="30149" y="0"/>
                </a:lnTo>
                <a:close/>
              </a:path>
            </a:pathLst>
          </a:custGeom>
          <a:solidFill>
            <a:srgbClr val="2E7DB1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pc="9" dirty="0">
                <a:solidFill>
                  <a:prstClr val="white"/>
                </a:solidFill>
              </a:rPr>
              <a:t>Introducing</a:t>
            </a:r>
            <a:r>
              <a:rPr spc="71" dirty="0">
                <a:solidFill>
                  <a:prstClr val="white"/>
                </a:solidFill>
              </a:rPr>
              <a:t> </a:t>
            </a:r>
            <a:r>
              <a:rPr spc="31" dirty="0">
                <a:solidFill>
                  <a:prstClr val="white"/>
                </a:solidFill>
              </a:rPr>
              <a:t>Deep</a:t>
            </a:r>
            <a:r>
              <a:rPr spc="71" dirty="0">
                <a:solidFill>
                  <a:prstClr val="white"/>
                </a:solidFill>
              </a:rPr>
              <a:t> </a:t>
            </a:r>
            <a:r>
              <a:rPr spc="9" dirty="0">
                <a:solidFill>
                  <a:prstClr val="white"/>
                </a:solidFill>
              </a:rPr>
              <a:t>Lea</a:t>
            </a:r>
            <a:r>
              <a:rPr spc="13" dirty="0">
                <a:solidFill>
                  <a:prstClr val="white"/>
                </a:solidFill>
              </a:rPr>
              <a:t>r</a:t>
            </a:r>
            <a:r>
              <a:rPr spc="31" dirty="0">
                <a:solidFill>
                  <a:prstClr val="white"/>
                </a:solidFill>
              </a:rPr>
              <a:t>ning</a:t>
            </a:r>
            <a:r>
              <a:rPr spc="71" dirty="0">
                <a:solidFill>
                  <a:prstClr val="white"/>
                </a:solidFill>
              </a:rPr>
              <a:t> </a:t>
            </a:r>
            <a:r>
              <a:rPr spc="-4" dirty="0">
                <a:solidFill>
                  <a:prstClr val="white"/>
                </a:solidFill>
              </a:rPr>
              <a:t>with</a:t>
            </a:r>
            <a:r>
              <a:rPr spc="71" dirty="0">
                <a:solidFill>
                  <a:prstClr val="white"/>
                </a:solidFill>
              </a:rPr>
              <a:t> </a:t>
            </a:r>
            <a:r>
              <a:rPr spc="79" dirty="0">
                <a:solidFill>
                  <a:prstClr val="white"/>
                </a:solidFill>
              </a:rPr>
              <a:t>M</a:t>
            </a:r>
            <a:r>
              <a:rPr spc="-18" dirty="0">
                <a:solidFill>
                  <a:prstClr val="white"/>
                </a:solidFill>
              </a:rPr>
              <a:t>A</a:t>
            </a:r>
            <a:r>
              <a:rPr spc="18" dirty="0">
                <a:solidFill>
                  <a:prstClr val="white"/>
                </a:solidFill>
              </a:rPr>
              <a:t>TLAB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33784" y="6082597"/>
            <a:ext cx="84054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200" dirty="0">
                <a:latin typeface="+mn-lt"/>
              </a:rPr>
              <a:t>https://www.mathworks.com/content/dam/mathworks/tag-team/Objects/d/80879v00_Deep_Learning_ebook.pdf</a:t>
            </a:r>
          </a:p>
        </p:txBody>
      </p:sp>
    </p:spTree>
    <p:extLst>
      <p:ext uri="{BB962C8B-B14F-4D97-AF65-F5344CB8AC3E}">
        <p14:creationId xmlns:p14="http://schemas.microsoft.com/office/powerpoint/2010/main" val="255277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89" y="2225701"/>
            <a:ext cx="2857642" cy="2784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36" y="6014610"/>
            <a:ext cx="8749487" cy="674653"/>
          </a:xfrm>
        </p:spPr>
        <p:txBody>
          <a:bodyPr>
            <a:normAutofit/>
          </a:bodyPr>
          <a:lstStyle/>
          <a:p>
            <a:r>
              <a:rPr lang="en-US" sz="1765" dirty="0" smtClean="0">
                <a:hlinkClick r:id="rId3"/>
              </a:rPr>
              <a:t>Ng et al., </a:t>
            </a:r>
            <a:r>
              <a:rPr lang="en-US" sz="1765" dirty="0" smtClean="0"/>
              <a:t>proc. ICML 09, pp 609-616</a:t>
            </a:r>
            <a:endParaRPr lang="en-US" sz="1765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884" y="2854251"/>
            <a:ext cx="5565287" cy="3835012"/>
          </a:xfrm>
          <a:prstGeom prst="rect">
            <a:avLst/>
          </a:prstGeom>
        </p:spPr>
      </p:pic>
      <p:sp>
        <p:nvSpPr>
          <p:cNvPr id="4" name="Flèche courbée vers le bas 3"/>
          <p:cNvSpPr/>
          <p:nvPr/>
        </p:nvSpPr>
        <p:spPr>
          <a:xfrm rot="1120373">
            <a:off x="3472633" y="1781887"/>
            <a:ext cx="3182817" cy="831915"/>
          </a:xfrm>
          <a:prstGeom prst="curvedDown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CA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Apprentissage par transfert</a:t>
            </a:r>
          </a:p>
        </p:txBody>
      </p:sp>
    </p:spTree>
    <p:extLst>
      <p:ext uri="{BB962C8B-B14F-4D97-AF65-F5344CB8AC3E}">
        <p14:creationId xmlns:p14="http://schemas.microsoft.com/office/powerpoint/2010/main" val="95954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pc="124" dirty="0">
                <a:solidFill>
                  <a:srgbClr val="FFFFFF"/>
                </a:solidFill>
              </a:rPr>
              <a:t>Retraining</a:t>
            </a:r>
            <a:r>
              <a:rPr spc="150" dirty="0">
                <a:solidFill>
                  <a:srgbClr val="FFFFFF"/>
                </a:solidFill>
              </a:rPr>
              <a:t> </a:t>
            </a:r>
            <a:r>
              <a:rPr spc="88" dirty="0">
                <a:solidFill>
                  <a:srgbClr val="FFFFFF"/>
                </a:solidFill>
              </a:rPr>
              <a:t>an</a:t>
            </a:r>
            <a:r>
              <a:rPr spc="150" dirty="0">
                <a:solidFill>
                  <a:srgbClr val="FFFFFF"/>
                </a:solidFill>
              </a:rPr>
              <a:t> </a:t>
            </a:r>
            <a:r>
              <a:rPr spc="146" dirty="0">
                <a:solidFill>
                  <a:srgbClr val="FFFFFF"/>
                </a:solidFill>
              </a:rPr>
              <a:t>Existing</a:t>
            </a:r>
            <a:r>
              <a:rPr spc="150" dirty="0">
                <a:solidFill>
                  <a:srgbClr val="FFFFFF"/>
                </a:solidFill>
              </a:rPr>
              <a:t> </a:t>
            </a:r>
            <a:r>
              <a:rPr spc="202" dirty="0">
                <a:solidFill>
                  <a:srgbClr val="FFFFFF"/>
                </a:solidFill>
              </a:rPr>
              <a:t>Network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98572" y="1846805"/>
            <a:ext cx="3729648" cy="17503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8965">
              <a:lnSpc>
                <a:spcPct val="111100"/>
              </a:lnSpc>
            </a:pPr>
            <a:r>
              <a:rPr sz="1059" spc="-53" dirty="0">
                <a:latin typeface="Arial Unicode MS"/>
                <a:cs typeface="Arial Unicode MS"/>
              </a:rPr>
              <a:t>I</a:t>
            </a:r>
            <a:r>
              <a:rPr sz="1059" spc="-35" dirty="0">
                <a:latin typeface="Arial Unicode MS"/>
                <a:cs typeface="Arial Unicode MS"/>
              </a:rPr>
              <a:t>n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44" dirty="0">
                <a:latin typeface="Arial Unicode MS"/>
                <a:cs typeface="Arial Unicode MS"/>
              </a:rPr>
              <a:t>he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p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-66" dirty="0">
                <a:latin typeface="Arial Unicode MS"/>
                <a:cs typeface="Arial Unicode MS"/>
              </a:rPr>
              <a:t>e</a:t>
            </a:r>
            <a:r>
              <a:rPr sz="1059" spc="-57" dirty="0">
                <a:latin typeface="Arial Unicode MS"/>
                <a:cs typeface="Arial Unicode MS"/>
              </a:rPr>
              <a:t>v</a:t>
            </a:r>
            <a:r>
              <a:rPr sz="1059" spc="22" dirty="0">
                <a:latin typeface="Arial Unicode MS"/>
                <a:cs typeface="Arial Unicode MS"/>
              </a:rPr>
              <a:t>i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-71" dirty="0">
                <a:latin typeface="Arial Unicode MS"/>
                <a:cs typeface="Arial Unicode MS"/>
              </a:rPr>
              <a:t>u</a:t>
            </a:r>
            <a:r>
              <a:rPr sz="1059" spc="-115" dirty="0">
                <a:latin typeface="Arial Unicode MS"/>
                <a:cs typeface="Arial Unicode MS"/>
              </a:rPr>
              <a:t>s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66" dirty="0">
                <a:latin typeface="Arial Unicode MS"/>
                <a:cs typeface="Arial Unicode MS"/>
              </a:rPr>
              <a:t>e</a:t>
            </a:r>
            <a:r>
              <a:rPr sz="1059" spc="-31" dirty="0">
                <a:latin typeface="Arial Unicode MS"/>
                <a:cs typeface="Arial Unicode MS"/>
              </a:rPr>
              <a:t>x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-84" dirty="0">
                <a:latin typeface="Arial Unicode MS"/>
                <a:cs typeface="Arial Unicode MS"/>
              </a:rPr>
              <a:t>m</a:t>
            </a:r>
            <a:r>
              <a:rPr sz="1059" spc="13" dirty="0">
                <a:latin typeface="Arial Unicode MS"/>
                <a:cs typeface="Arial Unicode MS"/>
              </a:rPr>
              <a:t>p</a:t>
            </a:r>
            <a:r>
              <a:rPr sz="1059" dirty="0">
                <a:latin typeface="Arial Unicode MS"/>
                <a:cs typeface="Arial Unicode MS"/>
              </a:rPr>
              <a:t>l</a:t>
            </a:r>
            <a:r>
              <a:rPr sz="1059" spc="-88" dirty="0">
                <a:latin typeface="Arial Unicode MS"/>
                <a:cs typeface="Arial Unicode MS"/>
              </a:rPr>
              <a:t>e</a:t>
            </a:r>
            <a:r>
              <a:rPr sz="1059" spc="26" dirty="0">
                <a:latin typeface="Arial Unicode MS"/>
                <a:cs typeface="Arial Unicode MS"/>
              </a:rPr>
              <a:t>,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w</a:t>
            </a:r>
            <a:r>
              <a:rPr sz="1059" spc="-44" dirty="0">
                <a:latin typeface="Arial Unicode MS"/>
                <a:cs typeface="Arial Unicode MS"/>
              </a:rPr>
              <a:t>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71" dirty="0">
                <a:latin typeface="Arial Unicode MS"/>
                <a:cs typeface="Arial Unicode MS"/>
              </a:rPr>
              <a:t>u</a:t>
            </a:r>
            <a:r>
              <a:rPr sz="1059" spc="-124" dirty="0">
                <a:latin typeface="Arial Unicode MS"/>
                <a:cs typeface="Arial Unicode MS"/>
              </a:rPr>
              <a:t>s</a:t>
            </a:r>
            <a:r>
              <a:rPr sz="1059" spc="-44" dirty="0">
                <a:latin typeface="Arial Unicode MS"/>
                <a:cs typeface="Arial Unicode MS"/>
              </a:rPr>
              <a:t>e</a:t>
            </a:r>
            <a:r>
              <a:rPr sz="1059" spc="18" dirty="0">
                <a:latin typeface="Arial Unicode MS"/>
                <a:cs typeface="Arial Unicode MS"/>
              </a:rPr>
              <a:t>d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44" dirty="0">
                <a:latin typeface="Arial Unicode MS"/>
                <a:cs typeface="Arial Unicode MS"/>
              </a:rPr>
              <a:t>he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4" dirty="0">
                <a:latin typeface="Arial Unicode MS"/>
                <a:cs typeface="Arial Unicode MS"/>
              </a:rPr>
              <a:t>n</a:t>
            </a:r>
            <a:r>
              <a:rPr sz="1059" spc="-53" dirty="0">
                <a:latin typeface="Arial Unicode MS"/>
                <a:cs typeface="Arial Unicode MS"/>
              </a:rPr>
              <a:t>e</a:t>
            </a:r>
            <a:r>
              <a:rPr sz="1059" spc="-9" dirty="0">
                <a:latin typeface="Arial Unicode MS"/>
                <a:cs typeface="Arial Unicode MS"/>
              </a:rPr>
              <a:t>t</a:t>
            </a:r>
            <a:r>
              <a:rPr sz="1059" spc="9" dirty="0">
                <a:latin typeface="Arial Unicode MS"/>
                <a:cs typeface="Arial Unicode MS"/>
              </a:rPr>
              <a:t>w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-9" dirty="0">
                <a:latin typeface="Arial Unicode MS"/>
                <a:cs typeface="Arial Unicode MS"/>
              </a:rPr>
              <a:t>r</a:t>
            </a:r>
            <a:r>
              <a:rPr sz="1059" spc="-35" dirty="0">
                <a:latin typeface="Arial Unicode MS"/>
                <a:cs typeface="Arial Unicode MS"/>
              </a:rPr>
              <a:t>k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128" dirty="0">
                <a:latin typeface="Arial Unicode MS"/>
                <a:cs typeface="Arial Unicode MS"/>
              </a:rPr>
              <a:t>s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-4" dirty="0">
                <a:latin typeface="Arial Unicode MS"/>
                <a:cs typeface="Arial Unicode MS"/>
              </a:rPr>
              <a:t>a</a:t>
            </a:r>
            <a:r>
              <a:rPr sz="1059" spc="22" dirty="0">
                <a:latin typeface="Arial Unicode MS"/>
                <a:cs typeface="Arial Unicode MS"/>
              </a:rPr>
              <a:t>i</a:t>
            </a:r>
            <a:r>
              <a:rPr sz="1059" spc="4" dirty="0">
                <a:latin typeface="Arial Unicode MS"/>
                <a:cs typeface="Arial Unicode MS"/>
              </a:rPr>
              <a:t>g</a:t>
            </a:r>
            <a:r>
              <a:rPr sz="1059" spc="-53" dirty="0">
                <a:latin typeface="Arial Unicode MS"/>
                <a:cs typeface="Arial Unicode MS"/>
              </a:rPr>
              <a:t>h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-57" dirty="0">
                <a:latin typeface="Arial Unicode MS"/>
                <a:cs typeface="Arial Unicode MS"/>
              </a:rPr>
              <a:t>u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9" dirty="0">
                <a:latin typeface="Arial Unicode MS"/>
                <a:cs typeface="Arial Unicode MS"/>
              </a:rPr>
              <a:t>of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44" dirty="0">
                <a:latin typeface="Arial Unicode MS"/>
                <a:cs typeface="Arial Unicode MS"/>
              </a:rPr>
              <a:t>he</a:t>
            </a:r>
            <a:r>
              <a:rPr sz="1059" spc="-22" dirty="0">
                <a:latin typeface="Arial Unicode MS"/>
                <a:cs typeface="Arial Unicode MS"/>
              </a:rPr>
              <a:t> </a:t>
            </a:r>
            <a:r>
              <a:rPr sz="1059" spc="18" dirty="0">
                <a:latin typeface="Arial Unicode MS"/>
                <a:cs typeface="Arial Unicode MS"/>
              </a:rPr>
              <a:t>b</a:t>
            </a:r>
            <a:r>
              <a:rPr sz="1059" spc="-22" dirty="0">
                <a:latin typeface="Arial Unicode MS"/>
                <a:cs typeface="Arial Unicode MS"/>
              </a:rPr>
              <a:t>o</a:t>
            </a:r>
            <a:r>
              <a:rPr sz="1059" spc="-26" dirty="0">
                <a:latin typeface="Arial Unicode MS"/>
                <a:cs typeface="Arial Unicode MS"/>
              </a:rPr>
              <a:t>x</a:t>
            </a:r>
            <a:r>
              <a:rPr sz="1059" spc="26" dirty="0">
                <a:latin typeface="Arial Unicode MS"/>
                <a:cs typeface="Arial Unicode MS"/>
              </a:rPr>
              <a:t>.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84" dirty="0">
                <a:latin typeface="Arial Unicode MS"/>
                <a:cs typeface="Arial Unicode MS"/>
              </a:rPr>
              <a:t>W</a:t>
            </a:r>
            <a:r>
              <a:rPr sz="1059" spc="-44" dirty="0">
                <a:latin typeface="Arial Unicode MS"/>
                <a:cs typeface="Arial Unicode MS"/>
              </a:rPr>
              <a:t>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" dirty="0">
                <a:latin typeface="Arial Unicode MS"/>
                <a:cs typeface="Arial Unicode MS"/>
              </a:rPr>
              <a:t>d</a:t>
            </a:r>
            <a:r>
              <a:rPr sz="1059" spc="18" dirty="0">
                <a:latin typeface="Arial Unicode MS"/>
                <a:cs typeface="Arial Unicode MS"/>
              </a:rPr>
              <a:t>i</a:t>
            </a:r>
            <a:r>
              <a:rPr sz="1059" spc="4" dirty="0">
                <a:latin typeface="Arial Unicode MS"/>
                <a:cs typeface="Arial Unicode MS"/>
              </a:rPr>
              <a:t>d</a:t>
            </a:r>
            <a:r>
              <a:rPr sz="1059" spc="-97" dirty="0">
                <a:latin typeface="Arial Unicode MS"/>
                <a:cs typeface="Arial Unicode MS"/>
              </a:rPr>
              <a:t>n</a:t>
            </a:r>
            <a:r>
              <a:rPr sz="1059" spc="13" dirty="0">
                <a:latin typeface="Arial Unicode MS"/>
                <a:cs typeface="Arial Unicode MS"/>
              </a:rPr>
              <a:t>’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79" dirty="0">
                <a:latin typeface="Arial Unicode MS"/>
                <a:cs typeface="Arial Unicode MS"/>
              </a:rPr>
              <a:t>m</a:t>
            </a:r>
            <a:r>
              <a:rPr sz="1059" spc="4" dirty="0">
                <a:latin typeface="Arial Unicode MS"/>
                <a:cs typeface="Arial Unicode MS"/>
              </a:rPr>
              <a:t>o</a:t>
            </a:r>
            <a:r>
              <a:rPr sz="1059" spc="-4" dirty="0">
                <a:latin typeface="Arial Unicode MS"/>
                <a:cs typeface="Arial Unicode MS"/>
              </a:rPr>
              <a:t>d</a:t>
            </a:r>
            <a:r>
              <a:rPr sz="1059" spc="18" dirty="0">
                <a:latin typeface="Arial Unicode MS"/>
                <a:cs typeface="Arial Unicode MS"/>
              </a:rPr>
              <a:t>i</a:t>
            </a:r>
            <a:r>
              <a:rPr sz="1059" spc="26" dirty="0">
                <a:latin typeface="Arial Unicode MS"/>
                <a:cs typeface="Arial Unicode MS"/>
              </a:rPr>
              <a:t>f</a:t>
            </a:r>
            <a:r>
              <a:rPr sz="1059" spc="-9" dirty="0">
                <a:latin typeface="Arial Unicode MS"/>
                <a:cs typeface="Arial Unicode MS"/>
              </a:rPr>
              <a:t>y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8" dirty="0">
                <a:latin typeface="Arial Unicode MS"/>
                <a:cs typeface="Arial Unicode MS"/>
              </a:rPr>
              <a:t>i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35" dirty="0">
                <a:latin typeface="Arial Unicode MS"/>
                <a:cs typeface="Arial Unicode MS"/>
              </a:rPr>
              <a:t>n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-62" dirty="0">
                <a:latin typeface="Arial Unicode MS"/>
                <a:cs typeface="Arial Unicode MS"/>
              </a:rPr>
              <a:t>n</a:t>
            </a:r>
            <a:r>
              <a:rPr sz="1059" spc="-9" dirty="0">
                <a:latin typeface="Arial Unicode MS"/>
                <a:cs typeface="Arial Unicode MS"/>
              </a:rPr>
              <a:t>y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wa</a:t>
            </a:r>
            <a:r>
              <a:rPr sz="1059" spc="-9" dirty="0">
                <a:latin typeface="Arial Unicode MS"/>
                <a:cs typeface="Arial Unicode MS"/>
              </a:rPr>
              <a:t>y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8" dirty="0">
                <a:latin typeface="Arial Unicode MS"/>
                <a:cs typeface="Arial Unicode MS"/>
              </a:rPr>
              <a:t>b</a:t>
            </a:r>
            <a:r>
              <a:rPr sz="1059" spc="-44" dirty="0">
                <a:latin typeface="Arial Unicode MS"/>
                <a:cs typeface="Arial Unicode MS"/>
              </a:rPr>
              <a:t>e</a:t>
            </a:r>
            <a:r>
              <a:rPr sz="1059" spc="-35" dirty="0">
                <a:latin typeface="Arial Unicode MS"/>
                <a:cs typeface="Arial Unicode MS"/>
              </a:rPr>
              <a:t>c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-71" dirty="0">
                <a:latin typeface="Arial Unicode MS"/>
                <a:cs typeface="Arial Unicode MS"/>
              </a:rPr>
              <a:t>u</a:t>
            </a:r>
            <a:r>
              <a:rPr sz="1059" spc="-124" dirty="0">
                <a:latin typeface="Arial Unicode MS"/>
                <a:cs typeface="Arial Unicode MS"/>
              </a:rPr>
              <a:t>s</a:t>
            </a:r>
            <a:r>
              <a:rPr sz="1059" spc="-44" dirty="0">
                <a:latin typeface="Arial Unicode MS"/>
                <a:cs typeface="Arial Unicode MS"/>
              </a:rPr>
              <a:t>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22" dirty="0">
                <a:latin typeface="Arial Unicode MS"/>
                <a:cs typeface="Arial Unicode MS"/>
              </a:rPr>
              <a:t>A</a:t>
            </a:r>
            <a:r>
              <a:rPr sz="1059" dirty="0">
                <a:latin typeface="Arial Unicode MS"/>
                <a:cs typeface="Arial Unicode MS"/>
              </a:rPr>
              <a:t>l</a:t>
            </a:r>
            <a:r>
              <a:rPr sz="1059" spc="-66" dirty="0">
                <a:latin typeface="Arial Unicode MS"/>
                <a:cs typeface="Arial Unicode MS"/>
              </a:rPr>
              <a:t>e</a:t>
            </a:r>
            <a:r>
              <a:rPr sz="1059" spc="-18" dirty="0">
                <a:latin typeface="Arial Unicode MS"/>
                <a:cs typeface="Arial Unicode MS"/>
              </a:rPr>
              <a:t>x</a:t>
            </a:r>
            <a:r>
              <a:rPr sz="1059" spc="115" dirty="0">
                <a:latin typeface="Arial Unicode MS"/>
                <a:cs typeface="Arial Unicode MS"/>
              </a:rPr>
              <a:t>N</a:t>
            </a:r>
            <a:r>
              <a:rPr sz="1059" spc="-53" dirty="0">
                <a:latin typeface="Arial Unicode MS"/>
                <a:cs typeface="Arial Unicode MS"/>
              </a:rPr>
              <a:t>e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w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-115" dirty="0">
                <a:latin typeface="Arial Unicode MS"/>
                <a:cs typeface="Arial Unicode MS"/>
              </a:rPr>
              <a:t>s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-4" dirty="0">
                <a:latin typeface="Arial Unicode MS"/>
                <a:cs typeface="Arial Unicode MS"/>
              </a:rPr>
              <a:t>a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44" dirty="0">
                <a:latin typeface="Arial Unicode MS"/>
                <a:cs typeface="Arial Unicode MS"/>
              </a:rPr>
              <a:t>ne</a:t>
            </a:r>
            <a:r>
              <a:rPr sz="1059" spc="18" dirty="0">
                <a:latin typeface="Arial Unicode MS"/>
                <a:cs typeface="Arial Unicode MS"/>
              </a:rPr>
              <a:t>d</a:t>
            </a:r>
            <a:r>
              <a:rPr sz="1059" spc="9" dirty="0">
                <a:latin typeface="Arial Unicode MS"/>
                <a:cs typeface="Arial Unicode MS"/>
              </a:rPr>
              <a:t> 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-35" dirty="0">
                <a:latin typeface="Arial Unicode MS"/>
                <a:cs typeface="Arial Unicode MS"/>
              </a:rPr>
              <a:t>n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79" dirty="0">
                <a:latin typeface="Arial Unicode MS"/>
                <a:cs typeface="Arial Unicode MS"/>
              </a:rPr>
              <a:t>m</a:t>
            </a:r>
            <a:r>
              <a:rPr sz="1059" spc="13" dirty="0">
                <a:latin typeface="Arial Unicode MS"/>
                <a:cs typeface="Arial Unicode MS"/>
              </a:rPr>
              <a:t>ag</a:t>
            </a:r>
            <a:r>
              <a:rPr sz="1059" spc="-49" dirty="0">
                <a:latin typeface="Arial Unicode MS"/>
                <a:cs typeface="Arial Unicode MS"/>
              </a:rPr>
              <a:t>e</a:t>
            </a:r>
            <a:r>
              <a:rPr sz="1059" spc="-115" dirty="0">
                <a:latin typeface="Arial Unicode MS"/>
                <a:cs typeface="Arial Unicode MS"/>
              </a:rPr>
              <a:t>s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137" dirty="0">
                <a:latin typeface="Arial Unicode MS"/>
                <a:cs typeface="Arial Unicode MS"/>
              </a:rPr>
              <a:t>s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97" dirty="0">
                <a:latin typeface="Arial Unicode MS"/>
                <a:cs typeface="Arial Unicode MS"/>
              </a:rPr>
              <a:t>m</a:t>
            </a:r>
            <a:r>
              <a:rPr sz="1059" spc="18" dirty="0">
                <a:latin typeface="Arial Unicode MS"/>
                <a:cs typeface="Arial Unicode MS"/>
              </a:rPr>
              <a:t>i</a:t>
            </a:r>
            <a:r>
              <a:rPr sz="1059" spc="-4" dirty="0">
                <a:latin typeface="Arial Unicode MS"/>
                <a:cs typeface="Arial Unicode MS"/>
              </a:rPr>
              <a:t>l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dirty="0">
                <a:latin typeface="Arial Unicode MS"/>
                <a:cs typeface="Arial Unicode MS"/>
              </a:rPr>
              <a:t>r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4" dirty="0">
                <a:latin typeface="Arial Unicode MS"/>
                <a:cs typeface="Arial Unicode MS"/>
              </a:rPr>
              <a:t>o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44" dirty="0">
                <a:latin typeface="Arial Unicode MS"/>
                <a:cs typeface="Arial Unicode MS"/>
              </a:rPr>
              <a:t>he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-44" dirty="0">
                <a:latin typeface="Arial Unicode MS"/>
                <a:cs typeface="Arial Unicode MS"/>
              </a:rPr>
              <a:t>n</a:t>
            </a:r>
            <a:r>
              <a:rPr sz="1059" spc="-49" dirty="0">
                <a:latin typeface="Arial Unicode MS"/>
                <a:cs typeface="Arial Unicode MS"/>
              </a:rPr>
              <a:t>e</a:t>
            </a:r>
            <a:r>
              <a:rPr sz="1059" spc="-115" dirty="0">
                <a:latin typeface="Arial Unicode MS"/>
                <a:cs typeface="Arial Unicode MS"/>
              </a:rPr>
              <a:t>s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w</a:t>
            </a:r>
            <a:r>
              <a:rPr sz="1059" spc="-44" dirty="0">
                <a:latin typeface="Arial Unicode MS"/>
                <a:cs typeface="Arial Unicode MS"/>
              </a:rPr>
              <a:t>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w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-53" dirty="0">
                <a:latin typeface="Arial Unicode MS"/>
                <a:cs typeface="Arial Unicode MS"/>
              </a:rPr>
              <a:t>n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13" dirty="0">
                <a:latin typeface="Arial Unicode MS"/>
                <a:cs typeface="Arial Unicode MS"/>
              </a:rPr>
              <a:t>ed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4" dirty="0">
                <a:latin typeface="Arial Unicode MS"/>
                <a:cs typeface="Arial Unicode MS"/>
              </a:rPr>
              <a:t>o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31" dirty="0">
                <a:latin typeface="Arial Unicode MS"/>
                <a:cs typeface="Arial Unicode MS"/>
              </a:rPr>
              <a:t>c</a:t>
            </a:r>
            <a:r>
              <a:rPr sz="1059" spc="-4" dirty="0">
                <a:latin typeface="Arial Unicode MS"/>
                <a:cs typeface="Arial Unicode MS"/>
              </a:rPr>
              <a:t>l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-119" dirty="0">
                <a:latin typeface="Arial Unicode MS"/>
                <a:cs typeface="Arial Unicode MS"/>
              </a:rPr>
              <a:t>s</a:t>
            </a:r>
            <a:r>
              <a:rPr sz="1059" spc="-137" dirty="0">
                <a:latin typeface="Arial Unicode MS"/>
                <a:cs typeface="Arial Unicode MS"/>
              </a:rPr>
              <a:t>s</a:t>
            </a:r>
            <a:r>
              <a:rPr sz="1059" spc="18" dirty="0">
                <a:latin typeface="Arial Unicode MS"/>
                <a:cs typeface="Arial Unicode MS"/>
              </a:rPr>
              <a:t>i</a:t>
            </a:r>
            <a:r>
              <a:rPr sz="1059" spc="26" dirty="0">
                <a:latin typeface="Arial Unicode MS"/>
                <a:cs typeface="Arial Unicode MS"/>
              </a:rPr>
              <a:t>f</a:t>
            </a:r>
            <a:r>
              <a:rPr sz="1059" spc="-97" dirty="0">
                <a:latin typeface="Arial Unicode MS"/>
                <a:cs typeface="Arial Unicode MS"/>
              </a:rPr>
              <a:t>y</a:t>
            </a:r>
            <a:r>
              <a:rPr sz="1059" spc="26" dirty="0">
                <a:latin typeface="Arial Unicode MS"/>
                <a:cs typeface="Arial Unicode MS"/>
              </a:rPr>
              <a:t>.</a:t>
            </a:r>
            <a:endParaRPr sz="1059" dirty="0">
              <a:latin typeface="Arial Unicode MS"/>
              <a:cs typeface="Arial Unicode MS"/>
            </a:endParaRPr>
          </a:p>
          <a:p>
            <a:pPr marL="11206" marR="4483">
              <a:lnSpc>
                <a:spcPct val="112799"/>
              </a:lnSpc>
              <a:spcBef>
                <a:spcPts val="772"/>
              </a:spcBef>
            </a:pPr>
            <a:r>
              <a:rPr sz="1059" spc="-224" dirty="0">
                <a:latin typeface="Arial Unicode MS"/>
                <a:cs typeface="Arial Unicode MS"/>
              </a:rPr>
              <a:t>T</a:t>
            </a:r>
            <a:r>
              <a:rPr sz="1059" spc="4" dirty="0">
                <a:latin typeface="Arial Unicode MS"/>
                <a:cs typeface="Arial Unicode MS"/>
              </a:rPr>
              <a:t>o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71" dirty="0">
                <a:latin typeface="Arial Unicode MS"/>
                <a:cs typeface="Arial Unicode MS"/>
              </a:rPr>
              <a:t>u</a:t>
            </a:r>
            <a:r>
              <a:rPr sz="1059" spc="-124" dirty="0">
                <a:latin typeface="Arial Unicode MS"/>
                <a:cs typeface="Arial Unicode MS"/>
              </a:rPr>
              <a:t>s</a:t>
            </a:r>
            <a:r>
              <a:rPr sz="1059" spc="-44" dirty="0">
                <a:latin typeface="Arial Unicode MS"/>
                <a:cs typeface="Arial Unicode MS"/>
              </a:rPr>
              <a:t>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22" dirty="0">
                <a:latin typeface="Arial Unicode MS"/>
                <a:cs typeface="Arial Unicode MS"/>
              </a:rPr>
              <a:t>A</a:t>
            </a:r>
            <a:r>
              <a:rPr sz="1059" dirty="0">
                <a:latin typeface="Arial Unicode MS"/>
                <a:cs typeface="Arial Unicode MS"/>
              </a:rPr>
              <a:t>l</a:t>
            </a:r>
            <a:r>
              <a:rPr sz="1059" spc="-66" dirty="0">
                <a:latin typeface="Arial Unicode MS"/>
                <a:cs typeface="Arial Unicode MS"/>
              </a:rPr>
              <a:t>e</a:t>
            </a:r>
            <a:r>
              <a:rPr sz="1059" spc="-18" dirty="0">
                <a:latin typeface="Arial Unicode MS"/>
                <a:cs typeface="Arial Unicode MS"/>
              </a:rPr>
              <a:t>x</a:t>
            </a:r>
            <a:r>
              <a:rPr sz="1059" spc="115" dirty="0">
                <a:latin typeface="Arial Unicode MS"/>
                <a:cs typeface="Arial Unicode MS"/>
              </a:rPr>
              <a:t>N</a:t>
            </a:r>
            <a:r>
              <a:rPr sz="1059" spc="-53" dirty="0">
                <a:latin typeface="Arial Unicode MS"/>
                <a:cs typeface="Arial Unicode MS"/>
              </a:rPr>
              <a:t>e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13" dirty="0">
                <a:latin typeface="Arial Unicode MS"/>
                <a:cs typeface="Arial Unicode MS"/>
              </a:rPr>
              <a:t>f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dirty="0">
                <a:latin typeface="Arial Unicode MS"/>
                <a:cs typeface="Arial Unicode MS"/>
              </a:rPr>
              <a:t>r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dirty="0">
                <a:latin typeface="Arial Unicode MS"/>
                <a:cs typeface="Arial Unicode MS"/>
              </a:rPr>
              <a:t>b</a:t>
            </a:r>
            <a:r>
              <a:rPr sz="1059" spc="22" dirty="0">
                <a:latin typeface="Arial Unicode MS"/>
                <a:cs typeface="Arial Unicode MS"/>
              </a:rPr>
              <a:t>j</a:t>
            </a:r>
            <a:r>
              <a:rPr sz="1059" spc="-44" dirty="0">
                <a:latin typeface="Arial Unicode MS"/>
                <a:cs typeface="Arial Unicode MS"/>
              </a:rPr>
              <a:t>e</a:t>
            </a:r>
            <a:r>
              <a:rPr sz="1059" spc="-31" dirty="0">
                <a:latin typeface="Arial Unicode MS"/>
                <a:cs typeface="Arial Unicode MS"/>
              </a:rPr>
              <a:t>c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115" dirty="0">
                <a:latin typeface="Arial Unicode MS"/>
                <a:cs typeface="Arial Unicode MS"/>
              </a:rPr>
              <a:t>s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4" dirty="0">
                <a:latin typeface="Arial Unicode MS"/>
                <a:cs typeface="Arial Unicode MS"/>
              </a:rPr>
              <a:t>n</a:t>
            </a:r>
            <a:r>
              <a:rPr sz="1059" spc="-9" dirty="0">
                <a:latin typeface="Arial Unicode MS"/>
                <a:cs typeface="Arial Unicode MS"/>
              </a:rPr>
              <a:t>o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-4" dirty="0">
                <a:latin typeface="Arial Unicode MS"/>
                <a:cs typeface="Arial Unicode MS"/>
              </a:rPr>
              <a:t>a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44" dirty="0">
                <a:latin typeface="Arial Unicode MS"/>
                <a:cs typeface="Arial Unicode MS"/>
              </a:rPr>
              <a:t>n</a:t>
            </a:r>
            <a:r>
              <a:rPr sz="1059" spc="-13" dirty="0">
                <a:latin typeface="Arial Unicode MS"/>
                <a:cs typeface="Arial Unicode MS"/>
              </a:rPr>
              <a:t>ed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35" dirty="0">
                <a:latin typeface="Arial Unicode MS"/>
                <a:cs typeface="Arial Unicode MS"/>
              </a:rPr>
              <a:t>n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44" dirty="0">
                <a:latin typeface="Arial Unicode MS"/>
                <a:cs typeface="Arial Unicode MS"/>
              </a:rPr>
              <a:t>he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-18" dirty="0">
                <a:latin typeface="Arial Unicode MS"/>
                <a:cs typeface="Arial Unicode MS"/>
              </a:rPr>
              <a:t>r</a:t>
            </a:r>
            <a:r>
              <a:rPr sz="1059" spc="22" dirty="0">
                <a:latin typeface="Arial Unicode MS"/>
                <a:cs typeface="Arial Unicode MS"/>
              </a:rPr>
              <a:t>i</a:t>
            </a:r>
            <a:r>
              <a:rPr sz="1059" spc="-4" dirty="0">
                <a:latin typeface="Arial Unicode MS"/>
                <a:cs typeface="Arial Unicode MS"/>
              </a:rPr>
              <a:t>g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44" dirty="0">
                <a:latin typeface="Arial Unicode MS"/>
                <a:cs typeface="Arial Unicode MS"/>
              </a:rPr>
              <a:t>n</a:t>
            </a:r>
            <a:r>
              <a:rPr sz="1059" spc="4" dirty="0">
                <a:latin typeface="Arial Unicode MS"/>
                <a:cs typeface="Arial Unicode MS"/>
              </a:rPr>
              <a:t>al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4" dirty="0">
                <a:latin typeface="Arial Unicode MS"/>
                <a:cs typeface="Arial Unicode MS"/>
              </a:rPr>
              <a:t>n</a:t>
            </a:r>
            <a:r>
              <a:rPr sz="1059" spc="-53" dirty="0">
                <a:latin typeface="Arial Unicode MS"/>
                <a:cs typeface="Arial Unicode MS"/>
              </a:rPr>
              <a:t>e</a:t>
            </a:r>
            <a:r>
              <a:rPr sz="1059" spc="-9" dirty="0">
                <a:latin typeface="Arial Unicode MS"/>
                <a:cs typeface="Arial Unicode MS"/>
              </a:rPr>
              <a:t>t</a:t>
            </a:r>
            <a:r>
              <a:rPr sz="1059" spc="9" dirty="0">
                <a:latin typeface="Arial Unicode MS"/>
                <a:cs typeface="Arial Unicode MS"/>
              </a:rPr>
              <a:t>w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-9" dirty="0">
                <a:latin typeface="Arial Unicode MS"/>
                <a:cs typeface="Arial Unicode MS"/>
              </a:rPr>
              <a:t>r</a:t>
            </a:r>
            <a:r>
              <a:rPr sz="1059" spc="-57" dirty="0">
                <a:latin typeface="Arial Unicode MS"/>
                <a:cs typeface="Arial Unicode MS"/>
              </a:rPr>
              <a:t>k</a:t>
            </a:r>
            <a:r>
              <a:rPr sz="1059" spc="26" dirty="0">
                <a:latin typeface="Arial Unicode MS"/>
                <a:cs typeface="Arial Unicode MS"/>
              </a:rPr>
              <a:t>,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w</a:t>
            </a:r>
            <a:r>
              <a:rPr sz="1059" spc="-44" dirty="0">
                <a:latin typeface="Arial Unicode MS"/>
                <a:cs typeface="Arial Unicode MS"/>
              </a:rPr>
              <a:t>e</a:t>
            </a:r>
            <a:r>
              <a:rPr sz="1059" spc="-22" dirty="0">
                <a:latin typeface="Arial Unicode MS"/>
                <a:cs typeface="Arial Unicode MS"/>
              </a:rPr>
              <a:t> </a:t>
            </a:r>
            <a:r>
              <a:rPr sz="1059" spc="-35" dirty="0">
                <a:latin typeface="Arial Unicode MS"/>
                <a:cs typeface="Arial Unicode MS"/>
              </a:rPr>
              <a:t>c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-35" dirty="0">
                <a:latin typeface="Arial Unicode MS"/>
                <a:cs typeface="Arial Unicode MS"/>
              </a:rPr>
              <a:t>n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-53" dirty="0">
                <a:latin typeface="Arial Unicode MS"/>
                <a:cs typeface="Arial Unicode MS"/>
              </a:rPr>
              <a:t>e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-4" dirty="0">
                <a:latin typeface="Arial Unicode MS"/>
                <a:cs typeface="Arial Unicode MS"/>
              </a:rPr>
              <a:t>a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35" dirty="0">
                <a:latin typeface="Arial Unicode MS"/>
                <a:cs typeface="Arial Unicode MS"/>
              </a:rPr>
              <a:t>n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8" dirty="0">
                <a:latin typeface="Arial Unicode MS"/>
                <a:cs typeface="Arial Unicode MS"/>
              </a:rPr>
              <a:t>i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th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-53" dirty="0">
                <a:latin typeface="Arial Unicode MS"/>
                <a:cs typeface="Arial Unicode MS"/>
              </a:rPr>
              <a:t>u</a:t>
            </a:r>
            <a:r>
              <a:rPr sz="1059" spc="4" dirty="0">
                <a:latin typeface="Arial Unicode MS"/>
                <a:cs typeface="Arial Unicode MS"/>
              </a:rPr>
              <a:t>g</a:t>
            </a:r>
            <a:r>
              <a:rPr sz="1059" spc="-35" dirty="0">
                <a:latin typeface="Arial Unicode MS"/>
                <a:cs typeface="Arial Unicode MS"/>
              </a:rPr>
              <a:t>h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i="1" spc="-57" dirty="0">
                <a:latin typeface="Calibri"/>
                <a:cs typeface="Calibri"/>
              </a:rPr>
              <a:t>t</a:t>
            </a:r>
            <a:r>
              <a:rPr sz="1059" i="1" spc="-110" dirty="0">
                <a:latin typeface="Calibri"/>
                <a:cs typeface="Calibri"/>
              </a:rPr>
              <a:t>r</a:t>
            </a:r>
            <a:r>
              <a:rPr sz="1059" i="1" spc="53" dirty="0">
                <a:latin typeface="Calibri"/>
                <a:cs typeface="Calibri"/>
              </a:rPr>
              <a:t>a</a:t>
            </a:r>
            <a:r>
              <a:rPr sz="1059" i="1" spc="-9" dirty="0">
                <a:latin typeface="Calibri"/>
                <a:cs typeface="Calibri"/>
              </a:rPr>
              <a:t>ns</a:t>
            </a:r>
            <a:r>
              <a:rPr sz="1059" i="1" spc="-53" dirty="0">
                <a:latin typeface="Calibri"/>
                <a:cs typeface="Calibri"/>
              </a:rPr>
              <a:t>f</a:t>
            </a:r>
            <a:r>
              <a:rPr sz="1059" i="1" spc="40" dirty="0">
                <a:latin typeface="Calibri"/>
                <a:cs typeface="Calibri"/>
              </a:rPr>
              <a:t>e</a:t>
            </a:r>
            <a:r>
              <a:rPr sz="1059" i="1" spc="-13" dirty="0">
                <a:latin typeface="Calibri"/>
                <a:cs typeface="Calibri"/>
              </a:rPr>
              <a:t>r</a:t>
            </a:r>
            <a:r>
              <a:rPr sz="1059" i="1" spc="84" dirty="0">
                <a:latin typeface="Calibri"/>
                <a:cs typeface="Calibri"/>
              </a:rPr>
              <a:t> </a:t>
            </a:r>
            <a:r>
              <a:rPr sz="1059" i="1" spc="-9" dirty="0">
                <a:latin typeface="Calibri"/>
                <a:cs typeface="Calibri"/>
              </a:rPr>
              <a:t>l</a:t>
            </a:r>
            <a:r>
              <a:rPr sz="1059" i="1" spc="44" dirty="0">
                <a:latin typeface="Calibri"/>
                <a:cs typeface="Calibri"/>
              </a:rPr>
              <a:t>e</a:t>
            </a:r>
            <a:r>
              <a:rPr sz="1059" i="1" spc="53" dirty="0">
                <a:latin typeface="Calibri"/>
                <a:cs typeface="Calibri"/>
              </a:rPr>
              <a:t>a</a:t>
            </a:r>
            <a:r>
              <a:rPr sz="1059" i="1" spc="-44" dirty="0">
                <a:latin typeface="Calibri"/>
                <a:cs typeface="Calibri"/>
              </a:rPr>
              <a:t>r</a:t>
            </a:r>
            <a:r>
              <a:rPr sz="1059" i="1" spc="-13" dirty="0">
                <a:latin typeface="Calibri"/>
                <a:cs typeface="Calibri"/>
              </a:rPr>
              <a:t>n</a:t>
            </a:r>
            <a:r>
              <a:rPr sz="1059" i="1" spc="9" dirty="0">
                <a:latin typeface="Calibri"/>
                <a:cs typeface="Calibri"/>
              </a:rPr>
              <a:t>i</a:t>
            </a:r>
            <a:r>
              <a:rPr sz="1059" i="1" dirty="0">
                <a:latin typeface="Calibri"/>
                <a:cs typeface="Calibri"/>
              </a:rPr>
              <a:t>n</a:t>
            </a:r>
            <a:r>
              <a:rPr sz="1059" i="1" spc="35" dirty="0">
                <a:latin typeface="Calibri"/>
                <a:cs typeface="Calibri"/>
              </a:rPr>
              <a:t>g</a:t>
            </a:r>
            <a:r>
              <a:rPr sz="1059" spc="26" dirty="0">
                <a:latin typeface="Arial Unicode MS"/>
                <a:cs typeface="Arial Unicode MS"/>
              </a:rPr>
              <a:t>.</a:t>
            </a:r>
            <a:r>
              <a:rPr sz="1059" dirty="0">
                <a:latin typeface="Arial Unicode MS"/>
                <a:cs typeface="Arial Unicode MS"/>
              </a:rPr>
              <a:t> </a:t>
            </a:r>
            <a:r>
              <a:rPr sz="1059" spc="62" dirty="0">
                <a:latin typeface="Arial Unicode MS"/>
                <a:cs typeface="Arial Unicode MS"/>
              </a:rPr>
              <a:t> </a:t>
            </a:r>
            <a:r>
              <a:rPr sz="1059" spc="-229" dirty="0">
                <a:latin typeface="Arial Unicode MS"/>
                <a:cs typeface="Arial Unicode MS"/>
              </a:rPr>
              <a:t>T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-57" dirty="0">
                <a:latin typeface="Arial Unicode MS"/>
                <a:cs typeface="Arial Unicode MS"/>
              </a:rPr>
              <a:t>n</a:t>
            </a:r>
            <a:r>
              <a:rPr sz="1059" spc="-128" dirty="0">
                <a:latin typeface="Arial Unicode MS"/>
                <a:cs typeface="Arial Unicode MS"/>
              </a:rPr>
              <a:t>s</a:t>
            </a:r>
            <a:r>
              <a:rPr sz="1059" spc="-9" dirty="0">
                <a:latin typeface="Arial Unicode MS"/>
                <a:cs typeface="Arial Unicode MS"/>
              </a:rPr>
              <a:t>f</a:t>
            </a:r>
            <a:r>
              <a:rPr sz="1059" spc="-49" dirty="0">
                <a:latin typeface="Arial Unicode MS"/>
                <a:cs typeface="Arial Unicode MS"/>
              </a:rPr>
              <a:t>e</a:t>
            </a:r>
            <a:r>
              <a:rPr sz="1059" dirty="0">
                <a:latin typeface="Arial Unicode MS"/>
                <a:cs typeface="Arial Unicode MS"/>
              </a:rPr>
              <a:t>r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dirty="0">
                <a:latin typeface="Arial Unicode MS"/>
                <a:cs typeface="Arial Unicode MS"/>
              </a:rPr>
              <a:t>l</a:t>
            </a:r>
            <a:r>
              <a:rPr sz="1059" spc="-13" dirty="0">
                <a:latin typeface="Arial Unicode MS"/>
                <a:cs typeface="Arial Unicode MS"/>
              </a:rPr>
              <a:t>e</a:t>
            </a:r>
            <a:r>
              <a:rPr sz="1059" spc="-26" dirty="0">
                <a:latin typeface="Arial Unicode MS"/>
                <a:cs typeface="Arial Unicode MS"/>
              </a:rPr>
              <a:t>a</a:t>
            </a:r>
            <a:r>
              <a:rPr sz="1059" spc="-9" dirty="0">
                <a:latin typeface="Arial Unicode MS"/>
                <a:cs typeface="Arial Unicode MS"/>
              </a:rPr>
              <a:t>r</a:t>
            </a:r>
            <a:r>
              <a:rPr sz="1059" spc="-62" dirty="0">
                <a:latin typeface="Arial Unicode MS"/>
                <a:cs typeface="Arial Unicode MS"/>
              </a:rPr>
              <a:t>n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44" dirty="0">
                <a:latin typeface="Arial Unicode MS"/>
                <a:cs typeface="Arial Unicode MS"/>
              </a:rPr>
              <a:t>n</a:t>
            </a:r>
            <a:r>
              <a:rPr sz="1059" spc="22" dirty="0">
                <a:latin typeface="Arial Unicode MS"/>
                <a:cs typeface="Arial Unicode MS"/>
              </a:rPr>
              <a:t>g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115" dirty="0">
                <a:latin typeface="Arial Unicode MS"/>
                <a:cs typeface="Arial Unicode MS"/>
              </a:rPr>
              <a:t>s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-35" dirty="0">
                <a:latin typeface="Arial Unicode MS"/>
                <a:cs typeface="Arial Unicode MS"/>
              </a:rPr>
              <a:t>n</a:t>
            </a:r>
            <a:r>
              <a:rPr sz="1059" spc="-18" dirty="0">
                <a:latin typeface="Arial Unicode MS"/>
                <a:cs typeface="Arial Unicode MS"/>
              </a:rPr>
              <a:t> 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13" dirty="0">
                <a:latin typeface="Arial Unicode MS"/>
                <a:cs typeface="Arial Unicode MS"/>
              </a:rPr>
              <a:t>pp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4" dirty="0">
                <a:latin typeface="Arial Unicode MS"/>
                <a:cs typeface="Arial Unicode MS"/>
              </a:rPr>
              <a:t>o</a:t>
            </a:r>
            <a:r>
              <a:rPr sz="1059" spc="13" dirty="0">
                <a:latin typeface="Arial Unicode MS"/>
                <a:cs typeface="Arial Unicode MS"/>
              </a:rPr>
              <a:t>a</a:t>
            </a:r>
            <a:r>
              <a:rPr sz="1059" spc="-35" dirty="0">
                <a:latin typeface="Arial Unicode MS"/>
                <a:cs typeface="Arial Unicode MS"/>
              </a:rPr>
              <a:t>ch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44" dirty="0">
                <a:latin typeface="Arial Unicode MS"/>
                <a:cs typeface="Arial Unicode MS"/>
              </a:rPr>
              <a:t>h</a:t>
            </a:r>
            <a:r>
              <a:rPr sz="1059" spc="9" dirty="0">
                <a:latin typeface="Arial Unicode MS"/>
                <a:cs typeface="Arial Unicode MS"/>
              </a:rPr>
              <a:t>a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13" dirty="0">
                <a:latin typeface="Arial Unicode MS"/>
                <a:cs typeface="Arial Unicode MS"/>
              </a:rPr>
              <a:t>pp</a:t>
            </a:r>
            <a:r>
              <a:rPr sz="1059" spc="-18" dirty="0">
                <a:latin typeface="Arial Unicode MS"/>
                <a:cs typeface="Arial Unicode MS"/>
              </a:rPr>
              <a:t>l</a:t>
            </a:r>
            <a:r>
              <a:rPr sz="1059" spc="22" dirty="0">
                <a:latin typeface="Arial Unicode MS"/>
                <a:cs typeface="Arial Unicode MS"/>
              </a:rPr>
              <a:t>i</a:t>
            </a:r>
            <a:r>
              <a:rPr sz="1059" spc="-49" dirty="0">
                <a:latin typeface="Arial Unicode MS"/>
                <a:cs typeface="Arial Unicode MS"/>
              </a:rPr>
              <a:t>e</a:t>
            </a:r>
            <a:r>
              <a:rPr sz="1059" spc="-115" dirty="0">
                <a:latin typeface="Arial Unicode MS"/>
                <a:cs typeface="Arial Unicode MS"/>
              </a:rPr>
              <a:t>s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4" dirty="0">
                <a:latin typeface="Arial Unicode MS"/>
                <a:cs typeface="Arial Unicode MS"/>
              </a:rPr>
              <a:t>kn</a:t>
            </a:r>
            <a:r>
              <a:rPr sz="1059" spc="-22" dirty="0">
                <a:latin typeface="Arial Unicode MS"/>
                <a:cs typeface="Arial Unicode MS"/>
              </a:rPr>
              <a:t>o</a:t>
            </a:r>
            <a:r>
              <a:rPr sz="1059" spc="31" dirty="0">
                <a:latin typeface="Arial Unicode MS"/>
                <a:cs typeface="Arial Unicode MS"/>
              </a:rPr>
              <a:t>w</a:t>
            </a:r>
            <a:r>
              <a:rPr sz="1059" dirty="0">
                <a:latin typeface="Arial Unicode MS"/>
                <a:cs typeface="Arial Unicode MS"/>
              </a:rPr>
              <a:t>l</a:t>
            </a:r>
            <a:r>
              <a:rPr sz="1059" spc="-13" dirty="0">
                <a:latin typeface="Arial Unicode MS"/>
                <a:cs typeface="Arial Unicode MS"/>
              </a:rPr>
              <a:t>e</a:t>
            </a:r>
            <a:r>
              <a:rPr sz="1059" spc="-18" dirty="0">
                <a:latin typeface="Arial Unicode MS"/>
                <a:cs typeface="Arial Unicode MS"/>
              </a:rPr>
              <a:t>d</a:t>
            </a:r>
            <a:r>
              <a:rPr sz="1059" spc="13" dirty="0">
                <a:latin typeface="Arial Unicode MS"/>
                <a:cs typeface="Arial Unicode MS"/>
              </a:rPr>
              <a:t>g</a:t>
            </a:r>
            <a:r>
              <a:rPr sz="1059" spc="-44" dirty="0">
                <a:latin typeface="Arial Unicode MS"/>
                <a:cs typeface="Arial Unicode MS"/>
              </a:rPr>
              <a:t>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9" dirty="0">
                <a:latin typeface="Arial Unicode MS"/>
                <a:cs typeface="Arial Unicode MS"/>
              </a:rPr>
              <a:t>of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-44" dirty="0">
                <a:latin typeface="Arial Unicode MS"/>
                <a:cs typeface="Arial Unicode MS"/>
              </a:rPr>
              <a:t>ne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9" dirty="0">
                <a:latin typeface="Arial Unicode MS"/>
                <a:cs typeface="Arial Unicode MS"/>
              </a:rPr>
              <a:t>t</a:t>
            </a:r>
            <a:r>
              <a:rPr sz="1059" spc="-13" dirty="0">
                <a:latin typeface="Arial Unicode MS"/>
                <a:cs typeface="Arial Unicode MS"/>
              </a:rPr>
              <a:t>y</a:t>
            </a:r>
            <a:r>
              <a:rPr sz="1059" spc="18" dirty="0">
                <a:latin typeface="Arial Unicode MS"/>
                <a:cs typeface="Arial Unicode MS"/>
              </a:rPr>
              <a:t>p</a:t>
            </a:r>
            <a:r>
              <a:rPr sz="1059" spc="-44" dirty="0">
                <a:latin typeface="Arial Unicode MS"/>
                <a:cs typeface="Arial Unicode MS"/>
              </a:rPr>
              <a:t>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9" dirty="0">
                <a:latin typeface="Arial Unicode MS"/>
                <a:cs typeface="Arial Unicode MS"/>
              </a:rPr>
              <a:t>of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p</a:t>
            </a:r>
            <a:r>
              <a:rPr sz="1059" spc="-31" dirty="0">
                <a:latin typeface="Arial Unicode MS"/>
                <a:cs typeface="Arial Unicode MS"/>
              </a:rPr>
              <a:t>r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13" dirty="0">
                <a:latin typeface="Arial Unicode MS"/>
                <a:cs typeface="Arial Unicode MS"/>
              </a:rPr>
              <a:t>b</a:t>
            </a:r>
            <a:r>
              <a:rPr sz="1059" dirty="0">
                <a:latin typeface="Arial Unicode MS"/>
                <a:cs typeface="Arial Unicode MS"/>
              </a:rPr>
              <a:t>l</a:t>
            </a:r>
            <a:r>
              <a:rPr sz="1059" spc="-53" dirty="0">
                <a:latin typeface="Arial Unicode MS"/>
                <a:cs typeface="Arial Unicode MS"/>
              </a:rPr>
              <a:t>e</a:t>
            </a:r>
            <a:r>
              <a:rPr sz="1059" spc="-71" dirty="0">
                <a:latin typeface="Arial Unicode MS"/>
                <a:cs typeface="Arial Unicode MS"/>
              </a:rPr>
              <a:t>m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4" dirty="0">
                <a:latin typeface="Arial Unicode MS"/>
                <a:cs typeface="Arial Unicode MS"/>
              </a:rPr>
              <a:t>o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8" dirty="0">
                <a:latin typeface="Arial Unicode MS"/>
                <a:cs typeface="Arial Unicode MS"/>
              </a:rPr>
              <a:t>a</a:t>
            </a:r>
            <a:r>
              <a:rPr sz="1059" spc="9" dirty="0">
                <a:latin typeface="Arial Unicode MS"/>
                <a:cs typeface="Arial Unicode MS"/>
              </a:rPr>
              <a:t> </a:t>
            </a:r>
            <a:r>
              <a:rPr sz="1059" spc="-4" dirty="0">
                <a:latin typeface="Arial Unicode MS"/>
                <a:cs typeface="Arial Unicode MS"/>
              </a:rPr>
              <a:t>d</a:t>
            </a:r>
            <a:r>
              <a:rPr sz="1059" spc="18" dirty="0">
                <a:latin typeface="Arial Unicode MS"/>
                <a:cs typeface="Arial Unicode MS"/>
              </a:rPr>
              <a:t>i</a:t>
            </a:r>
            <a:r>
              <a:rPr sz="1059" spc="4" dirty="0">
                <a:latin typeface="Arial Unicode MS"/>
                <a:cs typeface="Arial Unicode MS"/>
              </a:rPr>
              <a:t>f</a:t>
            </a:r>
            <a:r>
              <a:rPr sz="1059" spc="-9" dirty="0">
                <a:latin typeface="Arial Unicode MS"/>
                <a:cs typeface="Arial Unicode MS"/>
              </a:rPr>
              <a:t>f</a:t>
            </a:r>
            <a:r>
              <a:rPr sz="1059" spc="-49" dirty="0">
                <a:latin typeface="Arial Unicode MS"/>
                <a:cs typeface="Arial Unicode MS"/>
              </a:rPr>
              <a:t>e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-53" dirty="0">
                <a:latin typeface="Arial Unicode MS"/>
                <a:cs typeface="Arial Unicode MS"/>
              </a:rPr>
              <a:t>en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9" dirty="0">
                <a:latin typeface="Arial Unicode MS"/>
                <a:cs typeface="Arial Unicode MS"/>
              </a:rPr>
              <a:t>b</a:t>
            </a:r>
            <a:r>
              <a:rPr sz="1059" spc="-57" dirty="0">
                <a:latin typeface="Arial Unicode MS"/>
                <a:cs typeface="Arial Unicode MS"/>
              </a:rPr>
              <a:t>u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-49" dirty="0">
                <a:latin typeface="Arial Unicode MS"/>
                <a:cs typeface="Arial Unicode MS"/>
              </a:rPr>
              <a:t>e</a:t>
            </a:r>
            <a:r>
              <a:rPr sz="1059" spc="-4" dirty="0">
                <a:latin typeface="Arial Unicode MS"/>
                <a:cs typeface="Arial Unicode MS"/>
              </a:rPr>
              <a:t>l</a:t>
            </a:r>
            <a:r>
              <a:rPr sz="1059" spc="9" dirty="0">
                <a:latin typeface="Arial Unicode MS"/>
                <a:cs typeface="Arial Unicode MS"/>
              </a:rPr>
              <a:t>a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13" dirty="0">
                <a:latin typeface="Arial Unicode MS"/>
                <a:cs typeface="Arial Unicode MS"/>
              </a:rPr>
              <a:t>ed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p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13" dirty="0">
                <a:latin typeface="Arial Unicode MS"/>
                <a:cs typeface="Arial Unicode MS"/>
              </a:rPr>
              <a:t>b</a:t>
            </a:r>
            <a:r>
              <a:rPr sz="1059" dirty="0">
                <a:latin typeface="Arial Unicode MS"/>
                <a:cs typeface="Arial Unicode MS"/>
              </a:rPr>
              <a:t>l</a:t>
            </a:r>
            <a:r>
              <a:rPr sz="1059" spc="-53" dirty="0">
                <a:latin typeface="Arial Unicode MS"/>
                <a:cs typeface="Arial Unicode MS"/>
              </a:rPr>
              <a:t>e</a:t>
            </a:r>
            <a:r>
              <a:rPr sz="1059" spc="-101" dirty="0">
                <a:latin typeface="Arial Unicode MS"/>
                <a:cs typeface="Arial Unicode MS"/>
              </a:rPr>
              <a:t>m</a:t>
            </a:r>
            <a:r>
              <a:rPr sz="1059" spc="26" dirty="0">
                <a:latin typeface="Arial Unicode MS"/>
                <a:cs typeface="Arial Unicode MS"/>
              </a:rPr>
              <a:t>.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53" dirty="0">
                <a:latin typeface="Arial Unicode MS"/>
                <a:cs typeface="Arial Unicode MS"/>
              </a:rPr>
              <a:t>I</a:t>
            </a:r>
            <a:r>
              <a:rPr sz="1059" spc="-35" dirty="0">
                <a:latin typeface="Arial Unicode MS"/>
                <a:cs typeface="Arial Unicode MS"/>
              </a:rPr>
              <a:t>n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62" dirty="0">
                <a:latin typeface="Arial Unicode MS"/>
                <a:cs typeface="Arial Unicode MS"/>
              </a:rPr>
              <a:t>h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115" dirty="0">
                <a:latin typeface="Arial Unicode MS"/>
                <a:cs typeface="Arial Unicode MS"/>
              </a:rPr>
              <a:t>s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35" dirty="0">
                <a:latin typeface="Arial Unicode MS"/>
                <a:cs typeface="Arial Unicode MS"/>
              </a:rPr>
              <a:t>c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-124" dirty="0">
                <a:latin typeface="Arial Unicode MS"/>
                <a:cs typeface="Arial Unicode MS"/>
              </a:rPr>
              <a:t>s</a:t>
            </a:r>
            <a:r>
              <a:rPr sz="1059" spc="-88" dirty="0">
                <a:latin typeface="Arial Unicode MS"/>
                <a:cs typeface="Arial Unicode MS"/>
              </a:rPr>
              <a:t>e</a:t>
            </a:r>
            <a:r>
              <a:rPr sz="1059" spc="26" dirty="0">
                <a:latin typeface="Arial Unicode MS"/>
                <a:cs typeface="Arial Unicode MS"/>
              </a:rPr>
              <a:t>,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w</a:t>
            </a:r>
            <a:r>
              <a:rPr sz="1059" spc="-44" dirty="0">
                <a:latin typeface="Arial Unicode MS"/>
                <a:cs typeface="Arial Unicode MS"/>
              </a:rPr>
              <a:t>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137" dirty="0">
                <a:latin typeface="Arial Unicode MS"/>
                <a:cs typeface="Arial Unicode MS"/>
              </a:rPr>
              <a:t>s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84" dirty="0">
                <a:latin typeface="Arial Unicode MS"/>
                <a:cs typeface="Arial Unicode MS"/>
              </a:rPr>
              <a:t>m</a:t>
            </a:r>
            <a:r>
              <a:rPr sz="1059" spc="13" dirty="0">
                <a:latin typeface="Arial Unicode MS"/>
                <a:cs typeface="Arial Unicode MS"/>
              </a:rPr>
              <a:t>p</a:t>
            </a:r>
            <a:r>
              <a:rPr sz="1059" dirty="0">
                <a:latin typeface="Arial Unicode MS"/>
                <a:cs typeface="Arial Unicode MS"/>
              </a:rPr>
              <a:t>l</a:t>
            </a:r>
            <a:r>
              <a:rPr sz="1059" spc="-9" dirty="0">
                <a:latin typeface="Arial Unicode MS"/>
                <a:cs typeface="Arial Unicode MS"/>
              </a:rPr>
              <a:t>y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-18" dirty="0">
                <a:latin typeface="Arial Unicode MS"/>
                <a:cs typeface="Arial Unicode MS"/>
              </a:rPr>
              <a:t>r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71" dirty="0">
                <a:latin typeface="Arial Unicode MS"/>
                <a:cs typeface="Arial Unicode MS"/>
              </a:rPr>
              <a:t>m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9" dirty="0">
                <a:latin typeface="Arial Unicode MS"/>
                <a:cs typeface="Arial Unicode MS"/>
              </a:rPr>
              <a:t>o</a:t>
            </a:r>
            <a:r>
              <a:rPr sz="1059" spc="4" dirty="0">
                <a:latin typeface="Arial Unicode MS"/>
                <a:cs typeface="Arial Unicode MS"/>
              </a:rPr>
              <a:t>f</a:t>
            </a:r>
            <a:r>
              <a:rPr sz="1059" spc="-9" dirty="0">
                <a:latin typeface="Arial Unicode MS"/>
                <a:cs typeface="Arial Unicode MS"/>
              </a:rPr>
              <a:t>f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44" dirty="0">
                <a:latin typeface="Arial Unicode MS"/>
                <a:cs typeface="Arial Unicode MS"/>
              </a:rPr>
              <a:t>he</a:t>
            </a:r>
            <a:r>
              <a:rPr sz="1059" spc="-22" dirty="0">
                <a:latin typeface="Arial Unicode MS"/>
                <a:cs typeface="Arial Unicode MS"/>
              </a:rPr>
              <a:t> </a:t>
            </a:r>
            <a:r>
              <a:rPr sz="1059" spc="-4" dirty="0">
                <a:latin typeface="Arial Unicode MS"/>
                <a:cs typeface="Arial Unicode MS"/>
              </a:rPr>
              <a:t>l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-128" dirty="0">
                <a:latin typeface="Arial Unicode MS"/>
                <a:cs typeface="Arial Unicode MS"/>
              </a:rPr>
              <a:t>s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57" dirty="0">
                <a:latin typeface="Arial Unicode MS"/>
                <a:cs typeface="Arial Unicode MS"/>
              </a:rPr>
              <a:t>3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" dirty="0">
                <a:latin typeface="Arial Unicode MS"/>
                <a:cs typeface="Arial Unicode MS"/>
              </a:rPr>
              <a:t>l</a:t>
            </a:r>
            <a:r>
              <a:rPr sz="1059" spc="13" dirty="0">
                <a:latin typeface="Arial Unicode MS"/>
                <a:cs typeface="Arial Unicode MS"/>
              </a:rPr>
              <a:t>a</a:t>
            </a:r>
            <a:r>
              <a:rPr sz="1059" spc="-31" dirty="0">
                <a:latin typeface="Arial Unicode MS"/>
                <a:cs typeface="Arial Unicode MS"/>
              </a:rPr>
              <a:t>y</a:t>
            </a:r>
            <a:r>
              <a:rPr sz="1059" spc="-49" dirty="0">
                <a:latin typeface="Arial Unicode MS"/>
                <a:cs typeface="Arial Unicode MS"/>
              </a:rPr>
              <a:t>e</a:t>
            </a:r>
            <a:r>
              <a:rPr sz="1059" spc="-22" dirty="0">
                <a:latin typeface="Arial Unicode MS"/>
                <a:cs typeface="Arial Unicode MS"/>
              </a:rPr>
              <a:t>r</a:t>
            </a:r>
            <a:r>
              <a:rPr sz="1059" spc="-115" dirty="0">
                <a:latin typeface="Arial Unicode MS"/>
                <a:cs typeface="Arial Unicode MS"/>
              </a:rPr>
              <a:t>s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9" dirty="0">
                <a:latin typeface="Arial Unicode MS"/>
                <a:cs typeface="Arial Unicode MS"/>
              </a:rPr>
              <a:t>of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44" dirty="0">
                <a:latin typeface="Arial Unicode MS"/>
                <a:cs typeface="Arial Unicode MS"/>
              </a:rPr>
              <a:t>he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4" dirty="0">
                <a:latin typeface="Arial Unicode MS"/>
                <a:cs typeface="Arial Unicode MS"/>
              </a:rPr>
              <a:t>n</a:t>
            </a:r>
            <a:r>
              <a:rPr sz="1059" spc="-53" dirty="0">
                <a:latin typeface="Arial Unicode MS"/>
                <a:cs typeface="Arial Unicode MS"/>
              </a:rPr>
              <a:t>e</a:t>
            </a:r>
            <a:r>
              <a:rPr sz="1059" spc="-9" dirty="0">
                <a:latin typeface="Arial Unicode MS"/>
                <a:cs typeface="Arial Unicode MS"/>
              </a:rPr>
              <a:t>t</a:t>
            </a:r>
            <a:r>
              <a:rPr sz="1059" spc="9" dirty="0">
                <a:latin typeface="Arial Unicode MS"/>
                <a:cs typeface="Arial Unicode MS"/>
              </a:rPr>
              <a:t>w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-9" dirty="0">
                <a:latin typeface="Arial Unicode MS"/>
                <a:cs typeface="Arial Unicode MS"/>
              </a:rPr>
              <a:t>r</a:t>
            </a:r>
            <a:r>
              <a:rPr sz="1059" spc="-35" dirty="0">
                <a:latin typeface="Arial Unicode MS"/>
                <a:cs typeface="Arial Unicode MS"/>
              </a:rPr>
              <a:t>k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-44" dirty="0">
                <a:latin typeface="Arial Unicode MS"/>
                <a:cs typeface="Arial Unicode MS"/>
              </a:rPr>
              <a:t>n</a:t>
            </a:r>
            <a:r>
              <a:rPr sz="1059" spc="18" dirty="0">
                <a:latin typeface="Arial Unicode MS"/>
                <a:cs typeface="Arial Unicode MS"/>
              </a:rPr>
              <a:t>d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-53" dirty="0">
                <a:latin typeface="Arial Unicode MS"/>
                <a:cs typeface="Arial Unicode MS"/>
              </a:rPr>
              <a:t>e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-4" dirty="0">
                <a:latin typeface="Arial Unicode MS"/>
                <a:cs typeface="Arial Unicode MS"/>
              </a:rPr>
              <a:t>a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35" dirty="0">
                <a:latin typeface="Arial Unicode MS"/>
                <a:cs typeface="Arial Unicode MS"/>
              </a:rPr>
              <a:t>n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44" dirty="0">
                <a:latin typeface="Arial Unicode MS"/>
                <a:cs typeface="Arial Unicode MS"/>
              </a:rPr>
              <a:t>h</a:t>
            </a:r>
            <a:r>
              <a:rPr sz="1059" spc="-53" dirty="0">
                <a:latin typeface="Arial Unicode MS"/>
                <a:cs typeface="Arial Unicode MS"/>
              </a:rPr>
              <a:t>e</a:t>
            </a:r>
            <a:r>
              <a:rPr sz="1059" spc="-71" dirty="0">
                <a:latin typeface="Arial Unicode MS"/>
                <a:cs typeface="Arial Unicode MS"/>
              </a:rPr>
              <a:t>m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22" dirty="0">
                <a:latin typeface="Arial Unicode MS"/>
                <a:cs typeface="Arial Unicode MS"/>
              </a:rPr>
              <a:t>w</a:t>
            </a:r>
            <a:r>
              <a:rPr sz="1059" spc="18" dirty="0">
                <a:latin typeface="Arial Unicode MS"/>
                <a:cs typeface="Arial Unicode MS"/>
              </a:rPr>
              <a:t>i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35" dirty="0">
                <a:latin typeface="Arial Unicode MS"/>
                <a:cs typeface="Arial Unicode MS"/>
              </a:rPr>
              <a:t>h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-62" dirty="0">
                <a:latin typeface="Arial Unicode MS"/>
                <a:cs typeface="Arial Unicode MS"/>
              </a:rPr>
              <a:t>u</a:t>
            </a:r>
            <a:r>
              <a:rPr sz="1059" dirty="0">
                <a:latin typeface="Arial Unicode MS"/>
                <a:cs typeface="Arial Unicode MS"/>
              </a:rPr>
              <a:t>r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22" dirty="0">
                <a:latin typeface="Arial Unicode MS"/>
                <a:cs typeface="Arial Unicode MS"/>
              </a:rPr>
              <a:t>o</a:t>
            </a:r>
            <a:r>
              <a:rPr sz="1059" spc="26" dirty="0">
                <a:latin typeface="Arial Unicode MS"/>
                <a:cs typeface="Arial Unicode MS"/>
              </a:rPr>
              <a:t>w</a:t>
            </a:r>
            <a:r>
              <a:rPr sz="1059" spc="-35" dirty="0">
                <a:latin typeface="Arial Unicode MS"/>
                <a:cs typeface="Arial Unicode MS"/>
              </a:rPr>
              <a:t>n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79" dirty="0">
                <a:latin typeface="Arial Unicode MS"/>
                <a:cs typeface="Arial Unicode MS"/>
              </a:rPr>
              <a:t>m</a:t>
            </a:r>
            <a:r>
              <a:rPr sz="1059" spc="13" dirty="0">
                <a:latin typeface="Arial Unicode MS"/>
                <a:cs typeface="Arial Unicode MS"/>
              </a:rPr>
              <a:t>ag</a:t>
            </a:r>
            <a:r>
              <a:rPr sz="1059" spc="-49" dirty="0">
                <a:latin typeface="Arial Unicode MS"/>
                <a:cs typeface="Arial Unicode MS"/>
              </a:rPr>
              <a:t>e</a:t>
            </a:r>
            <a:r>
              <a:rPr sz="1059" spc="-141" dirty="0">
                <a:latin typeface="Arial Unicode MS"/>
                <a:cs typeface="Arial Unicode MS"/>
              </a:rPr>
              <a:t>s</a:t>
            </a:r>
            <a:r>
              <a:rPr sz="1059" spc="26" dirty="0">
                <a:latin typeface="Arial Unicode MS"/>
                <a:cs typeface="Arial Unicode MS"/>
              </a:rPr>
              <a:t>.</a:t>
            </a:r>
            <a:endParaRPr sz="1059" dirty="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0180" y="3643842"/>
            <a:ext cx="3538257" cy="1158128"/>
          </a:xfrm>
          <a:custGeom>
            <a:avLst/>
            <a:gdLst/>
            <a:ahLst/>
            <a:cxnLst/>
            <a:rect l="l" t="t" r="r" b="b"/>
            <a:pathLst>
              <a:path w="4010025" h="1312545">
                <a:moveTo>
                  <a:pt x="228571" y="0"/>
                </a:moveTo>
                <a:lnTo>
                  <a:pt x="166620" y="228"/>
                </a:lnTo>
                <a:lnTo>
                  <a:pt x="117014" y="1828"/>
                </a:lnTo>
                <a:lnTo>
                  <a:pt x="78381" y="6172"/>
                </a:lnTo>
                <a:lnTo>
                  <a:pt x="38004" y="20831"/>
                </a:lnTo>
                <a:lnTo>
                  <a:pt x="9772" y="62779"/>
                </a:lnTo>
                <a:lnTo>
                  <a:pt x="1800" y="117043"/>
                </a:lnTo>
                <a:lnTo>
                  <a:pt x="200" y="166649"/>
                </a:lnTo>
                <a:lnTo>
                  <a:pt x="0" y="195995"/>
                </a:lnTo>
                <a:lnTo>
                  <a:pt x="0" y="1116168"/>
                </a:lnTo>
                <a:lnTo>
                  <a:pt x="742" y="1171775"/>
                </a:lnTo>
                <a:lnTo>
                  <a:pt x="3543" y="1215723"/>
                </a:lnTo>
                <a:lnTo>
                  <a:pt x="14601" y="1262786"/>
                </a:lnTo>
                <a:lnTo>
                  <a:pt x="49349" y="1297533"/>
                </a:lnTo>
                <a:lnTo>
                  <a:pt x="96412" y="1308592"/>
                </a:lnTo>
                <a:lnTo>
                  <a:pt x="140360" y="1311392"/>
                </a:lnTo>
                <a:lnTo>
                  <a:pt x="195967" y="1312135"/>
                </a:lnTo>
                <a:lnTo>
                  <a:pt x="3813619" y="1312135"/>
                </a:lnTo>
                <a:lnTo>
                  <a:pt x="3842966" y="1311935"/>
                </a:lnTo>
                <a:lnTo>
                  <a:pt x="3892572" y="1310335"/>
                </a:lnTo>
                <a:lnTo>
                  <a:pt x="3931205" y="1305991"/>
                </a:lnTo>
                <a:lnTo>
                  <a:pt x="3971582" y="1291332"/>
                </a:lnTo>
                <a:lnTo>
                  <a:pt x="3999814" y="1249384"/>
                </a:lnTo>
                <a:lnTo>
                  <a:pt x="4007786" y="1195120"/>
                </a:lnTo>
                <a:lnTo>
                  <a:pt x="4009386" y="1145514"/>
                </a:lnTo>
                <a:lnTo>
                  <a:pt x="4009586" y="1116168"/>
                </a:lnTo>
                <a:lnTo>
                  <a:pt x="4009586" y="195995"/>
                </a:lnTo>
                <a:lnTo>
                  <a:pt x="4008843" y="140388"/>
                </a:lnTo>
                <a:lnTo>
                  <a:pt x="4006043" y="96440"/>
                </a:lnTo>
                <a:lnTo>
                  <a:pt x="3994985" y="49377"/>
                </a:lnTo>
                <a:lnTo>
                  <a:pt x="3960237" y="14630"/>
                </a:lnTo>
                <a:lnTo>
                  <a:pt x="3913174" y="3571"/>
                </a:lnTo>
                <a:lnTo>
                  <a:pt x="3869226" y="771"/>
                </a:lnTo>
                <a:lnTo>
                  <a:pt x="228571" y="0"/>
                </a:lnTo>
                <a:close/>
              </a:path>
            </a:pathLst>
          </a:custGeom>
          <a:solidFill>
            <a:srgbClr val="E3E1DB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6" name="object 6"/>
          <p:cNvSpPr txBox="1"/>
          <p:nvPr/>
        </p:nvSpPr>
        <p:spPr>
          <a:xfrm>
            <a:off x="490792" y="3838353"/>
            <a:ext cx="3166782" cy="791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>
              <a:lnSpc>
                <a:spcPct val="106100"/>
              </a:lnSpc>
            </a:pPr>
            <a:r>
              <a:rPr sz="971" spc="-44" dirty="0">
                <a:latin typeface="Arial Unicode MS"/>
                <a:cs typeface="Arial Unicode MS"/>
              </a:rPr>
              <a:t>I</a:t>
            </a:r>
            <a:r>
              <a:rPr sz="971" spc="-9" dirty="0">
                <a:latin typeface="Arial Unicode MS"/>
                <a:cs typeface="Arial Unicode MS"/>
              </a:rPr>
              <a:t>f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35" dirty="0">
                <a:latin typeface="Arial Unicode MS"/>
                <a:cs typeface="Arial Unicode MS"/>
              </a:rPr>
              <a:t>t</a:t>
            </a:r>
            <a:r>
              <a:rPr sz="971" spc="-22" dirty="0">
                <a:latin typeface="Arial Unicode MS"/>
                <a:cs typeface="Arial Unicode MS"/>
              </a:rPr>
              <a:t>r</a:t>
            </a:r>
            <a:r>
              <a:rPr sz="971" spc="4" dirty="0">
                <a:latin typeface="Arial Unicode MS"/>
                <a:cs typeface="Arial Unicode MS"/>
              </a:rPr>
              <a:t>a</a:t>
            </a:r>
            <a:r>
              <a:rPr sz="971" spc="-53" dirty="0">
                <a:latin typeface="Arial Unicode MS"/>
                <a:cs typeface="Arial Unicode MS"/>
              </a:rPr>
              <a:t>n</a:t>
            </a:r>
            <a:r>
              <a:rPr sz="971" spc="-115" dirty="0">
                <a:latin typeface="Arial Unicode MS"/>
                <a:cs typeface="Arial Unicode MS"/>
              </a:rPr>
              <a:t>s</a:t>
            </a:r>
            <a:r>
              <a:rPr sz="971" spc="-4" dirty="0">
                <a:latin typeface="Arial Unicode MS"/>
                <a:cs typeface="Arial Unicode MS"/>
              </a:rPr>
              <a:t>f</a:t>
            </a:r>
            <a:r>
              <a:rPr sz="971" spc="-18" dirty="0">
                <a:latin typeface="Arial Unicode MS"/>
                <a:cs typeface="Arial Unicode MS"/>
              </a:rPr>
              <a:t>er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dirty="0">
                <a:latin typeface="Arial Unicode MS"/>
                <a:cs typeface="Arial Unicode MS"/>
              </a:rPr>
              <a:t>l</a:t>
            </a:r>
            <a:r>
              <a:rPr sz="971" spc="-40" dirty="0">
                <a:latin typeface="Arial Unicode MS"/>
                <a:cs typeface="Arial Unicode MS"/>
              </a:rPr>
              <a:t>e</a:t>
            </a:r>
            <a:r>
              <a:rPr sz="971" spc="4" dirty="0">
                <a:latin typeface="Arial Unicode MS"/>
                <a:cs typeface="Arial Unicode MS"/>
              </a:rPr>
              <a:t>a</a:t>
            </a:r>
            <a:r>
              <a:rPr sz="971" spc="-4" dirty="0">
                <a:latin typeface="Arial Unicode MS"/>
                <a:cs typeface="Arial Unicode MS"/>
              </a:rPr>
              <a:t>r</a:t>
            </a:r>
            <a:r>
              <a:rPr sz="971" spc="-57" dirty="0">
                <a:latin typeface="Arial Unicode MS"/>
                <a:cs typeface="Arial Unicode MS"/>
              </a:rPr>
              <a:t>n</a:t>
            </a:r>
            <a:r>
              <a:rPr sz="971" spc="18" dirty="0">
                <a:latin typeface="Arial Unicode MS"/>
                <a:cs typeface="Arial Unicode MS"/>
              </a:rPr>
              <a:t>i</a:t>
            </a:r>
            <a:r>
              <a:rPr sz="971" spc="-40" dirty="0">
                <a:latin typeface="Arial Unicode MS"/>
                <a:cs typeface="Arial Unicode MS"/>
              </a:rPr>
              <a:t>n</a:t>
            </a:r>
            <a:r>
              <a:rPr sz="971" spc="18" dirty="0">
                <a:latin typeface="Arial Unicode MS"/>
                <a:cs typeface="Arial Unicode MS"/>
              </a:rPr>
              <a:t>g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9" dirty="0">
                <a:latin typeface="Arial Unicode MS"/>
                <a:cs typeface="Arial Unicode MS"/>
              </a:rPr>
              <a:t>do</a:t>
            </a:r>
            <a:r>
              <a:rPr sz="971" spc="-79" dirty="0">
                <a:latin typeface="Arial Unicode MS"/>
                <a:cs typeface="Arial Unicode MS"/>
              </a:rPr>
              <a:t>es</a:t>
            </a:r>
            <a:r>
              <a:rPr sz="971" spc="-88" dirty="0">
                <a:latin typeface="Arial Unicode MS"/>
                <a:cs typeface="Arial Unicode MS"/>
              </a:rPr>
              <a:t>n</a:t>
            </a:r>
            <a:r>
              <a:rPr sz="971" spc="13" dirty="0">
                <a:latin typeface="Arial Unicode MS"/>
                <a:cs typeface="Arial Unicode MS"/>
              </a:rPr>
              <a:t>’</a:t>
            </a:r>
            <a:r>
              <a:rPr sz="971" spc="-40" dirty="0">
                <a:latin typeface="Arial Unicode MS"/>
                <a:cs typeface="Arial Unicode MS"/>
              </a:rPr>
              <a:t>t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119" dirty="0">
                <a:latin typeface="Arial Unicode MS"/>
                <a:cs typeface="Arial Unicode MS"/>
              </a:rPr>
              <a:t>s</a:t>
            </a:r>
            <a:r>
              <a:rPr sz="971" spc="-62" dirty="0">
                <a:latin typeface="Arial Unicode MS"/>
                <a:cs typeface="Arial Unicode MS"/>
              </a:rPr>
              <a:t>u</a:t>
            </a:r>
            <a:r>
              <a:rPr sz="971" spc="22" dirty="0">
                <a:latin typeface="Arial Unicode MS"/>
                <a:cs typeface="Arial Unicode MS"/>
              </a:rPr>
              <a:t>i</a:t>
            </a:r>
            <a:r>
              <a:rPr sz="971" spc="-40" dirty="0">
                <a:latin typeface="Arial Unicode MS"/>
                <a:cs typeface="Arial Unicode MS"/>
              </a:rPr>
              <a:t>t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26" dirty="0">
                <a:latin typeface="Arial Unicode MS"/>
                <a:cs typeface="Arial Unicode MS"/>
              </a:rPr>
              <a:t>y</a:t>
            </a:r>
            <a:r>
              <a:rPr sz="971" dirty="0">
                <a:latin typeface="Arial Unicode MS"/>
                <a:cs typeface="Arial Unicode MS"/>
              </a:rPr>
              <a:t>o</a:t>
            </a:r>
            <a:r>
              <a:rPr sz="971" spc="-53" dirty="0">
                <a:latin typeface="Arial Unicode MS"/>
                <a:cs typeface="Arial Unicode MS"/>
              </a:rPr>
              <a:t>u</a:t>
            </a:r>
            <a:r>
              <a:rPr sz="971" dirty="0">
                <a:latin typeface="Arial Unicode MS"/>
                <a:cs typeface="Arial Unicode MS"/>
              </a:rPr>
              <a:t>r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4" dirty="0">
                <a:latin typeface="Arial Unicode MS"/>
                <a:cs typeface="Arial Unicode MS"/>
              </a:rPr>
              <a:t>a</a:t>
            </a:r>
            <a:r>
              <a:rPr sz="971" spc="13" dirty="0">
                <a:latin typeface="Arial Unicode MS"/>
                <a:cs typeface="Arial Unicode MS"/>
              </a:rPr>
              <a:t>pp</a:t>
            </a:r>
            <a:r>
              <a:rPr sz="971" spc="-13" dirty="0">
                <a:latin typeface="Arial Unicode MS"/>
                <a:cs typeface="Arial Unicode MS"/>
              </a:rPr>
              <a:t>l</a:t>
            </a:r>
            <a:r>
              <a:rPr sz="971" spc="22" dirty="0">
                <a:latin typeface="Arial Unicode MS"/>
                <a:cs typeface="Arial Unicode MS"/>
              </a:rPr>
              <a:t>i</a:t>
            </a:r>
            <a:r>
              <a:rPr sz="971" spc="-31" dirty="0">
                <a:latin typeface="Arial Unicode MS"/>
                <a:cs typeface="Arial Unicode MS"/>
              </a:rPr>
              <a:t>c</a:t>
            </a:r>
            <a:r>
              <a:rPr sz="971" spc="9" dirty="0">
                <a:latin typeface="Arial Unicode MS"/>
                <a:cs typeface="Arial Unicode MS"/>
              </a:rPr>
              <a:t>a</a:t>
            </a:r>
            <a:r>
              <a:rPr sz="971" spc="-49" dirty="0">
                <a:latin typeface="Arial Unicode MS"/>
                <a:cs typeface="Arial Unicode MS"/>
              </a:rPr>
              <a:t>t</a:t>
            </a:r>
            <a:r>
              <a:rPr sz="971" spc="22" dirty="0">
                <a:latin typeface="Arial Unicode MS"/>
                <a:cs typeface="Arial Unicode MS"/>
              </a:rPr>
              <a:t>i</a:t>
            </a:r>
            <a:r>
              <a:rPr sz="971" dirty="0">
                <a:latin typeface="Arial Unicode MS"/>
                <a:cs typeface="Arial Unicode MS"/>
              </a:rPr>
              <a:t>o</a:t>
            </a:r>
            <a:r>
              <a:rPr sz="971" spc="-75" dirty="0">
                <a:latin typeface="Arial Unicode MS"/>
                <a:cs typeface="Arial Unicode MS"/>
              </a:rPr>
              <a:t>n</a:t>
            </a:r>
            <a:r>
              <a:rPr sz="971" spc="26" dirty="0">
                <a:latin typeface="Arial Unicode MS"/>
                <a:cs typeface="Arial Unicode MS"/>
              </a:rPr>
              <a:t>, </a:t>
            </a:r>
            <a:r>
              <a:rPr sz="971" spc="-26" dirty="0">
                <a:latin typeface="Arial Unicode MS"/>
                <a:cs typeface="Arial Unicode MS"/>
              </a:rPr>
              <a:t>y</a:t>
            </a:r>
            <a:r>
              <a:rPr sz="971" dirty="0">
                <a:latin typeface="Arial Unicode MS"/>
                <a:cs typeface="Arial Unicode MS"/>
              </a:rPr>
              <a:t>o</a:t>
            </a:r>
            <a:r>
              <a:rPr sz="971" spc="-44" dirty="0">
                <a:latin typeface="Arial Unicode MS"/>
                <a:cs typeface="Arial Unicode MS"/>
              </a:rPr>
              <a:t>u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71" dirty="0">
                <a:latin typeface="Arial Unicode MS"/>
                <a:cs typeface="Arial Unicode MS"/>
              </a:rPr>
              <a:t>m</a:t>
            </a:r>
            <a:r>
              <a:rPr sz="971" spc="13" dirty="0">
                <a:latin typeface="Arial Unicode MS"/>
                <a:cs typeface="Arial Unicode MS"/>
              </a:rPr>
              <a:t>a</a:t>
            </a:r>
            <a:r>
              <a:rPr sz="971" spc="-9" dirty="0">
                <a:latin typeface="Arial Unicode MS"/>
                <a:cs typeface="Arial Unicode MS"/>
              </a:rPr>
              <a:t>y</a:t>
            </a:r>
            <a:r>
              <a:rPr sz="971" spc="-4" dirty="0">
                <a:latin typeface="Arial Unicode MS"/>
                <a:cs typeface="Arial Unicode MS"/>
              </a:rPr>
              <a:t> </a:t>
            </a:r>
            <a:r>
              <a:rPr sz="971" spc="-40" dirty="0">
                <a:latin typeface="Arial Unicode MS"/>
                <a:cs typeface="Arial Unicode MS"/>
              </a:rPr>
              <a:t>n</a:t>
            </a:r>
            <a:r>
              <a:rPr sz="971" spc="-35" dirty="0">
                <a:latin typeface="Arial Unicode MS"/>
                <a:cs typeface="Arial Unicode MS"/>
              </a:rPr>
              <a:t>e</a:t>
            </a:r>
            <a:r>
              <a:rPr sz="971" spc="-40" dirty="0">
                <a:latin typeface="Arial Unicode MS"/>
                <a:cs typeface="Arial Unicode MS"/>
              </a:rPr>
              <a:t>e</a:t>
            </a:r>
            <a:r>
              <a:rPr sz="971" spc="13" dirty="0">
                <a:latin typeface="Arial Unicode MS"/>
                <a:cs typeface="Arial Unicode MS"/>
              </a:rPr>
              <a:t>d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18" dirty="0">
                <a:latin typeface="Arial Unicode MS"/>
                <a:cs typeface="Arial Unicode MS"/>
              </a:rPr>
              <a:t>to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35" dirty="0">
                <a:latin typeface="Arial Unicode MS"/>
                <a:cs typeface="Arial Unicode MS"/>
              </a:rPr>
              <a:t>t</a:t>
            </a:r>
            <a:r>
              <a:rPr sz="971" spc="-22" dirty="0">
                <a:latin typeface="Arial Unicode MS"/>
                <a:cs typeface="Arial Unicode MS"/>
              </a:rPr>
              <a:t>r</a:t>
            </a:r>
            <a:r>
              <a:rPr sz="971" spc="-4" dirty="0">
                <a:latin typeface="Arial Unicode MS"/>
                <a:cs typeface="Arial Unicode MS"/>
              </a:rPr>
              <a:t>a</a:t>
            </a:r>
            <a:r>
              <a:rPr sz="971" spc="18" dirty="0">
                <a:latin typeface="Arial Unicode MS"/>
                <a:cs typeface="Arial Unicode MS"/>
              </a:rPr>
              <a:t>i</a:t>
            </a:r>
            <a:r>
              <a:rPr sz="971" spc="-35" dirty="0">
                <a:latin typeface="Arial Unicode MS"/>
                <a:cs typeface="Arial Unicode MS"/>
              </a:rPr>
              <a:t>n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26" dirty="0">
                <a:latin typeface="Arial Unicode MS"/>
                <a:cs typeface="Arial Unicode MS"/>
              </a:rPr>
              <a:t>y</a:t>
            </a:r>
            <a:r>
              <a:rPr sz="971" dirty="0">
                <a:latin typeface="Arial Unicode MS"/>
                <a:cs typeface="Arial Unicode MS"/>
              </a:rPr>
              <a:t>o</a:t>
            </a:r>
            <a:r>
              <a:rPr sz="971" spc="-53" dirty="0">
                <a:latin typeface="Arial Unicode MS"/>
                <a:cs typeface="Arial Unicode MS"/>
              </a:rPr>
              <a:t>u</a:t>
            </a:r>
            <a:r>
              <a:rPr sz="971" dirty="0">
                <a:latin typeface="Arial Unicode MS"/>
                <a:cs typeface="Arial Unicode MS"/>
              </a:rPr>
              <a:t>r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13" dirty="0">
                <a:latin typeface="Arial Unicode MS"/>
                <a:cs typeface="Arial Unicode MS"/>
              </a:rPr>
              <a:t>o</a:t>
            </a:r>
            <a:r>
              <a:rPr sz="971" spc="26" dirty="0">
                <a:latin typeface="Arial Unicode MS"/>
                <a:cs typeface="Arial Unicode MS"/>
              </a:rPr>
              <a:t>w</a:t>
            </a:r>
            <a:r>
              <a:rPr sz="971" spc="-35" dirty="0">
                <a:latin typeface="Arial Unicode MS"/>
                <a:cs typeface="Arial Unicode MS"/>
              </a:rPr>
              <a:t>n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40" dirty="0">
                <a:latin typeface="Arial Unicode MS"/>
                <a:cs typeface="Arial Unicode MS"/>
              </a:rPr>
              <a:t>n</a:t>
            </a:r>
            <a:r>
              <a:rPr sz="971" spc="-44" dirty="0">
                <a:latin typeface="Arial Unicode MS"/>
                <a:cs typeface="Arial Unicode MS"/>
              </a:rPr>
              <a:t>e</a:t>
            </a:r>
            <a:r>
              <a:rPr sz="971" spc="-4" dirty="0">
                <a:latin typeface="Arial Unicode MS"/>
                <a:cs typeface="Arial Unicode MS"/>
              </a:rPr>
              <a:t>t</a:t>
            </a:r>
            <a:r>
              <a:rPr sz="971" spc="13" dirty="0">
                <a:latin typeface="Arial Unicode MS"/>
                <a:cs typeface="Arial Unicode MS"/>
              </a:rPr>
              <a:t>w</a:t>
            </a:r>
            <a:r>
              <a:rPr sz="971" dirty="0">
                <a:latin typeface="Arial Unicode MS"/>
                <a:cs typeface="Arial Unicode MS"/>
              </a:rPr>
              <a:t>o</a:t>
            </a:r>
            <a:r>
              <a:rPr sz="971" spc="-4" dirty="0">
                <a:latin typeface="Arial Unicode MS"/>
                <a:cs typeface="Arial Unicode MS"/>
              </a:rPr>
              <a:t>r</a:t>
            </a:r>
            <a:r>
              <a:rPr sz="971" spc="-31" dirty="0">
                <a:latin typeface="Arial Unicode MS"/>
                <a:cs typeface="Arial Unicode MS"/>
              </a:rPr>
              <a:t>k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4" dirty="0">
                <a:latin typeface="Arial Unicode MS"/>
                <a:cs typeface="Arial Unicode MS"/>
              </a:rPr>
              <a:t>f</a:t>
            </a:r>
            <a:r>
              <a:rPr sz="971" spc="-22" dirty="0">
                <a:latin typeface="Arial Unicode MS"/>
                <a:cs typeface="Arial Unicode MS"/>
              </a:rPr>
              <a:t>r</a:t>
            </a:r>
            <a:r>
              <a:rPr sz="971" dirty="0">
                <a:latin typeface="Arial Unicode MS"/>
                <a:cs typeface="Arial Unicode MS"/>
              </a:rPr>
              <a:t>o</a:t>
            </a:r>
            <a:r>
              <a:rPr sz="971" spc="-66" dirty="0">
                <a:latin typeface="Arial Unicode MS"/>
                <a:cs typeface="Arial Unicode MS"/>
              </a:rPr>
              <a:t>m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106" dirty="0">
                <a:latin typeface="Arial Unicode MS"/>
                <a:cs typeface="Arial Unicode MS"/>
              </a:rPr>
              <a:t>s</a:t>
            </a:r>
            <a:r>
              <a:rPr sz="971" spc="-26" dirty="0">
                <a:latin typeface="Arial Unicode MS"/>
                <a:cs typeface="Arial Unicode MS"/>
              </a:rPr>
              <a:t>c</a:t>
            </a:r>
            <a:r>
              <a:rPr sz="971" spc="-22" dirty="0">
                <a:latin typeface="Arial Unicode MS"/>
                <a:cs typeface="Arial Unicode MS"/>
              </a:rPr>
              <a:t>r</a:t>
            </a:r>
            <a:r>
              <a:rPr sz="971" spc="9" dirty="0">
                <a:latin typeface="Arial Unicode MS"/>
                <a:cs typeface="Arial Unicode MS"/>
              </a:rPr>
              <a:t>a</a:t>
            </a:r>
            <a:r>
              <a:rPr sz="971" spc="-40" dirty="0">
                <a:latin typeface="Arial Unicode MS"/>
                <a:cs typeface="Arial Unicode MS"/>
              </a:rPr>
              <a:t>t</a:t>
            </a:r>
            <a:r>
              <a:rPr sz="971" spc="-31" dirty="0">
                <a:latin typeface="Arial Unicode MS"/>
                <a:cs typeface="Arial Unicode MS"/>
              </a:rPr>
              <a:t>c</a:t>
            </a:r>
            <a:r>
              <a:rPr sz="971" spc="-62" dirty="0">
                <a:latin typeface="Arial Unicode MS"/>
                <a:cs typeface="Arial Unicode MS"/>
              </a:rPr>
              <a:t>h</a:t>
            </a:r>
            <a:r>
              <a:rPr sz="971" spc="26" dirty="0">
                <a:latin typeface="Arial Unicode MS"/>
                <a:cs typeface="Arial Unicode MS"/>
              </a:rPr>
              <a:t>. </a:t>
            </a:r>
            <a:r>
              <a:rPr sz="971" spc="-150" dirty="0">
                <a:latin typeface="Arial Unicode MS"/>
                <a:cs typeface="Arial Unicode MS"/>
              </a:rPr>
              <a:t>T</a:t>
            </a:r>
            <a:r>
              <a:rPr sz="971" spc="-57" dirty="0">
                <a:latin typeface="Arial Unicode MS"/>
                <a:cs typeface="Arial Unicode MS"/>
              </a:rPr>
              <a:t>h</a:t>
            </a:r>
            <a:r>
              <a:rPr sz="971" spc="13" dirty="0">
                <a:latin typeface="Arial Unicode MS"/>
                <a:cs typeface="Arial Unicode MS"/>
              </a:rPr>
              <a:t>i</a:t>
            </a:r>
            <a:r>
              <a:rPr sz="971" spc="-106" dirty="0">
                <a:latin typeface="Arial Unicode MS"/>
                <a:cs typeface="Arial Unicode MS"/>
              </a:rPr>
              <a:t>s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71" dirty="0">
                <a:latin typeface="Arial Unicode MS"/>
                <a:cs typeface="Arial Unicode MS"/>
              </a:rPr>
              <a:t>m</a:t>
            </a:r>
            <a:r>
              <a:rPr sz="971" spc="-44" dirty="0">
                <a:latin typeface="Arial Unicode MS"/>
                <a:cs typeface="Arial Unicode MS"/>
              </a:rPr>
              <a:t>e</a:t>
            </a:r>
            <a:r>
              <a:rPr sz="971" spc="-40" dirty="0">
                <a:latin typeface="Arial Unicode MS"/>
                <a:cs typeface="Arial Unicode MS"/>
              </a:rPr>
              <a:t>th</a:t>
            </a:r>
            <a:r>
              <a:rPr sz="971" spc="9" dirty="0">
                <a:latin typeface="Arial Unicode MS"/>
                <a:cs typeface="Arial Unicode MS"/>
              </a:rPr>
              <a:t>o</a:t>
            </a:r>
            <a:r>
              <a:rPr sz="971" spc="13" dirty="0">
                <a:latin typeface="Arial Unicode MS"/>
                <a:cs typeface="Arial Unicode MS"/>
              </a:rPr>
              <a:t>d</a:t>
            </a:r>
            <a:r>
              <a:rPr sz="971" spc="4" dirty="0">
                <a:latin typeface="Arial Unicode MS"/>
                <a:cs typeface="Arial Unicode MS"/>
              </a:rPr>
              <a:t> </a:t>
            </a:r>
            <a:r>
              <a:rPr sz="971" spc="9" dirty="0">
                <a:latin typeface="Arial Unicode MS"/>
                <a:cs typeface="Arial Unicode MS"/>
              </a:rPr>
              <a:t>p</a:t>
            </a:r>
            <a:r>
              <a:rPr sz="971" spc="-18" dirty="0">
                <a:latin typeface="Arial Unicode MS"/>
                <a:cs typeface="Arial Unicode MS"/>
              </a:rPr>
              <a:t>r</a:t>
            </a:r>
            <a:r>
              <a:rPr sz="971" spc="9" dirty="0">
                <a:latin typeface="Arial Unicode MS"/>
                <a:cs typeface="Arial Unicode MS"/>
              </a:rPr>
              <a:t>o</a:t>
            </a:r>
            <a:r>
              <a:rPr sz="971" spc="4" dirty="0">
                <a:latin typeface="Arial Unicode MS"/>
                <a:cs typeface="Arial Unicode MS"/>
              </a:rPr>
              <a:t>d</a:t>
            </a:r>
            <a:r>
              <a:rPr sz="971" spc="-44" dirty="0">
                <a:latin typeface="Arial Unicode MS"/>
                <a:cs typeface="Arial Unicode MS"/>
              </a:rPr>
              <a:t>u</a:t>
            </a:r>
            <a:r>
              <a:rPr sz="971" spc="-26" dirty="0">
                <a:latin typeface="Arial Unicode MS"/>
                <a:cs typeface="Arial Unicode MS"/>
              </a:rPr>
              <a:t>c</a:t>
            </a:r>
            <a:r>
              <a:rPr sz="971" spc="-75" dirty="0">
                <a:latin typeface="Arial Unicode MS"/>
                <a:cs typeface="Arial Unicode MS"/>
              </a:rPr>
              <a:t>es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40" dirty="0">
                <a:latin typeface="Arial Unicode MS"/>
                <a:cs typeface="Arial Unicode MS"/>
              </a:rPr>
              <a:t>the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71" dirty="0">
                <a:latin typeface="Arial Unicode MS"/>
                <a:cs typeface="Arial Unicode MS"/>
              </a:rPr>
              <a:t>m</a:t>
            </a:r>
            <a:r>
              <a:rPr sz="971" spc="-4" dirty="0">
                <a:latin typeface="Arial Unicode MS"/>
                <a:cs typeface="Arial Unicode MS"/>
              </a:rPr>
              <a:t>o</a:t>
            </a:r>
            <a:r>
              <a:rPr sz="971" spc="-115" dirty="0">
                <a:latin typeface="Arial Unicode MS"/>
                <a:cs typeface="Arial Unicode MS"/>
              </a:rPr>
              <a:t>s</a:t>
            </a:r>
            <a:r>
              <a:rPr sz="971" spc="-40" dirty="0">
                <a:latin typeface="Arial Unicode MS"/>
                <a:cs typeface="Arial Unicode MS"/>
              </a:rPr>
              <a:t>t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13" dirty="0">
                <a:latin typeface="Arial Unicode MS"/>
                <a:cs typeface="Arial Unicode MS"/>
              </a:rPr>
              <a:t>a</a:t>
            </a:r>
            <a:r>
              <a:rPr sz="971" spc="-26" dirty="0">
                <a:latin typeface="Arial Unicode MS"/>
                <a:cs typeface="Arial Unicode MS"/>
              </a:rPr>
              <a:t>c</a:t>
            </a:r>
            <a:r>
              <a:rPr sz="971" spc="-31" dirty="0">
                <a:latin typeface="Arial Unicode MS"/>
                <a:cs typeface="Arial Unicode MS"/>
              </a:rPr>
              <a:t>c</a:t>
            </a:r>
            <a:r>
              <a:rPr sz="971" spc="-53" dirty="0">
                <a:latin typeface="Arial Unicode MS"/>
                <a:cs typeface="Arial Unicode MS"/>
              </a:rPr>
              <a:t>u</a:t>
            </a:r>
            <a:r>
              <a:rPr sz="971" spc="-22" dirty="0">
                <a:latin typeface="Arial Unicode MS"/>
                <a:cs typeface="Arial Unicode MS"/>
              </a:rPr>
              <a:t>r</a:t>
            </a:r>
            <a:r>
              <a:rPr sz="971" spc="9" dirty="0">
                <a:latin typeface="Arial Unicode MS"/>
                <a:cs typeface="Arial Unicode MS"/>
              </a:rPr>
              <a:t>a</a:t>
            </a:r>
            <a:r>
              <a:rPr sz="971" spc="-40" dirty="0">
                <a:latin typeface="Arial Unicode MS"/>
                <a:cs typeface="Arial Unicode MS"/>
              </a:rPr>
              <a:t>te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18" dirty="0">
                <a:latin typeface="Arial Unicode MS"/>
                <a:cs typeface="Arial Unicode MS"/>
              </a:rPr>
              <a:t>r</a:t>
            </a:r>
            <a:r>
              <a:rPr sz="971" spc="-79" dirty="0">
                <a:latin typeface="Arial Unicode MS"/>
                <a:cs typeface="Arial Unicode MS"/>
              </a:rPr>
              <a:t>e</a:t>
            </a:r>
            <a:r>
              <a:rPr sz="971" spc="-84" dirty="0">
                <a:latin typeface="Arial Unicode MS"/>
                <a:cs typeface="Arial Unicode MS"/>
              </a:rPr>
              <a:t>s</a:t>
            </a:r>
            <a:r>
              <a:rPr sz="971" spc="-53" dirty="0">
                <a:latin typeface="Arial Unicode MS"/>
                <a:cs typeface="Arial Unicode MS"/>
              </a:rPr>
              <a:t>u</a:t>
            </a:r>
            <a:r>
              <a:rPr sz="971" spc="-4" dirty="0">
                <a:latin typeface="Arial Unicode MS"/>
                <a:cs typeface="Arial Unicode MS"/>
              </a:rPr>
              <a:t>l</a:t>
            </a:r>
            <a:r>
              <a:rPr sz="971" spc="-40" dirty="0">
                <a:latin typeface="Arial Unicode MS"/>
                <a:cs typeface="Arial Unicode MS"/>
              </a:rPr>
              <a:t>t</a:t>
            </a:r>
            <a:r>
              <a:rPr sz="971" spc="-137" dirty="0">
                <a:latin typeface="Arial Unicode MS"/>
                <a:cs typeface="Arial Unicode MS"/>
              </a:rPr>
              <a:t>s</a:t>
            </a:r>
            <a:r>
              <a:rPr sz="971" spc="26" dirty="0">
                <a:latin typeface="Arial Unicode MS"/>
                <a:cs typeface="Arial Unicode MS"/>
              </a:rPr>
              <a:t>, </a:t>
            </a:r>
            <a:r>
              <a:rPr sz="971" spc="9" dirty="0">
                <a:latin typeface="Arial Unicode MS"/>
                <a:cs typeface="Arial Unicode MS"/>
              </a:rPr>
              <a:t>b</a:t>
            </a:r>
            <a:r>
              <a:rPr sz="971" spc="-49" dirty="0">
                <a:latin typeface="Arial Unicode MS"/>
                <a:cs typeface="Arial Unicode MS"/>
              </a:rPr>
              <a:t>u</a:t>
            </a:r>
            <a:r>
              <a:rPr sz="971" spc="-40" dirty="0">
                <a:latin typeface="Arial Unicode MS"/>
                <a:cs typeface="Arial Unicode MS"/>
              </a:rPr>
              <a:t>t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22" dirty="0">
                <a:latin typeface="Arial Unicode MS"/>
                <a:cs typeface="Arial Unicode MS"/>
              </a:rPr>
              <a:t>i</a:t>
            </a:r>
            <a:r>
              <a:rPr sz="971" spc="-40" dirty="0">
                <a:latin typeface="Arial Unicode MS"/>
                <a:cs typeface="Arial Unicode MS"/>
              </a:rPr>
              <a:t>t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13" dirty="0">
                <a:latin typeface="Arial Unicode MS"/>
                <a:cs typeface="Arial Unicode MS"/>
              </a:rPr>
              <a:t>g</a:t>
            </a:r>
            <a:r>
              <a:rPr sz="971" spc="-44" dirty="0">
                <a:latin typeface="Arial Unicode MS"/>
                <a:cs typeface="Arial Unicode MS"/>
              </a:rPr>
              <a:t>e</a:t>
            </a:r>
            <a:r>
              <a:rPr sz="971" spc="-40" dirty="0">
                <a:latin typeface="Arial Unicode MS"/>
                <a:cs typeface="Arial Unicode MS"/>
              </a:rPr>
              <a:t>n</a:t>
            </a:r>
            <a:r>
              <a:rPr sz="971" spc="-22" dirty="0">
                <a:latin typeface="Arial Unicode MS"/>
                <a:cs typeface="Arial Unicode MS"/>
              </a:rPr>
              <a:t>e</a:t>
            </a:r>
            <a:r>
              <a:rPr sz="971" spc="-35" dirty="0">
                <a:latin typeface="Arial Unicode MS"/>
                <a:cs typeface="Arial Unicode MS"/>
              </a:rPr>
              <a:t>r</a:t>
            </a:r>
            <a:r>
              <a:rPr sz="971" spc="4" dirty="0">
                <a:latin typeface="Arial Unicode MS"/>
                <a:cs typeface="Arial Unicode MS"/>
              </a:rPr>
              <a:t>a</a:t>
            </a:r>
            <a:r>
              <a:rPr sz="971" spc="-9" dirty="0">
                <a:latin typeface="Arial Unicode MS"/>
                <a:cs typeface="Arial Unicode MS"/>
              </a:rPr>
              <a:t>l</a:t>
            </a:r>
            <a:r>
              <a:rPr sz="971" dirty="0">
                <a:latin typeface="Arial Unicode MS"/>
                <a:cs typeface="Arial Unicode MS"/>
              </a:rPr>
              <a:t>l</a:t>
            </a:r>
            <a:r>
              <a:rPr sz="971" spc="-9" dirty="0">
                <a:latin typeface="Arial Unicode MS"/>
                <a:cs typeface="Arial Unicode MS"/>
              </a:rPr>
              <a:t>y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18" dirty="0">
                <a:latin typeface="Arial Unicode MS"/>
                <a:cs typeface="Arial Unicode MS"/>
              </a:rPr>
              <a:t>r</a:t>
            </a:r>
            <a:r>
              <a:rPr sz="971" spc="-40" dirty="0">
                <a:latin typeface="Arial Unicode MS"/>
                <a:cs typeface="Arial Unicode MS"/>
              </a:rPr>
              <a:t>e</a:t>
            </a:r>
            <a:r>
              <a:rPr sz="971" spc="4" dirty="0">
                <a:latin typeface="Arial Unicode MS"/>
                <a:cs typeface="Arial Unicode MS"/>
              </a:rPr>
              <a:t>q</a:t>
            </a:r>
            <a:r>
              <a:rPr sz="971" spc="-62" dirty="0">
                <a:latin typeface="Arial Unicode MS"/>
                <a:cs typeface="Arial Unicode MS"/>
              </a:rPr>
              <a:t>u</a:t>
            </a:r>
            <a:r>
              <a:rPr sz="971" spc="18" dirty="0">
                <a:latin typeface="Arial Unicode MS"/>
                <a:cs typeface="Arial Unicode MS"/>
              </a:rPr>
              <a:t>i</a:t>
            </a:r>
            <a:r>
              <a:rPr sz="971" spc="-18" dirty="0">
                <a:latin typeface="Arial Unicode MS"/>
                <a:cs typeface="Arial Unicode MS"/>
              </a:rPr>
              <a:t>r</a:t>
            </a:r>
            <a:r>
              <a:rPr sz="971" spc="-75" dirty="0">
                <a:latin typeface="Arial Unicode MS"/>
                <a:cs typeface="Arial Unicode MS"/>
              </a:rPr>
              <a:t>es</a:t>
            </a:r>
            <a:r>
              <a:rPr sz="971" spc="-40" dirty="0">
                <a:latin typeface="Arial Unicode MS"/>
                <a:cs typeface="Arial Unicode MS"/>
              </a:rPr>
              <a:t> </a:t>
            </a:r>
            <a:r>
              <a:rPr sz="971" spc="-49" dirty="0">
                <a:latin typeface="Arial Unicode MS"/>
                <a:cs typeface="Arial Unicode MS"/>
              </a:rPr>
              <a:t>h</a:t>
            </a:r>
            <a:r>
              <a:rPr sz="971" spc="-53" dirty="0">
                <a:latin typeface="Arial Unicode MS"/>
                <a:cs typeface="Arial Unicode MS"/>
              </a:rPr>
              <a:t>u</a:t>
            </a:r>
            <a:r>
              <a:rPr sz="971" spc="-40" dirty="0">
                <a:latin typeface="Arial Unicode MS"/>
                <a:cs typeface="Arial Unicode MS"/>
              </a:rPr>
              <a:t>n</a:t>
            </a:r>
            <a:r>
              <a:rPr sz="971" spc="4" dirty="0">
                <a:latin typeface="Arial Unicode MS"/>
                <a:cs typeface="Arial Unicode MS"/>
              </a:rPr>
              <a:t>d</a:t>
            </a:r>
            <a:r>
              <a:rPr sz="971" spc="-18" dirty="0">
                <a:latin typeface="Arial Unicode MS"/>
                <a:cs typeface="Arial Unicode MS"/>
              </a:rPr>
              <a:t>r</a:t>
            </a:r>
            <a:r>
              <a:rPr sz="971" spc="-40" dirty="0">
                <a:latin typeface="Arial Unicode MS"/>
                <a:cs typeface="Arial Unicode MS"/>
              </a:rPr>
              <a:t>e</a:t>
            </a:r>
            <a:r>
              <a:rPr sz="971" spc="4" dirty="0">
                <a:latin typeface="Arial Unicode MS"/>
                <a:cs typeface="Arial Unicode MS"/>
              </a:rPr>
              <a:t>d</a:t>
            </a:r>
            <a:r>
              <a:rPr sz="971" spc="-106" dirty="0">
                <a:latin typeface="Arial Unicode MS"/>
                <a:cs typeface="Arial Unicode MS"/>
              </a:rPr>
              <a:t>s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4" dirty="0">
                <a:latin typeface="Arial Unicode MS"/>
                <a:cs typeface="Arial Unicode MS"/>
              </a:rPr>
              <a:t>o</a:t>
            </a:r>
            <a:r>
              <a:rPr sz="971" spc="-9" dirty="0">
                <a:latin typeface="Arial Unicode MS"/>
                <a:cs typeface="Arial Unicode MS"/>
              </a:rPr>
              <a:t>f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40" dirty="0">
                <a:latin typeface="Arial Unicode MS"/>
                <a:cs typeface="Arial Unicode MS"/>
              </a:rPr>
              <a:t>th</a:t>
            </a:r>
            <a:r>
              <a:rPr sz="971" dirty="0">
                <a:latin typeface="Arial Unicode MS"/>
                <a:cs typeface="Arial Unicode MS"/>
              </a:rPr>
              <a:t>o</a:t>
            </a:r>
            <a:r>
              <a:rPr sz="971" spc="-57" dirty="0">
                <a:latin typeface="Arial Unicode MS"/>
                <a:cs typeface="Arial Unicode MS"/>
              </a:rPr>
              <a:t>u</a:t>
            </a:r>
            <a:r>
              <a:rPr sz="971" spc="-110" dirty="0">
                <a:latin typeface="Arial Unicode MS"/>
                <a:cs typeface="Arial Unicode MS"/>
              </a:rPr>
              <a:t>s</a:t>
            </a:r>
            <a:r>
              <a:rPr sz="971" spc="4" dirty="0">
                <a:latin typeface="Arial Unicode MS"/>
                <a:cs typeface="Arial Unicode MS"/>
              </a:rPr>
              <a:t>a</a:t>
            </a:r>
            <a:r>
              <a:rPr sz="971" spc="-40" dirty="0">
                <a:latin typeface="Arial Unicode MS"/>
                <a:cs typeface="Arial Unicode MS"/>
              </a:rPr>
              <a:t>n</a:t>
            </a:r>
            <a:r>
              <a:rPr sz="971" spc="4" dirty="0">
                <a:latin typeface="Arial Unicode MS"/>
                <a:cs typeface="Arial Unicode MS"/>
              </a:rPr>
              <a:t>d</a:t>
            </a:r>
            <a:r>
              <a:rPr sz="971" spc="-106" dirty="0">
                <a:latin typeface="Arial Unicode MS"/>
                <a:cs typeface="Arial Unicode MS"/>
              </a:rPr>
              <a:t>s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4" dirty="0">
                <a:latin typeface="Arial Unicode MS"/>
                <a:cs typeface="Arial Unicode MS"/>
              </a:rPr>
              <a:t>o</a:t>
            </a:r>
            <a:r>
              <a:rPr sz="971" spc="-9" dirty="0">
                <a:latin typeface="Arial Unicode MS"/>
                <a:cs typeface="Arial Unicode MS"/>
              </a:rPr>
              <a:t>f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4" dirty="0">
                <a:latin typeface="Arial Unicode MS"/>
                <a:cs typeface="Arial Unicode MS"/>
              </a:rPr>
              <a:t>l</a:t>
            </a:r>
            <a:r>
              <a:rPr sz="971" spc="4" dirty="0">
                <a:latin typeface="Arial Unicode MS"/>
                <a:cs typeface="Arial Unicode MS"/>
              </a:rPr>
              <a:t>a</a:t>
            </a:r>
            <a:r>
              <a:rPr sz="971" spc="18" dirty="0">
                <a:latin typeface="Arial Unicode MS"/>
                <a:cs typeface="Arial Unicode MS"/>
              </a:rPr>
              <a:t>b</a:t>
            </a:r>
            <a:r>
              <a:rPr sz="971" spc="-22" dirty="0">
                <a:latin typeface="Arial Unicode MS"/>
                <a:cs typeface="Arial Unicode MS"/>
              </a:rPr>
              <a:t>el</a:t>
            </a:r>
            <a:r>
              <a:rPr sz="971" spc="-40" dirty="0">
                <a:latin typeface="Arial Unicode MS"/>
                <a:cs typeface="Arial Unicode MS"/>
              </a:rPr>
              <a:t>e</a:t>
            </a:r>
            <a:r>
              <a:rPr sz="971" spc="13" dirty="0">
                <a:latin typeface="Arial Unicode MS"/>
                <a:cs typeface="Arial Unicode MS"/>
              </a:rPr>
              <a:t>d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18" dirty="0">
                <a:latin typeface="Arial Unicode MS"/>
                <a:cs typeface="Arial Unicode MS"/>
              </a:rPr>
              <a:t>i</a:t>
            </a:r>
            <a:r>
              <a:rPr sz="971" spc="-71" dirty="0">
                <a:latin typeface="Arial Unicode MS"/>
                <a:cs typeface="Arial Unicode MS"/>
              </a:rPr>
              <a:t>m</a:t>
            </a:r>
            <a:r>
              <a:rPr sz="971" spc="13" dirty="0">
                <a:latin typeface="Arial Unicode MS"/>
                <a:cs typeface="Arial Unicode MS"/>
              </a:rPr>
              <a:t>ag</a:t>
            </a:r>
            <a:r>
              <a:rPr sz="971" spc="-75" dirty="0">
                <a:latin typeface="Arial Unicode MS"/>
                <a:cs typeface="Arial Unicode MS"/>
              </a:rPr>
              <a:t>es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4" dirty="0">
                <a:latin typeface="Arial Unicode MS"/>
                <a:cs typeface="Arial Unicode MS"/>
              </a:rPr>
              <a:t>a</a:t>
            </a:r>
            <a:r>
              <a:rPr sz="971" spc="-40" dirty="0">
                <a:latin typeface="Arial Unicode MS"/>
                <a:cs typeface="Arial Unicode MS"/>
              </a:rPr>
              <a:t>n</a:t>
            </a:r>
            <a:r>
              <a:rPr sz="971" spc="13" dirty="0">
                <a:latin typeface="Arial Unicode MS"/>
                <a:cs typeface="Arial Unicode MS"/>
              </a:rPr>
              <a:t>d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31" dirty="0">
                <a:latin typeface="Arial Unicode MS"/>
                <a:cs typeface="Arial Unicode MS"/>
              </a:rPr>
              <a:t>c</a:t>
            </a:r>
            <a:r>
              <a:rPr sz="971" dirty="0">
                <a:latin typeface="Arial Unicode MS"/>
                <a:cs typeface="Arial Unicode MS"/>
              </a:rPr>
              <a:t>o</a:t>
            </a:r>
            <a:r>
              <a:rPr sz="971" spc="-53" dirty="0">
                <a:latin typeface="Arial Unicode MS"/>
                <a:cs typeface="Arial Unicode MS"/>
              </a:rPr>
              <a:t>n</a:t>
            </a:r>
            <a:r>
              <a:rPr sz="971" spc="-124" dirty="0">
                <a:latin typeface="Arial Unicode MS"/>
                <a:cs typeface="Arial Unicode MS"/>
              </a:rPr>
              <a:t>s</a:t>
            </a:r>
            <a:r>
              <a:rPr sz="971" spc="22" dirty="0">
                <a:latin typeface="Arial Unicode MS"/>
                <a:cs typeface="Arial Unicode MS"/>
              </a:rPr>
              <a:t>i</a:t>
            </a:r>
            <a:r>
              <a:rPr sz="971" spc="13" dirty="0">
                <a:latin typeface="Arial Unicode MS"/>
                <a:cs typeface="Arial Unicode MS"/>
              </a:rPr>
              <a:t>d</a:t>
            </a:r>
            <a:r>
              <a:rPr sz="971" spc="-22" dirty="0">
                <a:latin typeface="Arial Unicode MS"/>
                <a:cs typeface="Arial Unicode MS"/>
              </a:rPr>
              <a:t>e</a:t>
            </a:r>
            <a:r>
              <a:rPr sz="971" spc="-35" dirty="0">
                <a:latin typeface="Arial Unicode MS"/>
                <a:cs typeface="Arial Unicode MS"/>
              </a:rPr>
              <a:t>r</a:t>
            </a:r>
            <a:r>
              <a:rPr sz="971" spc="4" dirty="0">
                <a:latin typeface="Arial Unicode MS"/>
                <a:cs typeface="Arial Unicode MS"/>
              </a:rPr>
              <a:t>a</a:t>
            </a:r>
            <a:r>
              <a:rPr sz="971" spc="9" dirty="0">
                <a:latin typeface="Arial Unicode MS"/>
                <a:cs typeface="Arial Unicode MS"/>
              </a:rPr>
              <a:t>bl</a:t>
            </a:r>
            <a:r>
              <a:rPr sz="971" spc="-40" dirty="0">
                <a:latin typeface="Arial Unicode MS"/>
                <a:cs typeface="Arial Unicode MS"/>
              </a:rPr>
              <a:t>e</a:t>
            </a:r>
            <a:r>
              <a:rPr sz="971" spc="-22" dirty="0">
                <a:latin typeface="Arial Unicode MS"/>
                <a:cs typeface="Arial Unicode MS"/>
              </a:rPr>
              <a:t> </a:t>
            </a:r>
            <a:r>
              <a:rPr sz="971" spc="-31" dirty="0">
                <a:latin typeface="Arial Unicode MS"/>
                <a:cs typeface="Arial Unicode MS"/>
              </a:rPr>
              <a:t>c</a:t>
            </a:r>
            <a:r>
              <a:rPr sz="971" dirty="0">
                <a:latin typeface="Arial Unicode MS"/>
                <a:cs typeface="Arial Unicode MS"/>
              </a:rPr>
              <a:t>o</a:t>
            </a:r>
            <a:r>
              <a:rPr sz="971" spc="-75" dirty="0">
                <a:latin typeface="Arial Unicode MS"/>
                <a:cs typeface="Arial Unicode MS"/>
              </a:rPr>
              <a:t>m</a:t>
            </a:r>
            <a:r>
              <a:rPr sz="971" spc="-22" dirty="0">
                <a:latin typeface="Arial Unicode MS"/>
                <a:cs typeface="Arial Unicode MS"/>
              </a:rPr>
              <a:t>pu</a:t>
            </a:r>
            <a:r>
              <a:rPr sz="971" spc="-40" dirty="0">
                <a:latin typeface="Arial Unicode MS"/>
                <a:cs typeface="Arial Unicode MS"/>
              </a:rPr>
              <a:t>t</a:t>
            </a:r>
            <a:r>
              <a:rPr sz="971" spc="-22" dirty="0">
                <a:latin typeface="Arial Unicode MS"/>
                <a:cs typeface="Arial Unicode MS"/>
              </a:rPr>
              <a:t>a</a:t>
            </a:r>
            <a:r>
              <a:rPr sz="971" spc="-18" dirty="0">
                <a:latin typeface="Arial Unicode MS"/>
                <a:cs typeface="Arial Unicode MS"/>
              </a:rPr>
              <a:t>t</a:t>
            </a:r>
            <a:r>
              <a:rPr sz="971" spc="22" dirty="0">
                <a:latin typeface="Arial Unicode MS"/>
                <a:cs typeface="Arial Unicode MS"/>
              </a:rPr>
              <a:t>i</a:t>
            </a:r>
            <a:r>
              <a:rPr sz="971" dirty="0">
                <a:latin typeface="Arial Unicode MS"/>
                <a:cs typeface="Arial Unicode MS"/>
              </a:rPr>
              <a:t>o</a:t>
            </a:r>
            <a:r>
              <a:rPr sz="971" spc="-40" dirty="0">
                <a:latin typeface="Arial Unicode MS"/>
                <a:cs typeface="Arial Unicode MS"/>
              </a:rPr>
              <a:t>n</a:t>
            </a:r>
            <a:r>
              <a:rPr sz="971" spc="4" dirty="0">
                <a:latin typeface="Arial Unicode MS"/>
                <a:cs typeface="Arial Unicode MS"/>
              </a:rPr>
              <a:t>a</a:t>
            </a:r>
            <a:r>
              <a:rPr sz="971" dirty="0">
                <a:latin typeface="Arial Unicode MS"/>
                <a:cs typeface="Arial Unicode MS"/>
              </a:rPr>
              <a:t>l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18" dirty="0">
                <a:latin typeface="Arial Unicode MS"/>
                <a:cs typeface="Arial Unicode MS"/>
              </a:rPr>
              <a:t>r</a:t>
            </a:r>
            <a:r>
              <a:rPr sz="971" spc="-40" dirty="0">
                <a:latin typeface="Arial Unicode MS"/>
                <a:cs typeface="Arial Unicode MS"/>
              </a:rPr>
              <a:t>e</a:t>
            </a:r>
            <a:r>
              <a:rPr sz="971" spc="-110" dirty="0">
                <a:latin typeface="Arial Unicode MS"/>
                <a:cs typeface="Arial Unicode MS"/>
              </a:rPr>
              <a:t>s</a:t>
            </a:r>
            <a:r>
              <a:rPr sz="971" spc="-26" dirty="0">
                <a:latin typeface="Arial Unicode MS"/>
                <a:cs typeface="Arial Unicode MS"/>
              </a:rPr>
              <a:t>o</a:t>
            </a:r>
            <a:r>
              <a:rPr sz="971" spc="-31" dirty="0">
                <a:latin typeface="Arial Unicode MS"/>
                <a:cs typeface="Arial Unicode MS"/>
              </a:rPr>
              <a:t>u</a:t>
            </a:r>
            <a:r>
              <a:rPr sz="971" spc="-22" dirty="0">
                <a:latin typeface="Arial Unicode MS"/>
                <a:cs typeface="Arial Unicode MS"/>
              </a:rPr>
              <a:t>r</a:t>
            </a:r>
            <a:r>
              <a:rPr sz="971" spc="-26" dirty="0">
                <a:latin typeface="Arial Unicode MS"/>
                <a:cs typeface="Arial Unicode MS"/>
              </a:rPr>
              <a:t>c</a:t>
            </a:r>
            <a:r>
              <a:rPr sz="971" spc="-40" dirty="0">
                <a:latin typeface="Arial Unicode MS"/>
                <a:cs typeface="Arial Unicode MS"/>
              </a:rPr>
              <a:t>e</a:t>
            </a:r>
            <a:r>
              <a:rPr sz="971" spc="-124" dirty="0">
                <a:latin typeface="Arial Unicode MS"/>
                <a:cs typeface="Arial Unicode MS"/>
              </a:rPr>
              <a:t>s</a:t>
            </a:r>
            <a:r>
              <a:rPr sz="971" spc="26" dirty="0">
                <a:latin typeface="Arial Unicode MS"/>
                <a:cs typeface="Arial Unicode MS"/>
              </a:rPr>
              <a:t>.</a:t>
            </a:r>
            <a:endParaRPr sz="971" dirty="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96949" y="1851210"/>
            <a:ext cx="4918714" cy="4447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8" name="object 8"/>
          <p:cNvSpPr txBox="1"/>
          <p:nvPr/>
        </p:nvSpPr>
        <p:spPr>
          <a:xfrm>
            <a:off x="790497" y="5273005"/>
            <a:ext cx="2385172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059" b="1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G</a:t>
            </a:r>
            <a:r>
              <a:rPr sz="1059" b="1" spc="-40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e</a:t>
            </a:r>
            <a:r>
              <a:rPr sz="1059" b="1" spc="62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t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 </a:t>
            </a:r>
            <a:r>
              <a:rPr sz="1059" b="1" spc="57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s</a:t>
            </a:r>
            <a:r>
              <a:rPr sz="1059" b="1" spc="62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t</a:t>
            </a:r>
            <a:r>
              <a:rPr sz="1059" b="1" spc="9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a</a:t>
            </a:r>
            <a:r>
              <a:rPr sz="1059" b="1" spc="146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r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t</a:t>
            </a:r>
            <a:r>
              <a:rPr sz="1059" b="1" spc="-40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e</a:t>
            </a:r>
            <a:r>
              <a:rPr sz="1059" b="1" spc="18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d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 </a:t>
            </a:r>
            <a:r>
              <a:rPr sz="1059" b="1" spc="202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w</a:t>
            </a:r>
            <a:r>
              <a:rPr sz="1059" b="1" spc="57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i</a:t>
            </a:r>
            <a:r>
              <a:rPr sz="1059" b="1" spc="62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th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 </a:t>
            </a:r>
            <a:r>
              <a:rPr sz="1059" b="1" spc="62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t</a:t>
            </a:r>
            <a:r>
              <a:rPr sz="1059" b="1" spc="137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r</a:t>
            </a:r>
            <a:r>
              <a:rPr sz="1059" b="1" spc="9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a</a:t>
            </a:r>
            <a:r>
              <a:rPr sz="1059" b="1" spc="44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n</a:t>
            </a:r>
            <a:r>
              <a:rPr sz="1059" b="1" spc="57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s</a:t>
            </a:r>
            <a:r>
              <a:rPr sz="1059" b="1" spc="110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f</a:t>
            </a:r>
            <a:r>
              <a:rPr sz="1059" b="1" spc="-40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e</a:t>
            </a:r>
            <a:r>
              <a:rPr sz="1059" b="1" spc="137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r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 </a:t>
            </a:r>
            <a:r>
              <a:rPr sz="1059" b="1" spc="57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l</a:t>
            </a:r>
            <a:r>
              <a:rPr sz="1059" b="1" spc="-35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e</a:t>
            </a:r>
            <a:r>
              <a:rPr sz="1059" b="1" spc="9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a</a:t>
            </a:r>
            <a:r>
              <a:rPr sz="1059" b="1" spc="128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r</a:t>
            </a:r>
            <a:r>
              <a:rPr sz="1059" b="1" spc="49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n</a:t>
            </a:r>
            <a:r>
              <a:rPr sz="1059" b="1" spc="53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in</a:t>
            </a:r>
            <a:r>
              <a:rPr sz="1059" b="1" spc="13" dirty="0">
                <a:solidFill>
                  <a:srgbClr val="0071AA"/>
                </a:solidFill>
                <a:latin typeface="Century Gothic"/>
                <a:cs typeface="Century Gothic"/>
                <a:hlinkClick r:id="rId4"/>
              </a:rPr>
              <a:t>g</a:t>
            </a:r>
            <a:endParaRPr sz="1059" dirty="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6749" y="5269314"/>
            <a:ext cx="76760" cy="137832"/>
          </a:xfrm>
          <a:custGeom>
            <a:avLst/>
            <a:gdLst/>
            <a:ahLst/>
            <a:cxnLst/>
            <a:rect l="l" t="t" r="r" b="b"/>
            <a:pathLst>
              <a:path w="86995" h="156209">
                <a:moveTo>
                  <a:pt x="30124" y="0"/>
                </a:moveTo>
                <a:lnTo>
                  <a:pt x="0" y="0"/>
                </a:lnTo>
                <a:lnTo>
                  <a:pt x="56730" y="77901"/>
                </a:lnTo>
                <a:lnTo>
                  <a:pt x="406" y="155803"/>
                </a:lnTo>
                <a:lnTo>
                  <a:pt x="30124" y="155803"/>
                </a:lnTo>
                <a:lnTo>
                  <a:pt x="86448" y="77901"/>
                </a:lnTo>
                <a:lnTo>
                  <a:pt x="30124" y="0"/>
                </a:lnTo>
                <a:close/>
              </a:path>
            </a:pathLst>
          </a:custGeom>
          <a:solidFill>
            <a:srgbClr val="2E7DB1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0" name="object 10"/>
          <p:cNvSpPr/>
          <p:nvPr/>
        </p:nvSpPr>
        <p:spPr>
          <a:xfrm>
            <a:off x="608021" y="5269314"/>
            <a:ext cx="76760" cy="137832"/>
          </a:xfrm>
          <a:custGeom>
            <a:avLst/>
            <a:gdLst/>
            <a:ahLst/>
            <a:cxnLst/>
            <a:rect l="l" t="t" r="r" b="b"/>
            <a:pathLst>
              <a:path w="86995" h="156209">
                <a:moveTo>
                  <a:pt x="30149" y="0"/>
                </a:moveTo>
                <a:lnTo>
                  <a:pt x="0" y="0"/>
                </a:lnTo>
                <a:lnTo>
                  <a:pt x="56730" y="77901"/>
                </a:lnTo>
                <a:lnTo>
                  <a:pt x="406" y="155803"/>
                </a:lnTo>
                <a:lnTo>
                  <a:pt x="30137" y="155803"/>
                </a:lnTo>
                <a:lnTo>
                  <a:pt x="86436" y="77901"/>
                </a:lnTo>
                <a:lnTo>
                  <a:pt x="30149" y="0"/>
                </a:lnTo>
                <a:close/>
              </a:path>
            </a:pathLst>
          </a:custGeom>
          <a:solidFill>
            <a:srgbClr val="2E7DB1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pc="9" dirty="0"/>
              <a:t>Introducing</a:t>
            </a:r>
            <a:r>
              <a:rPr spc="71" dirty="0"/>
              <a:t> </a:t>
            </a:r>
            <a:r>
              <a:rPr spc="31" dirty="0"/>
              <a:t>Deep</a:t>
            </a:r>
            <a:r>
              <a:rPr spc="71" dirty="0"/>
              <a:t> </a:t>
            </a:r>
            <a:r>
              <a:rPr spc="9" dirty="0"/>
              <a:t>Lea</a:t>
            </a:r>
            <a:r>
              <a:rPr spc="13" dirty="0"/>
              <a:t>r</a:t>
            </a:r>
            <a:r>
              <a:rPr spc="31" dirty="0"/>
              <a:t>ning</a:t>
            </a:r>
            <a:r>
              <a:rPr spc="71" dirty="0"/>
              <a:t> </a:t>
            </a:r>
            <a:r>
              <a:rPr spc="-4" dirty="0"/>
              <a:t>with</a:t>
            </a:r>
            <a:r>
              <a:rPr spc="71" dirty="0"/>
              <a:t> </a:t>
            </a:r>
            <a:r>
              <a:rPr spc="79" dirty="0"/>
              <a:t>M</a:t>
            </a:r>
            <a:r>
              <a:rPr spc="-18" dirty="0"/>
              <a:t>A</a:t>
            </a:r>
            <a:r>
              <a:rPr spc="18" dirty="0"/>
              <a:t>TLAB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/>
            <a:fld id="{81D60167-4931-47E6-BA6A-407CBD079E47}" type="slidenum">
              <a:rPr spc="128" dirty="0"/>
              <a:pPr marL="22413"/>
              <a:t>36</a:t>
            </a:fld>
            <a:endParaRPr spc="128" dirty="0"/>
          </a:p>
        </p:txBody>
      </p:sp>
      <p:sp>
        <p:nvSpPr>
          <p:cNvPr id="13" name="Rectangle 12"/>
          <p:cNvSpPr/>
          <p:nvPr/>
        </p:nvSpPr>
        <p:spPr>
          <a:xfrm>
            <a:off x="46507" y="5537701"/>
            <a:ext cx="40160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https://www.mathworks.com/videos/deep-learning-with-matlab-transfer-learning-in-10-lines-of-matlab-code-1487714838381.html</a:t>
            </a:r>
          </a:p>
        </p:txBody>
      </p:sp>
    </p:spTree>
    <p:extLst>
      <p:ext uri="{BB962C8B-B14F-4D97-AF65-F5344CB8AC3E}">
        <p14:creationId xmlns:p14="http://schemas.microsoft.com/office/powerpoint/2010/main" val="374665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du </a:t>
            </a:r>
            <a:r>
              <a:rPr lang="en-US" dirty="0" err="1" smtClean="0"/>
              <a:t>problème</a:t>
            </a:r>
            <a:r>
              <a:rPr lang="en-US" dirty="0" smtClean="0"/>
              <a:t> du OU </a:t>
            </a:r>
            <a:r>
              <a:rPr lang="en-US" dirty="0" err="1" smtClean="0"/>
              <a:t>exclusif</a:t>
            </a:r>
            <a:r>
              <a:rPr lang="en-US" dirty="0" smtClean="0"/>
              <a:t> avec </a:t>
            </a:r>
            <a:r>
              <a:rPr lang="en-US" dirty="0" err="1" smtClean="0"/>
              <a:t>tensorflow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1. </a:t>
            </a:r>
            <a:r>
              <a:rPr lang="fr-C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 </a:t>
            </a:r>
            <a:r>
              <a:rPr lang="fr-CA" sz="12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r>
              <a:rPr lang="fr-C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library</a:t>
            </a:r>
            <a:endParaRPr lang="fr-CA" sz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</a:t>
            </a:r>
            <a:endParaRPr lang="fr-CA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Logical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endParaRPr lang="fr-CA" sz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XOR_in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= [[0., 0.], [0., 1.], [1., 0.], [1., 1.]]</a:t>
            </a:r>
          </a:p>
          <a:p>
            <a:pPr marL="0" indent="0">
              <a:buNone/>
            </a:pP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XOR_out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= [[0.], [1.], [1.], [0.]]</a:t>
            </a:r>
          </a:p>
          <a:p>
            <a:pPr marL="0" indent="0">
              <a:buNone/>
            </a:pP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3. Building </a:t>
            </a:r>
            <a:r>
              <a:rPr lang="fr-C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</a:t>
            </a:r>
            <a:r>
              <a:rPr lang="fr-C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 </a:t>
            </a:r>
            <a:r>
              <a:rPr lang="fr-CA" sz="12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layers</a:t>
            </a:r>
            <a:r>
              <a:rPr lang="fr-C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CA" sz="12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fr-CA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CA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tnorm</a:t>
            </a:r>
            <a:r>
              <a:rPr lang="fr-CA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tflearn.initializations.uniform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minval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=-1.0,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maxval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=1.0)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net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tflearn.input_data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shape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=[None, 2])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net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tflearn.fully_connected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(net, 2, activation='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sigmoid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',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weights_init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tnorm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net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tflearn.fully_connected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(net, 1, activation='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sigmoid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',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weights_init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tnorm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regressor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tflearn.regression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(net,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optimizer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='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sgd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',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learning_rate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=2.,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='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mean_square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')</a:t>
            </a:r>
          </a:p>
          <a:p>
            <a:pPr marL="0" indent="0">
              <a:buNone/>
            </a:pPr>
            <a:r>
              <a:rPr lang="fr-C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fr-C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neural </a:t>
            </a:r>
            <a:r>
              <a:rPr lang="fr-C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</a:t>
            </a:r>
            <a:endParaRPr lang="fr-CA" sz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model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tflearn.DNN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regressor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tensorboard_verbose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=0)</a:t>
            </a:r>
          </a:p>
          <a:p>
            <a:pPr marL="0" indent="0">
              <a:buNone/>
            </a:pP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model.fit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XOR_in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XOR_out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n_epoch</a:t>
            </a:r>
            <a:r>
              <a:rPr lang="fr-CA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=500)</a:t>
            </a:r>
            <a:endParaRPr lang="fr-CA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fr-CA" sz="12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trained</a:t>
            </a:r>
            <a:r>
              <a:rPr lang="fr-C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network </a:t>
            </a:r>
            <a:endParaRPr lang="fr-CA" sz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("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XOR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operator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")</a:t>
            </a:r>
          </a:p>
          <a:p>
            <a:pPr marL="0" indent="0">
              <a:buNone/>
            </a:pPr>
            <a:r>
              <a:rPr lang="fr-CA" sz="1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("0 or 0:",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model.predict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([[0., 0.]]))</a:t>
            </a:r>
          </a:p>
          <a:p>
            <a:pPr marL="0" indent="0">
              <a:buNone/>
            </a:pPr>
            <a:r>
              <a:rPr lang="fr-CA" sz="1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("0 or 1:",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model.predict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([[0., 1.]]))</a:t>
            </a:r>
          </a:p>
          <a:p>
            <a:pPr marL="0" indent="0">
              <a:buNone/>
            </a:pPr>
            <a:r>
              <a:rPr lang="fr-CA" sz="1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("1 or 0:",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model.predict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([[1., 0.]]))</a:t>
            </a:r>
          </a:p>
          <a:p>
            <a:pPr marL="0" indent="0">
              <a:buNone/>
            </a:pPr>
            <a:r>
              <a:rPr lang="fr-CA" sz="1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("1 or 1:",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model.predict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([[1., 1.]]))</a:t>
            </a:r>
          </a:p>
        </p:txBody>
      </p:sp>
    </p:spTree>
    <p:extLst>
      <p:ext uri="{BB962C8B-B14F-4D97-AF65-F5344CB8AC3E}">
        <p14:creationId xmlns:p14="http://schemas.microsoft.com/office/powerpoint/2010/main" val="5543028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139875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Un problem </a:t>
            </a:r>
            <a:r>
              <a:rPr lang="en-US" dirty="0" err="1" smtClean="0">
                <a:solidFill>
                  <a:srgbClr val="0070C0"/>
                </a:solidFill>
              </a:rPr>
              <a:t>titanesque</a:t>
            </a:r>
            <a:r>
              <a:rPr lang="en-US" dirty="0">
                <a:solidFill>
                  <a:srgbClr val="0070C0"/>
                </a:solidFill>
              </a:rPr>
              <a:t>!</a:t>
            </a:r>
            <a:endParaRPr lang="fr-CA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6783" y="1139870"/>
            <a:ext cx="4546949" cy="4954043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fr-CA" sz="1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__future__ </a:t>
            </a:r>
            <a:r>
              <a:rPr lang="fr-CA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print_function</a:t>
            </a:r>
            <a:endParaRPr lang="fr-CA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</a:t>
            </a:r>
            <a:r>
              <a:rPr lang="fr-CA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numpy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endParaRPr lang="fr-CA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import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</a:t>
            </a:r>
            <a:endParaRPr lang="fr-CA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fr-CA" sz="12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Download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Titanic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dataset</a:t>
            </a:r>
            <a:endParaRPr lang="fr-CA" sz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tflearn.datasets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titanic</a:t>
            </a:r>
            <a:endParaRPr lang="fr-CA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titanic.download_dataset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('titanic_dataset.csv')</a:t>
            </a:r>
          </a:p>
          <a:p>
            <a:pPr marL="0" indent="0">
              <a:buNone/>
            </a:pPr>
            <a:endParaRPr lang="fr-CA" sz="12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CSV file,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indicate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first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represents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labels</a:t>
            </a:r>
          </a:p>
          <a:p>
            <a:pPr marL="0" indent="0">
              <a:buNone/>
            </a:pPr>
            <a:r>
              <a:rPr lang="fr-CA" sz="1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CA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tflearn.data_utils</a:t>
            </a:r>
            <a:r>
              <a:rPr lang="fr-CA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import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load_csv</a:t>
            </a:r>
            <a:endParaRPr lang="fr-CA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data, labels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load_csv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('titanic_dataset.csv',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target_column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=0,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categorical_labels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True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n_classes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=2</a:t>
            </a:r>
            <a:r>
              <a:rPr lang="fr-CA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CA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Preprocessing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endParaRPr lang="fr-CA" sz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preprocess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(data,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columns_to_ignore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Sort by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descending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 and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delete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columns</a:t>
            </a:r>
            <a:endParaRPr lang="fr-CA" sz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fr-CA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id </a:t>
            </a:r>
            <a:r>
              <a:rPr lang="fr-CA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sorted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columns_to_ignore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, reverse=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True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       [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r.pop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(id) for r in data]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fr-CA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fr-CA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range(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len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(data)):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Converting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'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sex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float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(id </a:t>
            </a:r>
            <a:r>
              <a:rPr lang="fr-C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removing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labels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     data[i][1] = 1. if data[i][1] == '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female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'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else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fr-CA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return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np.array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(data,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dtype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=np.float32)</a:t>
            </a:r>
          </a:p>
          <a:p>
            <a:pPr marL="0" indent="0">
              <a:buNone/>
            </a:pPr>
            <a:r>
              <a:rPr lang="fr-C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Ignore '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 and 'ticket'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columns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(id 1 &amp; 6 of data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array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to_ignore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=[1, 6]</a:t>
            </a:r>
          </a:p>
          <a:p>
            <a:pPr marL="0" indent="0">
              <a:buNone/>
            </a:pPr>
            <a:endParaRPr lang="fr-CA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16048" y="1139870"/>
            <a:ext cx="4086618" cy="4954043"/>
          </a:xfrm>
        </p:spPr>
        <p:txBody>
          <a:bodyPr/>
          <a:lstStyle/>
          <a:p>
            <a:pPr marL="0" indent="0">
              <a:buNone/>
            </a:pP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Preprocess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data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preprocess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(data,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to_ignore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fr-C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neural network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net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tflearn.input_data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shape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=[None, 6])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net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tflearn.fully_connected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(net, 32)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net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tflearn.fully_connected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(net, 32)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net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tflearn.fully_connected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(net, 2, activation='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softmax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')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net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tflearn.regression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(net)</a:t>
            </a:r>
          </a:p>
          <a:p>
            <a:pPr marL="0" indent="0">
              <a:buNone/>
            </a:pPr>
            <a:r>
              <a:rPr lang="fr-C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model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tflearn.DNN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(net)</a:t>
            </a:r>
          </a:p>
          <a:p>
            <a:pPr marL="0" indent="0">
              <a:buNone/>
            </a:pP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Start training (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gradient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descent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model.fit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(data, labels,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n_epoch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=10,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batch_size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=16,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show_metric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True</a:t>
            </a:r>
            <a:r>
              <a:rPr lang="fr-CA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endParaRPr lang="fr-CA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Let's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for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DiCaprio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Winslet</a:t>
            </a:r>
          </a:p>
          <a:p>
            <a:pPr marL="0" indent="0">
              <a:buNone/>
            </a:pP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dicaprio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= [3, 'Jack Dawson', 'male', 19, 0, 0, 'N/A', 5.0000]</a:t>
            </a:r>
          </a:p>
          <a:p>
            <a:pPr marL="0" indent="0">
              <a:buNone/>
            </a:pP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winslet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= [1, 'Rose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DeWitt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Bukater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', '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female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', 17, 1, 2, 'N/A', 100.0000]</a:t>
            </a:r>
          </a:p>
          <a:p>
            <a:pPr marL="0" indent="0">
              <a:buNone/>
            </a:pP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Preprocess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</a:p>
          <a:p>
            <a:pPr marL="0" indent="0">
              <a:buNone/>
            </a:pP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dicaprio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winslet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preprocess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([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dicaprio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winslet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],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to_ignore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surviving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chances (class 1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pred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model.predict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([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dicaprio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winslet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])</a:t>
            </a:r>
          </a:p>
          <a:p>
            <a:pPr marL="0" indent="0">
              <a:buNone/>
            </a:pPr>
            <a:r>
              <a:rPr lang="fr-CA" sz="1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("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DiCaprio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Surviving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Rate:",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pred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[0][1])</a:t>
            </a:r>
          </a:p>
          <a:p>
            <a:pPr marL="0" indent="0">
              <a:buNone/>
            </a:pPr>
            <a:r>
              <a:rPr lang="fr-CA" sz="1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("Winslet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Surviving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Rate:",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pred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[1][1])</a:t>
            </a:r>
          </a:p>
          <a:p>
            <a:pPr marL="0" indent="0">
              <a:buNone/>
            </a:pPr>
            <a:endParaRPr lang="fr-CA" sz="1200" dirty="0"/>
          </a:p>
        </p:txBody>
      </p:sp>
    </p:spTree>
    <p:extLst>
      <p:ext uri="{BB962C8B-B14F-4D97-AF65-F5344CB8AC3E}">
        <p14:creationId xmlns:p14="http://schemas.microsoft.com/office/powerpoint/2010/main" val="16715810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Contraintes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fr-FR" sz="27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Besoin de puissance de calcul parallèle</a:t>
            </a:r>
          </a:p>
          <a:p>
            <a:pPr lvl="1" eaLnBrk="1" hangingPunct="1"/>
            <a:r>
              <a:rPr lang="fr-CA" altLang="fr-FR" sz="23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Typiquement </a:t>
            </a:r>
            <a:r>
              <a:rPr lang="fr-CA" altLang="fr-FR" sz="23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GPUs</a:t>
            </a:r>
            <a:r>
              <a:rPr lang="fr-CA" altLang="fr-FR" sz="23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groupés</a:t>
            </a:r>
          </a:p>
          <a:p>
            <a:pPr lvl="1" eaLnBrk="1" hangingPunct="1"/>
            <a:r>
              <a:rPr lang="fr-CA" altLang="fr-FR" sz="23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Allègement de l’effort possible en utilisant l’apprentissage par transfert (réutilisation de parties de </a:t>
            </a:r>
            <a:r>
              <a:rPr lang="fr-CA" altLang="fr-FR" sz="23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CNNs</a:t>
            </a:r>
            <a:r>
              <a:rPr lang="fr-CA" altLang="fr-FR" sz="23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pré-entraînés</a:t>
            </a:r>
            <a:r>
              <a:rPr lang="fr-CA" altLang="fr-FR" sz="23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eaLnBrk="1" hangingPunct="1"/>
            <a:r>
              <a:rPr lang="fr-CA" altLang="fr-FR" sz="27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Besoin de données d’apprentissage massives</a:t>
            </a:r>
            <a:endParaRPr lang="fr-CA" altLang="fr-FR" sz="27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fr-CA" altLang="fr-FR" sz="27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Exigence d’une représentation algébrique des données (</a:t>
            </a:r>
            <a:r>
              <a:rPr lang="fr-CA" altLang="fr-FR" sz="27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vectors</a:t>
            </a:r>
            <a:r>
              <a:rPr lang="fr-CA" altLang="fr-FR" sz="27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matrices, tenseurs…) </a:t>
            </a:r>
          </a:p>
          <a:p>
            <a:pPr eaLnBrk="1" hangingPunct="1"/>
            <a:r>
              <a:rPr lang="fr-CA" altLang="fr-FR" sz="27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Sensibilité au brassages des vecteurs/matrices de traits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7377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831" y="2084343"/>
            <a:ext cx="1904365" cy="18463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131" y="2083535"/>
            <a:ext cx="1905198" cy="18471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La perspective du MLP </a:t>
            </a:r>
            <a:r>
              <a:rPr lang="en-US" dirty="0" err="1" smtClean="0">
                <a:solidFill>
                  <a:srgbClr val="0070C0"/>
                </a:solidFill>
              </a:rPr>
              <a:t>classique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283196" y="2641641"/>
            <a:ext cx="1774298" cy="826641"/>
          </a:xfrm>
          <a:prstGeom prst="rect">
            <a:avLst/>
          </a:prstGeom>
          <a:noFill/>
        </p:spPr>
        <p:txBody>
          <a:bodyPr wrap="squar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en-US" sz="4400" dirty="0">
                <a:solidFill>
                  <a:srgbClr val="002060"/>
                </a:solidFill>
              </a:rPr>
              <a:t>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52573" y="2256021"/>
            <a:ext cx="499181" cy="771241"/>
          </a:xfrm>
          <a:prstGeom prst="rect">
            <a:avLst/>
          </a:prstGeom>
          <a:noFill/>
        </p:spPr>
        <p:txBody>
          <a:bodyPr wrap="non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en-US" sz="40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237" y="4305552"/>
            <a:ext cx="1910959" cy="185271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921131" y="4305552"/>
            <a:ext cx="3925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dirty="0" smtClean="0">
                <a:latin typeface="Calibri" panose="020F0502020204030204" pitchFamily="34" charset="0"/>
                <a:cs typeface="Calibri" panose="020F0502020204030204" pitchFamily="34" charset="0"/>
              </a:rPr>
              <a:t>Beaucoup de pixels différents</a:t>
            </a:r>
          </a:p>
          <a:p>
            <a:r>
              <a:rPr lang="fr-CA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	 images différentes</a:t>
            </a:r>
          </a:p>
          <a:p>
            <a:endParaRPr lang="fr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82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>
                <a:solidFill>
                  <a:srgbClr val="0070C0"/>
                </a:solidFill>
              </a:rPr>
              <a:t>OK</a:t>
            </a:r>
            <a:endParaRPr lang="fr-CA" dirty="0">
              <a:solidFill>
                <a:srgbClr val="0070C0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656066" y="1787819"/>
            <a:ext cx="3766937" cy="3609627"/>
            <a:chOff x="2822019" y="1972309"/>
            <a:chExt cx="3766937" cy="36096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06594" y="2496574"/>
              <a:ext cx="3182362" cy="308536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263689" y="1972309"/>
              <a:ext cx="2092245" cy="494242"/>
            </a:xfrm>
            <a:prstGeom prst="rect">
              <a:avLst/>
            </a:prstGeom>
            <a:noFill/>
          </p:spPr>
          <p:txBody>
            <a:bodyPr wrap="none" lIns="134464" tIns="107571" rIns="134464" bIns="107571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441"/>
                </a:spcAft>
              </a:pPr>
              <a:r>
                <a:rPr lang="fr-CA" sz="2000" dirty="0" err="1" smtClean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Calibri" panose="020F0502020204030204" pitchFamily="34" charset="0"/>
                  <a:cs typeface="Calibri" panose="020F0502020204030204" pitchFamily="34" charset="0"/>
                </a:rPr>
                <a:t>Columns</a:t>
              </a:r>
              <a:r>
                <a:rPr lang="fr-CA" sz="2000" dirty="0" smtClean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Calibri" panose="020F0502020204030204" pitchFamily="34" charset="0"/>
                  <a:cs typeface="Calibri" panose="020F0502020204030204" pitchFamily="34" charset="0"/>
                </a:rPr>
                <a:t> of pixels</a:t>
              </a:r>
              <a:endParaRPr lang="fr-CA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5830135" y="2258076"/>
              <a:ext cx="554907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/>
            <p:cNvGrpSpPr/>
            <p:nvPr/>
          </p:nvGrpSpPr>
          <p:grpSpPr>
            <a:xfrm rot="5400000">
              <a:off x="1734614" y="3620103"/>
              <a:ext cx="2669052" cy="494242"/>
              <a:chOff x="4657718" y="1489679"/>
              <a:chExt cx="2932118" cy="542955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657718" y="1489679"/>
                <a:ext cx="1906956" cy="542955"/>
              </a:xfrm>
              <a:prstGeom prst="rect">
                <a:avLst/>
              </a:prstGeom>
              <a:noFill/>
            </p:spPr>
            <p:txBody>
              <a:bodyPr wrap="none" lIns="134464" tIns="107571" rIns="134464" bIns="107571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441"/>
                  </a:spcAft>
                </a:pPr>
                <a:r>
                  <a:rPr lang="fr-CA" sz="2000" dirty="0" err="1" smtClean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  <a:latin typeface="Calibri" panose="020F0502020204030204" pitchFamily="34" charset="0"/>
                    <a:cs typeface="Calibri" panose="020F0502020204030204" pitchFamily="34" charset="0"/>
                  </a:rPr>
                  <a:t>Rows</a:t>
                </a:r>
                <a:r>
                  <a:rPr lang="fr-CA" sz="2000" dirty="0" smtClean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  <a:latin typeface="Calibri" panose="020F0502020204030204" pitchFamily="34" charset="0"/>
                    <a:cs typeface="Calibri" panose="020F0502020204030204" pitchFamily="34" charset="0"/>
                  </a:rPr>
                  <a:t> of pixels</a:t>
                </a:r>
                <a:endParaRPr lang="fr-CA" sz="20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6980236" y="1761156"/>
                <a:ext cx="6096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Rectangle 5"/>
          <p:cNvSpPr/>
          <p:nvPr/>
        </p:nvSpPr>
        <p:spPr>
          <a:xfrm>
            <a:off x="2218046" y="5341286"/>
            <a:ext cx="949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  <a:endParaRPr lang="fr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4701149" y="1787820"/>
            <a:ext cx="4038435" cy="3609626"/>
            <a:chOff x="2550521" y="1972309"/>
            <a:chExt cx="4038435" cy="360962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06594" y="2496574"/>
              <a:ext cx="3182362" cy="308536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263689" y="1972309"/>
              <a:ext cx="1391541" cy="494242"/>
            </a:xfrm>
            <a:prstGeom prst="rect">
              <a:avLst/>
            </a:prstGeom>
            <a:noFill/>
          </p:spPr>
          <p:txBody>
            <a:bodyPr wrap="none" lIns="134464" tIns="107571" rIns="134464" bIns="107571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441"/>
                </a:spcAft>
              </a:pPr>
              <a:r>
                <a:rPr lang="fr-CA" sz="2000" dirty="0" smtClean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Calibri" panose="020F0502020204030204" pitchFamily="34" charset="0"/>
                  <a:cs typeface="Calibri" panose="020F0502020204030204" pitchFamily="34" charset="0"/>
                </a:rPr>
                <a:t>Time </a:t>
              </a:r>
              <a:r>
                <a:rPr lang="fr-CA" sz="2000" dirty="0" err="1" smtClean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Calibri" panose="020F0502020204030204" pitchFamily="34" charset="0"/>
                  <a:cs typeface="Calibri" panose="020F0502020204030204" pitchFamily="34" charset="0"/>
                </a:rPr>
                <a:t>steps</a:t>
              </a:r>
              <a:endParaRPr lang="fr-CA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5830135" y="2258076"/>
              <a:ext cx="554907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 rot="5400000">
              <a:off x="1565821" y="3574357"/>
              <a:ext cx="2791937" cy="822537"/>
              <a:chOff x="4522719" y="1309342"/>
              <a:chExt cx="3067117" cy="903608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4522719" y="1309342"/>
                <a:ext cx="2176953" cy="903608"/>
              </a:xfrm>
              <a:prstGeom prst="rect">
                <a:avLst/>
              </a:prstGeom>
              <a:noFill/>
            </p:spPr>
            <p:txBody>
              <a:bodyPr wrap="none" lIns="134464" tIns="107571" rIns="134464" bIns="107571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441"/>
                  </a:spcAft>
                </a:pPr>
                <a:r>
                  <a:rPr lang="fr-CA" sz="2000" dirty="0" err="1" smtClean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  <a:latin typeface="Calibri" panose="020F0502020204030204" pitchFamily="34" charset="0"/>
                    <a:cs typeface="Calibri" panose="020F0502020204030204" pitchFamily="34" charset="0"/>
                  </a:rPr>
                  <a:t>Intensity</a:t>
                </a:r>
                <a:r>
                  <a:rPr lang="fr-CA" sz="2000" dirty="0" smtClean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lang="fr-CA" sz="2000" dirty="0" err="1" smtClean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  <a:latin typeface="Calibri" panose="020F0502020204030204" pitchFamily="34" charset="0"/>
                    <a:cs typeface="Calibri" panose="020F0502020204030204" pitchFamily="34" charset="0"/>
                  </a:rPr>
                  <a:t>each</a:t>
                </a:r>
                <a:endParaRPr lang="fr-CA" sz="2000" dirty="0" smtClean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90000"/>
                  </a:lnSpc>
                  <a:spcAft>
                    <a:spcPts val="441"/>
                  </a:spcAft>
                </a:pPr>
                <a:r>
                  <a:rPr lang="fr-CA" sz="2000" dirty="0" err="1" smtClean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  <a:latin typeface="Calibri" panose="020F0502020204030204" pitchFamily="34" charset="0"/>
                    <a:cs typeface="Calibri" panose="020F0502020204030204" pitchFamily="34" charset="0"/>
                  </a:rPr>
                  <a:t>frequency</a:t>
                </a:r>
                <a:r>
                  <a:rPr lang="fr-CA" sz="2000" dirty="0" smtClean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  <a:latin typeface="Calibri" panose="020F0502020204030204" pitchFamily="34" charset="0"/>
                    <a:cs typeface="Calibri" panose="020F0502020204030204" pitchFamily="34" charset="0"/>
                  </a:rPr>
                  <a:t> band</a:t>
                </a:r>
                <a:endParaRPr lang="fr-CA" sz="20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6980236" y="1761156"/>
                <a:ext cx="6096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Rectangle 19"/>
          <p:cNvSpPr/>
          <p:nvPr/>
        </p:nvSpPr>
        <p:spPr>
          <a:xfrm>
            <a:off x="6764504" y="5341286"/>
            <a:ext cx="663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Son</a:t>
            </a:r>
            <a:endParaRPr lang="fr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3980" y="5984866"/>
            <a:ext cx="77802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dirty="0" smtClean="0">
                <a:latin typeface="Calibri" panose="020F0502020204030204" pitchFamily="34" charset="0"/>
                <a:cs typeface="Calibri" panose="020F0502020204030204" pitchFamily="34" charset="0"/>
              </a:rPr>
              <a:t>Capture de motifs “spatiaux” invariants possible </a:t>
            </a:r>
            <a:endParaRPr lang="fr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68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603" y="1896341"/>
            <a:ext cx="3182362" cy="30853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4403"/>
            <a:ext cx="7772400" cy="1143000"/>
          </a:xfrm>
        </p:spPr>
        <p:txBody>
          <a:bodyPr/>
          <a:lstStyle/>
          <a:p>
            <a:pPr algn="l"/>
            <a:r>
              <a:rPr lang="fr-CA" dirty="0" smtClean="0">
                <a:solidFill>
                  <a:srgbClr val="0070C0"/>
                </a:solidFill>
              </a:rPr>
              <a:t>Pas sûr</a:t>
            </a:r>
            <a:endParaRPr lang="fr-CA" dirty="0">
              <a:solidFill>
                <a:srgbClr val="0070C0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8057" y="5210531"/>
            <a:ext cx="8272883" cy="113529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Si les données ont toujours un sens après la permutation de lignes ou de colonnes, le CNN est d’utilité restreinte</a:t>
            </a:r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6331" y="1193302"/>
            <a:ext cx="3700285" cy="767137"/>
          </a:xfrm>
          <a:prstGeom prst="rect">
            <a:avLst/>
          </a:prstGeom>
          <a:noFill/>
        </p:spPr>
        <p:txBody>
          <a:bodyPr wrap="squar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fr-CA" sz="1800" dirty="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Name, </a:t>
            </a:r>
            <a:r>
              <a:rPr lang="fr-CA" sz="1800" dirty="0" err="1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age</a:t>
            </a:r>
            <a:r>
              <a:rPr lang="fr-CA" sz="1800" dirty="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1800" dirty="0" err="1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address</a:t>
            </a:r>
            <a:r>
              <a:rPr lang="fr-CA" sz="1800" dirty="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, email,</a:t>
            </a:r>
          </a:p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fr-CA" sz="1800" dirty="0" err="1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purchases</a:t>
            </a:r>
            <a:r>
              <a:rPr lang="fr-CA" sz="1800" dirty="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1800" dirty="0" err="1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browsing</a:t>
            </a:r>
            <a:r>
              <a:rPr lang="fr-CA" sz="1800" dirty="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800" dirty="0" err="1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r>
              <a:rPr lang="fr-CA" sz="1800" dirty="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  <a:endParaRPr lang="fr-CA" sz="18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223058" y="1557077"/>
            <a:ext cx="554907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 rot="5400000">
            <a:off x="1960152" y="3159762"/>
            <a:ext cx="2693599" cy="466542"/>
            <a:chOff x="4630750" y="1566444"/>
            <a:chExt cx="2959086" cy="512525"/>
          </a:xfrm>
        </p:grpSpPr>
        <p:sp>
          <p:nvSpPr>
            <p:cNvPr id="8" name="TextBox 7"/>
            <p:cNvSpPr txBox="1"/>
            <p:nvPr/>
          </p:nvSpPr>
          <p:spPr>
            <a:xfrm>
              <a:off x="4630750" y="1566444"/>
              <a:ext cx="1391054" cy="512525"/>
            </a:xfrm>
            <a:prstGeom prst="rect">
              <a:avLst/>
            </a:prstGeom>
            <a:noFill/>
          </p:spPr>
          <p:txBody>
            <a:bodyPr wrap="none" lIns="134464" tIns="107571" rIns="134464" bIns="107571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441"/>
                </a:spcAft>
              </a:pPr>
              <a:r>
                <a:rPr lang="fr-CA" sz="1800" dirty="0" err="1" smtClean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Calibri" panose="020F0502020204030204" pitchFamily="34" charset="0"/>
                  <a:cs typeface="Calibri" panose="020F0502020204030204" pitchFamily="34" charset="0"/>
                </a:rPr>
                <a:t>Customers</a:t>
              </a:r>
              <a:endParaRPr lang="fr-CA" sz="18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6980236" y="1761156"/>
              <a:ext cx="6096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685800" y="1434676"/>
            <a:ext cx="2537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 smtClean="0">
                <a:latin typeface="Calibri" panose="020F0502020204030204" pitchFamily="34" charset="0"/>
                <a:cs typeface="Calibri" panose="020F0502020204030204" pitchFamily="34" charset="0"/>
              </a:rPr>
              <a:t>Ex. de données client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2305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3117" y="474453"/>
            <a:ext cx="7772400" cy="1143000"/>
          </a:xfrm>
        </p:spPr>
        <p:txBody>
          <a:bodyPr/>
          <a:lstStyle/>
          <a:p>
            <a:pPr algn="l"/>
            <a:r>
              <a:rPr lang="" dirty="0">
                <a:solidFill>
                  <a:srgbClr val="0070C0"/>
                </a:solidFill>
              </a:rPr>
              <a:t>Attention aussi au bruit</a:t>
            </a:r>
            <a:br>
              <a:rPr lang="" dirty="0">
                <a:solidFill>
                  <a:srgbClr val="0070C0"/>
                </a:solidFill>
              </a:rPr>
            </a:br>
            <a:r>
              <a:rPr lang="" sz="2800" dirty="0" smtClean="0">
                <a:solidFill>
                  <a:schemeClr val="bg1">
                    <a:lumMod val="50000"/>
                  </a:schemeClr>
                </a:solidFill>
              </a:rPr>
              <a:t>(et aux pirates!)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05" y="2155258"/>
            <a:ext cx="7400925" cy="38766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3117" y="6031933"/>
            <a:ext cx="8112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bg1">
                    <a:lumMod val="65000"/>
                  </a:schemeClr>
                </a:solidFill>
                <a:hlinkClick r:id="rId4"/>
              </a:rPr>
              <a:t>http://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hlinkClick r:id="rId4"/>
              </a:rPr>
              <a:t>arxiv.org/pdf/1312.6199v4.pdf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CA" sz="1200" dirty="0" smtClean="0">
                <a:hlinkClick r:id="rId5"/>
              </a:rPr>
              <a:t>https</a:t>
            </a:r>
            <a:r>
              <a:rPr lang="fr-CA" sz="1200" dirty="0">
                <a:hlinkClick r:id="rId5"/>
              </a:rPr>
              <a:t>://</a:t>
            </a:r>
            <a:r>
              <a:rPr lang="fr-CA" sz="1200" dirty="0" smtClean="0">
                <a:hlinkClick r:id="rId5"/>
              </a:rPr>
              <a:t>codewords.recurse.com/issues/five/why-do-neural-networks-think-a-panda-is-a-vulture</a:t>
            </a:r>
            <a:endParaRPr lang="fr-CA" sz="1200" dirty="0" smtClean="0"/>
          </a:p>
          <a:p>
            <a:r>
              <a:rPr lang="fr-CA" sz="1200" dirty="0">
                <a:hlinkClick r:id="rId6"/>
              </a:rPr>
              <a:t>https://medium.com/@</a:t>
            </a:r>
            <a:r>
              <a:rPr lang="fr-CA" sz="1200" dirty="0" smtClean="0">
                <a:hlinkClick r:id="rId6"/>
              </a:rPr>
              <a:t>ageitgey/machine-learning-is-fun-part-8-how-to-intentionally-trick-neural-networks-b55da32b7196</a:t>
            </a:r>
            <a:r>
              <a:rPr lang="fr-CA" sz="1200" dirty="0" smtClean="0"/>
              <a:t> </a:t>
            </a:r>
            <a:endParaRPr lang="fr-CA" sz="1200" dirty="0"/>
          </a:p>
        </p:txBody>
      </p:sp>
      <p:sp>
        <p:nvSpPr>
          <p:cNvPr id="6" name="Rectangle 5"/>
          <p:cNvSpPr/>
          <p:nvPr/>
        </p:nvSpPr>
        <p:spPr>
          <a:xfrm>
            <a:off x="539805" y="1601742"/>
            <a:ext cx="5787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Quand un modèle génératif perd le nord…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0834" name="Picture 2" descr="https://cdn-images-1.medium.com/max/1750/1*5cBIiAr0ex0mVDDI8eU1eQ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453" y="729048"/>
            <a:ext cx="1585473" cy="128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11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152400"/>
            <a:ext cx="9017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9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Un </a:t>
            </a:r>
            <a:r>
              <a:rPr lang="en-US" dirty="0" err="1">
                <a:solidFill>
                  <a:srgbClr val="0070C0"/>
                </a:solidFill>
              </a:rPr>
              <a:t>algorithme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très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simple…</a:t>
            </a:r>
            <a:endParaRPr lang="fr-CA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8650" y="2589959"/>
            <a:ext cx="4777142" cy="2777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450"/>
              </a:spcAft>
              <a:buFont typeface="+mj-lt"/>
              <a:buAutoNum type="arabicPeriod"/>
            </a:pP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Entrer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image à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pirater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spcAft>
                <a:spcPts val="450"/>
              </a:spcAft>
              <a:buFont typeface="+mj-lt"/>
              <a:buAutoNum type="arabicPeriod"/>
            </a:pP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Obtenir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la prediction du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réseau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 determiner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l’erreur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par rapport à la </a:t>
            </a:r>
            <a:r>
              <a:rPr lang="en-US" sz="18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fausse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réponse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voulue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spcAft>
                <a:spcPts val="450"/>
              </a:spcAft>
              <a:buFont typeface="+mj-lt"/>
              <a:buAutoNum type="arabicPeriod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Modifier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l’image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avec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retropropagation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l’erreur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vue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 se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rapprocher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réponse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désirée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spcAft>
                <a:spcPts val="450"/>
              </a:spcAft>
              <a:buFont typeface="+mj-lt"/>
              <a:buAutoNum type="arabicPeriod"/>
            </a:pP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Répéter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les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étapes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1–3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avec la </a:t>
            </a:r>
            <a:r>
              <a:rPr lang="en-US" sz="18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même</a:t>
            </a:r>
            <a:r>
              <a:rPr lang="en-US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image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jusqu’à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obtenir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réponse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réseau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désirée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55851" y="3686747"/>
            <a:ext cx="369919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100" dirty="0">
                <a:latin typeface="Calibri" panose="020F0502020204030204" pitchFamily="34" charset="0"/>
                <a:cs typeface="Calibri" panose="020F0502020204030204" pitchFamily="34" charset="0"/>
              </a:rPr>
              <a:t>L'ajout d'un vecteur </a:t>
            </a:r>
            <a:r>
              <a:rPr lang="fr-CA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imperceptiblement </a:t>
            </a:r>
            <a:r>
              <a:rPr lang="fr-CA" sz="1100" dirty="0">
                <a:latin typeface="Calibri" panose="020F0502020204030204" pitchFamily="34" charset="0"/>
                <a:cs typeface="Calibri" panose="020F0502020204030204" pitchFamily="34" charset="0"/>
              </a:rPr>
              <a:t>petit </a:t>
            </a:r>
            <a:r>
              <a:rPr lang="fr-CA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fr-CA" sz="1100" dirty="0">
                <a:latin typeface="Calibri" panose="020F0502020204030204" pitchFamily="34" charset="0"/>
                <a:cs typeface="Calibri" panose="020F0502020204030204" pitchFamily="34" charset="0"/>
              </a:rPr>
              <a:t>même signe que le gradient de la fonction de coût par rapport à l'entrée peut modifier radicalement la classification de </a:t>
            </a:r>
            <a:r>
              <a:rPr lang="fr-CA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l'image.</a:t>
            </a:r>
            <a:endParaRPr lang="fr-CA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sz="900" dirty="0">
                <a:solidFill>
                  <a:schemeClr val="bg1">
                    <a:lumMod val="50000"/>
                  </a:schemeClr>
                </a:solidFill>
              </a:rPr>
              <a:t>https://arxiv.org/abs/1412.6572</a:t>
            </a:r>
          </a:p>
          <a:p>
            <a:endParaRPr lang="fr-CA" sz="9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360" y="2285762"/>
            <a:ext cx="895440" cy="89594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139" y="2285762"/>
            <a:ext cx="895941" cy="89594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573" y="2240902"/>
            <a:ext cx="940275" cy="940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86939" y="2622271"/>
            <a:ext cx="5389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900" dirty="0"/>
              <a:t>+ 0.007</a:t>
            </a:r>
            <a:endParaRPr lang="fr-CA" sz="900" i="1" dirty="0"/>
          </a:p>
        </p:txBody>
      </p:sp>
      <p:sp>
        <p:nvSpPr>
          <p:cNvPr id="9" name="Rectangle 8"/>
          <p:cNvSpPr/>
          <p:nvPr/>
        </p:nvSpPr>
        <p:spPr>
          <a:xfrm>
            <a:off x="7718601" y="2589959"/>
            <a:ext cx="2503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900" b="1" dirty="0"/>
              <a:t>=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05360" y="3129561"/>
            <a:ext cx="3549683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00" dirty="0"/>
              <a:t> 	 	</a:t>
            </a:r>
          </a:p>
          <a:p>
            <a:endParaRPr lang="fr-CA" sz="750" dirty="0"/>
          </a:p>
          <a:p>
            <a:pPr marR="8130" algn="ctr"/>
            <a:r>
              <a:rPr lang="es-ES" sz="750" i="1" dirty="0">
                <a:cs typeface="Times New Roman" panose="02020603050405020304" pitchFamily="18" charset="0"/>
              </a:rPr>
              <a:t>           x</a:t>
            </a:r>
            <a:r>
              <a:rPr lang="es-ES" sz="750" b="1" i="1" dirty="0">
                <a:cs typeface="Times New Roman" panose="02020603050405020304" pitchFamily="18" charset="0"/>
              </a:rPr>
              <a:t>                                       </a:t>
            </a:r>
            <a:r>
              <a:rPr lang="es-ES" sz="750" dirty="0" err="1">
                <a:cs typeface="Times New Roman" panose="02020603050405020304" pitchFamily="18" charset="0"/>
              </a:rPr>
              <a:t>sign</a:t>
            </a:r>
            <a:r>
              <a:rPr lang="es-ES" sz="750" dirty="0">
                <a:cs typeface="Times New Roman" panose="02020603050405020304" pitchFamily="18" charset="0"/>
              </a:rPr>
              <a:t>(∇</a:t>
            </a:r>
            <a:r>
              <a:rPr lang="es-ES" sz="525" b="1" i="1" baseline="-25000" dirty="0">
                <a:cs typeface="Times New Roman" panose="02020603050405020304" pitchFamily="18" charset="0"/>
              </a:rPr>
              <a:t>x </a:t>
            </a:r>
            <a:r>
              <a:rPr lang="es-ES" sz="750" i="1" dirty="0">
                <a:cs typeface="Times New Roman" panose="02020603050405020304" pitchFamily="18" charset="0"/>
              </a:rPr>
              <a:t>J </a:t>
            </a:r>
            <a:r>
              <a:rPr lang="es-ES" sz="750" dirty="0">
                <a:cs typeface="Times New Roman" panose="02020603050405020304" pitchFamily="18" charset="0"/>
              </a:rPr>
              <a:t>(</a:t>
            </a:r>
            <a:r>
              <a:rPr lang="es-ES" sz="750" b="1" i="1" dirty="0">
                <a:cs typeface="Times New Roman" panose="02020603050405020304" pitchFamily="18" charset="0"/>
              </a:rPr>
              <a:t>θ</a:t>
            </a:r>
            <a:r>
              <a:rPr lang="es-ES" sz="750" i="1" dirty="0">
                <a:cs typeface="Times New Roman" panose="02020603050405020304" pitchFamily="18" charset="0"/>
              </a:rPr>
              <a:t>, </a:t>
            </a:r>
            <a:r>
              <a:rPr lang="es-ES" sz="750" b="1" i="1" dirty="0">
                <a:cs typeface="Times New Roman" panose="02020603050405020304" pitchFamily="18" charset="0"/>
              </a:rPr>
              <a:t>x</a:t>
            </a:r>
            <a:r>
              <a:rPr lang="es-ES" sz="750" i="1" dirty="0">
                <a:cs typeface="Times New Roman" panose="02020603050405020304" pitchFamily="18" charset="0"/>
              </a:rPr>
              <a:t>, y</a:t>
            </a:r>
            <a:r>
              <a:rPr lang="es-ES" sz="750" dirty="0">
                <a:cs typeface="Times New Roman" panose="02020603050405020304" pitchFamily="18" charset="0"/>
              </a:rPr>
              <a:t>))               </a:t>
            </a:r>
            <a:r>
              <a:rPr lang="es-ES" sz="750" i="1" dirty="0">
                <a:cs typeface="Times New Roman" panose="02020603050405020304" pitchFamily="18" charset="0"/>
              </a:rPr>
              <a:t>x</a:t>
            </a:r>
            <a:r>
              <a:rPr lang="es-ES" sz="750" dirty="0">
                <a:cs typeface="Times New Roman" panose="02020603050405020304" pitchFamily="18" charset="0"/>
              </a:rPr>
              <a:t> +</a:t>
            </a:r>
            <a:r>
              <a:rPr lang="es-ES" sz="750" b="1" i="1" dirty="0">
                <a:cs typeface="Times New Roman" panose="02020603050405020304" pitchFamily="18" charset="0"/>
                <a:sym typeface="Symbol" panose="05050102010706020507" pitchFamily="18" charset="2"/>
              </a:rPr>
              <a:t></a:t>
            </a:r>
            <a:r>
              <a:rPr lang="es-ES" sz="750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s-ES" sz="750" dirty="0" err="1">
                <a:cs typeface="Times New Roman" panose="02020603050405020304" pitchFamily="18" charset="0"/>
              </a:rPr>
              <a:t>sign</a:t>
            </a:r>
            <a:r>
              <a:rPr lang="es-ES" sz="750" dirty="0">
                <a:cs typeface="Times New Roman" panose="02020603050405020304" pitchFamily="18" charset="0"/>
              </a:rPr>
              <a:t>(∇</a:t>
            </a:r>
            <a:r>
              <a:rPr lang="es-ES" sz="525" b="1" i="1" baseline="-25000" dirty="0">
                <a:cs typeface="Times New Roman" panose="02020603050405020304" pitchFamily="18" charset="0"/>
              </a:rPr>
              <a:t>x </a:t>
            </a:r>
            <a:r>
              <a:rPr lang="es-ES" sz="750" i="1" dirty="0">
                <a:cs typeface="Times New Roman" panose="02020603050405020304" pitchFamily="18" charset="0"/>
              </a:rPr>
              <a:t>J </a:t>
            </a:r>
            <a:r>
              <a:rPr lang="es-ES" sz="750" dirty="0">
                <a:cs typeface="Times New Roman" panose="02020603050405020304" pitchFamily="18" charset="0"/>
              </a:rPr>
              <a:t>(</a:t>
            </a:r>
            <a:r>
              <a:rPr lang="es-ES" sz="750" b="1" i="1" dirty="0">
                <a:cs typeface="Times New Roman" panose="02020603050405020304" pitchFamily="18" charset="0"/>
              </a:rPr>
              <a:t>θ</a:t>
            </a:r>
            <a:r>
              <a:rPr lang="es-ES" sz="750" i="1" dirty="0">
                <a:cs typeface="Times New Roman" panose="02020603050405020304" pitchFamily="18" charset="0"/>
              </a:rPr>
              <a:t>, </a:t>
            </a:r>
            <a:r>
              <a:rPr lang="es-ES" sz="750" b="1" i="1" dirty="0">
                <a:cs typeface="Times New Roman" panose="02020603050405020304" pitchFamily="18" charset="0"/>
              </a:rPr>
              <a:t>x</a:t>
            </a:r>
            <a:r>
              <a:rPr lang="es-ES" sz="750" i="1" dirty="0">
                <a:cs typeface="Times New Roman" panose="02020603050405020304" pitchFamily="18" charset="0"/>
              </a:rPr>
              <a:t>, y</a:t>
            </a:r>
            <a:r>
              <a:rPr lang="es-ES" sz="750" dirty="0">
                <a:cs typeface="Times New Roman" panose="02020603050405020304" pitchFamily="18" charset="0"/>
              </a:rPr>
              <a:t>))</a:t>
            </a:r>
          </a:p>
          <a:p>
            <a:pPr marR="8130"/>
            <a:r>
              <a:rPr lang="pt-BR" sz="750" dirty="0"/>
              <a:t>           “panda”                                     “nematode”                                 “gibbon”</a:t>
            </a:r>
          </a:p>
          <a:p>
            <a:pPr marR="8130"/>
            <a:r>
              <a:rPr lang="en-US" sz="750" dirty="0"/>
              <a:t>       57.7% confidence                       8.2% confidence                    99.3 % confidence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8212" y="5549682"/>
            <a:ext cx="62477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900" dirty="0"/>
              <a:t>https://medium.com/@ageitgey/machine-learning-is-fun-part-8-how-to-intentionally-trick-neural-networks-b55da32b7196</a:t>
            </a:r>
          </a:p>
        </p:txBody>
      </p:sp>
      <p:sp>
        <p:nvSpPr>
          <p:cNvPr id="12" name="Espace réservé du numéro de diapositive 1">
            <a:extLst>
              <a:ext uri="{FF2B5EF4-FFF2-40B4-BE49-F238E27FC236}">
                <a16:creationId xmlns="" xmlns:a16="http://schemas.microsoft.com/office/drawing/2014/main" id="{2A368E13-7DA7-4DEE-841C-8CD37C263704}"/>
              </a:ext>
            </a:extLst>
          </p:cNvPr>
          <p:cNvSpPr txBox="1">
            <a:spLocks/>
          </p:cNvSpPr>
          <p:nvPr/>
        </p:nvSpPr>
        <p:spPr>
          <a:xfrm>
            <a:off x="8234807" y="5483588"/>
            <a:ext cx="561087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FABDFA90-5A07-46BC-83E4-E830A9CA7B61}" type="slidenum">
              <a:rPr lang="fr-CA" altLang="fr-FR" sz="900"/>
              <a:pPr algn="l">
                <a:defRPr/>
              </a:pPr>
              <a:t>44</a:t>
            </a:fld>
            <a:r>
              <a:rPr lang="fr-CA" altLang="fr-FR" sz="900" dirty="0"/>
              <a:t>/54</a:t>
            </a:r>
          </a:p>
        </p:txBody>
      </p:sp>
      <p:pic>
        <p:nvPicPr>
          <p:cNvPr id="2050" name="Picture 2" descr="Résultats de recherche d'images pour « Trump »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2" r="14041"/>
          <a:stretch/>
        </p:blipFill>
        <p:spPr bwMode="auto">
          <a:xfrm>
            <a:off x="5818909" y="4515814"/>
            <a:ext cx="678008" cy="69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735" y="4515814"/>
            <a:ext cx="699647" cy="69964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92347" y="4797353"/>
            <a:ext cx="5389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900" dirty="0"/>
              <a:t>+ 0.007</a:t>
            </a:r>
            <a:endParaRPr lang="fr-CA" sz="900" i="1" dirty="0"/>
          </a:p>
        </p:txBody>
      </p:sp>
      <p:sp>
        <p:nvSpPr>
          <p:cNvPr id="16" name="Rectangle 15"/>
          <p:cNvSpPr/>
          <p:nvPr/>
        </p:nvSpPr>
        <p:spPr>
          <a:xfrm>
            <a:off x="7710080" y="4756714"/>
            <a:ext cx="2503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900" b="1" dirty="0"/>
              <a:t>=</a:t>
            </a:r>
          </a:p>
        </p:txBody>
      </p:sp>
      <p:pic>
        <p:nvPicPr>
          <p:cNvPr id="2052" name="Picture 4" descr="Résultats de recherche d'imag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7726" r="18986" b="10127"/>
          <a:stretch/>
        </p:blipFill>
        <p:spPr bwMode="auto">
          <a:xfrm>
            <a:off x="7914809" y="4518218"/>
            <a:ext cx="735624" cy="69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810402" y="5233497"/>
            <a:ext cx="264779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900" dirty="0" smtClean="0"/>
              <a:t>Des fois, cela pourrait être pour la bonne cause</a:t>
            </a:r>
            <a:r>
              <a:rPr lang="fr-CA" sz="900" dirty="0" smtClean="0"/>
              <a:t> </a:t>
            </a:r>
            <a:r>
              <a:rPr lang="fr-CA" sz="900" dirty="0" smtClean="0"/>
              <a:t>!</a:t>
            </a:r>
            <a:endParaRPr lang="fr-CA" sz="900" i="1" dirty="0"/>
          </a:p>
        </p:txBody>
      </p:sp>
    </p:spTree>
    <p:extLst>
      <p:ext uri="{BB962C8B-B14F-4D97-AF65-F5344CB8AC3E}">
        <p14:creationId xmlns:p14="http://schemas.microsoft.com/office/powerpoint/2010/main" val="235346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301" y="609600"/>
            <a:ext cx="8876060" cy="1143000"/>
          </a:xfrm>
        </p:spPr>
        <p:txBody>
          <a:bodyPr>
            <a:noAutofit/>
          </a:bodyPr>
          <a:lstStyle/>
          <a:p>
            <a:r>
              <a:rPr lang="en-US" dirty="0"/>
              <a:t>Le </a:t>
            </a:r>
            <a:r>
              <a:rPr lang="en-US" dirty="0" err="1"/>
              <a:t>surapprentissage</a:t>
            </a:r>
            <a:r>
              <a:rPr lang="en-US" dirty="0"/>
              <a:t>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nuire</a:t>
            </a:r>
            <a:r>
              <a:rPr lang="en-US" dirty="0"/>
              <a:t> </a:t>
            </a:r>
            <a:r>
              <a:rPr lang="en-US" dirty="0" err="1"/>
              <a:t>aussi</a:t>
            </a:r>
            <a:endParaRPr lang="fr-CA" dirty="0"/>
          </a:p>
        </p:txBody>
      </p:sp>
      <p:sp>
        <p:nvSpPr>
          <p:cNvPr id="8" name="Rectangle 7"/>
          <p:cNvSpPr/>
          <p:nvPr/>
        </p:nvSpPr>
        <p:spPr>
          <a:xfrm>
            <a:off x="192114" y="5662226"/>
            <a:ext cx="25378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900" dirty="0">
                <a:solidFill>
                  <a:schemeClr val="bg1">
                    <a:lumMod val="50000"/>
                  </a:schemeClr>
                </a:solidFill>
              </a:rPr>
              <a:t>https://ml.berkeley.edu/blog/2017/07/13/tutorial-4/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969" y="4568327"/>
            <a:ext cx="2850990" cy="1729567"/>
          </a:xfrm>
          <a:prstGeom prst="rect">
            <a:avLst/>
          </a:prstGeom>
        </p:spPr>
      </p:pic>
      <p:pic>
        <p:nvPicPr>
          <p:cNvPr id="2050" name="Picture 2" descr="https://ml.berkeley.edu/blog/assets/tutorials/4/doger_fitti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44"/>
          <a:stretch/>
        </p:blipFill>
        <p:spPr bwMode="auto">
          <a:xfrm>
            <a:off x="747820" y="2277943"/>
            <a:ext cx="1706785" cy="67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747820" y="2952328"/>
                <a:ext cx="4484077" cy="25376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200" i="1">
                          <a:latin typeface="Cambria Math" panose="02040503050406030204" pitchFamily="18" charset="0"/>
                        </a:rPr>
                        <m:t>=9055.5</m:t>
                      </m:r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</a:rPr>
                        <m:t>−90555</m:t>
                      </m:r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</a:rPr>
                        <m:t>+316942.5</m:t>
                      </m:r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</a:rPr>
                        <m:t>−452773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+217331</m:t>
                      </m:r>
                    </m:oMath>
                  </m:oMathPara>
                </a14:m>
                <a:endParaRPr lang="fr-CA" sz="1200" dirty="0"/>
              </a:p>
              <a:p>
                <a:pPr marL="0" indent="0">
                  <a:buNone/>
                </a:pPr>
                <a:endParaRPr lang="en-US" sz="12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fr-CA" sz="1200" dirty="0"/>
                  <a:t> = 1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fr-CA" sz="1200" dirty="0"/>
                  <a:t> = 3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fr-CA" sz="1200" dirty="0"/>
                  <a:t> = 5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fr-CA" sz="1200" dirty="0"/>
                  <a:t> = 7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</m:oMath>
                </a14:m>
                <a:r>
                  <a:rPr lang="fr-CA" sz="1200" dirty="0"/>
                  <a:t> = 217341</a:t>
                </a:r>
              </a:p>
              <a:p>
                <a:pPr marL="0" indent="0">
                  <a:buNone/>
                </a:pPr>
                <a:endParaRPr lang="fr-CA" sz="12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7820" y="2952328"/>
                <a:ext cx="4484077" cy="2537644"/>
              </a:xfr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2733343" y="2606948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 smtClean="0"/>
              <a:t>Réponse</a:t>
            </a:r>
            <a:r>
              <a:rPr lang="en-US" sz="1800" dirty="0" smtClean="0"/>
              <a:t>: </a:t>
            </a:r>
            <a:r>
              <a:rPr lang="en-US" sz="1800" dirty="0"/>
              <a:t>217341!</a:t>
            </a:r>
          </a:p>
        </p:txBody>
      </p:sp>
      <p:sp>
        <p:nvSpPr>
          <p:cNvPr id="5" name="Rectangle 4"/>
          <p:cNvSpPr/>
          <p:nvPr/>
        </p:nvSpPr>
        <p:spPr>
          <a:xfrm>
            <a:off x="3063522" y="4048460"/>
            <a:ext cx="4825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conséquences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peuvent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être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disastreuses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!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6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CA" altLang="fr-FR" dirty="0"/>
              <a:t>Conclusion</a:t>
            </a:r>
          </a:p>
        </p:txBody>
      </p:sp>
      <p:sp>
        <p:nvSpPr>
          <p:cNvPr id="78852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773240"/>
            <a:ext cx="8085138" cy="4103687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fr-CA" altLang="fr-FR" sz="2400" dirty="0" smtClean="0">
                <a:latin typeface="Calibri" panose="020F0502020204030204" pitchFamily="34" charset="0"/>
              </a:rPr>
              <a:t>Les PMC à apprentissage profond sont très efficaces pour trouver automatiquement  les motifs des images et les utiliser pour la classification.</a:t>
            </a:r>
          </a:p>
          <a:p>
            <a:pPr eaLnBrk="1" hangingPunct="1">
              <a:spcBef>
                <a:spcPts val="600"/>
              </a:spcBef>
            </a:pPr>
            <a:r>
              <a:rPr lang="fr-CA" altLang="fr-FR" sz="2400" dirty="0" smtClean="0">
                <a:latin typeface="Calibri" panose="020F0502020204030204" pitchFamily="34" charset="0"/>
              </a:rPr>
              <a:t>L’approche demeure en boîte noire</a:t>
            </a:r>
          </a:p>
          <a:p>
            <a:pPr eaLnBrk="1" hangingPunct="1">
              <a:spcBef>
                <a:spcPts val="600"/>
              </a:spcBef>
            </a:pPr>
            <a:r>
              <a:rPr lang="fr-CA" altLang="fr-FR" sz="2400" dirty="0" smtClean="0">
                <a:latin typeface="Calibri" panose="020F0502020204030204" pitchFamily="34" charset="0"/>
              </a:rPr>
              <a:t>Arrivent a concurrencer l’intelligence humaine pour les tâches de classification </a:t>
            </a:r>
          </a:p>
          <a:p>
            <a:pPr eaLnBrk="1" hangingPunct="1">
              <a:spcBef>
                <a:spcPts val="600"/>
              </a:spcBef>
            </a:pPr>
            <a:r>
              <a:rPr lang="fr-CA" altLang="fr-FR" sz="2400" dirty="0" smtClean="0">
                <a:latin typeface="Calibri" panose="020F0502020204030204" pitchFamily="34" charset="0"/>
              </a:rPr>
              <a:t>Les entrées doivent discrètes, numériques, et compatibles avec une représentation vectorielle </a:t>
            </a:r>
          </a:p>
          <a:p>
            <a:pPr eaLnBrk="1" hangingPunct="1">
              <a:spcBef>
                <a:spcPts val="600"/>
              </a:spcBef>
            </a:pPr>
            <a:r>
              <a:rPr lang="fr-CA" altLang="fr-FR" sz="2400" dirty="0" smtClean="0">
                <a:latin typeface="Calibri" panose="020F0502020204030204" pitchFamily="34" charset="0"/>
              </a:rPr>
              <a:t>Le réglage des paramètres est toujours un talon d’Achille</a:t>
            </a:r>
          </a:p>
          <a:p>
            <a:pPr eaLnBrk="1" hangingPunct="1">
              <a:spcBef>
                <a:spcPts val="600"/>
              </a:spcBef>
            </a:pPr>
            <a:r>
              <a:rPr lang="fr-CA" altLang="fr-FR" sz="2400" dirty="0" smtClean="0">
                <a:latin typeface="Calibri" panose="020F0502020204030204" pitchFamily="34" charset="0"/>
              </a:rPr>
              <a:t>Architecture neuronale sans mémoire!</a:t>
            </a:r>
          </a:p>
        </p:txBody>
      </p:sp>
    </p:spTree>
    <p:extLst>
      <p:ext uri="{BB962C8B-B14F-4D97-AF65-F5344CB8AC3E}">
        <p14:creationId xmlns:p14="http://schemas.microsoft.com/office/powerpoint/2010/main" val="117189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685800" y="314325"/>
            <a:ext cx="7772400" cy="1143000"/>
          </a:xfrm>
        </p:spPr>
        <p:txBody>
          <a:bodyPr/>
          <a:lstStyle/>
          <a:p>
            <a:r>
              <a:rPr lang="fr-CA" altLang="en-US" dirty="0" smtClean="0"/>
              <a:t>Une explication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918" y="1574800"/>
            <a:ext cx="7929282" cy="4521200"/>
          </a:xfrm>
        </p:spPr>
        <p:txBody>
          <a:bodyPr/>
          <a:lstStyle/>
          <a:p>
            <a:pPr>
              <a:defRPr/>
            </a:pPr>
            <a:r>
              <a:rPr lang="fr-CA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L’apprentissage des poids est fait mécaniquement </a:t>
            </a:r>
            <a:r>
              <a:rPr lang="fr-CA" sz="18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(sans jeu de mot </a:t>
            </a:r>
            <a:r>
              <a:rPr lang="fr-CA" sz="18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r>
              <a:rPr lang="fr-CA" sz="18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CA" sz="2400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/>
            </a:pPr>
            <a:r>
              <a:rPr lang="fr-C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Séquence de petits ajustements, chacun améliorant la performance par rapport au patron d’apprentissage en cours, avec possiblement un impact négatif sur les autres patrons</a:t>
            </a:r>
          </a:p>
          <a:p>
            <a:pPr>
              <a:defRPr/>
            </a:pPr>
            <a:r>
              <a:rPr lang="fr-CA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La chance aidant, on aboutit éventuellement à une erreur de classification moyenne acceptable</a:t>
            </a:r>
          </a:p>
          <a:p>
            <a:pPr>
              <a:defRPr/>
            </a:pPr>
            <a:r>
              <a:rPr lang="fr-CA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Peut-on faire mieux?</a:t>
            </a:r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32" y="4529602"/>
            <a:ext cx="21717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37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923" y="2791428"/>
            <a:ext cx="2584811" cy="250602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40" y="2790575"/>
            <a:ext cx="2570473" cy="2492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89" y="609600"/>
            <a:ext cx="8962331" cy="1143000"/>
          </a:xfrm>
        </p:spPr>
        <p:txBody>
          <a:bodyPr/>
          <a:lstStyle/>
          <a:p>
            <a:r>
              <a:rPr lang="fr-CA" dirty="0" smtClean="0">
                <a:solidFill>
                  <a:srgbClr val="0070C0"/>
                </a:solidFill>
              </a:rPr>
              <a:t>Pourquoi ne pas procéder par motifs, en ignorant les positions ?</a:t>
            </a:r>
            <a:endParaRPr lang="fr-CA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2844" y="1878009"/>
            <a:ext cx="654672" cy="950457"/>
          </a:xfrm>
          <a:prstGeom prst="rect">
            <a:avLst/>
          </a:prstGeom>
          <a:noFill/>
        </p:spPr>
        <p:txBody>
          <a:bodyPr wrap="non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fr-CA" sz="5294" dirty="0" smtClean="0">
                <a:solidFill>
                  <a:srgbClr val="002060"/>
                </a:solidFill>
              </a:rPr>
              <a:t>=</a:t>
            </a:r>
            <a:endParaRPr lang="fr-CA" sz="5294" dirty="0">
              <a:solidFill>
                <a:srgbClr val="00206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090773" y="2353238"/>
            <a:ext cx="3072071" cy="717471"/>
          </a:xfrm>
          <a:prstGeom prst="line">
            <a:avLst/>
          </a:prstGeom>
          <a:ln w="12700">
            <a:solidFill>
              <a:srgbClr val="FFD757"/>
            </a:solidFill>
            <a:headEnd type="none"/>
            <a:tailEnd type="non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3"/>
          </p:cNvCxnSpPr>
          <p:nvPr/>
        </p:nvCxnSpPr>
        <p:spPr>
          <a:xfrm>
            <a:off x="4817516" y="2353238"/>
            <a:ext cx="1669054" cy="997520"/>
          </a:xfrm>
          <a:prstGeom prst="line">
            <a:avLst/>
          </a:prstGeom>
          <a:ln w="1270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60359" y="4893308"/>
            <a:ext cx="654672" cy="950457"/>
          </a:xfrm>
          <a:prstGeom prst="rect">
            <a:avLst/>
          </a:prstGeom>
          <a:noFill/>
        </p:spPr>
        <p:txBody>
          <a:bodyPr wrap="non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fr-CA" sz="5294" dirty="0" smtClean="0">
                <a:solidFill>
                  <a:srgbClr val="002060"/>
                </a:solidFill>
              </a:rPr>
              <a:t>=</a:t>
            </a:r>
            <a:endParaRPr lang="fr-CA" sz="5294" dirty="0">
              <a:solidFill>
                <a:srgbClr val="002060"/>
              </a:solidFill>
            </a:endParaRPr>
          </a:p>
        </p:txBody>
      </p:sp>
      <p:cxnSp>
        <p:nvCxnSpPr>
          <p:cNvPr id="17" name="Straight Connector 16"/>
          <p:cNvCxnSpPr>
            <a:endCxn id="14" idx="1"/>
          </p:cNvCxnSpPr>
          <p:nvPr/>
        </p:nvCxnSpPr>
        <p:spPr>
          <a:xfrm>
            <a:off x="1105065" y="4986555"/>
            <a:ext cx="3055294" cy="381982"/>
          </a:xfrm>
          <a:prstGeom prst="line">
            <a:avLst/>
          </a:prstGeom>
          <a:ln w="12700">
            <a:solidFill>
              <a:srgbClr val="00EE6C"/>
            </a:solidFill>
            <a:headEnd type="none"/>
            <a:tailEnd type="non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4" idx="3"/>
          </p:cNvCxnSpPr>
          <p:nvPr/>
        </p:nvCxnSpPr>
        <p:spPr>
          <a:xfrm flipV="1">
            <a:off x="4815031" y="4481243"/>
            <a:ext cx="1374158" cy="887294"/>
          </a:xfrm>
          <a:prstGeom prst="line">
            <a:avLst/>
          </a:prstGeom>
          <a:ln w="12700">
            <a:solidFill>
              <a:srgbClr val="00EE6C"/>
            </a:solidFill>
            <a:headEnd type="none"/>
            <a:tailEnd type="non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162092" y="3499897"/>
            <a:ext cx="654672" cy="950457"/>
          </a:xfrm>
          <a:prstGeom prst="rect">
            <a:avLst/>
          </a:prstGeom>
          <a:noFill/>
        </p:spPr>
        <p:txBody>
          <a:bodyPr wrap="non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fr-CA" sz="5294" dirty="0" smtClean="0">
                <a:solidFill>
                  <a:srgbClr val="002060"/>
                </a:solidFill>
              </a:rPr>
              <a:t>=</a:t>
            </a:r>
            <a:endParaRPr lang="fr-CA" sz="5294" dirty="0">
              <a:solidFill>
                <a:srgbClr val="002060"/>
              </a:solidFill>
            </a:endParaRPr>
          </a:p>
        </p:txBody>
      </p:sp>
      <p:cxnSp>
        <p:nvCxnSpPr>
          <p:cNvPr id="26" name="Straight Connector 25"/>
          <p:cNvCxnSpPr>
            <a:endCxn id="23" idx="1"/>
          </p:cNvCxnSpPr>
          <p:nvPr/>
        </p:nvCxnSpPr>
        <p:spPr>
          <a:xfrm>
            <a:off x="1642488" y="3630974"/>
            <a:ext cx="2519604" cy="344152"/>
          </a:xfrm>
          <a:prstGeom prst="line">
            <a:avLst/>
          </a:prstGeom>
          <a:ln w="12700">
            <a:solidFill>
              <a:srgbClr val="00B0F0"/>
            </a:solidFill>
            <a:headEnd type="none"/>
            <a:tailEnd type="non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3" idx="3"/>
          </p:cNvCxnSpPr>
          <p:nvPr/>
        </p:nvCxnSpPr>
        <p:spPr>
          <a:xfrm>
            <a:off x="4816764" y="3975126"/>
            <a:ext cx="1967678" cy="457987"/>
          </a:xfrm>
          <a:prstGeom prst="line">
            <a:avLst/>
          </a:prstGeom>
          <a:ln w="12700">
            <a:solidFill>
              <a:srgbClr val="00B0F0"/>
            </a:solidFill>
            <a:headEnd type="none"/>
            <a:tailEnd type="non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 bwMode="auto">
          <a:xfrm>
            <a:off x="1090772" y="3070708"/>
            <a:ext cx="560266" cy="560266"/>
          </a:xfrm>
          <a:prstGeom prst="rect">
            <a:avLst/>
          </a:prstGeom>
          <a:noFill/>
          <a:ln w="57150">
            <a:solidFill>
              <a:srgbClr val="FFD757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/>
            <a:endParaRPr lang="fr-CA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909055" y="3350841"/>
            <a:ext cx="560266" cy="560266"/>
          </a:xfrm>
          <a:prstGeom prst="rect">
            <a:avLst/>
          </a:prstGeom>
          <a:noFill/>
          <a:ln w="57150">
            <a:solidFill>
              <a:srgbClr val="FFD757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/>
            <a:endParaRPr lang="fr-CA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1651038" y="3630973"/>
            <a:ext cx="863089" cy="809175"/>
          </a:xfrm>
          <a:prstGeom prst="rect">
            <a:avLst/>
          </a:prstGeom>
          <a:noFill/>
          <a:ln w="5715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/>
            <a:endParaRPr lang="fr-CA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469321" y="3630973"/>
            <a:ext cx="890750" cy="802139"/>
          </a:xfrm>
          <a:prstGeom prst="rect">
            <a:avLst/>
          </a:prstGeom>
          <a:noFill/>
          <a:ln w="5715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/>
            <a:endParaRPr lang="fr-CA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cxnSp>
        <p:nvCxnSpPr>
          <p:cNvPr id="42" name="Straight Connector 41"/>
          <p:cNvCxnSpPr>
            <a:endCxn id="6" idx="1"/>
          </p:cNvCxnSpPr>
          <p:nvPr/>
        </p:nvCxnSpPr>
        <p:spPr>
          <a:xfrm flipV="1">
            <a:off x="1666788" y="2353238"/>
            <a:ext cx="2496056" cy="1267869"/>
          </a:xfrm>
          <a:prstGeom prst="line">
            <a:avLst/>
          </a:prstGeom>
          <a:ln w="12700">
            <a:solidFill>
              <a:srgbClr val="FFD757"/>
            </a:solidFill>
            <a:headEnd type="none"/>
            <a:tailEnd type="non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6" idx="3"/>
          </p:cNvCxnSpPr>
          <p:nvPr/>
        </p:nvCxnSpPr>
        <p:spPr>
          <a:xfrm>
            <a:off x="4817516" y="2353238"/>
            <a:ext cx="1073991" cy="1559323"/>
          </a:xfrm>
          <a:prstGeom prst="line">
            <a:avLst/>
          </a:prstGeom>
          <a:ln w="1270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endCxn id="23" idx="1"/>
          </p:cNvCxnSpPr>
          <p:nvPr/>
        </p:nvCxnSpPr>
        <p:spPr>
          <a:xfrm flipV="1">
            <a:off x="2546597" y="3975126"/>
            <a:ext cx="1615495" cy="443792"/>
          </a:xfrm>
          <a:prstGeom prst="line">
            <a:avLst/>
          </a:prstGeom>
          <a:ln w="12700">
            <a:solidFill>
              <a:srgbClr val="00B0F0"/>
            </a:solidFill>
            <a:headEnd type="none"/>
            <a:tailEnd type="non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23" idx="3"/>
          </p:cNvCxnSpPr>
          <p:nvPr/>
        </p:nvCxnSpPr>
        <p:spPr>
          <a:xfrm flipV="1">
            <a:off x="4816764" y="3646146"/>
            <a:ext cx="1652557" cy="328980"/>
          </a:xfrm>
          <a:prstGeom prst="line">
            <a:avLst/>
          </a:prstGeom>
          <a:ln w="12700">
            <a:solidFill>
              <a:srgbClr val="00B0F0"/>
            </a:solidFill>
            <a:headEnd type="none"/>
            <a:tailEnd type="non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endCxn id="14" idx="1"/>
          </p:cNvCxnSpPr>
          <p:nvPr/>
        </p:nvCxnSpPr>
        <p:spPr>
          <a:xfrm>
            <a:off x="1642488" y="4433113"/>
            <a:ext cx="2517871" cy="935424"/>
          </a:xfrm>
          <a:prstGeom prst="line">
            <a:avLst/>
          </a:prstGeom>
          <a:ln w="12700">
            <a:solidFill>
              <a:srgbClr val="00EE6C"/>
            </a:solidFill>
            <a:headEnd type="none"/>
            <a:tailEnd type="non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14" idx="3"/>
          </p:cNvCxnSpPr>
          <p:nvPr/>
        </p:nvCxnSpPr>
        <p:spPr>
          <a:xfrm flipV="1">
            <a:off x="4815031" y="5040055"/>
            <a:ext cx="1934423" cy="328482"/>
          </a:xfrm>
          <a:prstGeom prst="line">
            <a:avLst/>
          </a:prstGeom>
          <a:ln w="12700">
            <a:solidFill>
              <a:srgbClr val="00EE6C"/>
            </a:solidFill>
            <a:headEnd type="none"/>
            <a:tailEnd type="non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810640" y="5691146"/>
            <a:ext cx="7354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dirty="0" smtClean="0">
                <a:latin typeface="Calibri" panose="020F0502020204030204" pitchFamily="34" charset="0"/>
                <a:cs typeface="Calibri" panose="020F0502020204030204" pitchFamily="34" charset="0"/>
              </a:rPr>
              <a:t>Distribution de motifs identique =&gt; images identiques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dirty="0" smtClean="0">
                <a:latin typeface="Calibri" panose="020F0502020204030204" pitchFamily="34" charset="0"/>
                <a:cs typeface="Calibri" panose="020F0502020204030204" pitchFamily="34" charset="0"/>
              </a:rPr>
              <a:t>C’est la base de l’apprentissage profond!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7087417" y="3049354"/>
            <a:ext cx="560266" cy="560266"/>
          </a:xfrm>
          <a:prstGeom prst="rect">
            <a:avLst/>
          </a:prstGeom>
          <a:noFill/>
          <a:ln w="57150">
            <a:solidFill>
              <a:srgbClr val="00EE6C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/>
            <a:endParaRPr lang="fr-CA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514128" y="3056513"/>
            <a:ext cx="560266" cy="560266"/>
          </a:xfrm>
          <a:prstGeom prst="rect">
            <a:avLst/>
          </a:prstGeom>
          <a:noFill/>
          <a:ln w="57150">
            <a:solidFill>
              <a:srgbClr val="00EE6C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/>
            <a:endParaRPr lang="fr-CA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7373336" y="4181370"/>
            <a:ext cx="560266" cy="560266"/>
          </a:xfrm>
          <a:prstGeom prst="rect">
            <a:avLst/>
          </a:prstGeom>
          <a:noFill/>
          <a:ln w="57150">
            <a:solidFill>
              <a:srgbClr val="FFD757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/>
            <a:endParaRPr lang="fr-CA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2505729" y="4440149"/>
            <a:ext cx="560266" cy="560266"/>
          </a:xfrm>
          <a:prstGeom prst="rect">
            <a:avLst/>
          </a:prstGeom>
          <a:noFill/>
          <a:ln w="57150">
            <a:solidFill>
              <a:srgbClr val="FFD757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/>
            <a:endParaRPr lang="fr-CA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6217817" y="4469918"/>
            <a:ext cx="560266" cy="560266"/>
          </a:xfrm>
          <a:prstGeom prst="rect">
            <a:avLst/>
          </a:prstGeom>
          <a:noFill/>
          <a:ln w="57150">
            <a:solidFill>
              <a:srgbClr val="00EE6C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/>
            <a:endParaRPr lang="fr-CA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1105065" y="4433113"/>
            <a:ext cx="560266" cy="560266"/>
          </a:xfrm>
          <a:prstGeom prst="rect">
            <a:avLst/>
          </a:prstGeom>
          <a:noFill/>
          <a:ln w="57150">
            <a:solidFill>
              <a:srgbClr val="00EE6C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/>
            <a:endParaRPr lang="fr-CA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247691" y="4368660"/>
            <a:ext cx="417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…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504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594965" y="155293"/>
            <a:ext cx="8229600" cy="1371600"/>
          </a:xfrm>
        </p:spPr>
        <p:txBody>
          <a:bodyPr/>
          <a:lstStyle/>
          <a:p>
            <a:pPr>
              <a:defRPr/>
            </a:pPr>
            <a:r>
              <a:rPr lang="fr-CA" dirty="0" smtClean="0"/>
              <a:t>Apprentissage profond pour MLP</a:t>
            </a:r>
            <a:endParaRPr lang="fr-CA" dirty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380" y="1357261"/>
            <a:ext cx="8505131" cy="4525963"/>
          </a:xfrm>
        </p:spPr>
        <p:txBody>
          <a:bodyPr/>
          <a:lstStyle/>
          <a:p>
            <a:pPr eaLnBrk="1" hangingPunct="1">
              <a:spcBef>
                <a:spcPts val="400"/>
              </a:spcBef>
            </a:pPr>
            <a:r>
              <a:rPr lang="fr-CA" altLang="fr-FR" sz="27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Nouvelle méthode de configuration et entraînement</a:t>
            </a:r>
          </a:p>
          <a:p>
            <a:pPr lvl="1" eaLnBrk="1" hangingPunct="1">
              <a:spcBef>
                <a:spcPts val="400"/>
              </a:spcBef>
            </a:pPr>
            <a:r>
              <a:rPr lang="fr-CA" altLang="fr-FR" sz="23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Trouve automatiquement des traits discriminants</a:t>
            </a:r>
          </a:p>
          <a:p>
            <a:pPr lvl="1" eaLnBrk="1" hangingPunct="1">
              <a:spcBef>
                <a:spcPts val="400"/>
              </a:spcBef>
            </a:pPr>
            <a:r>
              <a:rPr lang="fr-CA" altLang="fr-FR" sz="23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Simplifie l’apprentissage pour les données de grandes dimensions à l’aide d’un apprentissage hiérarchique</a:t>
            </a:r>
          </a:p>
          <a:p>
            <a:pPr eaLnBrk="1" hangingPunct="1">
              <a:spcBef>
                <a:spcPts val="400"/>
              </a:spcBef>
            </a:pPr>
            <a:r>
              <a:rPr lang="fr-CA" altLang="fr-FR" sz="27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 moins trois technologies de base</a:t>
            </a:r>
          </a:p>
          <a:p>
            <a:pPr lvl="1" eaLnBrk="1" hangingPunct="1">
              <a:spcBef>
                <a:spcPts val="400"/>
              </a:spcBef>
            </a:pPr>
            <a:r>
              <a:rPr lang="fr-CA" altLang="fr-FR" sz="1900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Autoencodeurs</a:t>
            </a:r>
            <a:r>
              <a:rPr lang="fr-CA" altLang="fr-FR" sz="19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fr-CA" altLang="fr-FR" sz="1900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reseaux</a:t>
            </a:r>
            <a:r>
              <a:rPr lang="fr-CA" altLang="fr-FR" sz="19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croyance</a:t>
            </a:r>
            <a:r>
              <a:rPr lang="fr-CA" altLang="fr-FR" sz="1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CA" altLang="fr-FR" sz="1400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</a:t>
            </a:r>
            <a:r>
              <a:rPr lang="fr-CA" altLang="fr-FR" sz="1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non </a:t>
            </a:r>
            <a:r>
              <a:rPr lang="fr-CA" altLang="fr-FR" sz="1400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supersivé</a:t>
            </a:r>
            <a:r>
              <a:rPr lang="fr-CA" altLang="fr-FR" sz="1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CA" altLang="fr-FR" sz="1900" dirty="0" smtClean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fr-CA" altLang="fr-FR" sz="19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Réseaux </a:t>
            </a:r>
            <a:r>
              <a:rPr lang="fr-CA" altLang="fr-FR" sz="1900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convolutifs</a:t>
            </a:r>
            <a:r>
              <a:rPr lang="fr-CA" altLang="fr-FR" sz="19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(CNN) et </a:t>
            </a:r>
            <a:r>
              <a:rPr lang="fr-CA" altLang="fr-FR" sz="1900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recurrents</a:t>
            </a:r>
            <a:r>
              <a:rPr lang="fr-CA" altLang="fr-FR" sz="19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(RNN)</a:t>
            </a:r>
            <a:r>
              <a:rPr lang="fr-CA" altLang="fr-FR" sz="1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CA" altLang="fr-FR" sz="1400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</a:t>
            </a:r>
            <a:r>
              <a:rPr lang="fr-CA" altLang="fr-FR" sz="1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Supervisé)</a:t>
            </a:r>
            <a:endParaRPr lang="fr-CA" altLang="fr-FR" sz="1900" dirty="0" smtClean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fr-CA" altLang="fr-FR" sz="19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Réseaux génératifs antagonistes (GAN) </a:t>
            </a:r>
            <a:r>
              <a:rPr lang="fr-CA" altLang="fr-FR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CA" altLang="fr-FR" sz="14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</a:t>
            </a:r>
            <a:r>
              <a:rPr lang="fr-CA" altLang="fr-FR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Supervisé)</a:t>
            </a:r>
            <a:endParaRPr lang="fr-CA" altLang="fr-FR" sz="1900" dirty="0" smtClean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fr-CA" altLang="fr-FR" sz="19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profonds (DBN)</a:t>
            </a:r>
          </a:p>
          <a:p>
            <a:pPr eaLnBrk="1" hangingPunct="1">
              <a:spcBef>
                <a:spcPts val="400"/>
              </a:spcBef>
            </a:pPr>
            <a:r>
              <a:rPr lang="fr-CA" altLang="fr-FR" sz="27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CNN l’architecture </a:t>
            </a:r>
            <a:r>
              <a:rPr lang="fr-CA" altLang="fr-FR" sz="2700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déclencheuse</a:t>
            </a:r>
            <a:endParaRPr lang="fr-CA" altLang="fr-FR" sz="2700" dirty="0" smtClean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6768126" y="2950531"/>
            <a:ext cx="2306071" cy="2675394"/>
            <a:chOff x="6182729" y="3754073"/>
            <a:chExt cx="2694895" cy="3042932"/>
          </a:xfrm>
        </p:grpSpPr>
        <p:sp>
          <p:nvSpPr>
            <p:cNvPr id="4" name="object 2"/>
            <p:cNvSpPr/>
            <p:nvPr/>
          </p:nvSpPr>
          <p:spPr>
            <a:xfrm>
              <a:off x="6358971" y="3754073"/>
              <a:ext cx="2518653" cy="3028276"/>
            </a:xfrm>
            <a:prstGeom prst="rect">
              <a:avLst/>
            </a:prstGeom>
            <a:blipFill>
              <a:blip r:embed="rId3" cstate="print"/>
              <a:srcRect/>
              <a:stretch>
                <a:fillRect t="-22703" b="2"/>
              </a:stretch>
            </a:blipFill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5" name="object 3"/>
            <p:cNvSpPr/>
            <p:nvPr/>
          </p:nvSpPr>
          <p:spPr>
            <a:xfrm>
              <a:off x="7118531" y="5887913"/>
              <a:ext cx="466090" cy="304165"/>
            </a:xfrm>
            <a:custGeom>
              <a:avLst/>
              <a:gdLst/>
              <a:ahLst/>
              <a:cxnLst/>
              <a:rect l="l" t="t" r="r" b="b"/>
              <a:pathLst>
                <a:path w="466090" h="304164">
                  <a:moveTo>
                    <a:pt x="0" y="304150"/>
                  </a:moveTo>
                  <a:lnTo>
                    <a:pt x="466101" y="0"/>
                  </a:lnTo>
                </a:path>
              </a:pathLst>
            </a:custGeom>
            <a:ln w="57239">
              <a:solidFill>
                <a:srgbClr val="006A81"/>
              </a:solidFill>
            </a:ln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6" name="object 4"/>
            <p:cNvSpPr/>
            <p:nvPr/>
          </p:nvSpPr>
          <p:spPr>
            <a:xfrm>
              <a:off x="7070595" y="6057598"/>
              <a:ext cx="191135" cy="165735"/>
            </a:xfrm>
            <a:custGeom>
              <a:avLst/>
              <a:gdLst/>
              <a:ahLst/>
              <a:cxnLst/>
              <a:rect l="l" t="t" r="r" b="b"/>
              <a:pathLst>
                <a:path w="191134" h="165735">
                  <a:moveTo>
                    <a:pt x="96888" y="0"/>
                  </a:moveTo>
                  <a:lnTo>
                    <a:pt x="0" y="165746"/>
                  </a:lnTo>
                  <a:lnTo>
                    <a:pt x="190731" y="143809"/>
                  </a:lnTo>
                  <a:lnTo>
                    <a:pt x="96888" y="0"/>
                  </a:lnTo>
                  <a:close/>
                </a:path>
              </a:pathLst>
            </a:custGeom>
            <a:solidFill>
              <a:srgbClr val="006A81"/>
            </a:solidFill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7" name="object 5"/>
            <p:cNvSpPr/>
            <p:nvPr/>
          </p:nvSpPr>
          <p:spPr>
            <a:xfrm>
              <a:off x="7441839" y="5856632"/>
              <a:ext cx="191135" cy="166370"/>
            </a:xfrm>
            <a:custGeom>
              <a:avLst/>
              <a:gdLst/>
              <a:ahLst/>
              <a:cxnLst/>
              <a:rect l="l" t="t" r="r" b="b"/>
              <a:pathLst>
                <a:path w="191134" h="166370">
                  <a:moveTo>
                    <a:pt x="190731" y="0"/>
                  </a:moveTo>
                  <a:lnTo>
                    <a:pt x="0" y="21937"/>
                  </a:lnTo>
                  <a:lnTo>
                    <a:pt x="93842" y="165747"/>
                  </a:lnTo>
                  <a:lnTo>
                    <a:pt x="190731" y="0"/>
                  </a:lnTo>
                  <a:close/>
                </a:path>
              </a:pathLst>
            </a:custGeom>
            <a:solidFill>
              <a:srgbClr val="006A81"/>
            </a:solidFill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8" name="object 6"/>
            <p:cNvSpPr/>
            <p:nvPr/>
          </p:nvSpPr>
          <p:spPr>
            <a:xfrm>
              <a:off x="7654151" y="5912044"/>
              <a:ext cx="181610" cy="440690"/>
            </a:xfrm>
            <a:custGeom>
              <a:avLst/>
              <a:gdLst/>
              <a:ahLst/>
              <a:cxnLst/>
              <a:rect l="l" t="t" r="r" b="b"/>
              <a:pathLst>
                <a:path w="181609" h="440689">
                  <a:moveTo>
                    <a:pt x="0" y="0"/>
                  </a:moveTo>
                  <a:lnTo>
                    <a:pt x="181081" y="440226"/>
                  </a:lnTo>
                </a:path>
              </a:pathLst>
            </a:custGeom>
            <a:ln w="57239">
              <a:solidFill>
                <a:srgbClr val="006A81"/>
              </a:solidFill>
            </a:ln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9" name="object 7"/>
            <p:cNvSpPr/>
            <p:nvPr/>
          </p:nvSpPr>
          <p:spPr>
            <a:xfrm>
              <a:off x="7618297" y="5859108"/>
              <a:ext cx="159385" cy="191770"/>
            </a:xfrm>
            <a:custGeom>
              <a:avLst/>
              <a:gdLst/>
              <a:ahLst/>
              <a:cxnLst/>
              <a:rect l="l" t="t" r="r" b="b"/>
              <a:pathLst>
                <a:path w="159384" h="191770">
                  <a:moveTo>
                    <a:pt x="14080" y="0"/>
                  </a:moveTo>
                  <a:lnTo>
                    <a:pt x="0" y="191471"/>
                  </a:lnTo>
                  <a:lnTo>
                    <a:pt x="158809" y="126146"/>
                  </a:lnTo>
                  <a:lnTo>
                    <a:pt x="14080" y="0"/>
                  </a:lnTo>
                  <a:close/>
                </a:path>
              </a:pathLst>
            </a:custGeom>
            <a:solidFill>
              <a:srgbClr val="006A81"/>
            </a:solidFill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10" name="object 8"/>
            <p:cNvSpPr/>
            <p:nvPr/>
          </p:nvSpPr>
          <p:spPr>
            <a:xfrm>
              <a:off x="7712279" y="6213736"/>
              <a:ext cx="159385" cy="191770"/>
            </a:xfrm>
            <a:custGeom>
              <a:avLst/>
              <a:gdLst/>
              <a:ahLst/>
              <a:cxnLst/>
              <a:rect l="l" t="t" r="r" b="b"/>
              <a:pathLst>
                <a:path w="159384" h="191770">
                  <a:moveTo>
                    <a:pt x="158809" y="0"/>
                  </a:moveTo>
                  <a:lnTo>
                    <a:pt x="0" y="65323"/>
                  </a:lnTo>
                  <a:lnTo>
                    <a:pt x="144729" y="191471"/>
                  </a:lnTo>
                  <a:lnTo>
                    <a:pt x="158809" y="0"/>
                  </a:lnTo>
                  <a:close/>
                </a:path>
              </a:pathLst>
            </a:custGeom>
            <a:solidFill>
              <a:srgbClr val="006A81"/>
            </a:solidFill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11" name="object 9"/>
            <p:cNvSpPr/>
            <p:nvPr/>
          </p:nvSpPr>
          <p:spPr>
            <a:xfrm>
              <a:off x="7180823" y="6235888"/>
              <a:ext cx="566420" cy="154940"/>
            </a:xfrm>
            <a:custGeom>
              <a:avLst/>
              <a:gdLst/>
              <a:ahLst/>
              <a:cxnLst/>
              <a:rect l="l" t="t" r="r" b="b"/>
              <a:pathLst>
                <a:path w="566420" h="154939">
                  <a:moveTo>
                    <a:pt x="566039" y="154503"/>
                  </a:moveTo>
                  <a:lnTo>
                    <a:pt x="0" y="0"/>
                  </a:lnTo>
                </a:path>
              </a:pathLst>
            </a:custGeom>
            <a:ln w="57239">
              <a:solidFill>
                <a:srgbClr val="006A81"/>
              </a:solidFill>
            </a:ln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12" name="object 10"/>
            <p:cNvSpPr/>
            <p:nvPr/>
          </p:nvSpPr>
          <p:spPr>
            <a:xfrm>
              <a:off x="7613813" y="6277416"/>
              <a:ext cx="188595" cy="165735"/>
            </a:xfrm>
            <a:custGeom>
              <a:avLst/>
              <a:gdLst/>
              <a:ahLst/>
              <a:cxnLst/>
              <a:rect l="l" t="t" r="r" b="b"/>
              <a:pathLst>
                <a:path w="188595" h="165735">
                  <a:moveTo>
                    <a:pt x="45218" y="0"/>
                  </a:moveTo>
                  <a:lnTo>
                    <a:pt x="0" y="165660"/>
                  </a:lnTo>
                  <a:lnTo>
                    <a:pt x="188268" y="128047"/>
                  </a:lnTo>
                  <a:lnTo>
                    <a:pt x="45218" y="0"/>
                  </a:lnTo>
                  <a:close/>
                </a:path>
              </a:pathLst>
            </a:custGeom>
            <a:solidFill>
              <a:srgbClr val="006A81"/>
            </a:solidFill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13" name="object 11"/>
            <p:cNvSpPr/>
            <p:nvPr/>
          </p:nvSpPr>
          <p:spPr>
            <a:xfrm>
              <a:off x="7125604" y="6183203"/>
              <a:ext cx="188595" cy="165735"/>
            </a:xfrm>
            <a:custGeom>
              <a:avLst/>
              <a:gdLst/>
              <a:ahLst/>
              <a:cxnLst/>
              <a:rect l="l" t="t" r="r" b="b"/>
              <a:pathLst>
                <a:path w="188595" h="165735">
                  <a:moveTo>
                    <a:pt x="188267" y="0"/>
                  </a:moveTo>
                  <a:lnTo>
                    <a:pt x="0" y="37612"/>
                  </a:lnTo>
                  <a:lnTo>
                    <a:pt x="143050" y="165660"/>
                  </a:lnTo>
                  <a:lnTo>
                    <a:pt x="188267" y="0"/>
                  </a:lnTo>
                  <a:close/>
                </a:path>
              </a:pathLst>
            </a:custGeom>
            <a:solidFill>
              <a:srgbClr val="006A81"/>
            </a:solidFill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14" name="object 12"/>
            <p:cNvSpPr txBox="1"/>
            <p:nvPr/>
          </p:nvSpPr>
          <p:spPr>
            <a:xfrm>
              <a:off x="7161910" y="5387548"/>
              <a:ext cx="1014094" cy="36708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635">
                <a:lnSpc>
                  <a:spcPct val="79700"/>
                </a:lnSpc>
              </a:pPr>
              <a:r>
                <a:rPr lang="fr-CA" sz="1400" dirty="0" smtClean="0">
                  <a:solidFill>
                    <a:srgbClr val="A4001D"/>
                  </a:solidFill>
                  <a:latin typeface="Arial"/>
                  <a:cs typeface="Arial"/>
                </a:rPr>
                <a:t>Bengio </a:t>
              </a:r>
              <a:r>
                <a:rPr lang="fr-CA" sz="1400" dirty="0" smtClean="0">
                  <a:solidFill>
                    <a:srgbClr val="00576E"/>
                  </a:solidFill>
                  <a:latin typeface="Arial"/>
                  <a:cs typeface="Arial"/>
                </a:rPr>
                <a:t>Mon</a:t>
              </a:r>
              <a:r>
                <a:rPr lang="fr-CA" sz="1400" spc="-10" dirty="0" smtClean="0">
                  <a:solidFill>
                    <a:srgbClr val="00576E"/>
                  </a:solidFill>
                  <a:latin typeface="Arial"/>
                  <a:cs typeface="Arial"/>
                </a:rPr>
                <a:t>tréal</a:t>
              </a:r>
              <a:endParaRPr lang="fr-CA" sz="1400" dirty="0">
                <a:latin typeface="Arial"/>
                <a:cs typeface="Arial"/>
              </a:endParaRPr>
            </a:p>
          </p:txBody>
        </p:sp>
        <p:sp>
          <p:nvSpPr>
            <p:cNvPr id="15" name="object 13"/>
            <p:cNvSpPr txBox="1"/>
            <p:nvPr/>
          </p:nvSpPr>
          <p:spPr>
            <a:xfrm>
              <a:off x="6385979" y="5865505"/>
              <a:ext cx="905510" cy="36708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-12700">
                <a:lnSpc>
                  <a:spcPct val="80000"/>
                </a:lnSpc>
              </a:pPr>
              <a:r>
                <a:rPr lang="fr-CA" sz="1400" dirty="0" smtClean="0">
                  <a:solidFill>
                    <a:srgbClr val="5FA326"/>
                  </a:solidFill>
                  <a:latin typeface="Arial"/>
                  <a:cs typeface="Arial"/>
                </a:rPr>
                <a:t>Hinton</a:t>
              </a:r>
            </a:p>
            <a:p>
              <a:pPr marL="12700" marR="5080" indent="-12700">
                <a:lnSpc>
                  <a:spcPct val="80000"/>
                </a:lnSpc>
              </a:pPr>
              <a:r>
                <a:rPr lang="fr-CA" sz="1400" dirty="0" smtClean="0">
                  <a:solidFill>
                    <a:srgbClr val="00576E"/>
                  </a:solidFill>
                  <a:latin typeface="Arial"/>
                  <a:cs typeface="Arial"/>
                </a:rPr>
                <a:t>Toronto</a:t>
              </a:r>
              <a:endParaRPr lang="fr-CA" sz="1400" dirty="0">
                <a:latin typeface="Arial"/>
                <a:cs typeface="Arial"/>
              </a:endParaRPr>
            </a:p>
          </p:txBody>
        </p:sp>
        <p:sp>
          <p:nvSpPr>
            <p:cNvPr id="16" name="object 15"/>
            <p:cNvSpPr/>
            <p:nvPr/>
          </p:nvSpPr>
          <p:spPr>
            <a:xfrm>
              <a:off x="7222921" y="4115208"/>
              <a:ext cx="823058" cy="997883"/>
            </a:xfrm>
            <a:prstGeom prst="rect">
              <a:avLst/>
            </a:prstGeom>
            <a:blipFill>
              <a:blip r:embed="rId4" cstate="print"/>
              <a:srcRect/>
              <a:stretch>
                <a:fillRect l="-2728" t="-2429" b="-7409"/>
              </a:stretch>
            </a:blipFill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17" name="object 16"/>
            <p:cNvSpPr/>
            <p:nvPr/>
          </p:nvSpPr>
          <p:spPr>
            <a:xfrm>
              <a:off x="7954463" y="5236751"/>
              <a:ext cx="828711" cy="11388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18" name="object 17"/>
            <p:cNvSpPr/>
            <p:nvPr/>
          </p:nvSpPr>
          <p:spPr>
            <a:xfrm>
              <a:off x="6182729" y="4661608"/>
              <a:ext cx="887867" cy="99441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19" name="object 13"/>
            <p:cNvSpPr txBox="1"/>
            <p:nvPr/>
          </p:nvSpPr>
          <p:spPr>
            <a:xfrm>
              <a:off x="7954463" y="6429923"/>
              <a:ext cx="905510" cy="36708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-12700">
                <a:lnSpc>
                  <a:spcPct val="80000"/>
                </a:lnSpc>
              </a:pPr>
              <a:r>
                <a:rPr lang="fr-CA" sz="1400" spc="-5" dirty="0" smtClean="0">
                  <a:solidFill>
                    <a:srgbClr val="C58D01"/>
                  </a:solidFill>
                  <a:latin typeface="Arial"/>
                  <a:cs typeface="Arial"/>
                </a:rPr>
                <a:t>L</a:t>
              </a:r>
              <a:r>
                <a:rPr lang="fr-CA" sz="1400" dirty="0" smtClean="0">
                  <a:solidFill>
                    <a:srgbClr val="C58D01"/>
                  </a:solidFill>
                  <a:latin typeface="Arial"/>
                  <a:cs typeface="Arial"/>
                </a:rPr>
                <a:t>e</a:t>
              </a:r>
              <a:r>
                <a:rPr lang="fr-CA" sz="1400" spc="-5" dirty="0" smtClean="0">
                  <a:solidFill>
                    <a:srgbClr val="C58D01"/>
                  </a:solidFill>
                  <a:latin typeface="Arial"/>
                  <a:cs typeface="Arial"/>
                </a:rPr>
                <a:t> </a:t>
              </a:r>
              <a:r>
                <a:rPr lang="fr-CA" sz="1400" dirty="0" err="1" smtClean="0">
                  <a:solidFill>
                    <a:srgbClr val="C58D01"/>
                  </a:solidFill>
                  <a:latin typeface="Arial"/>
                  <a:cs typeface="Arial"/>
                </a:rPr>
                <a:t>Cun</a:t>
              </a:r>
              <a:r>
                <a:rPr lang="fr-CA" sz="1400" dirty="0" smtClean="0">
                  <a:solidFill>
                    <a:srgbClr val="00576E"/>
                  </a:solidFill>
                  <a:latin typeface="Arial"/>
                  <a:cs typeface="Arial"/>
                </a:rPr>
                <a:t> New</a:t>
              </a:r>
              <a:r>
                <a:rPr lang="fr-CA" sz="1400" spc="-40" dirty="0" smtClean="0">
                  <a:solidFill>
                    <a:srgbClr val="00576E"/>
                  </a:solidFill>
                  <a:latin typeface="Arial"/>
                  <a:cs typeface="Arial"/>
                </a:rPr>
                <a:t> </a:t>
              </a:r>
              <a:r>
                <a:rPr lang="fr-CA" sz="1400" spc="-200" dirty="0" smtClean="0">
                  <a:solidFill>
                    <a:srgbClr val="00576E"/>
                  </a:solidFill>
                  <a:latin typeface="Arial"/>
                  <a:cs typeface="Arial"/>
                </a:rPr>
                <a:t>Y</a:t>
              </a:r>
              <a:r>
                <a:rPr lang="fr-CA" sz="1400" dirty="0" smtClean="0">
                  <a:solidFill>
                    <a:srgbClr val="00576E"/>
                  </a:solidFill>
                  <a:latin typeface="Arial"/>
                  <a:cs typeface="Arial"/>
                </a:rPr>
                <a:t>ork</a:t>
              </a:r>
              <a:endParaRPr lang="fr-CA" sz="1400" dirty="0">
                <a:latin typeface="Arial"/>
                <a:cs typeface="Arial"/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546634" y="5602509"/>
            <a:ext cx="7185594" cy="960436"/>
            <a:chOff x="2834900" y="4810228"/>
            <a:chExt cx="7401568" cy="1080260"/>
          </a:xfrm>
        </p:grpSpPr>
        <p:sp>
          <p:nvSpPr>
            <p:cNvPr id="22" name="object 7"/>
            <p:cNvSpPr/>
            <p:nvPr/>
          </p:nvSpPr>
          <p:spPr>
            <a:xfrm>
              <a:off x="2834900" y="4892562"/>
              <a:ext cx="1139177" cy="99519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75">
                <a:latin typeface="TeXGyreHeros" panose="00000500000000000000" pitchFamily="50" charset="0"/>
              </a:endParaRPr>
            </a:p>
          </p:txBody>
        </p:sp>
        <p:sp>
          <p:nvSpPr>
            <p:cNvPr id="23" name="object 8"/>
            <p:cNvSpPr/>
            <p:nvPr/>
          </p:nvSpPr>
          <p:spPr>
            <a:xfrm>
              <a:off x="4166912" y="5039592"/>
              <a:ext cx="1598068" cy="6967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75">
                <a:latin typeface="TeXGyreHeros" panose="00000500000000000000" pitchFamily="50" charset="0"/>
              </a:endParaRPr>
            </a:p>
          </p:txBody>
        </p:sp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6855" y="4919599"/>
              <a:ext cx="2419613" cy="970889"/>
            </a:xfrm>
            <a:prstGeom prst="rect">
              <a:avLst/>
            </a:prstGeom>
          </p:spPr>
        </p:pic>
        <p:pic>
          <p:nvPicPr>
            <p:cNvPr id="25" name="Picture 2" descr="Image associée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87"/>
            <a:stretch/>
          </p:blipFill>
          <p:spPr bwMode="auto">
            <a:xfrm>
              <a:off x="5903728" y="4810228"/>
              <a:ext cx="1796863" cy="1006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882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Deep learning </a:t>
            </a:r>
            <a:r>
              <a:rPr lang="en-CA" dirty="0" err="1"/>
              <a:t>en</a:t>
            </a:r>
            <a:r>
              <a:rPr lang="en-CA" dirty="0"/>
              <a:t> action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81200"/>
            <a:ext cx="8363272" cy="3886200"/>
          </a:xfrm>
        </p:spPr>
        <p:txBody>
          <a:bodyPr/>
          <a:lstStyle/>
          <a:p>
            <a:r>
              <a:rPr lang="fr-CA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Deux </a:t>
            </a:r>
            <a:r>
              <a:rPr lang="fr-CA" sz="27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turoriels</a:t>
            </a:r>
            <a:r>
              <a:rPr lang="fr-CA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intuitifs de Brandon </a:t>
            </a:r>
            <a:r>
              <a:rPr lang="fr-CA" sz="27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Rohrer</a:t>
            </a:r>
            <a:r>
              <a:rPr lang="fr-CA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fr-CA" sz="2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A" sz="2400" dirty="0"/>
          </a:p>
          <a:p>
            <a:pPr marL="357188" indent="0">
              <a:buNone/>
            </a:pPr>
            <a:r>
              <a:rPr lang="fr-CA" sz="2400" dirty="0">
                <a:solidFill>
                  <a:srgbClr val="1768C5"/>
                </a:solidFill>
                <a:latin typeface="Arial Narrow" panose="020B0606020202030204" pitchFamily="34" charset="0"/>
                <a:hlinkClick r:id="rId2"/>
              </a:rPr>
              <a:t>http://brohrer.github.io/how_convolutional_neural_networks_work.html</a:t>
            </a:r>
            <a:endParaRPr lang="fr-CA" sz="2400" dirty="0">
              <a:solidFill>
                <a:srgbClr val="1768C5"/>
              </a:solidFill>
              <a:latin typeface="Arial Narrow" panose="020B0606020202030204" pitchFamily="34" charset="0"/>
            </a:endParaRPr>
          </a:p>
          <a:p>
            <a:pPr marL="357188" indent="0">
              <a:buNone/>
            </a:pPr>
            <a:r>
              <a:rPr lang="fr-CA" sz="2400" dirty="0">
                <a:latin typeface="Arial Narrow" panose="020B0606020202030204" pitchFamily="34" charset="0"/>
                <a:hlinkClick r:id="rId3"/>
              </a:rPr>
              <a:t>https://ujjwalkarn.me/2016/08/11/intuitive-explanation-convnets</a:t>
            </a:r>
            <a:r>
              <a:rPr lang="fr-CA" sz="2400" dirty="0">
                <a:latin typeface="Arial Narrow" panose="020B0606020202030204" pitchFamily="34" charset="0"/>
              </a:rPr>
              <a:t> </a:t>
            </a:r>
            <a:endParaRPr lang="fr-CA" sz="2400" dirty="0">
              <a:solidFill>
                <a:srgbClr val="1768C5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DFA90-5A07-46BC-83E4-E830A9CA7B61}" type="slidenum">
              <a:rPr lang="fr-CA" altLang="fr-FR" smtClean="0"/>
              <a:pPr>
                <a:defRPr/>
              </a:pPr>
              <a:t>8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5260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41808" y="4825389"/>
            <a:ext cx="864534" cy="863413"/>
          </a:xfrm>
          <a:custGeom>
            <a:avLst/>
            <a:gdLst/>
            <a:ahLst/>
            <a:cxnLst/>
            <a:rect l="l" t="t" r="r" b="b"/>
            <a:pathLst>
              <a:path w="979804" h="978535">
                <a:moveTo>
                  <a:pt x="0" y="0"/>
                </a:moveTo>
                <a:lnTo>
                  <a:pt x="979218" y="0"/>
                </a:lnTo>
                <a:lnTo>
                  <a:pt x="979218" y="978036"/>
                </a:lnTo>
                <a:lnTo>
                  <a:pt x="0" y="978036"/>
                </a:lnTo>
                <a:lnTo>
                  <a:pt x="0" y="0"/>
                </a:lnTo>
                <a:close/>
              </a:path>
            </a:pathLst>
          </a:custGeom>
          <a:ln w="127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3" name="object 3"/>
          <p:cNvSpPr txBox="1"/>
          <p:nvPr/>
        </p:nvSpPr>
        <p:spPr>
          <a:xfrm>
            <a:off x="4012870" y="5186938"/>
            <a:ext cx="322169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059" dirty="0">
                <a:latin typeface="Arial"/>
                <a:cs typeface="Arial"/>
              </a:rPr>
              <a:t>Input</a:t>
            </a:r>
            <a:endParaRPr sz="1059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41808" y="3783096"/>
            <a:ext cx="864534" cy="863413"/>
          </a:xfrm>
          <a:custGeom>
            <a:avLst/>
            <a:gdLst/>
            <a:ahLst/>
            <a:cxnLst/>
            <a:rect l="l" t="t" r="r" b="b"/>
            <a:pathLst>
              <a:path w="979804" h="978535">
                <a:moveTo>
                  <a:pt x="0" y="0"/>
                </a:moveTo>
                <a:lnTo>
                  <a:pt x="979218" y="0"/>
                </a:lnTo>
                <a:lnTo>
                  <a:pt x="979218" y="978036"/>
                </a:lnTo>
                <a:lnTo>
                  <a:pt x="0" y="978036"/>
                </a:lnTo>
                <a:lnTo>
                  <a:pt x="0" y="0"/>
                </a:lnTo>
                <a:close/>
              </a:path>
            </a:pathLst>
          </a:custGeom>
          <a:ln w="127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5" name="object 5"/>
          <p:cNvSpPr txBox="1"/>
          <p:nvPr/>
        </p:nvSpPr>
        <p:spPr>
          <a:xfrm>
            <a:off x="3889329" y="3987741"/>
            <a:ext cx="569259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-560" algn="ctr">
              <a:lnSpc>
                <a:spcPts val="1235"/>
              </a:lnSpc>
            </a:pPr>
            <a:r>
              <a:rPr sz="1059" dirty="0">
                <a:latin typeface="Arial"/>
                <a:cs typeface="Arial"/>
              </a:rPr>
              <a:t>Hand- designed program</a:t>
            </a:r>
            <a:endParaRPr sz="1059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41808" y="2740803"/>
            <a:ext cx="864534" cy="162993"/>
          </a:xfrm>
          <a:prstGeom prst="rect">
            <a:avLst/>
          </a:prstGeom>
          <a:ln w="1270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4130"/>
            <a:r>
              <a:rPr sz="1059" dirty="0">
                <a:latin typeface="Arial"/>
                <a:cs typeface="Arial"/>
              </a:rPr>
              <a:t>Output</a:t>
            </a:r>
            <a:endParaRPr sz="1059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03160" y="4825389"/>
            <a:ext cx="864534" cy="863413"/>
          </a:xfrm>
          <a:custGeom>
            <a:avLst/>
            <a:gdLst/>
            <a:ahLst/>
            <a:cxnLst/>
            <a:rect l="l" t="t" r="r" b="b"/>
            <a:pathLst>
              <a:path w="979804" h="978535">
                <a:moveTo>
                  <a:pt x="0" y="0"/>
                </a:moveTo>
                <a:lnTo>
                  <a:pt x="979218" y="0"/>
                </a:lnTo>
                <a:lnTo>
                  <a:pt x="979218" y="978036"/>
                </a:lnTo>
                <a:lnTo>
                  <a:pt x="0" y="978036"/>
                </a:lnTo>
                <a:lnTo>
                  <a:pt x="0" y="0"/>
                </a:lnTo>
                <a:close/>
              </a:path>
            </a:pathLst>
          </a:custGeom>
          <a:ln w="127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8" name="object 8"/>
          <p:cNvSpPr txBox="1"/>
          <p:nvPr/>
        </p:nvSpPr>
        <p:spPr>
          <a:xfrm>
            <a:off x="6874223" y="5186938"/>
            <a:ext cx="322169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059" dirty="0">
                <a:latin typeface="Arial"/>
                <a:cs typeface="Arial"/>
              </a:rPr>
              <a:t>Input</a:t>
            </a:r>
            <a:endParaRPr sz="1059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95592" y="3783096"/>
            <a:ext cx="864534" cy="863413"/>
          </a:xfrm>
          <a:custGeom>
            <a:avLst/>
            <a:gdLst/>
            <a:ahLst/>
            <a:cxnLst/>
            <a:rect l="l" t="t" r="r" b="b"/>
            <a:pathLst>
              <a:path w="979804" h="978535">
                <a:moveTo>
                  <a:pt x="0" y="0"/>
                </a:moveTo>
                <a:lnTo>
                  <a:pt x="979218" y="0"/>
                </a:lnTo>
                <a:lnTo>
                  <a:pt x="979218" y="978036"/>
                </a:lnTo>
                <a:lnTo>
                  <a:pt x="0" y="978036"/>
                </a:lnTo>
                <a:lnTo>
                  <a:pt x="0" y="0"/>
                </a:lnTo>
                <a:close/>
              </a:path>
            </a:pathLst>
          </a:custGeom>
          <a:ln w="127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0" name="object 10"/>
          <p:cNvSpPr txBox="1"/>
          <p:nvPr/>
        </p:nvSpPr>
        <p:spPr>
          <a:xfrm>
            <a:off x="4843113" y="3987741"/>
            <a:ext cx="569259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-560" algn="ctr">
              <a:lnSpc>
                <a:spcPts val="1235"/>
              </a:lnSpc>
            </a:pPr>
            <a:r>
              <a:rPr sz="1059" dirty="0">
                <a:latin typeface="Arial"/>
                <a:cs typeface="Arial"/>
              </a:rPr>
              <a:t>Hand- designed features</a:t>
            </a:r>
            <a:endParaRPr sz="1059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95593" y="2740802"/>
            <a:ext cx="864534" cy="863413"/>
          </a:xfrm>
          <a:custGeom>
            <a:avLst/>
            <a:gdLst/>
            <a:ahLst/>
            <a:cxnLst/>
            <a:rect l="l" t="t" r="r" b="b"/>
            <a:pathLst>
              <a:path w="979804" h="978535">
                <a:moveTo>
                  <a:pt x="0" y="0"/>
                </a:moveTo>
                <a:lnTo>
                  <a:pt x="979218" y="0"/>
                </a:lnTo>
                <a:lnTo>
                  <a:pt x="979218" y="978035"/>
                </a:lnTo>
                <a:lnTo>
                  <a:pt x="0" y="978035"/>
                </a:lnTo>
                <a:lnTo>
                  <a:pt x="0" y="0"/>
                </a:lnTo>
                <a:close/>
              </a:path>
            </a:pathLst>
          </a:custGeom>
          <a:solidFill>
            <a:srgbClr val="BDBDBD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2" name="object 12"/>
          <p:cNvSpPr/>
          <p:nvPr/>
        </p:nvSpPr>
        <p:spPr>
          <a:xfrm>
            <a:off x="4695592" y="2740803"/>
            <a:ext cx="864534" cy="863413"/>
          </a:xfrm>
          <a:custGeom>
            <a:avLst/>
            <a:gdLst/>
            <a:ahLst/>
            <a:cxnLst/>
            <a:rect l="l" t="t" r="r" b="b"/>
            <a:pathLst>
              <a:path w="979804" h="978535">
                <a:moveTo>
                  <a:pt x="0" y="0"/>
                </a:moveTo>
                <a:lnTo>
                  <a:pt x="979218" y="0"/>
                </a:lnTo>
                <a:lnTo>
                  <a:pt x="979218" y="978036"/>
                </a:lnTo>
                <a:lnTo>
                  <a:pt x="0" y="978036"/>
                </a:lnTo>
                <a:lnTo>
                  <a:pt x="0" y="0"/>
                </a:lnTo>
                <a:close/>
              </a:path>
            </a:pathLst>
          </a:custGeom>
          <a:ln w="127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3" name="object 13"/>
          <p:cNvSpPr txBox="1"/>
          <p:nvPr/>
        </p:nvSpPr>
        <p:spPr>
          <a:xfrm>
            <a:off x="4858136" y="2945449"/>
            <a:ext cx="53900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46" marR="4483" algn="ctr">
              <a:lnSpc>
                <a:spcPts val="1235"/>
              </a:lnSpc>
            </a:pPr>
            <a:r>
              <a:rPr sz="1059" dirty="0">
                <a:latin typeface="Arial"/>
                <a:cs typeface="Arial"/>
              </a:rPr>
              <a:t>Mapping from features</a:t>
            </a:r>
            <a:endParaRPr sz="1059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95592" y="1698511"/>
            <a:ext cx="864534" cy="162993"/>
          </a:xfrm>
          <a:prstGeom prst="rect">
            <a:avLst/>
          </a:prstGeom>
          <a:ln w="1270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4130"/>
            <a:r>
              <a:rPr sz="1059" dirty="0">
                <a:latin typeface="Arial"/>
                <a:cs typeface="Arial"/>
              </a:rPr>
              <a:t>Output</a:t>
            </a:r>
            <a:endParaRPr sz="1059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649375" y="4825389"/>
            <a:ext cx="864534" cy="863413"/>
          </a:xfrm>
          <a:custGeom>
            <a:avLst/>
            <a:gdLst/>
            <a:ahLst/>
            <a:cxnLst/>
            <a:rect l="l" t="t" r="r" b="b"/>
            <a:pathLst>
              <a:path w="979804" h="978535">
                <a:moveTo>
                  <a:pt x="0" y="0"/>
                </a:moveTo>
                <a:lnTo>
                  <a:pt x="979218" y="0"/>
                </a:lnTo>
                <a:lnTo>
                  <a:pt x="979218" y="978036"/>
                </a:lnTo>
                <a:lnTo>
                  <a:pt x="0" y="978036"/>
                </a:lnTo>
                <a:lnTo>
                  <a:pt x="0" y="0"/>
                </a:lnTo>
                <a:close/>
              </a:path>
            </a:pathLst>
          </a:custGeom>
          <a:ln w="127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6" name="object 16"/>
          <p:cNvSpPr txBox="1"/>
          <p:nvPr/>
        </p:nvSpPr>
        <p:spPr>
          <a:xfrm>
            <a:off x="5920438" y="5186938"/>
            <a:ext cx="322169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059" dirty="0">
                <a:latin typeface="Arial"/>
                <a:cs typeface="Arial"/>
              </a:rPr>
              <a:t>Input</a:t>
            </a:r>
            <a:endParaRPr sz="1059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649377" y="3783095"/>
            <a:ext cx="864534" cy="863413"/>
          </a:xfrm>
          <a:custGeom>
            <a:avLst/>
            <a:gdLst/>
            <a:ahLst/>
            <a:cxnLst/>
            <a:rect l="l" t="t" r="r" b="b"/>
            <a:pathLst>
              <a:path w="979804" h="978535">
                <a:moveTo>
                  <a:pt x="0" y="0"/>
                </a:moveTo>
                <a:lnTo>
                  <a:pt x="979218" y="0"/>
                </a:lnTo>
                <a:lnTo>
                  <a:pt x="979218" y="978035"/>
                </a:lnTo>
                <a:lnTo>
                  <a:pt x="0" y="978035"/>
                </a:lnTo>
                <a:lnTo>
                  <a:pt x="0" y="0"/>
                </a:lnTo>
                <a:close/>
              </a:path>
            </a:pathLst>
          </a:custGeom>
          <a:solidFill>
            <a:srgbClr val="BDBDBD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8" name="object 18"/>
          <p:cNvSpPr/>
          <p:nvPr/>
        </p:nvSpPr>
        <p:spPr>
          <a:xfrm>
            <a:off x="5649375" y="3783096"/>
            <a:ext cx="864534" cy="863413"/>
          </a:xfrm>
          <a:custGeom>
            <a:avLst/>
            <a:gdLst/>
            <a:ahLst/>
            <a:cxnLst/>
            <a:rect l="l" t="t" r="r" b="b"/>
            <a:pathLst>
              <a:path w="979804" h="978535">
                <a:moveTo>
                  <a:pt x="0" y="0"/>
                </a:moveTo>
                <a:lnTo>
                  <a:pt x="979218" y="0"/>
                </a:lnTo>
                <a:lnTo>
                  <a:pt x="979218" y="978036"/>
                </a:lnTo>
                <a:lnTo>
                  <a:pt x="0" y="978036"/>
                </a:lnTo>
                <a:lnTo>
                  <a:pt x="0" y="0"/>
                </a:lnTo>
                <a:close/>
              </a:path>
            </a:pathLst>
          </a:custGeom>
          <a:ln w="127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9" name="object 19"/>
          <p:cNvSpPr txBox="1"/>
          <p:nvPr/>
        </p:nvSpPr>
        <p:spPr>
          <a:xfrm>
            <a:off x="5804492" y="4144645"/>
            <a:ext cx="554131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059" dirty="0">
                <a:latin typeface="Arial"/>
                <a:cs typeface="Arial"/>
              </a:rPr>
              <a:t>Features</a:t>
            </a:r>
            <a:endParaRPr sz="1059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649377" y="2740802"/>
            <a:ext cx="864534" cy="863413"/>
          </a:xfrm>
          <a:custGeom>
            <a:avLst/>
            <a:gdLst/>
            <a:ahLst/>
            <a:cxnLst/>
            <a:rect l="l" t="t" r="r" b="b"/>
            <a:pathLst>
              <a:path w="979804" h="978535">
                <a:moveTo>
                  <a:pt x="0" y="0"/>
                </a:moveTo>
                <a:lnTo>
                  <a:pt x="979218" y="0"/>
                </a:lnTo>
                <a:lnTo>
                  <a:pt x="979218" y="978035"/>
                </a:lnTo>
                <a:lnTo>
                  <a:pt x="0" y="978035"/>
                </a:lnTo>
                <a:lnTo>
                  <a:pt x="0" y="0"/>
                </a:lnTo>
                <a:close/>
              </a:path>
            </a:pathLst>
          </a:custGeom>
          <a:solidFill>
            <a:srgbClr val="BDBDBD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21" name="object 21"/>
          <p:cNvSpPr/>
          <p:nvPr/>
        </p:nvSpPr>
        <p:spPr>
          <a:xfrm>
            <a:off x="5649375" y="2740803"/>
            <a:ext cx="864534" cy="863413"/>
          </a:xfrm>
          <a:custGeom>
            <a:avLst/>
            <a:gdLst/>
            <a:ahLst/>
            <a:cxnLst/>
            <a:rect l="l" t="t" r="r" b="b"/>
            <a:pathLst>
              <a:path w="979804" h="978535">
                <a:moveTo>
                  <a:pt x="0" y="0"/>
                </a:moveTo>
                <a:lnTo>
                  <a:pt x="979218" y="0"/>
                </a:lnTo>
                <a:lnTo>
                  <a:pt x="979218" y="978036"/>
                </a:lnTo>
                <a:lnTo>
                  <a:pt x="0" y="978036"/>
                </a:lnTo>
                <a:lnTo>
                  <a:pt x="0" y="0"/>
                </a:lnTo>
                <a:close/>
              </a:path>
            </a:pathLst>
          </a:custGeom>
          <a:ln w="127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22" name="object 22"/>
          <p:cNvSpPr txBox="1"/>
          <p:nvPr/>
        </p:nvSpPr>
        <p:spPr>
          <a:xfrm>
            <a:off x="5811921" y="2945449"/>
            <a:ext cx="53900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algn="ctr">
              <a:lnSpc>
                <a:spcPts val="1235"/>
              </a:lnSpc>
            </a:pPr>
            <a:r>
              <a:rPr sz="1059" dirty="0">
                <a:latin typeface="Arial"/>
                <a:cs typeface="Arial"/>
              </a:rPr>
              <a:t>Mapping from features</a:t>
            </a:r>
            <a:endParaRPr sz="1059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49375" y="1698511"/>
            <a:ext cx="864534" cy="162993"/>
          </a:xfrm>
          <a:prstGeom prst="rect">
            <a:avLst/>
          </a:prstGeom>
          <a:ln w="1270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4130"/>
            <a:r>
              <a:rPr sz="1059" dirty="0">
                <a:latin typeface="Arial"/>
                <a:cs typeface="Arial"/>
              </a:rPr>
              <a:t>Output</a:t>
            </a:r>
            <a:endParaRPr sz="1059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695592" y="4825389"/>
            <a:ext cx="864534" cy="863413"/>
          </a:xfrm>
          <a:custGeom>
            <a:avLst/>
            <a:gdLst/>
            <a:ahLst/>
            <a:cxnLst/>
            <a:rect l="l" t="t" r="r" b="b"/>
            <a:pathLst>
              <a:path w="979804" h="978535">
                <a:moveTo>
                  <a:pt x="0" y="0"/>
                </a:moveTo>
                <a:lnTo>
                  <a:pt x="979218" y="0"/>
                </a:lnTo>
                <a:lnTo>
                  <a:pt x="979218" y="978036"/>
                </a:lnTo>
                <a:lnTo>
                  <a:pt x="0" y="978036"/>
                </a:lnTo>
                <a:lnTo>
                  <a:pt x="0" y="0"/>
                </a:lnTo>
                <a:close/>
              </a:path>
            </a:pathLst>
          </a:custGeom>
          <a:ln w="127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25" name="object 25"/>
          <p:cNvSpPr txBox="1"/>
          <p:nvPr/>
        </p:nvSpPr>
        <p:spPr>
          <a:xfrm>
            <a:off x="4966654" y="5186938"/>
            <a:ext cx="322169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059" dirty="0">
                <a:latin typeface="Arial"/>
                <a:cs typeface="Arial"/>
              </a:rPr>
              <a:t>Input</a:t>
            </a:r>
            <a:endParaRPr sz="1059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603161" y="3783095"/>
            <a:ext cx="864534" cy="863413"/>
          </a:xfrm>
          <a:custGeom>
            <a:avLst/>
            <a:gdLst/>
            <a:ahLst/>
            <a:cxnLst/>
            <a:rect l="l" t="t" r="r" b="b"/>
            <a:pathLst>
              <a:path w="979804" h="978535">
                <a:moveTo>
                  <a:pt x="0" y="0"/>
                </a:moveTo>
                <a:lnTo>
                  <a:pt x="979218" y="0"/>
                </a:lnTo>
                <a:lnTo>
                  <a:pt x="979218" y="978035"/>
                </a:lnTo>
                <a:lnTo>
                  <a:pt x="0" y="978035"/>
                </a:lnTo>
                <a:lnTo>
                  <a:pt x="0" y="0"/>
                </a:lnTo>
                <a:close/>
              </a:path>
            </a:pathLst>
          </a:custGeom>
          <a:solidFill>
            <a:srgbClr val="BDBDBD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27" name="object 27"/>
          <p:cNvSpPr/>
          <p:nvPr/>
        </p:nvSpPr>
        <p:spPr>
          <a:xfrm>
            <a:off x="6603160" y="3783096"/>
            <a:ext cx="864534" cy="863413"/>
          </a:xfrm>
          <a:custGeom>
            <a:avLst/>
            <a:gdLst/>
            <a:ahLst/>
            <a:cxnLst/>
            <a:rect l="l" t="t" r="r" b="b"/>
            <a:pathLst>
              <a:path w="979804" h="978535">
                <a:moveTo>
                  <a:pt x="0" y="0"/>
                </a:moveTo>
                <a:lnTo>
                  <a:pt x="979218" y="0"/>
                </a:lnTo>
                <a:lnTo>
                  <a:pt x="979218" y="978036"/>
                </a:lnTo>
                <a:lnTo>
                  <a:pt x="0" y="978036"/>
                </a:lnTo>
                <a:lnTo>
                  <a:pt x="0" y="0"/>
                </a:lnTo>
                <a:close/>
              </a:path>
            </a:pathLst>
          </a:custGeom>
          <a:ln w="127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28" name="object 28"/>
          <p:cNvSpPr txBox="1"/>
          <p:nvPr/>
        </p:nvSpPr>
        <p:spPr>
          <a:xfrm>
            <a:off x="6765804" y="4066193"/>
            <a:ext cx="539003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774" marR="4483" indent="-15129">
              <a:lnSpc>
                <a:spcPts val="1235"/>
              </a:lnSpc>
            </a:pPr>
            <a:r>
              <a:rPr sz="1059" dirty="0">
                <a:latin typeface="Arial"/>
                <a:cs typeface="Arial"/>
              </a:rPr>
              <a:t>Simplest features</a:t>
            </a:r>
            <a:endParaRPr sz="1059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603161" y="1698510"/>
            <a:ext cx="864534" cy="863413"/>
          </a:xfrm>
          <a:custGeom>
            <a:avLst/>
            <a:gdLst/>
            <a:ahLst/>
            <a:cxnLst/>
            <a:rect l="l" t="t" r="r" b="b"/>
            <a:pathLst>
              <a:path w="979804" h="978535">
                <a:moveTo>
                  <a:pt x="0" y="0"/>
                </a:moveTo>
                <a:lnTo>
                  <a:pt x="979218" y="0"/>
                </a:lnTo>
                <a:lnTo>
                  <a:pt x="979218" y="978035"/>
                </a:lnTo>
                <a:lnTo>
                  <a:pt x="0" y="978035"/>
                </a:lnTo>
                <a:lnTo>
                  <a:pt x="0" y="0"/>
                </a:lnTo>
                <a:close/>
              </a:path>
            </a:pathLst>
          </a:custGeom>
          <a:solidFill>
            <a:srgbClr val="BDBDBD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30" name="object 30"/>
          <p:cNvSpPr/>
          <p:nvPr/>
        </p:nvSpPr>
        <p:spPr>
          <a:xfrm>
            <a:off x="6603160" y="1698511"/>
            <a:ext cx="864534" cy="863413"/>
          </a:xfrm>
          <a:custGeom>
            <a:avLst/>
            <a:gdLst/>
            <a:ahLst/>
            <a:cxnLst/>
            <a:rect l="l" t="t" r="r" b="b"/>
            <a:pathLst>
              <a:path w="979804" h="978535">
                <a:moveTo>
                  <a:pt x="0" y="0"/>
                </a:moveTo>
                <a:lnTo>
                  <a:pt x="979218" y="0"/>
                </a:lnTo>
                <a:lnTo>
                  <a:pt x="979218" y="978036"/>
                </a:lnTo>
                <a:lnTo>
                  <a:pt x="0" y="978036"/>
                </a:lnTo>
                <a:lnTo>
                  <a:pt x="0" y="0"/>
                </a:lnTo>
                <a:close/>
              </a:path>
            </a:pathLst>
          </a:custGeom>
          <a:ln w="127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31" name="object 31"/>
          <p:cNvSpPr txBox="1"/>
          <p:nvPr/>
        </p:nvSpPr>
        <p:spPr>
          <a:xfrm>
            <a:off x="6765705" y="1903157"/>
            <a:ext cx="53900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46" marR="4483" algn="ctr">
              <a:lnSpc>
                <a:spcPts val="1235"/>
              </a:lnSpc>
            </a:pPr>
            <a:r>
              <a:rPr sz="1059" dirty="0">
                <a:latin typeface="Arial"/>
                <a:cs typeface="Arial"/>
              </a:rPr>
              <a:t>Mapping from features</a:t>
            </a:r>
            <a:endParaRPr sz="1059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603160" y="656217"/>
            <a:ext cx="864534" cy="162993"/>
          </a:xfrm>
          <a:prstGeom prst="rect">
            <a:avLst/>
          </a:prstGeom>
          <a:ln w="1270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4130"/>
            <a:r>
              <a:rPr sz="1059" dirty="0">
                <a:latin typeface="Arial"/>
                <a:cs typeface="Arial"/>
              </a:rPr>
              <a:t>Output</a:t>
            </a:r>
            <a:endParaRPr sz="1059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603161" y="2740802"/>
            <a:ext cx="864534" cy="863413"/>
          </a:xfrm>
          <a:custGeom>
            <a:avLst/>
            <a:gdLst/>
            <a:ahLst/>
            <a:cxnLst/>
            <a:rect l="l" t="t" r="r" b="b"/>
            <a:pathLst>
              <a:path w="979804" h="978535">
                <a:moveTo>
                  <a:pt x="0" y="0"/>
                </a:moveTo>
                <a:lnTo>
                  <a:pt x="979218" y="0"/>
                </a:lnTo>
                <a:lnTo>
                  <a:pt x="979218" y="978035"/>
                </a:lnTo>
                <a:lnTo>
                  <a:pt x="0" y="978035"/>
                </a:lnTo>
                <a:lnTo>
                  <a:pt x="0" y="0"/>
                </a:lnTo>
                <a:close/>
              </a:path>
            </a:pathLst>
          </a:custGeom>
          <a:solidFill>
            <a:srgbClr val="BDBDBD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34" name="object 34"/>
          <p:cNvSpPr/>
          <p:nvPr/>
        </p:nvSpPr>
        <p:spPr>
          <a:xfrm>
            <a:off x="6603160" y="2740803"/>
            <a:ext cx="864534" cy="863413"/>
          </a:xfrm>
          <a:custGeom>
            <a:avLst/>
            <a:gdLst/>
            <a:ahLst/>
            <a:cxnLst/>
            <a:rect l="l" t="t" r="r" b="b"/>
            <a:pathLst>
              <a:path w="979804" h="978535">
                <a:moveTo>
                  <a:pt x="0" y="0"/>
                </a:moveTo>
                <a:lnTo>
                  <a:pt x="979218" y="0"/>
                </a:lnTo>
                <a:lnTo>
                  <a:pt x="979218" y="978036"/>
                </a:lnTo>
                <a:lnTo>
                  <a:pt x="0" y="978036"/>
                </a:lnTo>
                <a:lnTo>
                  <a:pt x="0" y="0"/>
                </a:lnTo>
                <a:close/>
              </a:path>
            </a:pathLst>
          </a:custGeom>
          <a:ln w="127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35" name="object 35"/>
          <p:cNvSpPr txBox="1"/>
          <p:nvPr/>
        </p:nvSpPr>
        <p:spPr>
          <a:xfrm>
            <a:off x="6773266" y="2945449"/>
            <a:ext cx="523875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104781">
              <a:lnSpc>
                <a:spcPts val="1235"/>
              </a:lnSpc>
            </a:pPr>
            <a:r>
              <a:rPr sz="1059" dirty="0">
                <a:latin typeface="Arial"/>
                <a:cs typeface="Arial"/>
              </a:rPr>
              <a:t>Most complex features</a:t>
            </a:r>
            <a:endParaRPr sz="1059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173815" y="4762627"/>
            <a:ext cx="0" cy="57149"/>
          </a:xfrm>
          <a:custGeom>
            <a:avLst/>
            <a:gdLst/>
            <a:ahLst/>
            <a:cxnLst/>
            <a:rect l="l" t="t" r="r" b="b"/>
            <a:pathLst>
              <a:path h="64770">
                <a:moveTo>
                  <a:pt x="0" y="64779"/>
                </a:moveTo>
                <a:lnTo>
                  <a:pt x="0" y="0"/>
                </a:lnTo>
              </a:path>
            </a:pathLst>
          </a:custGeom>
          <a:ln w="127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37" name="object 37"/>
          <p:cNvSpPr/>
          <p:nvPr/>
        </p:nvSpPr>
        <p:spPr>
          <a:xfrm>
            <a:off x="4140153" y="4672966"/>
            <a:ext cx="67796" cy="90207"/>
          </a:xfrm>
          <a:custGeom>
            <a:avLst/>
            <a:gdLst/>
            <a:ahLst/>
            <a:cxnLst/>
            <a:rect l="l" t="t" r="r" b="b"/>
            <a:pathLst>
              <a:path w="76835" h="102235">
                <a:moveTo>
                  <a:pt x="38152" y="0"/>
                </a:moveTo>
                <a:lnTo>
                  <a:pt x="0" y="101615"/>
                </a:lnTo>
                <a:lnTo>
                  <a:pt x="76302" y="101615"/>
                </a:lnTo>
                <a:lnTo>
                  <a:pt x="381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38" name="object 38"/>
          <p:cNvSpPr/>
          <p:nvPr/>
        </p:nvSpPr>
        <p:spPr>
          <a:xfrm>
            <a:off x="4140153" y="4672967"/>
            <a:ext cx="67796" cy="90207"/>
          </a:xfrm>
          <a:custGeom>
            <a:avLst/>
            <a:gdLst/>
            <a:ahLst/>
            <a:cxnLst/>
            <a:rect l="l" t="t" r="r" b="b"/>
            <a:pathLst>
              <a:path w="76835" h="102235">
                <a:moveTo>
                  <a:pt x="38151" y="0"/>
                </a:moveTo>
                <a:lnTo>
                  <a:pt x="0" y="101614"/>
                </a:lnTo>
                <a:lnTo>
                  <a:pt x="76302" y="101614"/>
                </a:lnTo>
                <a:lnTo>
                  <a:pt x="38151" y="0"/>
                </a:lnTo>
                <a:close/>
              </a:path>
            </a:pathLst>
          </a:custGeom>
          <a:ln w="127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39" name="object 39"/>
          <p:cNvSpPr/>
          <p:nvPr/>
        </p:nvSpPr>
        <p:spPr>
          <a:xfrm>
            <a:off x="5127599" y="4762627"/>
            <a:ext cx="0" cy="57149"/>
          </a:xfrm>
          <a:custGeom>
            <a:avLst/>
            <a:gdLst/>
            <a:ahLst/>
            <a:cxnLst/>
            <a:rect l="l" t="t" r="r" b="b"/>
            <a:pathLst>
              <a:path h="64770">
                <a:moveTo>
                  <a:pt x="0" y="64779"/>
                </a:moveTo>
                <a:lnTo>
                  <a:pt x="0" y="0"/>
                </a:lnTo>
              </a:path>
            </a:pathLst>
          </a:custGeom>
          <a:ln w="127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40" name="object 40"/>
          <p:cNvSpPr/>
          <p:nvPr/>
        </p:nvSpPr>
        <p:spPr>
          <a:xfrm>
            <a:off x="5093938" y="4672966"/>
            <a:ext cx="67796" cy="90207"/>
          </a:xfrm>
          <a:custGeom>
            <a:avLst/>
            <a:gdLst/>
            <a:ahLst/>
            <a:cxnLst/>
            <a:rect l="l" t="t" r="r" b="b"/>
            <a:pathLst>
              <a:path w="76835" h="102235">
                <a:moveTo>
                  <a:pt x="38152" y="0"/>
                </a:moveTo>
                <a:lnTo>
                  <a:pt x="0" y="101615"/>
                </a:lnTo>
                <a:lnTo>
                  <a:pt x="76302" y="101615"/>
                </a:lnTo>
                <a:lnTo>
                  <a:pt x="381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41" name="object 41"/>
          <p:cNvSpPr/>
          <p:nvPr/>
        </p:nvSpPr>
        <p:spPr>
          <a:xfrm>
            <a:off x="5093937" y="4672967"/>
            <a:ext cx="67796" cy="90207"/>
          </a:xfrm>
          <a:custGeom>
            <a:avLst/>
            <a:gdLst/>
            <a:ahLst/>
            <a:cxnLst/>
            <a:rect l="l" t="t" r="r" b="b"/>
            <a:pathLst>
              <a:path w="76835" h="102235">
                <a:moveTo>
                  <a:pt x="38151" y="0"/>
                </a:moveTo>
                <a:lnTo>
                  <a:pt x="0" y="101614"/>
                </a:lnTo>
                <a:lnTo>
                  <a:pt x="76302" y="101614"/>
                </a:lnTo>
                <a:lnTo>
                  <a:pt x="38151" y="0"/>
                </a:lnTo>
                <a:close/>
              </a:path>
            </a:pathLst>
          </a:custGeom>
          <a:ln w="127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42" name="object 42"/>
          <p:cNvSpPr/>
          <p:nvPr/>
        </p:nvSpPr>
        <p:spPr>
          <a:xfrm>
            <a:off x="6081384" y="4762627"/>
            <a:ext cx="0" cy="57149"/>
          </a:xfrm>
          <a:custGeom>
            <a:avLst/>
            <a:gdLst/>
            <a:ahLst/>
            <a:cxnLst/>
            <a:rect l="l" t="t" r="r" b="b"/>
            <a:pathLst>
              <a:path h="64770">
                <a:moveTo>
                  <a:pt x="0" y="64779"/>
                </a:moveTo>
                <a:lnTo>
                  <a:pt x="0" y="0"/>
                </a:lnTo>
              </a:path>
            </a:pathLst>
          </a:custGeom>
          <a:ln w="127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43" name="object 43"/>
          <p:cNvSpPr/>
          <p:nvPr/>
        </p:nvSpPr>
        <p:spPr>
          <a:xfrm>
            <a:off x="6047722" y="4672966"/>
            <a:ext cx="67796" cy="90207"/>
          </a:xfrm>
          <a:custGeom>
            <a:avLst/>
            <a:gdLst/>
            <a:ahLst/>
            <a:cxnLst/>
            <a:rect l="l" t="t" r="r" b="b"/>
            <a:pathLst>
              <a:path w="76834" h="102235">
                <a:moveTo>
                  <a:pt x="38150" y="0"/>
                </a:moveTo>
                <a:lnTo>
                  <a:pt x="0" y="101615"/>
                </a:lnTo>
                <a:lnTo>
                  <a:pt x="76301" y="101615"/>
                </a:lnTo>
                <a:lnTo>
                  <a:pt x="381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44" name="object 44"/>
          <p:cNvSpPr/>
          <p:nvPr/>
        </p:nvSpPr>
        <p:spPr>
          <a:xfrm>
            <a:off x="6047721" y="4672967"/>
            <a:ext cx="67796" cy="90207"/>
          </a:xfrm>
          <a:custGeom>
            <a:avLst/>
            <a:gdLst/>
            <a:ahLst/>
            <a:cxnLst/>
            <a:rect l="l" t="t" r="r" b="b"/>
            <a:pathLst>
              <a:path w="76834" h="102235">
                <a:moveTo>
                  <a:pt x="38151" y="0"/>
                </a:moveTo>
                <a:lnTo>
                  <a:pt x="0" y="101614"/>
                </a:lnTo>
                <a:lnTo>
                  <a:pt x="76302" y="101614"/>
                </a:lnTo>
                <a:lnTo>
                  <a:pt x="38151" y="0"/>
                </a:lnTo>
                <a:close/>
              </a:path>
            </a:pathLst>
          </a:custGeom>
          <a:ln w="127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45" name="object 45"/>
          <p:cNvSpPr/>
          <p:nvPr/>
        </p:nvSpPr>
        <p:spPr>
          <a:xfrm>
            <a:off x="7035168" y="4762627"/>
            <a:ext cx="0" cy="57149"/>
          </a:xfrm>
          <a:custGeom>
            <a:avLst/>
            <a:gdLst/>
            <a:ahLst/>
            <a:cxnLst/>
            <a:rect l="l" t="t" r="r" b="b"/>
            <a:pathLst>
              <a:path h="64770">
                <a:moveTo>
                  <a:pt x="0" y="64779"/>
                </a:moveTo>
                <a:lnTo>
                  <a:pt x="0" y="0"/>
                </a:lnTo>
              </a:path>
            </a:pathLst>
          </a:custGeom>
          <a:ln w="127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46" name="object 46"/>
          <p:cNvSpPr/>
          <p:nvPr/>
        </p:nvSpPr>
        <p:spPr>
          <a:xfrm>
            <a:off x="7001507" y="4672966"/>
            <a:ext cx="67796" cy="90207"/>
          </a:xfrm>
          <a:custGeom>
            <a:avLst/>
            <a:gdLst/>
            <a:ahLst/>
            <a:cxnLst/>
            <a:rect l="l" t="t" r="r" b="b"/>
            <a:pathLst>
              <a:path w="76834" h="102235">
                <a:moveTo>
                  <a:pt x="38150" y="0"/>
                </a:moveTo>
                <a:lnTo>
                  <a:pt x="0" y="101615"/>
                </a:lnTo>
                <a:lnTo>
                  <a:pt x="76302" y="101615"/>
                </a:lnTo>
                <a:lnTo>
                  <a:pt x="381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47" name="object 47"/>
          <p:cNvSpPr/>
          <p:nvPr/>
        </p:nvSpPr>
        <p:spPr>
          <a:xfrm>
            <a:off x="7001504" y="4672967"/>
            <a:ext cx="67796" cy="90207"/>
          </a:xfrm>
          <a:custGeom>
            <a:avLst/>
            <a:gdLst/>
            <a:ahLst/>
            <a:cxnLst/>
            <a:rect l="l" t="t" r="r" b="b"/>
            <a:pathLst>
              <a:path w="76834" h="102235">
                <a:moveTo>
                  <a:pt x="38151" y="0"/>
                </a:moveTo>
                <a:lnTo>
                  <a:pt x="0" y="101614"/>
                </a:lnTo>
                <a:lnTo>
                  <a:pt x="76302" y="101614"/>
                </a:lnTo>
                <a:lnTo>
                  <a:pt x="38151" y="0"/>
                </a:lnTo>
                <a:close/>
              </a:path>
            </a:pathLst>
          </a:custGeom>
          <a:ln w="127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48" name="object 48"/>
          <p:cNvSpPr/>
          <p:nvPr/>
        </p:nvSpPr>
        <p:spPr>
          <a:xfrm>
            <a:off x="4173815" y="3720334"/>
            <a:ext cx="0" cy="57149"/>
          </a:xfrm>
          <a:custGeom>
            <a:avLst/>
            <a:gdLst/>
            <a:ahLst/>
            <a:cxnLst/>
            <a:rect l="l" t="t" r="r" b="b"/>
            <a:pathLst>
              <a:path h="64770">
                <a:moveTo>
                  <a:pt x="0" y="64779"/>
                </a:moveTo>
                <a:lnTo>
                  <a:pt x="0" y="0"/>
                </a:lnTo>
              </a:path>
            </a:pathLst>
          </a:custGeom>
          <a:ln w="127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49" name="object 49"/>
          <p:cNvSpPr/>
          <p:nvPr/>
        </p:nvSpPr>
        <p:spPr>
          <a:xfrm>
            <a:off x="4140153" y="3630674"/>
            <a:ext cx="67796" cy="90207"/>
          </a:xfrm>
          <a:custGeom>
            <a:avLst/>
            <a:gdLst/>
            <a:ahLst/>
            <a:cxnLst/>
            <a:rect l="l" t="t" r="r" b="b"/>
            <a:pathLst>
              <a:path w="76835" h="102235">
                <a:moveTo>
                  <a:pt x="38152" y="0"/>
                </a:moveTo>
                <a:lnTo>
                  <a:pt x="0" y="101613"/>
                </a:lnTo>
                <a:lnTo>
                  <a:pt x="76302" y="101613"/>
                </a:lnTo>
                <a:lnTo>
                  <a:pt x="381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50" name="object 50"/>
          <p:cNvSpPr/>
          <p:nvPr/>
        </p:nvSpPr>
        <p:spPr>
          <a:xfrm>
            <a:off x="4140153" y="3630675"/>
            <a:ext cx="67796" cy="90207"/>
          </a:xfrm>
          <a:custGeom>
            <a:avLst/>
            <a:gdLst/>
            <a:ahLst/>
            <a:cxnLst/>
            <a:rect l="l" t="t" r="r" b="b"/>
            <a:pathLst>
              <a:path w="76835" h="102235">
                <a:moveTo>
                  <a:pt x="38151" y="0"/>
                </a:moveTo>
                <a:lnTo>
                  <a:pt x="0" y="101614"/>
                </a:lnTo>
                <a:lnTo>
                  <a:pt x="76302" y="101614"/>
                </a:lnTo>
                <a:lnTo>
                  <a:pt x="38151" y="0"/>
                </a:lnTo>
                <a:close/>
              </a:path>
            </a:pathLst>
          </a:custGeom>
          <a:ln w="127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51" name="object 51"/>
          <p:cNvSpPr/>
          <p:nvPr/>
        </p:nvSpPr>
        <p:spPr>
          <a:xfrm>
            <a:off x="5127285" y="3720334"/>
            <a:ext cx="560" cy="57149"/>
          </a:xfrm>
          <a:custGeom>
            <a:avLst/>
            <a:gdLst/>
            <a:ahLst/>
            <a:cxnLst/>
            <a:rect l="l" t="t" r="r" b="b"/>
            <a:pathLst>
              <a:path w="635" h="64770">
                <a:moveTo>
                  <a:pt x="40" y="64779"/>
                </a:moveTo>
                <a:lnTo>
                  <a:pt x="0" y="0"/>
                </a:lnTo>
              </a:path>
            </a:pathLst>
          </a:custGeom>
          <a:ln w="127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52" name="object 52"/>
          <p:cNvSpPr/>
          <p:nvPr/>
        </p:nvSpPr>
        <p:spPr>
          <a:xfrm>
            <a:off x="5093623" y="3630674"/>
            <a:ext cx="67796" cy="90207"/>
          </a:xfrm>
          <a:custGeom>
            <a:avLst/>
            <a:gdLst/>
            <a:ahLst/>
            <a:cxnLst/>
            <a:rect l="l" t="t" r="r" b="b"/>
            <a:pathLst>
              <a:path w="76835" h="102235">
                <a:moveTo>
                  <a:pt x="38086" y="0"/>
                </a:moveTo>
                <a:lnTo>
                  <a:pt x="0" y="101638"/>
                </a:lnTo>
                <a:lnTo>
                  <a:pt x="76302" y="101589"/>
                </a:lnTo>
                <a:lnTo>
                  <a:pt x="380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53" name="object 53"/>
          <p:cNvSpPr/>
          <p:nvPr/>
        </p:nvSpPr>
        <p:spPr>
          <a:xfrm>
            <a:off x="5093621" y="3630675"/>
            <a:ext cx="67796" cy="90207"/>
          </a:xfrm>
          <a:custGeom>
            <a:avLst/>
            <a:gdLst/>
            <a:ahLst/>
            <a:cxnLst/>
            <a:rect l="l" t="t" r="r" b="b"/>
            <a:pathLst>
              <a:path w="76835" h="102235">
                <a:moveTo>
                  <a:pt x="38086" y="0"/>
                </a:moveTo>
                <a:lnTo>
                  <a:pt x="0" y="101638"/>
                </a:lnTo>
                <a:lnTo>
                  <a:pt x="76302" y="101590"/>
                </a:lnTo>
                <a:lnTo>
                  <a:pt x="38086" y="0"/>
                </a:lnTo>
                <a:close/>
              </a:path>
            </a:pathLst>
          </a:custGeom>
          <a:ln w="127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54" name="object 54"/>
          <p:cNvSpPr/>
          <p:nvPr/>
        </p:nvSpPr>
        <p:spPr>
          <a:xfrm>
            <a:off x="6081828" y="3720334"/>
            <a:ext cx="560" cy="57149"/>
          </a:xfrm>
          <a:custGeom>
            <a:avLst/>
            <a:gdLst/>
            <a:ahLst/>
            <a:cxnLst/>
            <a:rect l="l" t="t" r="r" b="b"/>
            <a:pathLst>
              <a:path w="634" h="64770">
                <a:moveTo>
                  <a:pt x="0" y="64779"/>
                </a:moveTo>
                <a:lnTo>
                  <a:pt x="66" y="0"/>
                </a:lnTo>
              </a:path>
            </a:pathLst>
          </a:custGeom>
          <a:ln w="127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55" name="object 55"/>
          <p:cNvSpPr/>
          <p:nvPr/>
        </p:nvSpPr>
        <p:spPr>
          <a:xfrm>
            <a:off x="6048224" y="3630674"/>
            <a:ext cx="67796" cy="90207"/>
          </a:xfrm>
          <a:custGeom>
            <a:avLst/>
            <a:gdLst/>
            <a:ahLst/>
            <a:cxnLst/>
            <a:rect l="l" t="t" r="r" b="b"/>
            <a:pathLst>
              <a:path w="76834" h="102235">
                <a:moveTo>
                  <a:pt x="38256" y="0"/>
                </a:moveTo>
                <a:lnTo>
                  <a:pt x="0" y="101574"/>
                </a:lnTo>
                <a:lnTo>
                  <a:pt x="76302" y="101652"/>
                </a:lnTo>
                <a:lnTo>
                  <a:pt x="382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56" name="object 56"/>
          <p:cNvSpPr/>
          <p:nvPr/>
        </p:nvSpPr>
        <p:spPr>
          <a:xfrm>
            <a:off x="6048223" y="3630675"/>
            <a:ext cx="67796" cy="90207"/>
          </a:xfrm>
          <a:custGeom>
            <a:avLst/>
            <a:gdLst/>
            <a:ahLst/>
            <a:cxnLst/>
            <a:rect l="l" t="t" r="r" b="b"/>
            <a:pathLst>
              <a:path w="76834" h="102235">
                <a:moveTo>
                  <a:pt x="38255" y="0"/>
                </a:moveTo>
                <a:lnTo>
                  <a:pt x="0" y="101574"/>
                </a:lnTo>
                <a:lnTo>
                  <a:pt x="76302" y="101652"/>
                </a:lnTo>
                <a:lnTo>
                  <a:pt x="38255" y="0"/>
                </a:lnTo>
                <a:close/>
              </a:path>
            </a:pathLst>
          </a:custGeom>
          <a:ln w="127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57" name="object 57"/>
          <p:cNvSpPr/>
          <p:nvPr/>
        </p:nvSpPr>
        <p:spPr>
          <a:xfrm>
            <a:off x="7035168" y="3720334"/>
            <a:ext cx="0" cy="57149"/>
          </a:xfrm>
          <a:custGeom>
            <a:avLst/>
            <a:gdLst/>
            <a:ahLst/>
            <a:cxnLst/>
            <a:rect l="l" t="t" r="r" b="b"/>
            <a:pathLst>
              <a:path h="64770">
                <a:moveTo>
                  <a:pt x="0" y="64779"/>
                </a:moveTo>
                <a:lnTo>
                  <a:pt x="0" y="0"/>
                </a:lnTo>
              </a:path>
            </a:pathLst>
          </a:custGeom>
          <a:ln w="127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58" name="object 58"/>
          <p:cNvSpPr/>
          <p:nvPr/>
        </p:nvSpPr>
        <p:spPr>
          <a:xfrm>
            <a:off x="7001507" y="3630674"/>
            <a:ext cx="67796" cy="90207"/>
          </a:xfrm>
          <a:custGeom>
            <a:avLst/>
            <a:gdLst/>
            <a:ahLst/>
            <a:cxnLst/>
            <a:rect l="l" t="t" r="r" b="b"/>
            <a:pathLst>
              <a:path w="76834" h="102235">
                <a:moveTo>
                  <a:pt x="38150" y="0"/>
                </a:moveTo>
                <a:lnTo>
                  <a:pt x="0" y="101613"/>
                </a:lnTo>
                <a:lnTo>
                  <a:pt x="76302" y="101613"/>
                </a:lnTo>
                <a:lnTo>
                  <a:pt x="381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59" name="object 59"/>
          <p:cNvSpPr/>
          <p:nvPr/>
        </p:nvSpPr>
        <p:spPr>
          <a:xfrm>
            <a:off x="7001504" y="3630675"/>
            <a:ext cx="67796" cy="90207"/>
          </a:xfrm>
          <a:custGeom>
            <a:avLst/>
            <a:gdLst/>
            <a:ahLst/>
            <a:cxnLst/>
            <a:rect l="l" t="t" r="r" b="b"/>
            <a:pathLst>
              <a:path w="76834" h="102235">
                <a:moveTo>
                  <a:pt x="38151" y="0"/>
                </a:moveTo>
                <a:lnTo>
                  <a:pt x="0" y="101614"/>
                </a:lnTo>
                <a:lnTo>
                  <a:pt x="76302" y="101614"/>
                </a:lnTo>
                <a:lnTo>
                  <a:pt x="38151" y="0"/>
                </a:lnTo>
                <a:close/>
              </a:path>
            </a:pathLst>
          </a:custGeom>
          <a:ln w="127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60" name="object 60"/>
          <p:cNvSpPr/>
          <p:nvPr/>
        </p:nvSpPr>
        <p:spPr>
          <a:xfrm>
            <a:off x="5127599" y="2678041"/>
            <a:ext cx="0" cy="57149"/>
          </a:xfrm>
          <a:custGeom>
            <a:avLst/>
            <a:gdLst/>
            <a:ahLst/>
            <a:cxnLst/>
            <a:rect l="l" t="t" r="r" b="b"/>
            <a:pathLst>
              <a:path h="64769">
                <a:moveTo>
                  <a:pt x="0" y="64779"/>
                </a:moveTo>
                <a:lnTo>
                  <a:pt x="0" y="0"/>
                </a:lnTo>
              </a:path>
            </a:pathLst>
          </a:custGeom>
          <a:ln w="127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61" name="object 61"/>
          <p:cNvSpPr/>
          <p:nvPr/>
        </p:nvSpPr>
        <p:spPr>
          <a:xfrm>
            <a:off x="5093938" y="2588379"/>
            <a:ext cx="67796" cy="90207"/>
          </a:xfrm>
          <a:custGeom>
            <a:avLst/>
            <a:gdLst/>
            <a:ahLst/>
            <a:cxnLst/>
            <a:rect l="l" t="t" r="r" b="b"/>
            <a:pathLst>
              <a:path w="76835" h="102235">
                <a:moveTo>
                  <a:pt x="38152" y="0"/>
                </a:moveTo>
                <a:lnTo>
                  <a:pt x="0" y="101615"/>
                </a:lnTo>
                <a:lnTo>
                  <a:pt x="76302" y="101615"/>
                </a:lnTo>
                <a:lnTo>
                  <a:pt x="381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62" name="object 62"/>
          <p:cNvSpPr/>
          <p:nvPr/>
        </p:nvSpPr>
        <p:spPr>
          <a:xfrm>
            <a:off x="5093937" y="2588382"/>
            <a:ext cx="67796" cy="90207"/>
          </a:xfrm>
          <a:custGeom>
            <a:avLst/>
            <a:gdLst/>
            <a:ahLst/>
            <a:cxnLst/>
            <a:rect l="l" t="t" r="r" b="b"/>
            <a:pathLst>
              <a:path w="76835" h="102235">
                <a:moveTo>
                  <a:pt x="38151" y="0"/>
                </a:moveTo>
                <a:lnTo>
                  <a:pt x="0" y="101614"/>
                </a:lnTo>
                <a:lnTo>
                  <a:pt x="76302" y="101614"/>
                </a:lnTo>
                <a:lnTo>
                  <a:pt x="38151" y="0"/>
                </a:lnTo>
                <a:close/>
              </a:path>
            </a:pathLst>
          </a:custGeom>
          <a:ln w="127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63" name="object 63"/>
          <p:cNvSpPr/>
          <p:nvPr/>
        </p:nvSpPr>
        <p:spPr>
          <a:xfrm>
            <a:off x="6081384" y="2678041"/>
            <a:ext cx="0" cy="57149"/>
          </a:xfrm>
          <a:custGeom>
            <a:avLst/>
            <a:gdLst/>
            <a:ahLst/>
            <a:cxnLst/>
            <a:rect l="l" t="t" r="r" b="b"/>
            <a:pathLst>
              <a:path h="64769">
                <a:moveTo>
                  <a:pt x="0" y="64779"/>
                </a:moveTo>
                <a:lnTo>
                  <a:pt x="0" y="0"/>
                </a:lnTo>
              </a:path>
            </a:pathLst>
          </a:custGeom>
          <a:ln w="127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64" name="object 64"/>
          <p:cNvSpPr/>
          <p:nvPr/>
        </p:nvSpPr>
        <p:spPr>
          <a:xfrm>
            <a:off x="6047722" y="2588379"/>
            <a:ext cx="67796" cy="90207"/>
          </a:xfrm>
          <a:custGeom>
            <a:avLst/>
            <a:gdLst/>
            <a:ahLst/>
            <a:cxnLst/>
            <a:rect l="l" t="t" r="r" b="b"/>
            <a:pathLst>
              <a:path w="76834" h="102235">
                <a:moveTo>
                  <a:pt x="38150" y="0"/>
                </a:moveTo>
                <a:lnTo>
                  <a:pt x="0" y="101615"/>
                </a:lnTo>
                <a:lnTo>
                  <a:pt x="76301" y="101615"/>
                </a:lnTo>
                <a:lnTo>
                  <a:pt x="381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65" name="object 65"/>
          <p:cNvSpPr/>
          <p:nvPr/>
        </p:nvSpPr>
        <p:spPr>
          <a:xfrm>
            <a:off x="6047721" y="2588382"/>
            <a:ext cx="67796" cy="90207"/>
          </a:xfrm>
          <a:custGeom>
            <a:avLst/>
            <a:gdLst/>
            <a:ahLst/>
            <a:cxnLst/>
            <a:rect l="l" t="t" r="r" b="b"/>
            <a:pathLst>
              <a:path w="76834" h="102235">
                <a:moveTo>
                  <a:pt x="38151" y="0"/>
                </a:moveTo>
                <a:lnTo>
                  <a:pt x="0" y="101614"/>
                </a:lnTo>
                <a:lnTo>
                  <a:pt x="76302" y="101614"/>
                </a:lnTo>
                <a:lnTo>
                  <a:pt x="38151" y="0"/>
                </a:lnTo>
                <a:close/>
              </a:path>
            </a:pathLst>
          </a:custGeom>
          <a:ln w="127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66" name="object 66"/>
          <p:cNvSpPr/>
          <p:nvPr/>
        </p:nvSpPr>
        <p:spPr>
          <a:xfrm>
            <a:off x="7035168" y="2678041"/>
            <a:ext cx="0" cy="57149"/>
          </a:xfrm>
          <a:custGeom>
            <a:avLst/>
            <a:gdLst/>
            <a:ahLst/>
            <a:cxnLst/>
            <a:rect l="l" t="t" r="r" b="b"/>
            <a:pathLst>
              <a:path h="64769">
                <a:moveTo>
                  <a:pt x="0" y="64779"/>
                </a:moveTo>
                <a:lnTo>
                  <a:pt x="0" y="0"/>
                </a:lnTo>
              </a:path>
            </a:pathLst>
          </a:custGeom>
          <a:ln w="127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67" name="object 67"/>
          <p:cNvSpPr/>
          <p:nvPr/>
        </p:nvSpPr>
        <p:spPr>
          <a:xfrm>
            <a:off x="7001507" y="2588379"/>
            <a:ext cx="67796" cy="90207"/>
          </a:xfrm>
          <a:custGeom>
            <a:avLst/>
            <a:gdLst/>
            <a:ahLst/>
            <a:cxnLst/>
            <a:rect l="l" t="t" r="r" b="b"/>
            <a:pathLst>
              <a:path w="76834" h="102235">
                <a:moveTo>
                  <a:pt x="38150" y="0"/>
                </a:moveTo>
                <a:lnTo>
                  <a:pt x="0" y="101615"/>
                </a:lnTo>
                <a:lnTo>
                  <a:pt x="76302" y="101615"/>
                </a:lnTo>
                <a:lnTo>
                  <a:pt x="381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68" name="object 68"/>
          <p:cNvSpPr/>
          <p:nvPr/>
        </p:nvSpPr>
        <p:spPr>
          <a:xfrm>
            <a:off x="7001504" y="2588382"/>
            <a:ext cx="67796" cy="90207"/>
          </a:xfrm>
          <a:custGeom>
            <a:avLst/>
            <a:gdLst/>
            <a:ahLst/>
            <a:cxnLst/>
            <a:rect l="l" t="t" r="r" b="b"/>
            <a:pathLst>
              <a:path w="76834" h="102235">
                <a:moveTo>
                  <a:pt x="38151" y="0"/>
                </a:moveTo>
                <a:lnTo>
                  <a:pt x="0" y="101614"/>
                </a:lnTo>
                <a:lnTo>
                  <a:pt x="76302" y="101614"/>
                </a:lnTo>
                <a:lnTo>
                  <a:pt x="38151" y="0"/>
                </a:lnTo>
                <a:close/>
              </a:path>
            </a:pathLst>
          </a:custGeom>
          <a:ln w="127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69" name="object 69"/>
          <p:cNvSpPr/>
          <p:nvPr/>
        </p:nvSpPr>
        <p:spPr>
          <a:xfrm>
            <a:off x="7035168" y="1635749"/>
            <a:ext cx="0" cy="57149"/>
          </a:xfrm>
          <a:custGeom>
            <a:avLst/>
            <a:gdLst/>
            <a:ahLst/>
            <a:cxnLst/>
            <a:rect l="l" t="t" r="r" b="b"/>
            <a:pathLst>
              <a:path h="64769">
                <a:moveTo>
                  <a:pt x="0" y="64779"/>
                </a:moveTo>
                <a:lnTo>
                  <a:pt x="0" y="0"/>
                </a:lnTo>
              </a:path>
            </a:pathLst>
          </a:custGeom>
          <a:ln w="127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70" name="object 70"/>
          <p:cNvSpPr/>
          <p:nvPr/>
        </p:nvSpPr>
        <p:spPr>
          <a:xfrm>
            <a:off x="7001507" y="1546088"/>
            <a:ext cx="67796" cy="90207"/>
          </a:xfrm>
          <a:custGeom>
            <a:avLst/>
            <a:gdLst/>
            <a:ahLst/>
            <a:cxnLst/>
            <a:rect l="l" t="t" r="r" b="b"/>
            <a:pathLst>
              <a:path w="76834" h="102235">
                <a:moveTo>
                  <a:pt x="38150" y="0"/>
                </a:moveTo>
                <a:lnTo>
                  <a:pt x="0" y="101613"/>
                </a:lnTo>
                <a:lnTo>
                  <a:pt x="76302" y="101613"/>
                </a:lnTo>
                <a:lnTo>
                  <a:pt x="381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71" name="object 71"/>
          <p:cNvSpPr/>
          <p:nvPr/>
        </p:nvSpPr>
        <p:spPr>
          <a:xfrm>
            <a:off x="7001504" y="1546089"/>
            <a:ext cx="67796" cy="90207"/>
          </a:xfrm>
          <a:custGeom>
            <a:avLst/>
            <a:gdLst/>
            <a:ahLst/>
            <a:cxnLst/>
            <a:rect l="l" t="t" r="r" b="b"/>
            <a:pathLst>
              <a:path w="76834" h="102235">
                <a:moveTo>
                  <a:pt x="38151" y="0"/>
                </a:moveTo>
                <a:lnTo>
                  <a:pt x="0" y="101614"/>
                </a:lnTo>
                <a:lnTo>
                  <a:pt x="76302" y="101614"/>
                </a:lnTo>
                <a:lnTo>
                  <a:pt x="38151" y="0"/>
                </a:lnTo>
                <a:close/>
              </a:path>
            </a:pathLst>
          </a:custGeom>
          <a:ln w="127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72" name="object 72"/>
          <p:cNvSpPr txBox="1"/>
          <p:nvPr/>
        </p:nvSpPr>
        <p:spPr>
          <a:xfrm>
            <a:off x="3818289" y="5752914"/>
            <a:ext cx="71157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143" marR="4483" indent="-97495">
              <a:lnSpc>
                <a:spcPts val="1235"/>
              </a:lnSpc>
            </a:pPr>
            <a:r>
              <a:rPr sz="1059" dirty="0">
                <a:latin typeface="Arial"/>
                <a:cs typeface="Arial"/>
              </a:rPr>
              <a:t>Rule-based systems</a:t>
            </a:r>
            <a:endParaRPr sz="1059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4876842" y="6066723"/>
            <a:ext cx="502024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059" dirty="0">
                <a:latin typeface="Arial"/>
                <a:cs typeface="Arial"/>
              </a:rPr>
              <a:t>learning</a:t>
            </a:r>
            <a:endParaRPr sz="1059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877002" y="6137292"/>
            <a:ext cx="181535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235" spc="-9" dirty="0">
                <a:latin typeface="Calibri"/>
                <a:cs typeface="Calibri"/>
              </a:rPr>
              <a:t>11</a:t>
            </a:r>
            <a:endParaRPr sz="1235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4861918" y="5752914"/>
            <a:ext cx="53171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36981">
              <a:lnSpc>
                <a:spcPts val="1235"/>
              </a:lnSpc>
            </a:pPr>
            <a:r>
              <a:rPr sz="1059" dirty="0">
                <a:latin typeface="Arial"/>
                <a:cs typeface="Arial"/>
              </a:rPr>
              <a:t>Classic machine</a:t>
            </a:r>
            <a:endParaRPr sz="1059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613560" y="5752914"/>
            <a:ext cx="93569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052" marR="4483" indent="-217405">
              <a:lnSpc>
                <a:spcPts val="1235"/>
              </a:lnSpc>
            </a:pPr>
            <a:r>
              <a:rPr sz="1059" dirty="0">
                <a:latin typeface="Arial"/>
                <a:cs typeface="Arial"/>
              </a:rPr>
              <a:t>Representation learning</a:t>
            </a:r>
            <a:endParaRPr sz="1059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767579" y="5752914"/>
            <a:ext cx="50202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78445">
              <a:lnSpc>
                <a:spcPts val="1235"/>
              </a:lnSpc>
            </a:pPr>
            <a:r>
              <a:rPr sz="1059" dirty="0">
                <a:latin typeface="Arial"/>
                <a:cs typeface="Arial"/>
              </a:rPr>
              <a:t>Deep learning</a:t>
            </a:r>
            <a:endParaRPr sz="1059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51226" y="808751"/>
            <a:ext cx="5696998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>
              <a:lnSpc>
                <a:spcPts val="3353"/>
              </a:lnSpc>
              <a:tabLst>
                <a:tab pos="1747090" algn="l"/>
              </a:tabLst>
            </a:pPr>
            <a:r>
              <a:rPr lang="fr-CA" sz="4400" dirty="0" smtClean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Le principe… </a:t>
            </a:r>
            <a:endParaRPr sz="4400" dirty="0">
              <a:solidFill>
                <a:srgbClr val="0070C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329225" y="1945472"/>
            <a:ext cx="3489063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106" marR="4483" indent="-342900">
              <a:lnSpc>
                <a:spcPts val="3353"/>
              </a:lnSpc>
              <a:buFont typeface="Arial" panose="020B0604020202020204" pitchFamily="34" charset="0"/>
              <a:buChar char="•"/>
              <a:tabLst>
                <a:tab pos="1747090" algn="l"/>
              </a:tabLst>
            </a:pPr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Détection automatique </a:t>
            </a:r>
            <a:r>
              <a:rPr lang="fr-CA" dirty="0" smtClean="0">
                <a:latin typeface="Calibri" panose="020F0502020204030204" pitchFamily="34" charset="0"/>
                <a:cs typeface="Calibri" panose="020F0502020204030204" pitchFamily="34" charset="0"/>
              </a:rPr>
              <a:t>et hiérarchique de </a:t>
            </a:r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traits</a:t>
            </a:r>
          </a:p>
        </p:txBody>
      </p:sp>
    </p:spTree>
    <p:extLst>
      <p:ext uri="{BB962C8B-B14F-4D97-AF65-F5344CB8AC3E}">
        <p14:creationId xmlns:p14="http://schemas.microsoft.com/office/powerpoint/2010/main" val="73867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15584</TotalTime>
  <Words>2750</Words>
  <Application>Microsoft Office PowerPoint</Application>
  <PresentationFormat>Affichage à l'écran (4:3)</PresentationFormat>
  <Paragraphs>479</Paragraphs>
  <Slides>46</Slides>
  <Notes>15</Notes>
  <HiddenSlides>1</HiddenSlides>
  <MMClips>0</MMClips>
  <ScaleCrop>false</ScaleCrop>
  <HeadingPairs>
    <vt:vector size="6" baseType="variant">
      <vt:variant>
        <vt:lpstr>Polices utilisées</vt:lpstr>
      </vt:variant>
      <vt:variant>
        <vt:i4>17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46</vt:i4>
      </vt:variant>
    </vt:vector>
  </HeadingPairs>
  <TitlesOfParts>
    <vt:vector size="67" baseType="lpstr">
      <vt:lpstr>Arial Unicode MS</vt:lpstr>
      <vt:lpstr>Arial</vt:lpstr>
      <vt:lpstr>Arial</vt:lpstr>
      <vt:lpstr>Arial Narrow</vt:lpstr>
      <vt:lpstr>Book Antiqua</vt:lpstr>
      <vt:lpstr>Calibri</vt:lpstr>
      <vt:lpstr>Calibri Light</vt:lpstr>
      <vt:lpstr>Cambria Math</vt:lpstr>
      <vt:lpstr>Century Gothic</vt:lpstr>
      <vt:lpstr>Courier New</vt:lpstr>
      <vt:lpstr>Noticia Text</vt:lpstr>
      <vt:lpstr>新細明體</vt:lpstr>
      <vt:lpstr>Symbol</vt:lpstr>
      <vt:lpstr>Tahoma</vt:lpstr>
      <vt:lpstr>TeXGyreHeros</vt:lpstr>
      <vt:lpstr>Times New Roman</vt:lpstr>
      <vt:lpstr>Wingdings</vt:lpstr>
      <vt:lpstr>Default Design</vt:lpstr>
      <vt:lpstr>Office Theme</vt:lpstr>
      <vt:lpstr>1_Office Theme</vt:lpstr>
      <vt:lpstr>2_Office Theme</vt:lpstr>
      <vt:lpstr>Le PMC et l’apprentissage profond</vt:lpstr>
      <vt:lpstr>Faiblesses du MLP classique </vt:lpstr>
      <vt:lpstr>Quand un x n’est plus un x</vt:lpstr>
      <vt:lpstr>La perspective du MLP classique</vt:lpstr>
      <vt:lpstr>Une explication</vt:lpstr>
      <vt:lpstr>Pourquoi ne pas procéder par motifs, en ignorant les positions ?</vt:lpstr>
      <vt:lpstr>Apprentissage profond pour MLP</vt:lpstr>
      <vt:lpstr>Deep learning en action</vt:lpstr>
      <vt:lpstr>Présentation PowerPoint</vt:lpstr>
      <vt:lpstr>Présentation PowerPoint</vt:lpstr>
      <vt:lpstr>La source d’inspiration </vt:lpstr>
      <vt:lpstr>L’apprentissage se fait par couche…</vt:lpstr>
      <vt:lpstr>Présentation PowerPoint</vt:lpstr>
      <vt:lpstr>Codage d’image initial</vt:lpstr>
      <vt:lpstr>Extraction des traits</vt:lpstr>
      <vt:lpstr>Extraction des traits</vt:lpstr>
      <vt:lpstr>Masques de convolution</vt:lpstr>
      <vt:lpstr>Introduction de non-linearités</vt:lpstr>
      <vt:lpstr>Présentation PowerPoint</vt:lpstr>
      <vt:lpstr>Groupement (Pooling)</vt:lpstr>
      <vt:lpstr>Groupement</vt:lpstr>
      <vt:lpstr>Réseau convolutif  à apprentissage profond</vt:lpstr>
      <vt:lpstr>Présentation PowerPoint</vt:lpstr>
      <vt:lpstr>Plusieurs couches convolutives successives peuvent être requises</vt:lpstr>
      <vt:lpstr>Paramètres de configuration (knobs)</vt:lpstr>
      <vt:lpstr>Paramètres architecturaux</vt:lpstr>
      <vt:lpstr>Présentation PowerPoint</vt:lpstr>
      <vt:lpstr>AlexNet [Krizhevsky et al. 2012]</vt:lpstr>
      <vt:lpstr>Présentation PowerPoint</vt:lpstr>
      <vt:lpstr>Algorithme d’un CNN </vt:lpstr>
      <vt:lpstr>Ressources</vt:lpstr>
      <vt:lpstr>Un example de CNN avec Keras</vt:lpstr>
      <vt:lpstr>Présentation PowerPoint</vt:lpstr>
      <vt:lpstr>Présentation PowerPoint</vt:lpstr>
      <vt:lpstr>Ng et al., proc. ICML 09, pp 609-616</vt:lpstr>
      <vt:lpstr>Retraining an Existing Network</vt:lpstr>
      <vt:lpstr>Solution du problème du OU exclusif avec tensorflow</vt:lpstr>
      <vt:lpstr>Un problem titanesque!</vt:lpstr>
      <vt:lpstr>Contraintes</vt:lpstr>
      <vt:lpstr>OK</vt:lpstr>
      <vt:lpstr>Pas sûr</vt:lpstr>
      <vt:lpstr>Attention aussi au bruit (et aux pirates!)</vt:lpstr>
      <vt:lpstr>Présentation PowerPoint</vt:lpstr>
      <vt:lpstr>Un algorithme très simple…</vt:lpstr>
      <vt:lpstr>Le surapprentissage peut nuire aussi</vt:lpstr>
      <vt:lpstr>Conclusion</vt:lpstr>
    </vt:vector>
  </TitlesOfParts>
  <Company>University of Maryland Baltimore County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Neural Networks</dc:title>
  <dc:creator>qxu1</dc:creator>
  <cp:lastModifiedBy>Boukadoum, A. Mounir</cp:lastModifiedBy>
  <cp:revision>201</cp:revision>
  <dcterms:created xsi:type="dcterms:W3CDTF">2001-02-02T18:36:44Z</dcterms:created>
  <dcterms:modified xsi:type="dcterms:W3CDTF">2019-10-03T16:34:51Z</dcterms:modified>
</cp:coreProperties>
</file>