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  <p:sldMasterId id="2147483720" r:id="rId4"/>
    <p:sldMasterId id="2147483732" r:id="rId5"/>
  </p:sldMasterIdLst>
  <p:notesMasterIdLst>
    <p:notesMasterId r:id="rId63"/>
  </p:notesMasterIdLst>
  <p:handoutMasterIdLst>
    <p:handoutMasterId r:id="rId64"/>
  </p:handoutMasterIdLst>
  <p:sldIdLst>
    <p:sldId id="340" r:id="rId6"/>
    <p:sldId id="341" r:id="rId7"/>
    <p:sldId id="369" r:id="rId8"/>
    <p:sldId id="342" r:id="rId9"/>
    <p:sldId id="375" r:id="rId10"/>
    <p:sldId id="343" r:id="rId11"/>
    <p:sldId id="344" r:id="rId12"/>
    <p:sldId id="345" r:id="rId13"/>
    <p:sldId id="350" r:id="rId14"/>
    <p:sldId id="351" r:id="rId15"/>
    <p:sldId id="352" r:id="rId16"/>
    <p:sldId id="353" r:id="rId17"/>
    <p:sldId id="346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47" r:id="rId28"/>
    <p:sldId id="348" r:id="rId29"/>
    <p:sldId id="363" r:id="rId30"/>
    <p:sldId id="364" r:id="rId31"/>
    <p:sldId id="371" r:id="rId32"/>
    <p:sldId id="365" r:id="rId33"/>
    <p:sldId id="376" r:id="rId34"/>
    <p:sldId id="299" r:id="rId35"/>
    <p:sldId id="302" r:id="rId36"/>
    <p:sldId id="301" r:id="rId37"/>
    <p:sldId id="293" r:id="rId38"/>
    <p:sldId id="294" r:id="rId39"/>
    <p:sldId id="366" r:id="rId40"/>
    <p:sldId id="295" r:id="rId41"/>
    <p:sldId id="377" r:id="rId42"/>
    <p:sldId id="379" r:id="rId43"/>
    <p:sldId id="308" r:id="rId44"/>
    <p:sldId id="318" r:id="rId45"/>
    <p:sldId id="319" r:id="rId46"/>
    <p:sldId id="367" r:id="rId47"/>
    <p:sldId id="368" r:id="rId48"/>
    <p:sldId id="304" r:id="rId49"/>
    <p:sldId id="306" r:id="rId50"/>
    <p:sldId id="307" r:id="rId51"/>
    <p:sldId id="309" r:id="rId52"/>
    <p:sldId id="380" r:id="rId53"/>
    <p:sldId id="370" r:id="rId54"/>
    <p:sldId id="322" r:id="rId55"/>
    <p:sldId id="381" r:id="rId56"/>
    <p:sldId id="372" r:id="rId57"/>
    <p:sldId id="373" r:id="rId58"/>
    <p:sldId id="328" r:id="rId59"/>
    <p:sldId id="330" r:id="rId60"/>
    <p:sldId id="331" r:id="rId61"/>
    <p:sldId id="335" r:id="rId62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kadoum, A. Mounir" initials="BAM" lastIdx="1" clrIdx="0">
    <p:extLst>
      <p:ext uri="{19B8F6BF-5375-455C-9EA6-DF929625EA0E}">
        <p15:presenceInfo xmlns:p15="http://schemas.microsoft.com/office/powerpoint/2012/main" userId="S-1-5-21-1830387117-390547829-181542594-16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51" y="15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2.xml"/><Relationship Id="rId7" Type="http://schemas.openxmlformats.org/officeDocument/2006/relationships/slide" Target="slides/slide54.xml"/><Relationship Id="rId2" Type="http://schemas.openxmlformats.org/officeDocument/2006/relationships/slide" Target="slides/slide30.xml"/><Relationship Id="rId1" Type="http://schemas.openxmlformats.org/officeDocument/2006/relationships/slide" Target="slides/slide13.xml"/><Relationship Id="rId6" Type="http://schemas.openxmlformats.org/officeDocument/2006/relationships/slide" Target="slides/slide44.xml"/><Relationship Id="rId5" Type="http://schemas.openxmlformats.org/officeDocument/2006/relationships/slide" Target="slides/slide41.xml"/><Relationship Id="rId4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10" Type="http://schemas.openxmlformats.org/officeDocument/2006/relationships/image" Target="../media/image69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4" Type="http://schemas.openxmlformats.org/officeDocument/2006/relationships/image" Target="../media/image1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17" Type="http://schemas.openxmlformats.org/officeDocument/2006/relationships/image" Target="../media/image44.wmf"/><Relationship Id="rId2" Type="http://schemas.openxmlformats.org/officeDocument/2006/relationships/image" Target="../media/image29.wmf"/><Relationship Id="rId16" Type="http://schemas.openxmlformats.org/officeDocument/2006/relationships/image" Target="../media/image43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5" Type="http://schemas.openxmlformats.org/officeDocument/2006/relationships/image" Target="../media/image4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Relationship Id="rId1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7325"/>
            <a:ext cx="4029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37325"/>
            <a:ext cx="4027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pPr>
              <a:defRPr/>
            </a:pPr>
            <a:fld id="{A351B01B-E430-471E-80F3-2F6554D8247B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760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27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5938"/>
            <a:ext cx="3441700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268663"/>
            <a:ext cx="68167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7325"/>
            <a:ext cx="4029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 defTabSz="92392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37325"/>
            <a:ext cx="402748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pPr>
              <a:defRPr/>
            </a:pPr>
            <a:fld id="{F55E55FF-1CBA-45F2-BF8D-BC722A35783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132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lectures.net/adam_coate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E55FF-1CBA-45F2-BF8D-BC722A35783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959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“Hello world” for deep learning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Data: </a:t>
            </a:r>
            <a:r>
              <a:rPr lang="zh-TW" altLang="en-US" sz="1200" dirty="0" smtClean="0"/>
              <a:t>http://yann.lecun.com/exdb/mnist/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>
                <a:solidFill>
                  <a:prstClr val="black"/>
                </a:solidFill>
              </a:rPr>
              <a:pPr/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98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same for even more complex tasks.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>
                <a:solidFill>
                  <a:prstClr val="black"/>
                </a:solidFill>
              </a:rPr>
              <a:pPr/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30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 smtClean="0"/>
              <a:t>Original output layer is local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b="1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85798-1D2B-4740-BC8C-66AA26152767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753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 smtClean="0"/>
              <a:t>Why it is name soft max?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Monotonicity of </a:t>
            </a:r>
            <a:r>
              <a:rPr lang="en-US" altLang="zh-TW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softmax</a:t>
            </a:r>
            <a:endParaRPr lang="zh-TW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 smtClean="0">
                <a:solidFill>
                  <a:srgbClr val="000000"/>
                </a:solidFill>
                <a:latin typeface="Georgia" panose="02040502050405020303" pitchFamily="18" charset="0"/>
              </a:rPr>
              <a:t>Non-locality of </a:t>
            </a:r>
            <a:r>
              <a:rPr lang="en-US" altLang="zh-TW" b="1" dirty="0" err="1" smtClean="0">
                <a:solidFill>
                  <a:srgbClr val="000000"/>
                </a:solidFill>
                <a:latin typeface="Georgia" panose="02040502050405020303" pitchFamily="18" charset="0"/>
              </a:rPr>
              <a:t>softmax</a:t>
            </a:r>
            <a:endParaRPr lang="zh-TW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b="1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85798-1D2B-4740-BC8C-66AA26152767}" type="slidenum">
              <a:rPr lang="zh-TW" altLang="en-US" smtClean="0">
                <a:solidFill>
                  <a:prstClr val="black"/>
                </a:solidFill>
              </a:rPr>
              <a:pPr/>
              <a:t>17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54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>
                <a:solidFill>
                  <a:prstClr val="black"/>
                </a:solidFill>
              </a:rPr>
              <a:pPr/>
              <a:t>18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59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With </a:t>
            </a:r>
            <a:r>
              <a:rPr lang="en-US" altLang="zh-TW" sz="1200" dirty="0" err="1" smtClean="0"/>
              <a:t>softmax</a:t>
            </a:r>
            <a:r>
              <a:rPr lang="en-US" altLang="zh-TW" sz="1200" dirty="0" smtClean="0"/>
              <a:t>, the summation of all the </a:t>
            </a:r>
            <a:r>
              <a:rPr lang="en-US" altLang="zh-TW" sz="1200" dirty="0" err="1" smtClean="0"/>
              <a:t>ouputs</a:t>
            </a:r>
            <a:r>
              <a:rPr lang="en-US" altLang="zh-TW" sz="1200" dirty="0" smtClean="0"/>
              <a:t> would be one.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Can be considered as probability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if you want ……</a:t>
            </a:r>
            <a:endParaRPr lang="zh-TW" altLang="en-US" sz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>
                <a:solidFill>
                  <a:prstClr val="black"/>
                </a:solidFill>
              </a:rPr>
              <a:pPr/>
              <a:t>21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35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Randomly</a:t>
            </a:r>
            <a:r>
              <a:rPr lang="en-US" altLang="zh-TW" sz="1200" baseline="0" dirty="0" smtClean="0"/>
              <a:t> picked one </a:t>
            </a:r>
            <a:endParaRPr lang="en-US" altLang="zh-TW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Two approaches update the parameters towards the same direction, but stochastic is faster!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Better!</a:t>
            </a:r>
            <a:endParaRPr lang="zh-TW" alt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85798-1D2B-4740-BC8C-66AA26152767}" type="slidenum">
              <a:rPr lang="zh-TW" altLang="en-US" smtClean="0">
                <a:solidFill>
                  <a:prstClr val="black"/>
                </a:solidFill>
              </a:rPr>
              <a:pPr/>
              <a:t>22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49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AAE85D-F031-4A64-A851-0D191B3C8E38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3490790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5A4B83-9A5C-4DCA-B19A-7ACBA3538E1F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0996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Eta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人站在　ｔｈｅｔａ０　環顧四周　看看哪裡最低，那個方向就是　ｇｒａｄｉｅｎｔ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>
                <a:solidFill>
                  <a:prstClr val="black"/>
                </a:solidFill>
              </a:rPr>
              <a:pPr/>
              <a:t>25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 smtClean="0"/>
          </a:p>
        </p:txBody>
      </p:sp>
      <p:sp>
        <p:nvSpPr>
          <p:cNvPr id="204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89402F4-C573-40DE-813F-4CF0272301D9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889518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E55FF-1CBA-45F2-BF8D-BC722A35783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253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E55FF-1CBA-45F2-BF8D-BC722A357831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881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93F6C68-16DB-4971-BC7B-6D7E370ACC5D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3963274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F72637-4405-4CDF-B64C-9B219A4D3563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1860039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3864D0-25BB-4986-B4FC-FEE7E178F1DE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10369275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0AF9A2-0F97-436B-B869-1D9D4CE86584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29434411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B3E934E-E308-4978-9820-B5711813661B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4184453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B606E8-2EB6-4303-8407-C5B88C721BD8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10600870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D45CF9-7344-4011-96F1-1DA592968EBE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1705800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52FFD97-58FA-4C48-9DC1-F008FC861B67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327952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F9813-561D-4BCF-AD91-EF39F1BDDBD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098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5605E6E-C55F-49D4-8B00-31AB66626523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5608509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85798-1D2B-4740-BC8C-66AA26152767}" type="slidenum">
              <a:rPr lang="zh-TW" altLang="en-US" smtClean="0">
                <a:solidFill>
                  <a:prstClr val="black"/>
                </a:solidFill>
              </a:rPr>
              <a:pPr/>
              <a:t>43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4245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389797-F6AA-4B99-A5AB-8B0056921FFF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59240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552B9D-BB75-40B6-A00F-E41BFE2B90A2}" type="slidenum">
              <a:rPr lang="en-US" altLang="en-US" smtClean="0"/>
              <a:pPr>
                <a:spcBef>
                  <a:spcPct val="0"/>
                </a:spcBef>
              </a:pPr>
              <a:t>45</a:t>
            </a:fld>
            <a:endParaRPr lang="en-US" alt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20740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F3BD7B-B4F8-4791-BAFE-55B9DB1AC6C7}" type="slidenum">
              <a:rPr lang="en-US" altLang="en-US" smtClean="0"/>
              <a:pPr>
                <a:spcBef>
                  <a:spcPct val="0"/>
                </a:spcBef>
              </a:pPr>
              <a:t>46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35404087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5ECDF4-F33F-43AD-8CEA-A8488F72E2A6}" type="slidenum">
              <a:rPr lang="en-US" altLang="en-US" smtClean="0"/>
              <a:pPr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22275135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3834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98ADEC3-1A76-46F3-A7B1-FAE8FB1D12DB}" type="slidenum">
              <a:rPr lang="en-US" altLang="en-US" smtClean="0"/>
              <a:pPr>
                <a:spcBef>
                  <a:spcPct val="0"/>
                </a:spcBef>
              </a:pPr>
              <a:t>50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25506451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5E55FF-1CBA-45F2-BF8D-BC722A357831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8358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5D00810-685E-4D9D-8E31-39F593E46557}" type="slidenum">
              <a:rPr lang="en-US" altLang="en-US" smtClean="0"/>
              <a:pPr>
                <a:spcBef>
                  <a:spcPct val="0"/>
                </a:spcBef>
              </a:pPr>
              <a:t>54</a:t>
            </a:fld>
            <a:endParaRPr lang="en-US" alt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142435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15B587-E126-48E0-9E9D-6625C35DD0B8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88690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BB8F740-27A6-4744-9A01-BE079180E315}" type="slidenum">
              <a:rPr lang="en-US" altLang="en-US" smtClean="0"/>
              <a:pPr>
                <a:spcBef>
                  <a:spcPct val="0"/>
                </a:spcBef>
              </a:pPr>
              <a:t>55</a:t>
            </a:fld>
            <a:endParaRPr lang="en-US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17812313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62ACCD-A36C-40AD-8612-366B5ABDEB9E}" type="slidenum">
              <a:rPr lang="en-US" altLang="en-US" smtClean="0"/>
              <a:pPr>
                <a:spcBef>
                  <a:spcPct val="0"/>
                </a:spcBef>
              </a:pPr>
              <a:t>56</a:t>
            </a:fld>
            <a:endParaRPr lang="en-US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406531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sure you know how to do it</a:t>
            </a:r>
          </a:p>
          <a:p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author: 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Adam Coates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Baidu, Inc. 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 Learning (hopefully faster)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http://videolectures.net/deeplearning2015_coates_deep_learning/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>
                <a:solidFill>
                  <a:prstClr val="black"/>
                </a:solidFill>
              </a:rPr>
              <a:pPr/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31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For example,</a:t>
            </a:r>
            <a:r>
              <a:rPr lang="en-US" altLang="zh-TW" baseline="0" dirty="0" smtClean="0"/>
              <a:t> if we modify “1” to “2”, then we have another function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0914F-BE26-43C4-8063-9E6C159BF45D}" type="slidenum">
              <a:rPr lang="zh-TW" altLang="en-US" smtClean="0">
                <a:solidFill>
                  <a:prstClr val="black"/>
                </a:solidFill>
              </a:rPr>
              <a:pPr/>
              <a:t>10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94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Draw it?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4DF33-A099-48C3-97F8-77FEC4A41389}" type="slidenum">
              <a:rPr lang="zh-TW" altLang="en-US" smtClean="0">
                <a:solidFill>
                  <a:prstClr val="black"/>
                </a:solidFill>
              </a:rPr>
              <a:pPr/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43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Draw it?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4DF33-A099-48C3-97F8-77FEC4A41389}" type="slidenum">
              <a:rPr lang="zh-TW" altLang="en-US" smtClean="0">
                <a:solidFill>
                  <a:prstClr val="black"/>
                </a:solidFill>
              </a:rPr>
              <a:pPr/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1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DA0E06-5F2A-43B9-B69E-0C9FA05A104F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n-US" smtClean="0"/>
          </a:p>
        </p:txBody>
      </p:sp>
    </p:spTree>
    <p:extLst>
      <p:ext uri="{BB962C8B-B14F-4D97-AF65-F5344CB8AC3E}">
        <p14:creationId xmlns:p14="http://schemas.microsoft.com/office/powerpoint/2010/main" val="321798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9FC85-1B02-42C7-93F7-5C13A83898EE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17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ADB9-9ABB-42FA-9F62-FA16268B227F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96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C34F5-FA39-49D2-80FD-EE1D70866BFF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37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/>
        </p:nvSpPr>
        <p:spPr>
          <a:xfrm>
            <a:off x="7688301" y="6157300"/>
            <a:ext cx="3501299" cy="72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9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4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93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13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30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94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97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506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3A398-F379-4F42-B7AB-523E8FBBBFAB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560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5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9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83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08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23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68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10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62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1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3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A644F-623B-48B2-9CD5-52F4FB43377D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24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73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42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3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83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56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91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25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82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82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B10D6-2B5F-4C17-869D-60694F414194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4535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110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83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35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12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86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164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150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18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169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4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C751B-341B-4AE8-8F3F-2650FE9CABB0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3250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670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79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219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945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72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517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38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C1524-1130-471D-8AB2-96DB60C2DBB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16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58AB1-723C-43C3-8C81-F9FC3284B93D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44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84D46-8CAD-4097-B69F-77B63F69B737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9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D61F5-20A3-4C09-B459-E285904706F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24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96F2D01-B91F-4227-A05F-B8F388B84118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1521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619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540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D3A1796-FE4F-4CE2-AA60-E861BA6E094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2019/10/3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E24186D-8EEA-426C-9630-B8182DA83AF4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27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.wmf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7.png"/><Relationship Id="rId5" Type="http://schemas.openxmlformats.org/officeDocument/2006/relationships/image" Target="../media/image3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wmf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5.wmf"/><Relationship Id="rId5" Type="http://schemas.openxmlformats.org/officeDocument/2006/relationships/image" Target="../media/image20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9.png"/><Relationship Id="rId9" Type="http://schemas.openxmlformats.org/officeDocument/2006/relationships/image" Target="../media/image4.wmf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8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1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6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wmf"/><Relationship Id="rId18" Type="http://schemas.openxmlformats.org/officeDocument/2006/relationships/oleObject" Target="../embeddings/oleObject30.bin"/><Relationship Id="rId26" Type="http://schemas.openxmlformats.org/officeDocument/2006/relationships/oleObject" Target="../embeddings/oleObject34.bin"/><Relationship Id="rId21" Type="http://schemas.openxmlformats.org/officeDocument/2006/relationships/image" Target="../media/image36.wmf"/><Relationship Id="rId34" Type="http://schemas.openxmlformats.org/officeDocument/2006/relationships/image" Target="../media/image45.png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4.wmf"/><Relationship Id="rId25" Type="http://schemas.openxmlformats.org/officeDocument/2006/relationships/image" Target="../media/image38.wmf"/><Relationship Id="rId33" Type="http://schemas.openxmlformats.org/officeDocument/2006/relationships/image" Target="../media/image42.wmf"/><Relationship Id="rId38" Type="http://schemas.openxmlformats.org/officeDocument/2006/relationships/image" Target="../media/image44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29" Type="http://schemas.openxmlformats.org/officeDocument/2006/relationships/image" Target="../media/image40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33.bin"/><Relationship Id="rId32" Type="http://schemas.openxmlformats.org/officeDocument/2006/relationships/oleObject" Target="../embeddings/oleObject37.bin"/><Relationship Id="rId37" Type="http://schemas.openxmlformats.org/officeDocument/2006/relationships/oleObject" Target="../embeddings/oleObject39.bin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23" Type="http://schemas.openxmlformats.org/officeDocument/2006/relationships/image" Target="../media/image37.wmf"/><Relationship Id="rId28" Type="http://schemas.openxmlformats.org/officeDocument/2006/relationships/oleObject" Target="../embeddings/oleObject35.bin"/><Relationship Id="rId36" Type="http://schemas.openxmlformats.org/officeDocument/2006/relationships/image" Target="../media/image43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5.wmf"/><Relationship Id="rId31" Type="http://schemas.openxmlformats.org/officeDocument/2006/relationships/image" Target="../media/image41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39.wmf"/><Relationship Id="rId30" Type="http://schemas.openxmlformats.org/officeDocument/2006/relationships/oleObject" Target="../embeddings/oleObject36.bin"/><Relationship Id="rId35" Type="http://schemas.openxmlformats.org/officeDocument/2006/relationships/oleObject" Target="../embeddings/oleObject38.bin"/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wmf"/><Relationship Id="rId11" Type="http://schemas.openxmlformats.org/officeDocument/2006/relationships/image" Target="../media/image54.png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18.wmf"/><Relationship Id="rId4" Type="http://schemas.openxmlformats.org/officeDocument/2006/relationships/image" Target="../media/image17.png"/><Relationship Id="rId9" Type="http://schemas.openxmlformats.org/officeDocument/2006/relationships/oleObject" Target="../embeddings/oleObject4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8.png"/><Relationship Id="rId3" Type="http://schemas.openxmlformats.org/officeDocument/2006/relationships/image" Target="../media/image17.png"/><Relationship Id="rId7" Type="http://schemas.openxmlformats.org/officeDocument/2006/relationships/image" Target="../media/image4.wmf"/><Relationship Id="rId12" Type="http://schemas.openxmlformats.org/officeDocument/2006/relationships/image" Target="../media/image47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46.png"/><Relationship Id="rId5" Type="http://schemas.openxmlformats.org/officeDocument/2006/relationships/image" Target="../media/image3.wmf"/><Relationship Id="rId10" Type="http://schemas.openxmlformats.org/officeDocument/2006/relationships/image" Target="../media/image55.png"/><Relationship Id="rId4" Type="http://schemas.openxmlformats.org/officeDocument/2006/relationships/oleObject" Target="../embeddings/oleObject43.bin"/><Relationship Id="rId9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.wmf"/><Relationship Id="rId12" Type="http://schemas.openxmlformats.org/officeDocument/2006/relationships/image" Target="../media/image68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67.png"/><Relationship Id="rId5" Type="http://schemas.openxmlformats.org/officeDocument/2006/relationships/image" Target="../media/image3.wmf"/><Relationship Id="rId10" Type="http://schemas.openxmlformats.org/officeDocument/2006/relationships/image" Target="../media/image51.png"/><Relationship Id="rId4" Type="http://schemas.openxmlformats.org/officeDocument/2006/relationships/oleObject" Target="../embeddings/oleObject46.bin"/><Relationship Id="rId9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75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2.png"/><Relationship Id="rId11" Type="http://schemas.openxmlformats.org/officeDocument/2006/relationships/image" Target="../media/image51.png"/><Relationship Id="rId5" Type="http://schemas.openxmlformats.org/officeDocument/2006/relationships/image" Target="../media/image71.png"/><Relationship Id="rId15" Type="http://schemas.openxmlformats.org/officeDocument/2006/relationships/image" Target="../media/image77.png"/><Relationship Id="rId10" Type="http://schemas.openxmlformats.org/officeDocument/2006/relationships/image" Target="../media/image50.png"/><Relationship Id="rId4" Type="http://schemas.openxmlformats.org/officeDocument/2006/relationships/image" Target="../media/image70.png"/><Relationship Id="rId9" Type="http://schemas.openxmlformats.org/officeDocument/2006/relationships/image" Target="../media/image49.png"/><Relationship Id="rId1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64.wmf"/><Relationship Id="rId18" Type="http://schemas.openxmlformats.org/officeDocument/2006/relationships/oleObject" Target="../embeddings/oleObject56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68.wmf"/><Relationship Id="rId7" Type="http://schemas.openxmlformats.org/officeDocument/2006/relationships/image" Target="../media/image61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5" Type="http://schemas.openxmlformats.org/officeDocument/2006/relationships/image" Target="../media/image65.wmf"/><Relationship Id="rId23" Type="http://schemas.openxmlformats.org/officeDocument/2006/relationships/image" Target="../media/image69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67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79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0.png"/><Relationship Id="rId11" Type="http://schemas.openxmlformats.org/officeDocument/2006/relationships/image" Target="../media/image93.png"/><Relationship Id="rId10" Type="http://schemas.openxmlformats.org/officeDocument/2006/relationships/image" Target="../media/image92.png"/><Relationship Id="rId4" Type="http://schemas.openxmlformats.org/officeDocument/2006/relationships/image" Target="../media/image932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02.png"/><Relationship Id="rId3" Type="http://schemas.openxmlformats.org/officeDocument/2006/relationships/image" Target="../media/image932.png"/><Relationship Id="rId7" Type="http://schemas.openxmlformats.org/officeDocument/2006/relationships/image" Target="../media/image97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image" Target="../media/image79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0.png"/><Relationship Id="rId11" Type="http://schemas.openxmlformats.org/officeDocument/2006/relationships/image" Target="../media/image100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oleObject" Target="../embeddings/oleObject64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4.wmf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3.bin"/><Relationship Id="rId5" Type="http://schemas.openxmlformats.org/officeDocument/2006/relationships/image" Target="../media/image83.wmf"/><Relationship Id="rId15" Type="http://schemas.openxmlformats.org/officeDocument/2006/relationships/oleObject" Target="../embeddings/oleObject65.bin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85.wmf"/><Relationship Id="rId14" Type="http://schemas.openxmlformats.org/officeDocument/2006/relationships/image" Target="../media/image87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93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90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2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92.wmf"/><Relationship Id="rId5" Type="http://schemas.openxmlformats.org/officeDocument/2006/relationships/image" Target="../media/image89.wmf"/><Relationship Id="rId15" Type="http://schemas.openxmlformats.org/officeDocument/2006/relationships/image" Target="../media/image94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7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96.wmf"/><Relationship Id="rId4" Type="http://schemas.openxmlformats.org/officeDocument/2006/relationships/oleObject" Target="../embeddings/oleObject7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0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7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12.png"/><Relationship Id="rId5" Type="http://schemas.openxmlformats.org/officeDocument/2006/relationships/image" Target="../media/image1110.png"/><Relationship Id="rId4" Type="http://schemas.openxmlformats.org/officeDocument/2006/relationships/image" Target="../media/image11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115.wmf"/><Relationship Id="rId5" Type="http://schemas.openxmlformats.org/officeDocument/2006/relationships/image" Target="../media/image112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114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/>
          <a:lstStyle/>
          <a:p>
            <a:pPr eaLnBrk="1" hangingPunct="1"/>
            <a:r>
              <a:rPr lang="en-CA" altLang="en-US" sz="4000" smtClean="0"/>
              <a:t>Le Perceptron Multicouches et l’apprentissage par retropropagation d’erreur</a:t>
            </a:r>
            <a:endParaRPr lang="en-US" altLang="en-US" sz="4000" smtClean="0"/>
          </a:p>
        </p:txBody>
      </p:sp>
    </p:spTree>
    <p:extLst>
      <p:ext uri="{BB962C8B-B14F-4D97-AF65-F5344CB8AC3E}">
        <p14:creationId xmlns:p14="http://schemas.microsoft.com/office/powerpoint/2010/main" val="30481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altLang="zh-TW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Exemple de calculs de sortie</a:t>
            </a:r>
            <a:endParaRPr lang="fr-CA" altLang="zh-TW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7621461" y="3766881"/>
            <a:ext cx="6556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7621461" y="2107285"/>
            <a:ext cx="64900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2725104" y="1896413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2713821" y="3444108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4928526" y="1865715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4947448" y="3438391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7082219" y="1838484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7123909" y="3438391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grpSp>
        <p:nvGrpSpPr>
          <p:cNvPr id="84" name="群組 83"/>
          <p:cNvGrpSpPr/>
          <p:nvPr/>
        </p:nvGrpSpPr>
        <p:grpSpPr>
          <a:xfrm>
            <a:off x="1108899" y="2172641"/>
            <a:ext cx="1588876" cy="1638300"/>
            <a:chOff x="1013669" y="3459098"/>
            <a:chExt cx="1588876" cy="1638300"/>
          </a:xfrm>
        </p:grpSpPr>
        <p:cxnSp>
          <p:nvCxnSpPr>
            <p:cNvPr id="50" name="直線單箭頭接點 49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群組 82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48" name="直線單箭頭接點 47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單箭頭接點 50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單箭頭接點 79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群組 84"/>
          <p:cNvGrpSpPr/>
          <p:nvPr/>
        </p:nvGrpSpPr>
        <p:grpSpPr>
          <a:xfrm>
            <a:off x="3327206" y="2157954"/>
            <a:ext cx="1588876" cy="1638300"/>
            <a:chOff x="1013669" y="3459098"/>
            <a:chExt cx="1588876" cy="1638300"/>
          </a:xfrm>
        </p:grpSpPr>
        <p:cxnSp>
          <p:nvCxnSpPr>
            <p:cNvPr id="86" name="直線單箭頭接點 85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群組 86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88" name="直線單箭頭接點 87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單箭頭接點 88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單箭頭接點 89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群組 90"/>
          <p:cNvGrpSpPr/>
          <p:nvPr/>
        </p:nvGrpSpPr>
        <p:grpSpPr>
          <a:xfrm>
            <a:off x="5527144" y="2138036"/>
            <a:ext cx="1588876" cy="1638300"/>
            <a:chOff x="1013669" y="3459098"/>
            <a:chExt cx="1588876" cy="1638300"/>
          </a:xfrm>
        </p:grpSpPr>
        <p:cxnSp>
          <p:nvCxnSpPr>
            <p:cNvPr id="92" name="直線單箭頭接點 91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群組 92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94" name="直線單箭頭接點 93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單箭頭接點 94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單箭頭接點 95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手繪多邊形 103"/>
          <p:cNvSpPr/>
          <p:nvPr/>
        </p:nvSpPr>
        <p:spPr>
          <a:xfrm>
            <a:off x="2780137" y="3569921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sp>
        <p:nvSpPr>
          <p:cNvPr id="106" name="手繪多邊形 105"/>
          <p:cNvSpPr/>
          <p:nvPr/>
        </p:nvSpPr>
        <p:spPr>
          <a:xfrm>
            <a:off x="2761527" y="1980480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sp>
        <p:nvSpPr>
          <p:cNvPr id="107" name="手繪多邊形 106"/>
          <p:cNvSpPr/>
          <p:nvPr/>
        </p:nvSpPr>
        <p:spPr>
          <a:xfrm>
            <a:off x="4990449" y="1991663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sp>
        <p:nvSpPr>
          <p:cNvPr id="108" name="手繪多邊形 107"/>
          <p:cNvSpPr/>
          <p:nvPr/>
        </p:nvSpPr>
        <p:spPr>
          <a:xfrm>
            <a:off x="5006793" y="3514992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sp>
        <p:nvSpPr>
          <p:cNvPr id="109" name="手繪多邊形 108"/>
          <p:cNvSpPr/>
          <p:nvPr/>
        </p:nvSpPr>
        <p:spPr>
          <a:xfrm>
            <a:off x="7139390" y="1930243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sp>
        <p:nvSpPr>
          <p:cNvPr id="110" name="手繪多邊形 109"/>
          <p:cNvSpPr/>
          <p:nvPr/>
        </p:nvSpPr>
        <p:spPr>
          <a:xfrm>
            <a:off x="7186477" y="3548427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sp>
        <p:nvSpPr>
          <p:cNvPr id="113" name="文字方塊 112"/>
          <p:cNvSpPr txBox="1"/>
          <p:nvPr/>
        </p:nvSpPr>
        <p:spPr>
          <a:xfrm>
            <a:off x="1707829" y="1693279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lang="fr-CA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4" name="文字方塊 113"/>
          <p:cNvSpPr txBox="1"/>
          <p:nvPr/>
        </p:nvSpPr>
        <p:spPr>
          <a:xfrm>
            <a:off x="1874920" y="2281596"/>
            <a:ext cx="441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-2</a:t>
            </a:r>
            <a:endParaRPr lang="fr-CA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文字方塊 114"/>
          <p:cNvSpPr txBox="1"/>
          <p:nvPr/>
        </p:nvSpPr>
        <p:spPr>
          <a:xfrm>
            <a:off x="1572624" y="3798726"/>
            <a:ext cx="715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lang="fr-CA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" name="文字方塊 115"/>
          <p:cNvSpPr txBox="1"/>
          <p:nvPr/>
        </p:nvSpPr>
        <p:spPr>
          <a:xfrm>
            <a:off x="1724903" y="3228414"/>
            <a:ext cx="715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-1</a:t>
            </a:r>
            <a:endParaRPr lang="fr-CA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23" name="群組 122"/>
          <p:cNvGrpSpPr/>
          <p:nvPr/>
        </p:nvGrpSpPr>
        <p:grpSpPr>
          <a:xfrm>
            <a:off x="2471151" y="2274449"/>
            <a:ext cx="458287" cy="838405"/>
            <a:chOff x="10102194" y="1939763"/>
            <a:chExt cx="458287" cy="838405"/>
          </a:xfrm>
        </p:grpSpPr>
        <p:sp>
          <p:nvSpPr>
            <p:cNvPr id="117" name="矩形 116"/>
            <p:cNvSpPr/>
            <p:nvPr/>
          </p:nvSpPr>
          <p:spPr>
            <a:xfrm>
              <a:off x="10102194" y="2322963"/>
              <a:ext cx="458287" cy="4487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A" altLang="zh-TW" sz="1800" dirty="0">
                <a:solidFill>
                  <a:prstClr val="black"/>
                </a:solidFill>
              </a:endParaRPr>
            </a:p>
          </p:txBody>
        </p:sp>
        <p:cxnSp>
          <p:nvCxnSpPr>
            <p:cNvPr id="119" name="直線單箭頭接點 118"/>
            <p:cNvCxnSpPr/>
            <p:nvPr/>
          </p:nvCxnSpPr>
          <p:spPr>
            <a:xfrm flipV="1">
              <a:off x="10329096" y="1939763"/>
              <a:ext cx="0" cy="3841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文字方塊 119"/>
            <p:cNvSpPr txBox="1"/>
            <p:nvPr/>
          </p:nvSpPr>
          <p:spPr>
            <a:xfrm>
              <a:off x="10118802" y="2316503"/>
              <a:ext cx="441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dirty="0" smtClean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endParaRPr lang="fr-CA" altLang="zh-TW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1" name="群組 130"/>
          <p:cNvGrpSpPr/>
          <p:nvPr/>
        </p:nvGrpSpPr>
        <p:grpSpPr>
          <a:xfrm>
            <a:off x="2480676" y="3823788"/>
            <a:ext cx="458287" cy="838405"/>
            <a:chOff x="10102194" y="1939763"/>
            <a:chExt cx="458287" cy="838405"/>
          </a:xfrm>
        </p:grpSpPr>
        <p:sp>
          <p:nvSpPr>
            <p:cNvPr id="132" name="矩形 131"/>
            <p:cNvSpPr/>
            <p:nvPr/>
          </p:nvSpPr>
          <p:spPr>
            <a:xfrm>
              <a:off x="10102194" y="2322963"/>
              <a:ext cx="458287" cy="4487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A" altLang="zh-TW" sz="1800" dirty="0">
                <a:solidFill>
                  <a:prstClr val="black"/>
                </a:solidFill>
              </a:endParaRPr>
            </a:p>
          </p:txBody>
        </p:sp>
        <p:cxnSp>
          <p:nvCxnSpPr>
            <p:cNvPr id="133" name="直線單箭頭接點 132"/>
            <p:cNvCxnSpPr/>
            <p:nvPr/>
          </p:nvCxnSpPr>
          <p:spPr>
            <a:xfrm flipV="1">
              <a:off x="10329096" y="1939763"/>
              <a:ext cx="0" cy="3841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文字方塊 133"/>
            <p:cNvSpPr txBox="1"/>
            <p:nvPr/>
          </p:nvSpPr>
          <p:spPr>
            <a:xfrm>
              <a:off x="10118802" y="2316503"/>
              <a:ext cx="441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dirty="0" smtClean="0">
                  <a:solidFill>
                    <a:prstClr val="black"/>
                  </a:solidFill>
                  <a:latin typeface="Calibri" panose="020F0502020204030204"/>
                </a:rPr>
                <a:t>0</a:t>
              </a:r>
              <a:endParaRPr lang="fr-CA" altLang="zh-TW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38" name="文字方塊 137"/>
          <p:cNvSpPr txBox="1"/>
          <p:nvPr/>
        </p:nvSpPr>
        <p:spPr>
          <a:xfrm>
            <a:off x="3109050" y="1602027"/>
            <a:ext cx="81164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srgbClr val="0000FF"/>
                </a:solidFill>
              </a:rPr>
              <a:t>0.73</a:t>
            </a:r>
            <a:endParaRPr lang="fr-CA" altLang="zh-TW" dirty="0">
              <a:solidFill>
                <a:srgbClr val="0000FF"/>
              </a:solidFill>
            </a:endParaRPr>
          </a:p>
        </p:txBody>
      </p:sp>
      <p:sp>
        <p:nvSpPr>
          <p:cNvPr id="139" name="文字方塊 138"/>
          <p:cNvSpPr txBox="1"/>
          <p:nvPr/>
        </p:nvSpPr>
        <p:spPr>
          <a:xfrm>
            <a:off x="3075361" y="3207558"/>
            <a:ext cx="81164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srgbClr val="0000FF"/>
                </a:solidFill>
              </a:rPr>
              <a:t>0.5</a:t>
            </a:r>
            <a:endParaRPr lang="fr-CA" altLang="zh-TW" dirty="0">
              <a:solidFill>
                <a:srgbClr val="0000FF"/>
              </a:solidFill>
            </a:endParaRPr>
          </a:p>
        </p:txBody>
      </p:sp>
      <p:sp>
        <p:nvSpPr>
          <p:cNvPr id="140" name="文字方塊 139"/>
          <p:cNvSpPr txBox="1"/>
          <p:nvPr/>
        </p:nvSpPr>
        <p:spPr>
          <a:xfrm>
            <a:off x="3953237" y="1672423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lang="fr-CA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1" name="文字方塊 140"/>
          <p:cNvSpPr txBox="1"/>
          <p:nvPr/>
        </p:nvSpPr>
        <p:spPr>
          <a:xfrm>
            <a:off x="4120328" y="2260740"/>
            <a:ext cx="441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-1</a:t>
            </a:r>
            <a:endParaRPr lang="fr-CA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2" name="文字方塊 141"/>
          <p:cNvSpPr txBox="1"/>
          <p:nvPr/>
        </p:nvSpPr>
        <p:spPr>
          <a:xfrm>
            <a:off x="3818032" y="3777870"/>
            <a:ext cx="715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-1</a:t>
            </a:r>
            <a:endParaRPr lang="fr-CA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3" name="文字方塊 142"/>
          <p:cNvSpPr txBox="1"/>
          <p:nvPr/>
        </p:nvSpPr>
        <p:spPr>
          <a:xfrm>
            <a:off x="3970311" y="3207558"/>
            <a:ext cx="715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-2</a:t>
            </a:r>
            <a:endParaRPr lang="fr-CA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4" name="文字方塊 143"/>
          <p:cNvSpPr txBox="1"/>
          <p:nvPr/>
        </p:nvSpPr>
        <p:spPr>
          <a:xfrm>
            <a:off x="6126016" y="1673340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lang="fr-CA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5" name="文字方塊 144"/>
          <p:cNvSpPr txBox="1"/>
          <p:nvPr/>
        </p:nvSpPr>
        <p:spPr>
          <a:xfrm>
            <a:off x="6293107" y="2261657"/>
            <a:ext cx="441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-1</a:t>
            </a:r>
            <a:endParaRPr lang="fr-CA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6" name="文字方塊 145"/>
          <p:cNvSpPr txBox="1"/>
          <p:nvPr/>
        </p:nvSpPr>
        <p:spPr>
          <a:xfrm>
            <a:off x="5990811" y="3778787"/>
            <a:ext cx="715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4</a:t>
            </a:r>
            <a:endParaRPr lang="fr-CA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7" name="文字方塊 146"/>
          <p:cNvSpPr txBox="1"/>
          <p:nvPr/>
        </p:nvSpPr>
        <p:spPr>
          <a:xfrm>
            <a:off x="6143090" y="3208475"/>
            <a:ext cx="715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-1</a:t>
            </a:r>
            <a:endParaRPr lang="fr-CA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0" name="文字方塊 149"/>
          <p:cNvSpPr txBox="1"/>
          <p:nvPr/>
        </p:nvSpPr>
        <p:spPr>
          <a:xfrm>
            <a:off x="5215605" y="1556516"/>
            <a:ext cx="81164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srgbClr val="0000FF"/>
                </a:solidFill>
              </a:rPr>
              <a:t>0.72</a:t>
            </a:r>
            <a:endParaRPr lang="fr-CA" altLang="zh-TW" dirty="0">
              <a:solidFill>
                <a:srgbClr val="0000FF"/>
              </a:solidFill>
            </a:endParaRPr>
          </a:p>
        </p:txBody>
      </p:sp>
      <p:sp>
        <p:nvSpPr>
          <p:cNvPr id="151" name="文字方塊 150"/>
          <p:cNvSpPr txBox="1"/>
          <p:nvPr/>
        </p:nvSpPr>
        <p:spPr>
          <a:xfrm>
            <a:off x="5275156" y="3270969"/>
            <a:ext cx="81164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srgbClr val="0000FF"/>
                </a:solidFill>
              </a:rPr>
              <a:t>0.12</a:t>
            </a:r>
            <a:endParaRPr lang="fr-CA" altLang="zh-TW" dirty="0">
              <a:solidFill>
                <a:srgbClr val="0000FF"/>
              </a:solidFill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7540144" y="1574623"/>
            <a:ext cx="81164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srgbClr val="0000FF"/>
                </a:solidFill>
              </a:rPr>
              <a:t>0.51</a:t>
            </a:r>
            <a:endParaRPr lang="fr-CA" altLang="zh-TW" dirty="0">
              <a:solidFill>
                <a:srgbClr val="0000FF"/>
              </a:solidFill>
            </a:endParaRPr>
          </a:p>
        </p:txBody>
      </p:sp>
      <p:sp>
        <p:nvSpPr>
          <p:cNvPr id="155" name="文字方塊 154"/>
          <p:cNvSpPr txBox="1"/>
          <p:nvPr/>
        </p:nvSpPr>
        <p:spPr>
          <a:xfrm>
            <a:off x="7621461" y="3228414"/>
            <a:ext cx="811642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srgbClr val="0000FF"/>
                </a:solidFill>
              </a:rPr>
              <a:t>0.85</a:t>
            </a:r>
            <a:endParaRPr lang="fr-CA" altLang="zh-TW" dirty="0">
              <a:solidFill>
                <a:srgbClr val="0000FF"/>
              </a:solidFill>
            </a:endParaRPr>
          </a:p>
        </p:txBody>
      </p:sp>
      <p:grpSp>
        <p:nvGrpSpPr>
          <p:cNvPr id="97" name="群組 96"/>
          <p:cNvGrpSpPr/>
          <p:nvPr/>
        </p:nvGrpSpPr>
        <p:grpSpPr>
          <a:xfrm>
            <a:off x="4673795" y="2262334"/>
            <a:ext cx="458287" cy="838405"/>
            <a:chOff x="10102194" y="1939763"/>
            <a:chExt cx="458287" cy="838405"/>
          </a:xfrm>
        </p:grpSpPr>
        <p:sp>
          <p:nvSpPr>
            <p:cNvPr id="98" name="矩形 97"/>
            <p:cNvSpPr/>
            <p:nvPr/>
          </p:nvSpPr>
          <p:spPr>
            <a:xfrm>
              <a:off x="10102194" y="2322963"/>
              <a:ext cx="458287" cy="4487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A" altLang="zh-TW" sz="1800" dirty="0">
                <a:solidFill>
                  <a:prstClr val="black"/>
                </a:solidFill>
              </a:endParaRPr>
            </a:p>
          </p:txBody>
        </p:sp>
        <p:cxnSp>
          <p:nvCxnSpPr>
            <p:cNvPr id="99" name="直線單箭頭接點 98"/>
            <p:cNvCxnSpPr/>
            <p:nvPr/>
          </p:nvCxnSpPr>
          <p:spPr>
            <a:xfrm flipV="1">
              <a:off x="10329096" y="1939763"/>
              <a:ext cx="0" cy="3841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文字方塊 101"/>
            <p:cNvSpPr txBox="1"/>
            <p:nvPr/>
          </p:nvSpPr>
          <p:spPr>
            <a:xfrm>
              <a:off x="10118802" y="2316503"/>
              <a:ext cx="441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dirty="0" smtClean="0">
                  <a:solidFill>
                    <a:prstClr val="black"/>
                  </a:solidFill>
                  <a:latin typeface="Calibri" panose="020F0502020204030204"/>
                </a:rPr>
                <a:t>0</a:t>
              </a:r>
              <a:endParaRPr lang="fr-CA" altLang="zh-TW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5" name="群組 104"/>
          <p:cNvGrpSpPr/>
          <p:nvPr/>
        </p:nvGrpSpPr>
        <p:grpSpPr>
          <a:xfrm>
            <a:off x="4676173" y="3786657"/>
            <a:ext cx="458287" cy="838405"/>
            <a:chOff x="10102194" y="1939763"/>
            <a:chExt cx="458287" cy="838405"/>
          </a:xfrm>
        </p:grpSpPr>
        <p:sp>
          <p:nvSpPr>
            <p:cNvPr id="118" name="矩形 117"/>
            <p:cNvSpPr/>
            <p:nvPr/>
          </p:nvSpPr>
          <p:spPr>
            <a:xfrm>
              <a:off x="10102194" y="2322963"/>
              <a:ext cx="458287" cy="4487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A" altLang="zh-TW" sz="1800" dirty="0">
                <a:solidFill>
                  <a:prstClr val="black"/>
                </a:solidFill>
              </a:endParaRPr>
            </a:p>
          </p:txBody>
        </p:sp>
        <p:cxnSp>
          <p:nvCxnSpPr>
            <p:cNvPr id="122" name="直線單箭頭接點 121"/>
            <p:cNvCxnSpPr/>
            <p:nvPr/>
          </p:nvCxnSpPr>
          <p:spPr>
            <a:xfrm flipV="1">
              <a:off x="10329096" y="1939763"/>
              <a:ext cx="0" cy="3841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文字方塊 123"/>
            <p:cNvSpPr txBox="1"/>
            <p:nvPr/>
          </p:nvSpPr>
          <p:spPr>
            <a:xfrm>
              <a:off x="10118802" y="2316503"/>
              <a:ext cx="441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dirty="0" smtClean="0">
                  <a:solidFill>
                    <a:prstClr val="black"/>
                  </a:solidFill>
                  <a:latin typeface="Calibri" panose="020F0502020204030204"/>
                </a:rPr>
                <a:t>0</a:t>
              </a:r>
              <a:endParaRPr lang="fr-CA" altLang="zh-TW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25" name="群組 124"/>
          <p:cNvGrpSpPr/>
          <p:nvPr/>
        </p:nvGrpSpPr>
        <p:grpSpPr>
          <a:xfrm>
            <a:off x="6852035" y="2257142"/>
            <a:ext cx="458287" cy="838405"/>
            <a:chOff x="10102194" y="1939763"/>
            <a:chExt cx="458287" cy="838405"/>
          </a:xfrm>
        </p:grpSpPr>
        <p:sp>
          <p:nvSpPr>
            <p:cNvPr id="126" name="矩形 125"/>
            <p:cNvSpPr/>
            <p:nvPr/>
          </p:nvSpPr>
          <p:spPr>
            <a:xfrm>
              <a:off x="10102194" y="2322963"/>
              <a:ext cx="458287" cy="4487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A" altLang="zh-TW" sz="1800" dirty="0">
                <a:solidFill>
                  <a:prstClr val="black"/>
                </a:solidFill>
              </a:endParaRPr>
            </a:p>
          </p:txBody>
        </p:sp>
        <p:cxnSp>
          <p:nvCxnSpPr>
            <p:cNvPr id="127" name="直線單箭頭接點 126"/>
            <p:cNvCxnSpPr/>
            <p:nvPr/>
          </p:nvCxnSpPr>
          <p:spPr>
            <a:xfrm flipV="1">
              <a:off x="10329096" y="1939763"/>
              <a:ext cx="0" cy="3841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文字方塊 127"/>
            <p:cNvSpPr txBox="1"/>
            <p:nvPr/>
          </p:nvSpPr>
          <p:spPr>
            <a:xfrm>
              <a:off x="10118802" y="2316503"/>
              <a:ext cx="441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dirty="0" smtClean="0">
                  <a:solidFill>
                    <a:prstClr val="black"/>
                  </a:solidFill>
                  <a:latin typeface="Calibri" panose="020F0502020204030204"/>
                </a:rPr>
                <a:t>-2</a:t>
              </a:r>
              <a:endParaRPr lang="fr-CA" altLang="zh-TW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29" name="群組 128"/>
          <p:cNvGrpSpPr/>
          <p:nvPr/>
        </p:nvGrpSpPr>
        <p:grpSpPr>
          <a:xfrm>
            <a:off x="6906115" y="3813978"/>
            <a:ext cx="458287" cy="838405"/>
            <a:chOff x="10102194" y="1939763"/>
            <a:chExt cx="458287" cy="838405"/>
          </a:xfrm>
        </p:grpSpPr>
        <p:sp>
          <p:nvSpPr>
            <p:cNvPr id="130" name="矩形 129"/>
            <p:cNvSpPr/>
            <p:nvPr/>
          </p:nvSpPr>
          <p:spPr>
            <a:xfrm>
              <a:off x="10102194" y="2322963"/>
              <a:ext cx="458287" cy="4487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A" altLang="zh-TW" sz="1800" dirty="0">
                <a:solidFill>
                  <a:prstClr val="black"/>
                </a:solidFill>
              </a:endParaRPr>
            </a:p>
          </p:txBody>
        </p:sp>
        <p:cxnSp>
          <p:nvCxnSpPr>
            <p:cNvPr id="148" name="直線單箭頭接點 147"/>
            <p:cNvCxnSpPr/>
            <p:nvPr/>
          </p:nvCxnSpPr>
          <p:spPr>
            <a:xfrm flipV="1">
              <a:off x="10329096" y="1939763"/>
              <a:ext cx="0" cy="38419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文字方塊 148"/>
            <p:cNvSpPr txBox="1"/>
            <p:nvPr/>
          </p:nvSpPr>
          <p:spPr>
            <a:xfrm>
              <a:off x="10118802" y="2316503"/>
              <a:ext cx="441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dirty="0" smtClean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endParaRPr lang="fr-CA" altLang="zh-TW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字方塊 102"/>
              <p:cNvSpPr txBox="1"/>
              <p:nvPr/>
            </p:nvSpPr>
            <p:spPr>
              <a:xfrm>
                <a:off x="2385593" y="4902474"/>
                <a:ext cx="2584425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fr-CA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CA" altLang="zh-TW" sz="2800" i="1">
                                      <a:solidFill>
                                        <a:srgbClr val="5B9BD5">
                                          <a:lumMod val="7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fr-CA" altLang="zh-TW" sz="2800" i="1">
                                        <a:solidFill>
                                          <a:srgbClr val="5B9BD5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CA" altLang="zh-TW" sz="2800" i="1">
                                        <a:solidFill>
                                          <a:srgbClr val="5B9BD5">
                                            <a:lumMod val="75000"/>
                                          </a:srgb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fr-CA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altLang="zh-TW" sz="2800" i="1">
                                  <a:solidFill>
                                    <a:srgbClr val="5B9BD5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CA" altLang="zh-TW" sz="2800" i="1">
                                    <a:solidFill>
                                      <a:srgbClr val="5B9BD5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CA" altLang="zh-TW" sz="2800" i="1">
                                    <a:solidFill>
                                      <a:srgbClr val="5B9BD5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.51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altLang="zh-TW" sz="2800" i="1">
                                    <a:solidFill>
                                      <a:srgbClr val="5B9BD5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0.85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A" altLang="zh-TW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3" name="文字方塊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593" y="4902474"/>
                <a:ext cx="2584425" cy="7668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845373" y="5755323"/>
            <a:ext cx="7376191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white"/>
                </a:solidFill>
              </a:rPr>
              <a:t>Différents paramètres mènent à différentes fonctions, comment les définir?</a:t>
            </a:r>
            <a:endParaRPr lang="fr-CA" altLang="zh-TW" sz="28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字方塊 120"/>
              <p:cNvSpPr txBox="1"/>
              <p:nvPr/>
            </p:nvSpPr>
            <p:spPr>
              <a:xfrm>
                <a:off x="5197725" y="4928313"/>
                <a:ext cx="2852127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fr-CA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CA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fr-CA" altLang="zh-TW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fr-CA" altLang="zh-TW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fr-CA" altLang="zh-TW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r>
                        <a:rPr lang="fr-CA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CA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CA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.62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altLang="zh-TW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0.83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A" altLang="zh-TW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1" name="文字方塊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725" y="4928313"/>
                <a:ext cx="2852127" cy="7668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文字方塊 136"/>
              <p:cNvSpPr txBox="1"/>
              <p:nvPr/>
            </p:nvSpPr>
            <p:spPr>
              <a:xfrm>
                <a:off x="446183" y="4859312"/>
                <a:ext cx="17585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fr-CA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CA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fr-CA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CA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fr-CA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A" altLang="zh-TW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7" name="文字方塊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83" y="4859312"/>
                <a:ext cx="175855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矩形 134"/>
          <p:cNvSpPr/>
          <p:nvPr/>
        </p:nvSpPr>
        <p:spPr>
          <a:xfrm>
            <a:off x="748793" y="1991663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717550" y="3633436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152" name="文字方塊 151"/>
          <p:cNvSpPr txBox="1"/>
          <p:nvPr/>
        </p:nvSpPr>
        <p:spPr>
          <a:xfrm>
            <a:off x="760961" y="1978208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srgbClr val="0000FF"/>
                </a:solidFill>
                <a:latin typeface="Calibri" panose="020F0502020204030204"/>
              </a:rPr>
              <a:t>0</a:t>
            </a:r>
            <a:endParaRPr lang="fr-CA" altLang="zh-TW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153" name="文字方塊 152"/>
          <p:cNvSpPr txBox="1"/>
          <p:nvPr/>
        </p:nvSpPr>
        <p:spPr>
          <a:xfrm>
            <a:off x="655177" y="3577639"/>
            <a:ext cx="488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srgbClr val="0000FF"/>
                </a:solidFill>
                <a:latin typeface="Calibri" panose="020F0502020204030204"/>
              </a:rPr>
              <a:t>0</a:t>
            </a:r>
            <a:endParaRPr lang="fr-CA" altLang="zh-TW" dirty="0">
              <a:solidFill>
                <a:srgbClr val="0000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486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50" grpId="0" animBg="1"/>
      <p:bldP spid="151" grpId="0" animBg="1"/>
      <p:bldP spid="154" grpId="0" animBg="1"/>
      <p:bldP spid="155" grpId="0" animBg="1"/>
      <p:bldP spid="103" grpId="0"/>
      <p:bldP spid="4" grpId="0" animBg="1"/>
      <p:bldP spid="121" grpId="0"/>
      <p:bldP spid="137" grpId="0"/>
      <p:bldP spid="152" grpId="0"/>
      <p:bldP spid="1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7180166" y="1554096"/>
            <a:ext cx="498951" cy="262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black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029726" y="1606514"/>
            <a:ext cx="746342" cy="2675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black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355312" y="1590167"/>
            <a:ext cx="746342" cy="2675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black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766871" y="1606514"/>
            <a:ext cx="746342" cy="2675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black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846623" y="1634155"/>
            <a:ext cx="498951" cy="262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black"/>
              </a:solidFill>
            </a:endParaRPr>
          </a:p>
        </p:txBody>
      </p:sp>
      <p:cxnSp>
        <p:nvCxnSpPr>
          <p:cNvPr id="93" name="直線單箭頭接點 92"/>
          <p:cNvCxnSpPr/>
          <p:nvPr/>
        </p:nvCxnSpPr>
        <p:spPr>
          <a:xfrm>
            <a:off x="6153678" y="2654934"/>
            <a:ext cx="101859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/>
          <p:cNvCxnSpPr/>
          <p:nvPr/>
        </p:nvCxnSpPr>
        <p:spPr>
          <a:xfrm>
            <a:off x="6262994" y="3900824"/>
            <a:ext cx="90574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/>
          <p:nvPr/>
        </p:nvCxnSpPr>
        <p:spPr>
          <a:xfrm>
            <a:off x="6129794" y="1876131"/>
            <a:ext cx="105037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矩形 95"/>
          <p:cNvSpPr/>
          <p:nvPr/>
        </p:nvSpPr>
        <p:spPr>
          <a:xfrm>
            <a:off x="1915011" y="2351848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black"/>
              </a:solidFill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1920829" y="1781519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black"/>
              </a:solidFill>
            </a:endParaRPr>
          </a:p>
        </p:txBody>
      </p:sp>
      <p:graphicFrame>
        <p:nvGraphicFramePr>
          <p:cNvPr id="98" name="Object 12"/>
          <p:cNvGraphicFramePr>
            <a:graphicFrameLocks noChangeAspect="1"/>
          </p:cNvGraphicFramePr>
          <p:nvPr>
            <p:extLst/>
          </p:nvPr>
        </p:nvGraphicFramePr>
        <p:xfrm>
          <a:off x="1933528" y="1686269"/>
          <a:ext cx="3254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6" name="方程式" r:id="rId4" imgW="152280" imgH="215640" progId="Equation.3">
                  <p:embed/>
                </p:oleObj>
              </mc:Choice>
              <mc:Fallback>
                <p:oleObj name="方程式" r:id="rId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28" y="1686269"/>
                        <a:ext cx="325438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12"/>
          <p:cNvGraphicFramePr>
            <a:graphicFrameLocks noChangeAspect="1"/>
          </p:cNvGraphicFramePr>
          <p:nvPr>
            <p:extLst/>
          </p:nvPr>
        </p:nvGraphicFramePr>
        <p:xfrm>
          <a:off x="1938824" y="2268998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7" name="方程式" r:id="rId6" imgW="164880" imgH="215640" progId="Equation.3">
                  <p:embed/>
                </p:oleObj>
              </mc:Choice>
              <mc:Fallback>
                <p:oleObj name="方程式" r:id="rId6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824" y="2268998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橢圓 99"/>
          <p:cNvSpPr/>
          <p:nvPr/>
        </p:nvSpPr>
        <p:spPr>
          <a:xfrm>
            <a:off x="3126836" y="1617516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black"/>
              </a:solidFill>
            </a:endParaRPr>
          </a:p>
        </p:txBody>
      </p:sp>
      <p:sp>
        <p:nvSpPr>
          <p:cNvPr id="101" name="橢圓 100"/>
          <p:cNvSpPr/>
          <p:nvPr/>
        </p:nvSpPr>
        <p:spPr>
          <a:xfrm>
            <a:off x="3129178" y="2396086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black"/>
              </a:solidFill>
            </a:endParaRPr>
          </a:p>
        </p:txBody>
      </p:sp>
      <p:sp>
        <p:nvSpPr>
          <p:cNvPr id="102" name="橢圓 101"/>
          <p:cNvSpPr/>
          <p:nvPr/>
        </p:nvSpPr>
        <p:spPr>
          <a:xfrm>
            <a:off x="3117545" y="3624098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black"/>
              </a:solidFill>
            </a:endParaRPr>
          </a:p>
        </p:txBody>
      </p:sp>
      <p:sp>
        <p:nvSpPr>
          <p:cNvPr id="103" name="文字方塊 102"/>
          <p:cNvSpPr txBox="1"/>
          <p:nvPr/>
        </p:nvSpPr>
        <p:spPr>
          <a:xfrm rot="5400000">
            <a:off x="3114798" y="3046391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924536" y="3749605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black"/>
              </a:solidFill>
            </a:endParaRPr>
          </a:p>
        </p:txBody>
      </p:sp>
      <p:graphicFrame>
        <p:nvGraphicFramePr>
          <p:cNvPr id="105" name="Object 12"/>
          <p:cNvGraphicFramePr>
            <a:graphicFrameLocks noChangeAspect="1"/>
          </p:cNvGraphicFramePr>
          <p:nvPr>
            <p:extLst/>
          </p:nvPr>
        </p:nvGraphicFramePr>
        <p:xfrm>
          <a:off x="1921420" y="3653351"/>
          <a:ext cx="4079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8" name="方程式" r:id="rId8" imgW="190440" imgH="228600" progId="Equation.3">
                  <p:embed/>
                </p:oleObj>
              </mc:Choice>
              <mc:Fallback>
                <p:oleObj name="方程式" r:id="rId8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420" y="3653351"/>
                        <a:ext cx="407988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文字方塊 105"/>
          <p:cNvSpPr txBox="1"/>
          <p:nvPr/>
        </p:nvSpPr>
        <p:spPr>
          <a:xfrm rot="5400000">
            <a:off x="1800468" y="3034547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橢圓 106"/>
          <p:cNvSpPr/>
          <p:nvPr/>
        </p:nvSpPr>
        <p:spPr>
          <a:xfrm>
            <a:off x="4442398" y="1617516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black"/>
              </a:solidFill>
            </a:endParaRPr>
          </a:p>
        </p:txBody>
      </p:sp>
      <p:sp>
        <p:nvSpPr>
          <p:cNvPr id="108" name="橢圓 107"/>
          <p:cNvSpPr/>
          <p:nvPr/>
        </p:nvSpPr>
        <p:spPr>
          <a:xfrm>
            <a:off x="4444740" y="2396086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black"/>
              </a:solidFill>
            </a:endParaRPr>
          </a:p>
        </p:txBody>
      </p:sp>
      <p:sp>
        <p:nvSpPr>
          <p:cNvPr id="109" name="橢圓 108"/>
          <p:cNvSpPr/>
          <p:nvPr/>
        </p:nvSpPr>
        <p:spPr>
          <a:xfrm>
            <a:off x="4433107" y="3624098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black"/>
              </a:solidFill>
            </a:endParaRPr>
          </a:p>
        </p:txBody>
      </p:sp>
      <p:sp>
        <p:nvSpPr>
          <p:cNvPr id="110" name="文字方塊 109"/>
          <p:cNvSpPr txBox="1"/>
          <p:nvPr/>
        </p:nvSpPr>
        <p:spPr>
          <a:xfrm rot="5400000">
            <a:off x="4430360" y="3046391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1" name="橢圓 110"/>
          <p:cNvSpPr/>
          <p:nvPr/>
        </p:nvSpPr>
        <p:spPr>
          <a:xfrm>
            <a:off x="5842715" y="1598408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black"/>
              </a:solidFill>
            </a:endParaRPr>
          </a:p>
        </p:txBody>
      </p:sp>
      <p:sp>
        <p:nvSpPr>
          <p:cNvPr id="112" name="橢圓 111"/>
          <p:cNvSpPr/>
          <p:nvPr/>
        </p:nvSpPr>
        <p:spPr>
          <a:xfrm>
            <a:off x="5845057" y="2358317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black"/>
              </a:solidFill>
            </a:endParaRPr>
          </a:p>
        </p:txBody>
      </p:sp>
      <p:sp>
        <p:nvSpPr>
          <p:cNvPr id="113" name="橢圓 112"/>
          <p:cNvSpPr/>
          <p:nvPr/>
        </p:nvSpPr>
        <p:spPr>
          <a:xfrm>
            <a:off x="5852085" y="3604990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black"/>
              </a:solidFill>
            </a:endParaRPr>
          </a:p>
        </p:txBody>
      </p:sp>
      <p:sp>
        <p:nvSpPr>
          <p:cNvPr id="114" name="文字方塊 113"/>
          <p:cNvSpPr txBox="1"/>
          <p:nvPr/>
        </p:nvSpPr>
        <p:spPr>
          <a:xfrm rot="5400000">
            <a:off x="5849338" y="3024120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文字方塊 114"/>
          <p:cNvSpPr txBox="1"/>
          <p:nvPr/>
        </p:nvSpPr>
        <p:spPr>
          <a:xfrm>
            <a:off x="5014443" y="1558932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" name="文字方塊 115"/>
          <p:cNvSpPr txBox="1"/>
          <p:nvPr/>
        </p:nvSpPr>
        <p:spPr>
          <a:xfrm>
            <a:off x="5032066" y="2344431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7" name="文字方塊 116"/>
          <p:cNvSpPr txBox="1"/>
          <p:nvPr/>
        </p:nvSpPr>
        <p:spPr>
          <a:xfrm>
            <a:off x="5044246" y="3600723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18" name="直線單箭頭接點 117"/>
          <p:cNvCxnSpPr>
            <a:stCxn id="100" idx="6"/>
            <a:endCxn id="107" idx="2"/>
          </p:cNvCxnSpPr>
          <p:nvPr/>
        </p:nvCxnSpPr>
        <p:spPr>
          <a:xfrm>
            <a:off x="3700994" y="1904595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/>
          <p:cNvCxnSpPr/>
          <p:nvPr/>
        </p:nvCxnSpPr>
        <p:spPr>
          <a:xfrm>
            <a:off x="3700994" y="2696347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/>
          <p:cNvCxnSpPr/>
          <p:nvPr/>
        </p:nvCxnSpPr>
        <p:spPr>
          <a:xfrm>
            <a:off x="3691703" y="3918316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/>
          <p:cNvCxnSpPr>
            <a:stCxn id="101" idx="6"/>
            <a:endCxn id="107" idx="2"/>
          </p:cNvCxnSpPr>
          <p:nvPr/>
        </p:nvCxnSpPr>
        <p:spPr>
          <a:xfrm flipV="1">
            <a:off x="3703336" y="1904595"/>
            <a:ext cx="739062" cy="778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單箭頭接點 121"/>
          <p:cNvCxnSpPr>
            <a:stCxn id="100" idx="6"/>
            <a:endCxn id="108" idx="2"/>
          </p:cNvCxnSpPr>
          <p:nvPr/>
        </p:nvCxnSpPr>
        <p:spPr>
          <a:xfrm>
            <a:off x="3700994" y="1904595"/>
            <a:ext cx="743746" cy="778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/>
          <p:cNvCxnSpPr>
            <a:stCxn id="100" idx="6"/>
            <a:endCxn id="109" idx="2"/>
          </p:cNvCxnSpPr>
          <p:nvPr/>
        </p:nvCxnSpPr>
        <p:spPr>
          <a:xfrm>
            <a:off x="3700994" y="1904595"/>
            <a:ext cx="732113" cy="2006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單箭頭接點 123"/>
          <p:cNvCxnSpPr>
            <a:stCxn id="101" idx="6"/>
            <a:endCxn id="109" idx="2"/>
          </p:cNvCxnSpPr>
          <p:nvPr/>
        </p:nvCxnSpPr>
        <p:spPr>
          <a:xfrm>
            <a:off x="3703336" y="2683165"/>
            <a:ext cx="729771" cy="1228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單箭頭接點 124"/>
          <p:cNvCxnSpPr>
            <a:stCxn id="102" idx="6"/>
            <a:endCxn id="107" idx="2"/>
          </p:cNvCxnSpPr>
          <p:nvPr/>
        </p:nvCxnSpPr>
        <p:spPr>
          <a:xfrm flipV="1">
            <a:off x="3691703" y="1904595"/>
            <a:ext cx="750695" cy="2006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單箭頭接點 125"/>
          <p:cNvCxnSpPr>
            <a:stCxn id="102" idx="6"/>
            <a:endCxn id="108" idx="2"/>
          </p:cNvCxnSpPr>
          <p:nvPr/>
        </p:nvCxnSpPr>
        <p:spPr>
          <a:xfrm flipV="1">
            <a:off x="3691703" y="2683165"/>
            <a:ext cx="753037" cy="1228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單箭頭接點 126"/>
          <p:cNvCxnSpPr>
            <a:endCxn id="100" idx="2"/>
          </p:cNvCxnSpPr>
          <p:nvPr/>
        </p:nvCxnSpPr>
        <p:spPr>
          <a:xfrm flipV="1">
            <a:off x="2267436" y="1904595"/>
            <a:ext cx="859400" cy="299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/>
          <p:cNvCxnSpPr>
            <a:stCxn id="97" idx="3"/>
            <a:endCxn id="101" idx="2"/>
          </p:cNvCxnSpPr>
          <p:nvPr/>
        </p:nvCxnSpPr>
        <p:spPr>
          <a:xfrm>
            <a:off x="2263729" y="1952969"/>
            <a:ext cx="865449" cy="7301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單箭頭接點 128"/>
          <p:cNvCxnSpPr>
            <a:stCxn id="97" idx="3"/>
            <a:endCxn id="102" idx="2"/>
          </p:cNvCxnSpPr>
          <p:nvPr/>
        </p:nvCxnSpPr>
        <p:spPr>
          <a:xfrm>
            <a:off x="2263729" y="1952969"/>
            <a:ext cx="853816" cy="19582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單箭頭接點 129"/>
          <p:cNvCxnSpPr>
            <a:stCxn id="99" idx="3"/>
            <a:endCxn id="100" idx="2"/>
          </p:cNvCxnSpPr>
          <p:nvPr/>
        </p:nvCxnSpPr>
        <p:spPr>
          <a:xfrm flipV="1">
            <a:off x="2291249" y="1904595"/>
            <a:ext cx="835587" cy="5953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單箭頭接點 130"/>
          <p:cNvCxnSpPr>
            <a:stCxn id="96" idx="3"/>
            <a:endCxn id="101" idx="2"/>
          </p:cNvCxnSpPr>
          <p:nvPr/>
        </p:nvCxnSpPr>
        <p:spPr>
          <a:xfrm>
            <a:off x="2257911" y="2523298"/>
            <a:ext cx="871267" cy="1598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單箭頭接點 131"/>
          <p:cNvCxnSpPr>
            <a:stCxn id="96" idx="3"/>
            <a:endCxn id="102" idx="2"/>
          </p:cNvCxnSpPr>
          <p:nvPr/>
        </p:nvCxnSpPr>
        <p:spPr>
          <a:xfrm>
            <a:off x="2257911" y="2523298"/>
            <a:ext cx="859634" cy="13878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單箭頭接點 132"/>
          <p:cNvCxnSpPr>
            <a:stCxn id="105" idx="3"/>
            <a:endCxn id="100" idx="2"/>
          </p:cNvCxnSpPr>
          <p:nvPr/>
        </p:nvCxnSpPr>
        <p:spPr>
          <a:xfrm flipV="1">
            <a:off x="2329408" y="1904595"/>
            <a:ext cx="797428" cy="19932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單箭頭接點 133"/>
          <p:cNvCxnSpPr>
            <a:stCxn id="105" idx="3"/>
            <a:endCxn id="101" idx="2"/>
          </p:cNvCxnSpPr>
          <p:nvPr/>
        </p:nvCxnSpPr>
        <p:spPr>
          <a:xfrm flipV="1">
            <a:off x="2303039" y="2683165"/>
            <a:ext cx="826139" cy="12146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單箭頭接點 134"/>
          <p:cNvCxnSpPr>
            <a:stCxn id="105" idx="3"/>
            <a:endCxn id="102" idx="2"/>
          </p:cNvCxnSpPr>
          <p:nvPr/>
        </p:nvCxnSpPr>
        <p:spPr>
          <a:xfrm>
            <a:off x="2303039" y="3897771"/>
            <a:ext cx="814506" cy="134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文字方塊 135"/>
          <p:cNvSpPr txBox="1"/>
          <p:nvPr/>
        </p:nvSpPr>
        <p:spPr>
          <a:xfrm rot="5400000">
            <a:off x="7122356" y="3055092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7" name="文字方塊 136"/>
          <p:cNvSpPr txBox="1"/>
          <p:nvPr/>
        </p:nvSpPr>
        <p:spPr>
          <a:xfrm>
            <a:off x="7191449" y="1536271"/>
            <a:ext cx="63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en-US" altLang="zh-TW" sz="2800" baseline="-25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lang="zh-TW" altLang="en-US" sz="280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8" name="文字方塊 137"/>
          <p:cNvSpPr txBox="1"/>
          <p:nvPr/>
        </p:nvSpPr>
        <p:spPr>
          <a:xfrm>
            <a:off x="7180166" y="2334491"/>
            <a:ext cx="63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en-US" altLang="zh-TW" sz="2800" baseline="-25000" dirty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lang="zh-TW" altLang="en-US" sz="280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9" name="文字方塊 138"/>
          <p:cNvSpPr txBox="1"/>
          <p:nvPr/>
        </p:nvSpPr>
        <p:spPr>
          <a:xfrm>
            <a:off x="7180166" y="3600723"/>
            <a:ext cx="63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 err="1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en-US" altLang="zh-TW" sz="2800" baseline="-25000" dirty="0" err="1">
                <a:solidFill>
                  <a:prstClr val="black"/>
                </a:solidFill>
                <a:latin typeface="Calibri" panose="020F0502020204030204"/>
              </a:rPr>
              <a:t>M</a:t>
            </a:r>
            <a:endParaRPr lang="zh-TW" altLang="en-US" sz="280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zh-TW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général</a:t>
            </a:r>
            <a:r>
              <a:rPr lang="en-US" altLang="zh-TW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zh-TW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318544" y="2185783"/>
            <a:ext cx="807843" cy="8323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prstClr val="black"/>
                </a:solidFill>
              </a:rPr>
              <a:t>W</a:t>
            </a:r>
            <a:r>
              <a:rPr lang="en-US" altLang="zh-TW" baseline="30000" dirty="0">
                <a:solidFill>
                  <a:prstClr val="black"/>
                </a:solidFill>
              </a:rPr>
              <a:t>1</a:t>
            </a:r>
            <a:endParaRPr lang="zh-TW" altLang="en-US" baseline="30000" dirty="0">
              <a:solidFill>
                <a:prstClr val="black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3706747" y="2193987"/>
            <a:ext cx="807843" cy="8323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prstClr val="black"/>
                </a:solidFill>
              </a:rPr>
              <a:t>W</a:t>
            </a:r>
            <a:r>
              <a:rPr lang="en-US" altLang="zh-TW" baseline="30000" dirty="0">
                <a:solidFill>
                  <a:prstClr val="black"/>
                </a:solidFill>
              </a:rPr>
              <a:t>2</a:t>
            </a:r>
            <a:endParaRPr lang="zh-TW" altLang="en-US" baseline="30000" dirty="0">
              <a:solidFill>
                <a:prstClr val="black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172752" y="2187088"/>
            <a:ext cx="807843" cy="8323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prstClr val="black"/>
                </a:solidFill>
              </a:rPr>
              <a:t>W</a:t>
            </a:r>
            <a:r>
              <a:rPr lang="en-US" altLang="zh-TW" baseline="30000" dirty="0">
                <a:solidFill>
                  <a:prstClr val="black"/>
                </a:solidFill>
              </a:rPr>
              <a:t>L</a:t>
            </a:r>
            <a:endParaRPr lang="zh-TW" altLang="en-US" baseline="30000" dirty="0">
              <a:solidFill>
                <a:prstClr val="black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4322227" y="2527382"/>
            <a:ext cx="450868" cy="854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prstClr val="black"/>
                </a:solidFill>
              </a:rPr>
              <a:t>b</a:t>
            </a:r>
            <a:r>
              <a:rPr lang="en-US" altLang="zh-TW" baseline="30000" dirty="0">
                <a:solidFill>
                  <a:prstClr val="black"/>
                </a:solidFill>
              </a:rPr>
              <a:t>2</a:t>
            </a:r>
            <a:endParaRPr lang="zh-TW" altLang="en-US" baseline="30000" dirty="0">
              <a:solidFill>
                <a:prstClr val="black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812126" y="2503875"/>
            <a:ext cx="450868" cy="854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dirty="0" err="1">
                <a:solidFill>
                  <a:prstClr val="black"/>
                </a:solidFill>
              </a:rPr>
              <a:t>b</a:t>
            </a:r>
            <a:r>
              <a:rPr lang="en-US" altLang="zh-TW" baseline="30000" dirty="0" err="1">
                <a:solidFill>
                  <a:prstClr val="black"/>
                </a:solidFill>
              </a:rPr>
              <a:t>L</a:t>
            </a:r>
            <a:endParaRPr lang="zh-TW" altLang="en-US" baseline="30000" dirty="0">
              <a:solidFill>
                <a:prstClr val="black"/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2230673" y="3581029"/>
            <a:ext cx="441359" cy="877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prstClr val="black"/>
                </a:solidFill>
              </a:rPr>
              <a:t>x</a:t>
            </a:r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3540087" y="3581029"/>
            <a:ext cx="441359" cy="877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prstClr val="black"/>
                </a:solidFill>
              </a:rPr>
              <a:t>a</a:t>
            </a:r>
            <a:r>
              <a:rPr lang="en-US" altLang="zh-TW" baseline="30000" dirty="0">
                <a:solidFill>
                  <a:prstClr val="black"/>
                </a:solidFill>
              </a:rPr>
              <a:t>1</a:t>
            </a:r>
            <a:endParaRPr lang="zh-TW" altLang="en-US" baseline="30000" dirty="0">
              <a:solidFill>
                <a:prstClr val="black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4875211" y="3594769"/>
            <a:ext cx="441359" cy="877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prstClr val="black"/>
                </a:solidFill>
              </a:rPr>
              <a:t>a</a:t>
            </a:r>
            <a:r>
              <a:rPr lang="en-US" altLang="zh-TW" baseline="30000" dirty="0">
                <a:solidFill>
                  <a:prstClr val="black"/>
                </a:solidFill>
              </a:rPr>
              <a:t>2</a:t>
            </a:r>
            <a:endParaRPr lang="zh-TW" altLang="en-US" baseline="30000" dirty="0">
              <a:solidFill>
                <a:prstClr val="black"/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6464825" y="3589712"/>
            <a:ext cx="441359" cy="877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prstClr val="black"/>
                </a:solidFill>
              </a:rPr>
              <a:t>y</a:t>
            </a:r>
            <a:endParaRPr lang="zh-TW" altLang="en-US" baseline="30000" dirty="0">
              <a:solidFill>
                <a:prstClr val="black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62373" y="4820851"/>
            <a:ext cx="3002489" cy="877076"/>
            <a:chOff x="522337" y="4911258"/>
            <a:chExt cx="3002489" cy="877076"/>
          </a:xfrm>
        </p:grpSpPr>
        <p:sp>
          <p:nvSpPr>
            <p:cNvPr id="71" name="矩形 70"/>
            <p:cNvSpPr/>
            <p:nvPr/>
          </p:nvSpPr>
          <p:spPr>
            <a:xfrm>
              <a:off x="2804292" y="4913061"/>
              <a:ext cx="450868" cy="85455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dirty="0">
                  <a:solidFill>
                    <a:prstClr val="black"/>
                  </a:solidFill>
                </a:rPr>
                <a:t>b</a:t>
              </a:r>
              <a:r>
                <a:rPr lang="en-US" altLang="zh-TW" baseline="30000" dirty="0">
                  <a:solidFill>
                    <a:prstClr val="black"/>
                  </a:solidFill>
                </a:rPr>
                <a:t>1</a:t>
              </a:r>
              <a:endParaRPr lang="zh-TW" alt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43" name="矩形 142"/>
            <p:cNvSpPr/>
            <p:nvPr/>
          </p:nvSpPr>
          <p:spPr>
            <a:xfrm>
              <a:off x="982807" y="4935213"/>
              <a:ext cx="807843" cy="83239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dirty="0">
                  <a:solidFill>
                    <a:prstClr val="black"/>
                  </a:solidFill>
                </a:rPr>
                <a:t>W</a:t>
              </a:r>
              <a:r>
                <a:rPr lang="en-US" altLang="zh-TW" baseline="30000" dirty="0">
                  <a:solidFill>
                    <a:prstClr val="black"/>
                  </a:solidFill>
                </a:rPr>
                <a:t>1</a:t>
              </a:r>
              <a:endParaRPr lang="zh-TW" alt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44" name="矩形 143"/>
            <p:cNvSpPr/>
            <p:nvPr/>
          </p:nvSpPr>
          <p:spPr>
            <a:xfrm>
              <a:off x="1883749" y="4911258"/>
              <a:ext cx="441359" cy="87707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dirty="0">
                  <a:solidFill>
                    <a:prstClr val="black"/>
                  </a:solidFill>
                </a:rPr>
                <a:t>x</a:t>
              </a:r>
              <a:endParaRPr lang="zh-TW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2384389" y="5106861"/>
              <a:ext cx="3606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dirty="0">
                  <a:solidFill>
                    <a:prstClr val="black"/>
                  </a:solidFill>
                  <a:latin typeface="Calibri" panose="020F0502020204030204"/>
                </a:rPr>
                <a:t>+</a:t>
              </a:r>
              <a:endParaRPr lang="zh-TW" alt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文字方塊 144"/>
                <p:cNvSpPr txBox="1"/>
                <p:nvPr/>
              </p:nvSpPr>
              <p:spPr>
                <a:xfrm>
                  <a:off x="522337" y="5165130"/>
                  <a:ext cx="300248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</m:t>
                            </m:r>
                          </m:e>
                        </m:d>
                      </m:oMath>
                    </m:oMathPara>
                  </a14:m>
                  <a:endParaRPr lang="zh-TW" alt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45" name="文字方塊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37" y="5165130"/>
                  <a:ext cx="3002489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9" name="群組 158"/>
          <p:cNvGrpSpPr/>
          <p:nvPr/>
        </p:nvGrpSpPr>
        <p:grpSpPr>
          <a:xfrm>
            <a:off x="3164862" y="5192193"/>
            <a:ext cx="3002489" cy="877076"/>
            <a:chOff x="522337" y="4911258"/>
            <a:chExt cx="3002489" cy="877076"/>
          </a:xfrm>
        </p:grpSpPr>
        <p:sp>
          <p:nvSpPr>
            <p:cNvPr id="160" name="矩形 159"/>
            <p:cNvSpPr/>
            <p:nvPr/>
          </p:nvSpPr>
          <p:spPr>
            <a:xfrm>
              <a:off x="2804292" y="4913061"/>
              <a:ext cx="450868" cy="85455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dirty="0">
                  <a:solidFill>
                    <a:prstClr val="black"/>
                  </a:solidFill>
                </a:rPr>
                <a:t>b</a:t>
              </a:r>
              <a:r>
                <a:rPr lang="en-US" altLang="zh-TW" baseline="30000" dirty="0">
                  <a:solidFill>
                    <a:prstClr val="black"/>
                  </a:solidFill>
                </a:rPr>
                <a:t>2</a:t>
              </a:r>
              <a:endParaRPr lang="zh-TW" alt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61" name="矩形 160"/>
            <p:cNvSpPr/>
            <p:nvPr/>
          </p:nvSpPr>
          <p:spPr>
            <a:xfrm>
              <a:off x="982807" y="4935213"/>
              <a:ext cx="807843" cy="83239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dirty="0">
                  <a:solidFill>
                    <a:prstClr val="black"/>
                  </a:solidFill>
                </a:rPr>
                <a:t>W</a:t>
              </a:r>
              <a:r>
                <a:rPr lang="en-US" altLang="zh-TW" baseline="30000" dirty="0">
                  <a:solidFill>
                    <a:prstClr val="black"/>
                  </a:solidFill>
                </a:rPr>
                <a:t>2</a:t>
              </a:r>
              <a:endParaRPr lang="zh-TW" alt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62" name="矩形 161"/>
            <p:cNvSpPr/>
            <p:nvPr/>
          </p:nvSpPr>
          <p:spPr>
            <a:xfrm>
              <a:off x="1883749" y="4911258"/>
              <a:ext cx="441359" cy="87707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dirty="0">
                  <a:solidFill>
                    <a:prstClr val="black"/>
                  </a:solidFill>
                </a:rPr>
                <a:t>a</a:t>
              </a:r>
              <a:r>
                <a:rPr lang="en-US" altLang="zh-TW" baseline="30000" dirty="0">
                  <a:solidFill>
                    <a:prstClr val="black"/>
                  </a:solidFill>
                </a:rPr>
                <a:t>1</a:t>
              </a:r>
              <a:endParaRPr lang="zh-TW" alt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63" name="文字方塊 162"/>
            <p:cNvSpPr txBox="1"/>
            <p:nvPr/>
          </p:nvSpPr>
          <p:spPr>
            <a:xfrm>
              <a:off x="2384389" y="5106861"/>
              <a:ext cx="3606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dirty="0">
                  <a:solidFill>
                    <a:prstClr val="black"/>
                  </a:solidFill>
                  <a:latin typeface="Calibri" panose="020F0502020204030204"/>
                </a:rPr>
                <a:t>+</a:t>
              </a:r>
              <a:endParaRPr lang="zh-TW" alt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文字方塊 163"/>
                <p:cNvSpPr txBox="1"/>
                <p:nvPr/>
              </p:nvSpPr>
              <p:spPr>
                <a:xfrm>
                  <a:off x="522337" y="5165130"/>
                  <a:ext cx="300248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 </m:t>
                            </m:r>
                          </m:e>
                        </m:d>
                      </m:oMath>
                    </m:oMathPara>
                  </a14:m>
                  <a:endParaRPr lang="zh-TW" alt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64" name="文字方塊 1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37" y="5165130"/>
                  <a:ext cx="300248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5" name="群組 164"/>
          <p:cNvGrpSpPr/>
          <p:nvPr/>
        </p:nvGrpSpPr>
        <p:grpSpPr>
          <a:xfrm>
            <a:off x="6003379" y="5784539"/>
            <a:ext cx="2867836" cy="877076"/>
            <a:chOff x="522337" y="4911258"/>
            <a:chExt cx="2867836" cy="877076"/>
          </a:xfrm>
        </p:grpSpPr>
        <p:sp>
          <p:nvSpPr>
            <p:cNvPr id="166" name="矩形 165"/>
            <p:cNvSpPr/>
            <p:nvPr/>
          </p:nvSpPr>
          <p:spPr>
            <a:xfrm>
              <a:off x="2743512" y="4913061"/>
              <a:ext cx="450868" cy="85455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dirty="0" err="1">
                  <a:solidFill>
                    <a:prstClr val="black"/>
                  </a:solidFill>
                </a:rPr>
                <a:t>b</a:t>
              </a:r>
              <a:r>
                <a:rPr lang="en-US" altLang="zh-TW" baseline="30000" dirty="0" err="1">
                  <a:solidFill>
                    <a:prstClr val="black"/>
                  </a:solidFill>
                </a:rPr>
                <a:t>L</a:t>
              </a:r>
              <a:endParaRPr lang="zh-TW" alt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67" name="矩形 166"/>
            <p:cNvSpPr/>
            <p:nvPr/>
          </p:nvSpPr>
          <p:spPr>
            <a:xfrm>
              <a:off x="982807" y="4935213"/>
              <a:ext cx="807843" cy="832399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dirty="0">
                  <a:solidFill>
                    <a:prstClr val="black"/>
                  </a:solidFill>
                </a:rPr>
                <a:t>W</a:t>
              </a:r>
              <a:r>
                <a:rPr lang="en-US" altLang="zh-TW" baseline="30000" dirty="0">
                  <a:solidFill>
                    <a:prstClr val="black"/>
                  </a:solidFill>
                </a:rPr>
                <a:t>L</a:t>
              </a:r>
              <a:endParaRPr lang="zh-TW" alt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68" name="矩形 167"/>
            <p:cNvSpPr/>
            <p:nvPr/>
          </p:nvSpPr>
          <p:spPr>
            <a:xfrm>
              <a:off x="1883749" y="4911258"/>
              <a:ext cx="441359" cy="87707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TW" altLang="en-US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169" name="文字方塊 168"/>
            <p:cNvSpPr txBox="1"/>
            <p:nvPr/>
          </p:nvSpPr>
          <p:spPr>
            <a:xfrm>
              <a:off x="2384389" y="5106861"/>
              <a:ext cx="3606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dirty="0">
                  <a:solidFill>
                    <a:prstClr val="black"/>
                  </a:solidFill>
                  <a:latin typeface="Calibri" panose="020F0502020204030204"/>
                </a:rPr>
                <a:t>+</a:t>
              </a:r>
              <a:endParaRPr lang="zh-TW" alt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文字方塊 169"/>
                <p:cNvSpPr txBox="1"/>
                <p:nvPr/>
              </p:nvSpPr>
              <p:spPr>
                <a:xfrm>
                  <a:off x="522337" y="5165130"/>
                  <a:ext cx="286783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TW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               </m:t>
                            </m:r>
                          </m:e>
                        </m:d>
                      </m:oMath>
                    </m:oMathPara>
                  </a14:m>
                  <a:endParaRPr lang="zh-TW" altLang="en-US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170" name="文字方塊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337" y="5165130"/>
                  <a:ext cx="2867836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06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7" name="直線單箭頭接點 6"/>
          <p:cNvCxnSpPr>
            <a:stCxn id="145" idx="3"/>
            <a:endCxn id="89" idx="2"/>
          </p:cNvCxnSpPr>
          <p:nvPr/>
        </p:nvCxnSpPr>
        <p:spPr>
          <a:xfrm flipV="1">
            <a:off x="3164862" y="4458105"/>
            <a:ext cx="595905" cy="8012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306246" y="5985200"/>
            <a:ext cx="585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altLang="zh-TW" baseline="30000" dirty="0">
                <a:solidFill>
                  <a:prstClr val="black"/>
                </a:solidFill>
                <a:latin typeface="Calibri" panose="020F0502020204030204"/>
              </a:rPr>
              <a:t>L-1</a:t>
            </a:r>
            <a:endParaRPr lang="zh-TW" altLang="en-US" baseline="30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2881004" y="2531687"/>
            <a:ext cx="450868" cy="854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prstClr val="black"/>
                </a:solidFill>
              </a:rPr>
              <a:t>b</a:t>
            </a:r>
            <a:r>
              <a:rPr lang="en-US" altLang="zh-TW" baseline="30000" dirty="0">
                <a:solidFill>
                  <a:prstClr val="black"/>
                </a:solidFill>
              </a:rPr>
              <a:t>1</a:t>
            </a:r>
            <a:endParaRPr lang="zh-TW" altLang="en-US" baseline="30000" dirty="0">
              <a:solidFill>
                <a:prstClr val="black"/>
              </a:solidFill>
            </a:endParaRPr>
          </a:p>
        </p:txBody>
      </p:sp>
      <p:sp>
        <p:nvSpPr>
          <p:cNvPr id="24" name="手繪多邊形 23"/>
          <p:cNvSpPr/>
          <p:nvPr/>
        </p:nvSpPr>
        <p:spPr>
          <a:xfrm>
            <a:off x="5351489" y="4437089"/>
            <a:ext cx="882753" cy="1169232"/>
          </a:xfrm>
          <a:custGeom>
            <a:avLst/>
            <a:gdLst>
              <a:gd name="connsiteX0" fmla="*/ 749508 w 882753"/>
              <a:gd name="connsiteY0" fmla="*/ 1169232 h 1169232"/>
              <a:gd name="connsiteX1" fmla="*/ 824459 w 882753"/>
              <a:gd name="connsiteY1" fmla="*/ 779488 h 1169232"/>
              <a:gd name="connsiteX2" fmla="*/ 0 w 882753"/>
              <a:gd name="connsiteY2" fmla="*/ 0 h 116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753" h="1169232">
                <a:moveTo>
                  <a:pt x="749508" y="1169232"/>
                </a:moveTo>
                <a:cubicBezTo>
                  <a:pt x="849442" y="1071796"/>
                  <a:pt x="949377" y="974360"/>
                  <a:pt x="824459" y="779488"/>
                </a:cubicBezTo>
                <a:cubicBezTo>
                  <a:pt x="699541" y="584616"/>
                  <a:pt x="349770" y="292308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25" name="手繪多邊形 24"/>
          <p:cNvSpPr/>
          <p:nvPr/>
        </p:nvSpPr>
        <p:spPr>
          <a:xfrm>
            <a:off x="6925456" y="4407108"/>
            <a:ext cx="2027943" cy="1783830"/>
          </a:xfrm>
          <a:custGeom>
            <a:avLst/>
            <a:gdLst>
              <a:gd name="connsiteX0" fmla="*/ 1933731 w 2027943"/>
              <a:gd name="connsiteY0" fmla="*/ 1783830 h 1783830"/>
              <a:gd name="connsiteX1" fmla="*/ 1993692 w 2027943"/>
              <a:gd name="connsiteY1" fmla="*/ 1319135 h 1783830"/>
              <a:gd name="connsiteX2" fmla="*/ 1469036 w 2027943"/>
              <a:gd name="connsiteY2" fmla="*/ 449705 h 1783830"/>
              <a:gd name="connsiteX3" fmla="*/ 0 w 2027943"/>
              <a:gd name="connsiteY3" fmla="*/ 0 h 178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7943" h="1783830">
                <a:moveTo>
                  <a:pt x="1933731" y="1783830"/>
                </a:moveTo>
                <a:cubicBezTo>
                  <a:pt x="2002436" y="1662659"/>
                  <a:pt x="2071141" y="1541489"/>
                  <a:pt x="1993692" y="1319135"/>
                </a:cubicBezTo>
                <a:cubicBezTo>
                  <a:pt x="1916243" y="1096781"/>
                  <a:pt x="1801318" y="669561"/>
                  <a:pt x="1469036" y="449705"/>
                </a:cubicBezTo>
                <a:cubicBezTo>
                  <a:pt x="1136754" y="229849"/>
                  <a:pt x="568377" y="114924"/>
                  <a:pt x="0" y="0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1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9" grpId="0" animBg="1"/>
      <p:bldP spid="80" grpId="0" animBg="1"/>
      <p:bldP spid="82" grpId="0" animBg="1"/>
      <p:bldP spid="83" grpId="0" animBg="1"/>
      <p:bldP spid="88" grpId="0" animBg="1"/>
      <p:bldP spid="89" grpId="0" animBg="1"/>
      <p:bldP spid="90" grpId="0" animBg="1"/>
      <p:bldP spid="92" grpId="0" animBg="1"/>
      <p:bldP spid="14" grpId="0"/>
      <p:bldP spid="17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文字方塊 172"/>
              <p:cNvSpPr txBox="1"/>
              <p:nvPr/>
            </p:nvSpPr>
            <p:spPr>
              <a:xfrm>
                <a:off x="321349" y="5960609"/>
                <a:ext cx="85013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fr-CA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fr-CA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fr-CA" altLang="zh-TW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3" name="文字方塊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49" y="5960609"/>
                <a:ext cx="8501302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字方塊 152"/>
              <p:cNvSpPr txBox="1"/>
              <p:nvPr/>
            </p:nvSpPr>
            <p:spPr>
              <a:xfrm>
                <a:off x="2399137" y="5965343"/>
                <a:ext cx="51569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fr-CA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fr-CA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fr-CA" altLang="zh-TW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3" name="文字方塊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137" y="5965343"/>
                <a:ext cx="515692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55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矩形 77"/>
          <p:cNvSpPr/>
          <p:nvPr/>
        </p:nvSpPr>
        <p:spPr>
          <a:xfrm>
            <a:off x="7180166" y="1554096"/>
            <a:ext cx="498951" cy="262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029726" y="1606514"/>
            <a:ext cx="746342" cy="2675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355312" y="1590167"/>
            <a:ext cx="746342" cy="2675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766871" y="1606514"/>
            <a:ext cx="746342" cy="2675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846623" y="1634155"/>
            <a:ext cx="498951" cy="262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cxnSp>
        <p:nvCxnSpPr>
          <p:cNvPr id="93" name="直線單箭頭接點 92"/>
          <p:cNvCxnSpPr/>
          <p:nvPr/>
        </p:nvCxnSpPr>
        <p:spPr>
          <a:xfrm>
            <a:off x="6153678" y="2654934"/>
            <a:ext cx="101859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單箭頭接點 93"/>
          <p:cNvCxnSpPr/>
          <p:nvPr/>
        </p:nvCxnSpPr>
        <p:spPr>
          <a:xfrm>
            <a:off x="6262994" y="3900824"/>
            <a:ext cx="90574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單箭頭接點 94"/>
          <p:cNvCxnSpPr/>
          <p:nvPr/>
        </p:nvCxnSpPr>
        <p:spPr>
          <a:xfrm>
            <a:off x="6129794" y="1876131"/>
            <a:ext cx="105037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矩形 95"/>
          <p:cNvSpPr/>
          <p:nvPr/>
        </p:nvSpPr>
        <p:spPr>
          <a:xfrm>
            <a:off x="1915011" y="2351848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1920829" y="1781519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graphicFrame>
        <p:nvGraphicFramePr>
          <p:cNvPr id="9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304498"/>
              </p:ext>
            </p:extLst>
          </p:nvPr>
        </p:nvGraphicFramePr>
        <p:xfrm>
          <a:off x="1933528" y="1686269"/>
          <a:ext cx="3254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0" name="方程式" r:id="rId6" imgW="152280" imgH="215640" progId="Equation.3">
                  <p:embed/>
                </p:oleObj>
              </mc:Choice>
              <mc:Fallback>
                <p:oleObj name="方程式" r:id="rId6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28" y="1686269"/>
                        <a:ext cx="325438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688595"/>
              </p:ext>
            </p:extLst>
          </p:nvPr>
        </p:nvGraphicFramePr>
        <p:xfrm>
          <a:off x="1938824" y="2268998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1" name="方程式" r:id="rId8" imgW="164880" imgH="215640" progId="Equation.3">
                  <p:embed/>
                </p:oleObj>
              </mc:Choice>
              <mc:Fallback>
                <p:oleObj name="方程式" r:id="rId8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824" y="2268998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橢圓 99"/>
          <p:cNvSpPr/>
          <p:nvPr/>
        </p:nvSpPr>
        <p:spPr>
          <a:xfrm>
            <a:off x="3126836" y="1617516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101" name="橢圓 100"/>
          <p:cNvSpPr/>
          <p:nvPr/>
        </p:nvSpPr>
        <p:spPr>
          <a:xfrm>
            <a:off x="3129178" y="2396086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102" name="橢圓 101"/>
          <p:cNvSpPr/>
          <p:nvPr/>
        </p:nvSpPr>
        <p:spPr>
          <a:xfrm>
            <a:off x="3117545" y="3624098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103" name="文字方塊 102"/>
          <p:cNvSpPr txBox="1"/>
          <p:nvPr/>
        </p:nvSpPr>
        <p:spPr>
          <a:xfrm rot="5400000">
            <a:off x="3114798" y="3046391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924536" y="3749605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graphicFrame>
        <p:nvGraphicFramePr>
          <p:cNvPr id="10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834537"/>
              </p:ext>
            </p:extLst>
          </p:nvPr>
        </p:nvGraphicFramePr>
        <p:xfrm>
          <a:off x="1921420" y="3653351"/>
          <a:ext cx="4079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2" name="方程式" r:id="rId10" imgW="190440" imgH="228600" progId="Equation.3">
                  <p:embed/>
                </p:oleObj>
              </mc:Choice>
              <mc:Fallback>
                <p:oleObj name="方程式" r:id="rId10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420" y="3653351"/>
                        <a:ext cx="407988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文字方塊 105"/>
          <p:cNvSpPr txBox="1"/>
          <p:nvPr/>
        </p:nvSpPr>
        <p:spPr>
          <a:xfrm rot="5400000">
            <a:off x="1800468" y="3034547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橢圓 106"/>
          <p:cNvSpPr/>
          <p:nvPr/>
        </p:nvSpPr>
        <p:spPr>
          <a:xfrm>
            <a:off x="4442398" y="1617516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108" name="橢圓 107"/>
          <p:cNvSpPr/>
          <p:nvPr/>
        </p:nvSpPr>
        <p:spPr>
          <a:xfrm>
            <a:off x="4444740" y="2396086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109" name="橢圓 108"/>
          <p:cNvSpPr/>
          <p:nvPr/>
        </p:nvSpPr>
        <p:spPr>
          <a:xfrm>
            <a:off x="4433107" y="3624098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110" name="文字方塊 109"/>
          <p:cNvSpPr txBox="1"/>
          <p:nvPr/>
        </p:nvSpPr>
        <p:spPr>
          <a:xfrm rot="5400000">
            <a:off x="4430360" y="3046391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1" name="橢圓 110"/>
          <p:cNvSpPr/>
          <p:nvPr/>
        </p:nvSpPr>
        <p:spPr>
          <a:xfrm>
            <a:off x="5842715" y="1598408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112" name="橢圓 111"/>
          <p:cNvSpPr/>
          <p:nvPr/>
        </p:nvSpPr>
        <p:spPr>
          <a:xfrm>
            <a:off x="5845057" y="2358317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113" name="橢圓 112"/>
          <p:cNvSpPr/>
          <p:nvPr/>
        </p:nvSpPr>
        <p:spPr>
          <a:xfrm>
            <a:off x="5852085" y="3604990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114" name="文字方塊 113"/>
          <p:cNvSpPr txBox="1"/>
          <p:nvPr/>
        </p:nvSpPr>
        <p:spPr>
          <a:xfrm rot="5400000">
            <a:off x="5849338" y="3024120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文字方塊 114"/>
          <p:cNvSpPr txBox="1"/>
          <p:nvPr/>
        </p:nvSpPr>
        <p:spPr>
          <a:xfrm>
            <a:off x="5014443" y="1558932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" name="文字方塊 115"/>
          <p:cNvSpPr txBox="1"/>
          <p:nvPr/>
        </p:nvSpPr>
        <p:spPr>
          <a:xfrm>
            <a:off x="5032066" y="2344431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7" name="文字方塊 116"/>
          <p:cNvSpPr txBox="1"/>
          <p:nvPr/>
        </p:nvSpPr>
        <p:spPr>
          <a:xfrm>
            <a:off x="5044246" y="3600723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18" name="直線單箭頭接點 117"/>
          <p:cNvCxnSpPr>
            <a:stCxn id="100" idx="6"/>
            <a:endCxn id="107" idx="2"/>
          </p:cNvCxnSpPr>
          <p:nvPr/>
        </p:nvCxnSpPr>
        <p:spPr>
          <a:xfrm>
            <a:off x="3700994" y="1904595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/>
          <p:cNvCxnSpPr/>
          <p:nvPr/>
        </p:nvCxnSpPr>
        <p:spPr>
          <a:xfrm>
            <a:off x="3700994" y="2696347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/>
          <p:cNvCxnSpPr/>
          <p:nvPr/>
        </p:nvCxnSpPr>
        <p:spPr>
          <a:xfrm>
            <a:off x="3691703" y="3918316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/>
          <p:cNvCxnSpPr>
            <a:stCxn id="101" idx="6"/>
            <a:endCxn id="107" idx="2"/>
          </p:cNvCxnSpPr>
          <p:nvPr/>
        </p:nvCxnSpPr>
        <p:spPr>
          <a:xfrm flipV="1">
            <a:off x="3703336" y="1904595"/>
            <a:ext cx="739062" cy="778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單箭頭接點 121"/>
          <p:cNvCxnSpPr>
            <a:stCxn id="100" idx="6"/>
            <a:endCxn id="108" idx="2"/>
          </p:cNvCxnSpPr>
          <p:nvPr/>
        </p:nvCxnSpPr>
        <p:spPr>
          <a:xfrm>
            <a:off x="3700994" y="1904595"/>
            <a:ext cx="743746" cy="778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/>
          <p:cNvCxnSpPr>
            <a:stCxn id="100" idx="6"/>
            <a:endCxn id="109" idx="2"/>
          </p:cNvCxnSpPr>
          <p:nvPr/>
        </p:nvCxnSpPr>
        <p:spPr>
          <a:xfrm>
            <a:off x="3700994" y="1904595"/>
            <a:ext cx="732113" cy="2006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單箭頭接點 123"/>
          <p:cNvCxnSpPr>
            <a:stCxn id="101" idx="6"/>
            <a:endCxn id="109" idx="2"/>
          </p:cNvCxnSpPr>
          <p:nvPr/>
        </p:nvCxnSpPr>
        <p:spPr>
          <a:xfrm>
            <a:off x="3703336" y="2683165"/>
            <a:ext cx="729771" cy="1228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單箭頭接點 124"/>
          <p:cNvCxnSpPr>
            <a:stCxn id="102" idx="6"/>
            <a:endCxn id="107" idx="2"/>
          </p:cNvCxnSpPr>
          <p:nvPr/>
        </p:nvCxnSpPr>
        <p:spPr>
          <a:xfrm flipV="1">
            <a:off x="3691703" y="1904595"/>
            <a:ext cx="750695" cy="2006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單箭頭接點 125"/>
          <p:cNvCxnSpPr>
            <a:stCxn id="102" idx="6"/>
            <a:endCxn id="108" idx="2"/>
          </p:cNvCxnSpPr>
          <p:nvPr/>
        </p:nvCxnSpPr>
        <p:spPr>
          <a:xfrm flipV="1">
            <a:off x="3691703" y="2683165"/>
            <a:ext cx="753037" cy="1228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單箭頭接點 126"/>
          <p:cNvCxnSpPr>
            <a:endCxn id="100" idx="2"/>
          </p:cNvCxnSpPr>
          <p:nvPr/>
        </p:nvCxnSpPr>
        <p:spPr>
          <a:xfrm flipV="1">
            <a:off x="2267436" y="1904595"/>
            <a:ext cx="859400" cy="299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/>
          <p:cNvCxnSpPr>
            <a:stCxn id="97" idx="3"/>
            <a:endCxn id="101" idx="2"/>
          </p:cNvCxnSpPr>
          <p:nvPr/>
        </p:nvCxnSpPr>
        <p:spPr>
          <a:xfrm>
            <a:off x="2263729" y="1952969"/>
            <a:ext cx="865449" cy="7301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單箭頭接點 128"/>
          <p:cNvCxnSpPr>
            <a:stCxn id="97" idx="3"/>
            <a:endCxn id="102" idx="2"/>
          </p:cNvCxnSpPr>
          <p:nvPr/>
        </p:nvCxnSpPr>
        <p:spPr>
          <a:xfrm>
            <a:off x="2263729" y="1952969"/>
            <a:ext cx="853816" cy="19582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單箭頭接點 129"/>
          <p:cNvCxnSpPr>
            <a:stCxn id="99" idx="3"/>
            <a:endCxn id="100" idx="2"/>
          </p:cNvCxnSpPr>
          <p:nvPr/>
        </p:nvCxnSpPr>
        <p:spPr>
          <a:xfrm flipV="1">
            <a:off x="2291249" y="1904595"/>
            <a:ext cx="835587" cy="5953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單箭頭接點 130"/>
          <p:cNvCxnSpPr>
            <a:stCxn id="96" idx="3"/>
            <a:endCxn id="101" idx="2"/>
          </p:cNvCxnSpPr>
          <p:nvPr/>
        </p:nvCxnSpPr>
        <p:spPr>
          <a:xfrm>
            <a:off x="2257911" y="2523298"/>
            <a:ext cx="871267" cy="1598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單箭頭接點 131"/>
          <p:cNvCxnSpPr>
            <a:stCxn id="96" idx="3"/>
            <a:endCxn id="102" idx="2"/>
          </p:cNvCxnSpPr>
          <p:nvPr/>
        </p:nvCxnSpPr>
        <p:spPr>
          <a:xfrm>
            <a:off x="2257911" y="2523298"/>
            <a:ext cx="859634" cy="13878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單箭頭接點 132"/>
          <p:cNvCxnSpPr>
            <a:stCxn id="105" idx="3"/>
            <a:endCxn id="100" idx="2"/>
          </p:cNvCxnSpPr>
          <p:nvPr/>
        </p:nvCxnSpPr>
        <p:spPr>
          <a:xfrm flipV="1">
            <a:off x="2329408" y="1904595"/>
            <a:ext cx="797428" cy="19932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單箭頭接點 133"/>
          <p:cNvCxnSpPr>
            <a:stCxn id="105" idx="3"/>
            <a:endCxn id="101" idx="2"/>
          </p:cNvCxnSpPr>
          <p:nvPr/>
        </p:nvCxnSpPr>
        <p:spPr>
          <a:xfrm flipV="1">
            <a:off x="2303039" y="2683165"/>
            <a:ext cx="826139" cy="12146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單箭頭接點 134"/>
          <p:cNvCxnSpPr>
            <a:stCxn id="105" idx="3"/>
            <a:endCxn id="102" idx="2"/>
          </p:cNvCxnSpPr>
          <p:nvPr/>
        </p:nvCxnSpPr>
        <p:spPr>
          <a:xfrm>
            <a:off x="2303039" y="3897771"/>
            <a:ext cx="814506" cy="134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文字方塊 135"/>
          <p:cNvSpPr txBox="1"/>
          <p:nvPr/>
        </p:nvSpPr>
        <p:spPr>
          <a:xfrm rot="5400000">
            <a:off x="7122356" y="3055092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7" name="文字方塊 136"/>
          <p:cNvSpPr txBox="1"/>
          <p:nvPr/>
        </p:nvSpPr>
        <p:spPr>
          <a:xfrm>
            <a:off x="7191449" y="1536271"/>
            <a:ext cx="63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fr-CA" altLang="zh-TW" sz="2800" baseline="-25000" dirty="0" smtClean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lang="fr-CA" altLang="zh-TW" sz="280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8" name="文字方塊 137"/>
          <p:cNvSpPr txBox="1"/>
          <p:nvPr/>
        </p:nvSpPr>
        <p:spPr>
          <a:xfrm>
            <a:off x="7180166" y="2334491"/>
            <a:ext cx="63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fr-CA" altLang="zh-TW" sz="2800" baseline="-25000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lang="fr-CA" altLang="zh-TW" sz="280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9" name="文字方塊 138"/>
          <p:cNvSpPr txBox="1"/>
          <p:nvPr/>
        </p:nvSpPr>
        <p:spPr>
          <a:xfrm>
            <a:off x="7180166" y="3600723"/>
            <a:ext cx="63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err="1" smtClean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fr-CA" altLang="zh-TW" sz="2800" baseline="-25000" dirty="0" err="1" smtClean="0">
                <a:solidFill>
                  <a:prstClr val="black"/>
                </a:solidFill>
                <a:latin typeface="Calibri" panose="020F0502020204030204"/>
              </a:rPr>
              <a:t>M</a:t>
            </a:r>
            <a:endParaRPr lang="fr-CA" altLang="zh-TW" sz="280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altLang="zh-TW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général… </a:t>
            </a:r>
            <a:endParaRPr lang="fr-CA" altLang="zh-TW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318544" y="2185783"/>
            <a:ext cx="807843" cy="8323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</a:rPr>
              <a:t>W</a:t>
            </a:r>
            <a:r>
              <a:rPr lang="fr-CA" altLang="zh-TW" baseline="30000" dirty="0" smtClean="0">
                <a:solidFill>
                  <a:prstClr val="black"/>
                </a:solidFill>
              </a:rPr>
              <a:t>1</a:t>
            </a:r>
            <a:endParaRPr lang="fr-CA" altLang="zh-TW" baseline="30000" dirty="0">
              <a:solidFill>
                <a:prstClr val="black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3706747" y="2193987"/>
            <a:ext cx="807843" cy="8323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</a:rPr>
              <a:t>W</a:t>
            </a:r>
            <a:r>
              <a:rPr lang="fr-CA" altLang="zh-TW" baseline="30000" dirty="0" smtClean="0">
                <a:solidFill>
                  <a:prstClr val="black"/>
                </a:solidFill>
              </a:rPr>
              <a:t>2</a:t>
            </a:r>
            <a:endParaRPr lang="fr-CA" altLang="zh-TW" baseline="30000" dirty="0">
              <a:solidFill>
                <a:prstClr val="black"/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5172752" y="2187088"/>
            <a:ext cx="807843" cy="8323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</a:rPr>
              <a:t>W</a:t>
            </a:r>
            <a:r>
              <a:rPr lang="fr-CA" altLang="zh-TW" baseline="30000" dirty="0" smtClean="0">
                <a:solidFill>
                  <a:prstClr val="black"/>
                </a:solidFill>
              </a:rPr>
              <a:t>L</a:t>
            </a:r>
            <a:endParaRPr lang="fr-CA" altLang="zh-TW" baseline="30000" dirty="0">
              <a:solidFill>
                <a:prstClr val="black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4322227" y="2527382"/>
            <a:ext cx="450868" cy="854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</a:rPr>
              <a:t>b</a:t>
            </a:r>
            <a:r>
              <a:rPr lang="fr-CA" altLang="zh-TW" baseline="30000" dirty="0" smtClean="0">
                <a:solidFill>
                  <a:prstClr val="black"/>
                </a:solidFill>
              </a:rPr>
              <a:t>2</a:t>
            </a:r>
            <a:endParaRPr lang="fr-CA" altLang="zh-TW" baseline="30000" dirty="0">
              <a:solidFill>
                <a:prstClr val="black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812126" y="2503875"/>
            <a:ext cx="450868" cy="854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err="1" smtClean="0">
                <a:solidFill>
                  <a:prstClr val="black"/>
                </a:solidFill>
              </a:rPr>
              <a:t>b</a:t>
            </a:r>
            <a:r>
              <a:rPr lang="fr-CA" altLang="zh-TW" baseline="30000" dirty="0" err="1" smtClean="0">
                <a:solidFill>
                  <a:prstClr val="black"/>
                </a:solidFill>
              </a:rPr>
              <a:t>L</a:t>
            </a:r>
            <a:endParaRPr lang="fr-CA" altLang="zh-TW" baseline="30000" dirty="0">
              <a:solidFill>
                <a:prstClr val="black"/>
              </a:solidFill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2230673" y="3581029"/>
            <a:ext cx="441359" cy="877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</a:rPr>
              <a:t>x</a:t>
            </a:r>
            <a:endParaRPr lang="fr-CA" altLang="zh-TW" dirty="0">
              <a:solidFill>
                <a:prstClr val="black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3540087" y="3581029"/>
            <a:ext cx="441359" cy="877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</a:rPr>
              <a:t>a</a:t>
            </a:r>
            <a:r>
              <a:rPr lang="fr-CA" altLang="zh-TW" baseline="30000" dirty="0" smtClean="0">
                <a:solidFill>
                  <a:prstClr val="black"/>
                </a:solidFill>
              </a:rPr>
              <a:t>1</a:t>
            </a:r>
            <a:endParaRPr lang="fr-CA" altLang="zh-TW" baseline="30000" dirty="0">
              <a:solidFill>
                <a:prstClr val="black"/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4875211" y="3594769"/>
            <a:ext cx="441359" cy="877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</a:rPr>
              <a:t>a</a:t>
            </a:r>
            <a:r>
              <a:rPr lang="fr-CA" altLang="zh-TW" baseline="30000" dirty="0" smtClean="0">
                <a:solidFill>
                  <a:prstClr val="black"/>
                </a:solidFill>
              </a:rPr>
              <a:t>2</a:t>
            </a:r>
            <a:endParaRPr lang="fr-CA" altLang="zh-TW" baseline="30000" dirty="0">
              <a:solidFill>
                <a:prstClr val="black"/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6464825" y="3589712"/>
            <a:ext cx="441359" cy="877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</a:rPr>
              <a:t>y</a:t>
            </a:r>
            <a:endParaRPr lang="fr-CA" altLang="zh-TW" baseline="30000" dirty="0">
              <a:solidFill>
                <a:prstClr val="black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21225" y="4593012"/>
            <a:ext cx="441359" cy="877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</a:rPr>
              <a:t>y</a:t>
            </a:r>
            <a:endParaRPr lang="fr-CA" altLang="zh-TW" baseline="30000" dirty="0">
              <a:solidFill>
                <a:prstClr val="black"/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022727" y="4582414"/>
            <a:ext cx="1423980" cy="877076"/>
            <a:chOff x="3047770" y="5664328"/>
            <a:chExt cx="1423980" cy="8770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/>
                <p:cNvSpPr txBox="1"/>
                <p:nvPr/>
              </p:nvSpPr>
              <p:spPr>
                <a:xfrm>
                  <a:off x="3047770" y="5918200"/>
                  <a:ext cx="142398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altLang="zh-TW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TW" altLang="fr-C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CA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</m:d>
                      </m:oMath>
                    </m:oMathPara>
                  </a14:m>
                  <a:endParaRPr lang="fr-CA" altLang="zh-TW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5" name="文字方塊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7770" y="5918200"/>
                  <a:ext cx="1423980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717" b="-344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矩形 86"/>
            <p:cNvSpPr/>
            <p:nvPr/>
          </p:nvSpPr>
          <p:spPr>
            <a:xfrm>
              <a:off x="3778163" y="5664328"/>
              <a:ext cx="441359" cy="87707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dirty="0" smtClean="0">
                  <a:solidFill>
                    <a:prstClr val="black"/>
                  </a:solidFill>
                </a:rPr>
                <a:t>x</a:t>
              </a:r>
              <a:endParaRPr lang="fr-CA" altLang="zh-TW" dirty="0">
                <a:solidFill>
                  <a:prstClr val="black"/>
                </a:solidFill>
              </a:endParaRPr>
            </a:p>
          </p:txBody>
        </p:sp>
      </p:grpSp>
      <p:sp>
        <p:nvSpPr>
          <p:cNvPr id="140" name="矩形 139"/>
          <p:cNvSpPr/>
          <p:nvPr/>
        </p:nvSpPr>
        <p:spPr>
          <a:xfrm>
            <a:off x="5934446" y="5686811"/>
            <a:ext cx="450868" cy="854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</a:rPr>
              <a:t>b</a:t>
            </a:r>
            <a:r>
              <a:rPr lang="fr-CA" altLang="zh-TW" baseline="30000" dirty="0" smtClean="0">
                <a:solidFill>
                  <a:prstClr val="black"/>
                </a:solidFill>
              </a:rPr>
              <a:t>1</a:t>
            </a:r>
            <a:endParaRPr lang="fr-CA" altLang="zh-TW" baseline="30000" dirty="0">
              <a:solidFill>
                <a:prstClr val="black"/>
              </a:solidFill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4112961" y="5708963"/>
            <a:ext cx="807843" cy="8323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</a:rPr>
              <a:t>W</a:t>
            </a:r>
            <a:r>
              <a:rPr lang="fr-CA" altLang="zh-TW" baseline="30000" dirty="0" smtClean="0">
                <a:solidFill>
                  <a:prstClr val="black"/>
                </a:solidFill>
              </a:rPr>
              <a:t>1</a:t>
            </a:r>
            <a:endParaRPr lang="fr-CA" altLang="zh-TW" baseline="30000" dirty="0">
              <a:solidFill>
                <a:prstClr val="black"/>
              </a:solidFill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5013903" y="5685008"/>
            <a:ext cx="441359" cy="877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</a:rPr>
              <a:t>x</a:t>
            </a:r>
            <a:endParaRPr lang="fr-CA" altLang="zh-TW" dirty="0">
              <a:solidFill>
                <a:prstClr val="black"/>
              </a:solidFill>
            </a:endParaRPr>
          </a:p>
        </p:txBody>
      </p:sp>
      <p:sp>
        <p:nvSpPr>
          <p:cNvPr id="146" name="文字方塊 145"/>
          <p:cNvSpPr txBox="1"/>
          <p:nvPr/>
        </p:nvSpPr>
        <p:spPr>
          <a:xfrm>
            <a:off x="5514543" y="5880611"/>
            <a:ext cx="36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+</a:t>
            </a:r>
            <a:endParaRPr lang="fr-CA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字方塊 146"/>
              <p:cNvSpPr txBox="1"/>
              <p:nvPr/>
            </p:nvSpPr>
            <p:spPr>
              <a:xfrm>
                <a:off x="3652491" y="5938880"/>
                <a:ext cx="30024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fr-CA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fr-CA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fr-CA" altLang="zh-TW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7" name="文字方塊 1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491" y="5938880"/>
                <a:ext cx="3002489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矩形 148"/>
          <p:cNvSpPr/>
          <p:nvPr/>
        </p:nvSpPr>
        <p:spPr>
          <a:xfrm>
            <a:off x="6876409" y="5703455"/>
            <a:ext cx="450868" cy="854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</a:rPr>
              <a:t>b</a:t>
            </a:r>
            <a:r>
              <a:rPr lang="fr-CA" altLang="zh-TW" baseline="30000" dirty="0" smtClean="0">
                <a:solidFill>
                  <a:prstClr val="black"/>
                </a:solidFill>
              </a:rPr>
              <a:t>2</a:t>
            </a:r>
            <a:endParaRPr lang="fr-CA" altLang="zh-TW" baseline="30000" dirty="0">
              <a:solidFill>
                <a:prstClr val="black"/>
              </a:solidFill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2825706" y="5725607"/>
            <a:ext cx="807843" cy="8323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</a:rPr>
              <a:t>W</a:t>
            </a:r>
            <a:r>
              <a:rPr lang="fr-CA" altLang="zh-TW" baseline="30000" dirty="0" smtClean="0">
                <a:solidFill>
                  <a:prstClr val="black"/>
                </a:solidFill>
              </a:rPr>
              <a:t>2</a:t>
            </a:r>
            <a:endParaRPr lang="fr-CA" altLang="zh-TW" baseline="30000" dirty="0">
              <a:solidFill>
                <a:prstClr val="black"/>
              </a:solidFill>
            </a:endParaRPr>
          </a:p>
        </p:txBody>
      </p:sp>
      <p:sp>
        <p:nvSpPr>
          <p:cNvPr id="152" name="文字方塊 151"/>
          <p:cNvSpPr txBox="1"/>
          <p:nvPr/>
        </p:nvSpPr>
        <p:spPr>
          <a:xfrm>
            <a:off x="6521219" y="5892199"/>
            <a:ext cx="36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+</a:t>
            </a:r>
            <a:endParaRPr lang="fr-CA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8091450" y="5685008"/>
            <a:ext cx="450868" cy="854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err="1" smtClean="0">
                <a:solidFill>
                  <a:prstClr val="black"/>
                </a:solidFill>
              </a:rPr>
              <a:t>b</a:t>
            </a:r>
            <a:r>
              <a:rPr lang="fr-CA" altLang="zh-TW" baseline="30000" dirty="0" err="1" smtClean="0">
                <a:solidFill>
                  <a:prstClr val="black"/>
                </a:solidFill>
              </a:rPr>
              <a:t>L</a:t>
            </a:r>
            <a:endParaRPr lang="fr-CA" altLang="zh-TW" baseline="30000" dirty="0">
              <a:solidFill>
                <a:prstClr val="black"/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1129407" y="5718373"/>
            <a:ext cx="807843" cy="8323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</a:rPr>
              <a:t>W</a:t>
            </a:r>
            <a:r>
              <a:rPr lang="fr-CA" altLang="zh-TW" baseline="30000" dirty="0" smtClean="0">
                <a:solidFill>
                  <a:prstClr val="black"/>
                </a:solidFill>
              </a:rPr>
              <a:t>L</a:t>
            </a:r>
            <a:endParaRPr lang="fr-CA" altLang="zh-TW" baseline="30000" dirty="0">
              <a:solidFill>
                <a:prstClr val="black"/>
              </a:solidFill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11333819" y="6349207"/>
            <a:ext cx="441359" cy="8770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</a:rPr>
              <a:t>x</a:t>
            </a:r>
            <a:endParaRPr lang="fr-CA" altLang="zh-TW" dirty="0">
              <a:solidFill>
                <a:prstClr val="black"/>
              </a:solidFill>
            </a:endParaRPr>
          </a:p>
        </p:txBody>
      </p:sp>
      <p:sp>
        <p:nvSpPr>
          <p:cNvPr id="158" name="文字方塊 157"/>
          <p:cNvSpPr txBox="1"/>
          <p:nvPr/>
        </p:nvSpPr>
        <p:spPr>
          <a:xfrm>
            <a:off x="7780895" y="5884466"/>
            <a:ext cx="36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+</a:t>
            </a:r>
            <a:endParaRPr lang="fr-CA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860078" y="5819056"/>
            <a:ext cx="719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2881004" y="2531687"/>
            <a:ext cx="450868" cy="854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</a:rPr>
              <a:t>b</a:t>
            </a:r>
            <a:r>
              <a:rPr lang="fr-CA" altLang="zh-TW" baseline="30000" dirty="0" smtClean="0">
                <a:solidFill>
                  <a:prstClr val="black"/>
                </a:solidFill>
              </a:rPr>
              <a:t>1</a:t>
            </a:r>
            <a:endParaRPr lang="fr-CA" altLang="zh-TW" baseline="30000" dirty="0">
              <a:solidFill>
                <a:prstClr val="black"/>
              </a:solidFill>
            </a:endParaRPr>
          </a:p>
        </p:txBody>
      </p:sp>
      <p:sp>
        <p:nvSpPr>
          <p:cNvPr id="175" name="文字方塊 174"/>
          <p:cNvSpPr txBox="1"/>
          <p:nvPr/>
        </p:nvSpPr>
        <p:spPr>
          <a:xfrm>
            <a:off x="7372935" y="5774436"/>
            <a:ext cx="719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文字方塊 175"/>
              <p:cNvSpPr txBox="1"/>
              <p:nvPr/>
            </p:nvSpPr>
            <p:spPr>
              <a:xfrm>
                <a:off x="2777295" y="4572908"/>
                <a:ext cx="604535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CA" altLang="zh-TW" sz="2800" dirty="0" smtClean="0">
                    <a:solidFill>
                      <a:prstClr val="black"/>
                    </a:solidFill>
                    <a:latin typeface="Calibri" panose="020F0502020204030204"/>
                  </a:rPr>
                  <a:t>Le calcul parallèle peut aider (GPU!)</a:t>
                </a:r>
              </a:p>
              <a:p>
                <a:pPr marL="457200" indent="-4572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fr-CA" altLang="zh-TW" sz="2800" dirty="0">
                    <a:solidFill>
                      <a:prstClr val="black"/>
                    </a:solidFill>
                    <a:latin typeface="Calibri" panose="020F0502020204030204"/>
                  </a:rPr>
                  <a:t>Plusieurs</a:t>
                </a:r>
                <a14:m>
                  <m:oMath xmlns:m="http://schemas.openxmlformats.org/officeDocument/2006/math">
                    <m:r>
                      <a:rPr lang="fr-CA" altLang="zh-TW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fr-CA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fr-CA" altLang="zh-TW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fr-CA" altLang="zh-TW" sz="2800" dirty="0" smtClean="0">
                    <a:solidFill>
                      <a:prstClr val="black"/>
                    </a:solidFill>
                    <a:latin typeface="Calibri" panose="020F0502020204030204"/>
                  </a:rPr>
                  <a:t>imbriqués</a:t>
                </a:r>
                <a:endParaRPr lang="fr-CA" altLang="zh-TW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6" name="文字方塊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295" y="4572908"/>
                <a:ext cx="6045356" cy="954107"/>
              </a:xfrm>
              <a:prstGeom prst="rect">
                <a:avLst/>
              </a:prstGeom>
              <a:blipFill rotWithShape="0">
                <a:blip r:embed="rId14"/>
                <a:stretch>
                  <a:fillRect l="-1816" t="-5732" b="-1719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67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53" grpId="0"/>
      <p:bldP spid="85" grpId="0" animBg="1"/>
      <p:bldP spid="140" grpId="0" animBg="1"/>
      <p:bldP spid="141" grpId="0" animBg="1"/>
      <p:bldP spid="142" grpId="0" animBg="1"/>
      <p:bldP spid="146" grpId="0"/>
      <p:bldP spid="147" grpId="0"/>
      <p:bldP spid="149" grpId="0" animBg="1"/>
      <p:bldP spid="150" grpId="0" animBg="1"/>
      <p:bldP spid="152" grpId="0"/>
      <p:bldP spid="155" grpId="0" animBg="1"/>
      <p:bldP spid="156" grpId="0" animBg="1"/>
      <p:bldP spid="158" grpId="0"/>
      <p:bldP spid="8" grpId="0"/>
      <p:bldP spid="175" grpId="0"/>
      <p:bldP spid="1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3" name="Object 1028"/>
          <p:cNvGraphicFramePr>
            <a:graphicFrameLocks noChangeAspect="1"/>
          </p:cNvGraphicFramePr>
          <p:nvPr/>
        </p:nvGraphicFramePr>
        <p:xfrm>
          <a:off x="3462338" y="3071813"/>
          <a:ext cx="300513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4" name="Équation" r:id="rId4" imgW="1333500" imgH="342900" progId="Equation.3">
                  <p:embed/>
                </p:oleObj>
              </mc:Choice>
              <mc:Fallback>
                <p:oleObj name="Équation" r:id="rId4" imgW="13335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3071813"/>
                        <a:ext cx="3005137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1029"/>
          <p:cNvGraphicFramePr>
            <a:graphicFrameLocks noChangeAspect="1"/>
          </p:cNvGraphicFramePr>
          <p:nvPr/>
        </p:nvGraphicFramePr>
        <p:xfrm>
          <a:off x="3462338" y="4500563"/>
          <a:ext cx="27749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5" name="Equation" r:id="rId6" imgW="1447172" imgH="355446" progId="Equation.3">
                  <p:embed/>
                </p:oleObj>
              </mc:Choice>
              <mc:Fallback>
                <p:oleObj name="Equation" r:id="rId6" imgW="1447172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4500563"/>
                        <a:ext cx="27749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1030"/>
          <p:cNvSpPr>
            <a:spLocks noGrp="1" noChangeArrowheads="1"/>
          </p:cNvSpPr>
          <p:nvPr>
            <p:ph type="title"/>
          </p:nvPr>
        </p:nvSpPr>
        <p:spPr>
          <a:xfrm>
            <a:off x="685800" y="557213"/>
            <a:ext cx="7772400" cy="893762"/>
          </a:xfrm>
          <a:noFill/>
        </p:spPr>
        <p:txBody>
          <a:bodyPr/>
          <a:lstStyle/>
          <a:p>
            <a:pPr algn="l" eaLnBrk="1" hangingPunct="1"/>
            <a:r>
              <a:rPr lang="fr-CA" altLang="en-US" dirty="0" smtClean="0"/>
              <a:t>En résumé…</a:t>
            </a:r>
          </a:p>
        </p:txBody>
      </p:sp>
      <p:sp>
        <p:nvSpPr>
          <p:cNvPr id="11266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685800" y="1957592"/>
            <a:ext cx="7972425" cy="4313237"/>
          </a:xfrm>
          <a:blipFill rotWithShape="0">
            <a:blip r:embed="rId8"/>
            <a:stretch>
              <a:fillRect t="-2542" r="-1913"/>
            </a:stretch>
          </a:blipFill>
          <a:extLst/>
        </p:spPr>
        <p:txBody>
          <a:bodyPr/>
          <a:lstStyle/>
          <a:p>
            <a:r>
              <a:rPr lang="fr-CA" dirty="0">
                <a:noFill/>
              </a:rPr>
              <a:t> </a:t>
            </a:r>
          </a:p>
        </p:txBody>
      </p:sp>
      <p:grpSp>
        <p:nvGrpSpPr>
          <p:cNvPr id="6" name="Groupe 1"/>
          <p:cNvGrpSpPr>
            <a:grpSpLocks/>
          </p:cNvGrpSpPr>
          <p:nvPr/>
        </p:nvGrpSpPr>
        <p:grpSpPr bwMode="auto">
          <a:xfrm>
            <a:off x="5614200" y="124574"/>
            <a:ext cx="2979732" cy="1611804"/>
            <a:chOff x="1835150" y="4054475"/>
            <a:chExt cx="4894263" cy="2150927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587749" y="4054475"/>
              <a:ext cx="838200" cy="349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fr-FR" altLang="en-US" sz="110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102350" y="5156200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120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6102351" y="5149056"/>
              <a:ext cx="627062" cy="369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i="1" dirty="0" err="1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</a:t>
              </a:r>
              <a:r>
                <a:rPr lang="en-US" altLang="en-US" sz="1200" i="1" baseline="-25000" dirty="0" err="1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k</a:t>
              </a:r>
              <a:endParaRPr lang="en-US" altLang="en-US" sz="1200" i="1" baseline="-25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3663950" y="5689600"/>
              <a:ext cx="6096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120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765550" y="5689600"/>
              <a:ext cx="508000" cy="369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i="1" dirty="0" err="1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z</a:t>
              </a:r>
              <a:r>
                <a:rPr lang="en-US" altLang="en-US" sz="1200" i="1" baseline="-25000" dirty="0" err="1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</a:t>
              </a:r>
              <a:endParaRPr lang="en-US" altLang="en-US" sz="1200" i="1" baseline="-25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663950" y="4546600"/>
              <a:ext cx="6096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120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765550" y="4546599"/>
              <a:ext cx="508000" cy="369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i="1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z</a:t>
              </a:r>
              <a:r>
                <a:rPr lang="en-US" altLang="en-US" sz="1200" i="1" baseline="-250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273550" y="4775200"/>
              <a:ext cx="1828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 sz="1400">
                <a:latin typeface="+mn-lt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4273550" y="5461000"/>
              <a:ext cx="1828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 sz="1400">
                <a:latin typeface="+mn-lt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1835150" y="4546600"/>
              <a:ext cx="6096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120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936750" y="4546599"/>
              <a:ext cx="508000" cy="369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i="1" dirty="0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x</a:t>
              </a:r>
              <a:r>
                <a:rPr lang="en-US" altLang="en-US" sz="1200" i="1" baseline="-25000" dirty="0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  <a:endParaRPr lang="en-US" altLang="en-US" sz="1200" i="1" baseline="-25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35150" y="5689600"/>
              <a:ext cx="6096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120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936750" y="5689600"/>
              <a:ext cx="508000" cy="369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i="1" dirty="0" err="1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x</a:t>
              </a:r>
              <a:r>
                <a:rPr lang="en-US" altLang="en-US" sz="1200" i="1" baseline="-25000" dirty="0" err="1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endParaRPr lang="en-US" altLang="en-US" sz="1200" i="1" baseline="-25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444750" y="4775200"/>
              <a:ext cx="12192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 sz="1400">
                <a:latin typeface="+mn-lt"/>
              </a:endParaRP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444750" y="5918200"/>
              <a:ext cx="12192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 sz="1400">
                <a:latin typeface="+mn-lt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2444750" y="4851400"/>
              <a:ext cx="1219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 sz="1400">
                <a:latin typeface="+mn-lt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2444750" y="4927600"/>
              <a:ext cx="1295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 sz="1400">
                <a:latin typeface="+mn-lt"/>
              </a:endParaRP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4761890" y="4622800"/>
              <a:ext cx="708024" cy="349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050" i="1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</a:t>
              </a:r>
              <a:r>
                <a:rPr lang="en-US" altLang="en-US" sz="1050" i="1" baseline="-2500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1k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4685690" y="5765800"/>
              <a:ext cx="784225" cy="349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050" i="1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</a:t>
              </a:r>
              <a:r>
                <a:rPr lang="en-US" altLang="en-US" sz="1050" i="1" baseline="-2500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2k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2698140" y="4408488"/>
              <a:ext cx="685799" cy="349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050" i="1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v</a:t>
              </a:r>
              <a:r>
                <a:rPr lang="en-US" altLang="en-US" sz="1050" i="1" baseline="-25000" dirty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11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2780692" y="5856288"/>
              <a:ext cx="685799" cy="349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050" i="1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v</a:t>
              </a:r>
              <a:r>
                <a:rPr lang="en-US" altLang="en-US" sz="1050" i="1" baseline="-2500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np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2323490" y="4941888"/>
              <a:ext cx="717550" cy="349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050" i="1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v</a:t>
              </a:r>
              <a:r>
                <a:rPr lang="en-US" altLang="en-US" sz="1050" i="1" baseline="-2500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1p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3406775" y="5003800"/>
              <a:ext cx="717550" cy="349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050" b="1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v</a:t>
              </a:r>
              <a:r>
                <a:rPr lang="en-US" altLang="en-US" sz="1050" b="1" baseline="-2500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7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</a:t>
            </a:r>
            <a:r>
              <a:rPr lang="en-US" altLang="zh-TW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d’application</a:t>
            </a:r>
            <a:endParaRPr lang="zh-TW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Reconnaissance des </a:t>
            </a:r>
            <a:r>
              <a:rPr lang="en-US" altLang="zh-TW" dirty="0" err="1" smtClean="0"/>
              <a:t>chiffres</a:t>
            </a:r>
            <a:r>
              <a:rPr lang="en-US" altLang="zh-TW" dirty="0" smtClean="0"/>
              <a:t> manuscripts 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(Yann </a:t>
            </a:r>
            <a:r>
              <a:rPr lang="en-US" altLang="zh-TW" sz="2000" dirty="0" err="1" smtClean="0">
                <a:solidFill>
                  <a:schemeClr val="bg1">
                    <a:lumMod val="65000"/>
                  </a:schemeClr>
                </a:solidFill>
              </a:rPr>
              <a:t>LeCun</a:t>
            </a:r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162" y="3503955"/>
            <a:ext cx="1602442" cy="15922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7246" y="3518469"/>
            <a:ext cx="2034073" cy="15167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>
                <a:solidFill>
                  <a:prstClr val="white"/>
                </a:solidFill>
              </a:rPr>
              <a:t>MLP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3328044" y="3864273"/>
            <a:ext cx="714688" cy="847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6183987" y="3874139"/>
            <a:ext cx="714688" cy="847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898676" y="4005524"/>
            <a:ext cx="72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3200" dirty="0">
                <a:solidFill>
                  <a:prstClr val="black"/>
                </a:solidFill>
                <a:latin typeface="Calibri" panose="020F0502020204030204"/>
              </a:rPr>
              <a:t>“2”</a:t>
            </a:r>
            <a:endParaRPr lang="zh-TW" alt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454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0" y="365126"/>
            <a:ext cx="8380935" cy="1325563"/>
          </a:xfrm>
        </p:spPr>
        <p:txBody>
          <a:bodyPr>
            <a:noAutofit/>
          </a:bodyPr>
          <a:lstStyle/>
          <a:p>
            <a:r>
              <a:rPr lang="en-US" altLang="zh-TW" sz="4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Exemple</a:t>
            </a:r>
            <a:r>
              <a:rPr lang="en-US" altLang="zh-TW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4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d’application</a:t>
            </a:r>
            <a:r>
              <a:rPr lang="en-US" altLang="zh-TW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Reconnaissance des </a:t>
            </a:r>
            <a:r>
              <a:rPr lang="en-US" altLang="zh-TW" sz="4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chiffres</a:t>
            </a:r>
            <a:r>
              <a:rPr lang="en-US" altLang="zh-TW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manuscrits</a:t>
            </a:r>
            <a:endParaRPr lang="zh-TW" alt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Entrées</a:t>
            </a:r>
            <a:endParaRPr lang="zh-TW" altLang="en-US" sz="32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Sorties</a:t>
            </a:r>
            <a:endParaRPr lang="zh-TW" altLang="en-US" sz="3200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933" y="3309806"/>
            <a:ext cx="2130022" cy="211645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336292" y="541328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800" dirty="0">
                <a:solidFill>
                  <a:prstClr val="black"/>
                </a:solidFill>
                <a:latin typeface="Calibri" panose="020F0502020204030204"/>
              </a:rPr>
              <a:t>16 x 16 = 256</a:t>
            </a:r>
            <a:endParaRPr lang="zh-TW" alt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48638" y="3006726"/>
            <a:ext cx="498951" cy="262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17026" y="3724419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22844" y="3154090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black"/>
              </a:solidFill>
            </a:endParaRPr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>
            <p:extLst/>
          </p:nvPr>
        </p:nvGraphicFramePr>
        <p:xfrm>
          <a:off x="3535543" y="3058840"/>
          <a:ext cx="3254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7" name="方程式" r:id="rId5" imgW="152280" imgH="215640" progId="Equation.3">
                  <p:embed/>
                </p:oleObj>
              </mc:Choice>
              <mc:Fallback>
                <p:oleObj name="方程式" r:id="rId5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543" y="3058840"/>
                        <a:ext cx="325438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3540839" y="3641569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8" name="方程式" r:id="rId7" imgW="164880" imgH="215640" progId="Equation.3">
                  <p:embed/>
                </p:oleObj>
              </mc:Choice>
              <mc:Fallback>
                <p:oleObj name="方程式" r:id="rId7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839" y="3641569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3526551" y="5122176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black"/>
              </a:solidFill>
            </a:endParaRPr>
          </a:p>
        </p:txBody>
      </p:sp>
      <p:graphicFrame>
        <p:nvGraphicFramePr>
          <p:cNvPr id="15" name="Object 12"/>
          <p:cNvGraphicFramePr>
            <a:graphicFrameLocks noChangeAspect="1"/>
          </p:cNvGraphicFramePr>
          <p:nvPr>
            <p:extLst/>
          </p:nvPr>
        </p:nvGraphicFramePr>
        <p:xfrm>
          <a:off x="3454628" y="5025409"/>
          <a:ext cx="5445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9" name="方程式" r:id="rId9" imgW="253800" imgH="228600" progId="Equation.3">
                  <p:embed/>
                </p:oleObj>
              </mc:Choice>
              <mc:Fallback>
                <p:oleObj name="方程式" r:id="rId9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628" y="5025409"/>
                        <a:ext cx="5445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 rot="5400000">
            <a:off x="3402483" y="4407118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手繪多邊形 16"/>
          <p:cNvSpPr/>
          <p:nvPr/>
        </p:nvSpPr>
        <p:spPr>
          <a:xfrm>
            <a:off x="1214665" y="3068121"/>
            <a:ext cx="2305050" cy="363941"/>
          </a:xfrm>
          <a:custGeom>
            <a:avLst/>
            <a:gdLst>
              <a:gd name="connsiteX0" fmla="*/ 0 w 2305050"/>
              <a:gd name="connsiteY0" fmla="*/ 374550 h 374550"/>
              <a:gd name="connsiteX1" fmla="*/ 876300 w 2305050"/>
              <a:gd name="connsiteY1" fmla="*/ 6250 h 374550"/>
              <a:gd name="connsiteX2" fmla="*/ 2305050 w 2305050"/>
              <a:gd name="connsiteY2" fmla="*/ 177700 h 37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5050" h="374550">
                <a:moveTo>
                  <a:pt x="0" y="374550"/>
                </a:moveTo>
                <a:cubicBezTo>
                  <a:pt x="246062" y="206804"/>
                  <a:pt x="492125" y="39058"/>
                  <a:pt x="876300" y="6250"/>
                </a:cubicBezTo>
                <a:cubicBezTo>
                  <a:pt x="1260475" y="-26558"/>
                  <a:pt x="1782762" y="75571"/>
                  <a:pt x="2305050" y="17770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1348015" y="3241062"/>
            <a:ext cx="2171700" cy="646109"/>
          </a:xfrm>
          <a:custGeom>
            <a:avLst/>
            <a:gdLst>
              <a:gd name="connsiteX0" fmla="*/ 0 w 2171700"/>
              <a:gd name="connsiteY0" fmla="*/ 188909 h 646109"/>
              <a:gd name="connsiteX1" fmla="*/ 1073150 w 2171700"/>
              <a:gd name="connsiteY1" fmla="*/ 23809 h 646109"/>
              <a:gd name="connsiteX2" fmla="*/ 2171700 w 2171700"/>
              <a:gd name="connsiteY2" fmla="*/ 646109 h 64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1700" h="646109">
                <a:moveTo>
                  <a:pt x="0" y="188909"/>
                </a:moveTo>
                <a:cubicBezTo>
                  <a:pt x="355600" y="68259"/>
                  <a:pt x="711200" y="-52391"/>
                  <a:pt x="1073150" y="23809"/>
                </a:cubicBezTo>
                <a:cubicBezTo>
                  <a:pt x="1435100" y="100009"/>
                  <a:pt x="1803400" y="373059"/>
                  <a:pt x="2171700" y="646109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19" name="手繪多邊形 18"/>
          <p:cNvSpPr/>
          <p:nvPr/>
        </p:nvSpPr>
        <p:spPr>
          <a:xfrm>
            <a:off x="3081565" y="5284171"/>
            <a:ext cx="463550" cy="243308"/>
          </a:xfrm>
          <a:custGeom>
            <a:avLst/>
            <a:gdLst>
              <a:gd name="connsiteX0" fmla="*/ 0 w 463550"/>
              <a:gd name="connsiteY0" fmla="*/ 0 h 243308"/>
              <a:gd name="connsiteX1" fmla="*/ 101600 w 463550"/>
              <a:gd name="connsiteY1" fmla="*/ 241300 h 243308"/>
              <a:gd name="connsiteX2" fmla="*/ 463550 w 463550"/>
              <a:gd name="connsiteY2" fmla="*/ 95250 h 24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550" h="243308">
                <a:moveTo>
                  <a:pt x="0" y="0"/>
                </a:moveTo>
                <a:cubicBezTo>
                  <a:pt x="12171" y="112712"/>
                  <a:pt x="24342" y="225425"/>
                  <a:pt x="101600" y="241300"/>
                </a:cubicBezTo>
                <a:cubicBezTo>
                  <a:pt x="178858" y="257175"/>
                  <a:pt x="321204" y="176212"/>
                  <a:pt x="463550" y="9525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371218" y="5765880"/>
            <a:ext cx="3012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prstClr val="black"/>
                </a:solidFill>
                <a:latin typeface="Calibri" panose="020F0502020204030204"/>
              </a:rPr>
              <a:t>Pixel non vide → 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dirty="0" smtClean="0">
                <a:solidFill>
                  <a:prstClr val="black"/>
                </a:solidFill>
                <a:latin typeface="Calibri" panose="020F0502020204030204"/>
              </a:rPr>
              <a:t>Pixel </a:t>
            </a:r>
            <a:r>
              <a:rPr lang="en-US" altLang="zh-TW" dirty="0">
                <a:solidFill>
                  <a:prstClr val="black"/>
                </a:solidFill>
                <a:latin typeface="Calibri" panose="020F0502020204030204"/>
              </a:rPr>
              <a:t>vide → 0</a:t>
            </a:r>
            <a:endParaRPr lang="zh-TW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5179092" y="2822199"/>
            <a:ext cx="642352" cy="2642877"/>
            <a:chOff x="7142066" y="1987121"/>
            <a:chExt cx="642352" cy="2642877"/>
          </a:xfrm>
        </p:grpSpPr>
        <p:sp>
          <p:nvSpPr>
            <p:cNvPr id="21" name="矩形 20"/>
            <p:cNvSpPr/>
            <p:nvPr/>
          </p:nvSpPr>
          <p:spPr>
            <a:xfrm>
              <a:off x="7142066" y="2004946"/>
              <a:ext cx="498951" cy="26250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TW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 rot="5400000">
              <a:off x="7084256" y="3505942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sz="2800" dirty="0">
                  <a:solidFill>
                    <a:prstClr val="black"/>
                  </a:solidFill>
                  <a:latin typeface="Calibri" panose="020F0502020204030204"/>
                </a:rPr>
                <a:t>……</a:t>
              </a:r>
              <a:endParaRPr lang="zh-TW" altLang="en-US" sz="2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7153349" y="1987121"/>
              <a:ext cx="631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sz="2800" dirty="0">
                  <a:solidFill>
                    <a:prstClr val="black"/>
                  </a:solidFill>
                  <a:latin typeface="Calibri" panose="020F0502020204030204"/>
                </a:rPr>
                <a:t>y</a:t>
              </a:r>
              <a:r>
                <a:rPr lang="en-US" altLang="zh-TW" sz="2800" baseline="-25000" dirty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endParaRPr lang="zh-TW" altLang="en-US" sz="28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7142066" y="2785341"/>
              <a:ext cx="631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sz="2800" dirty="0">
                  <a:solidFill>
                    <a:prstClr val="black"/>
                  </a:solidFill>
                  <a:latin typeface="Calibri" panose="020F0502020204030204"/>
                </a:rPr>
                <a:t>y</a:t>
              </a:r>
              <a:r>
                <a:rPr lang="en-US" altLang="zh-TW" sz="2800" baseline="-25000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endParaRPr lang="zh-TW" altLang="en-US" sz="28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7142066" y="4051573"/>
              <a:ext cx="631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TW" sz="2800" dirty="0">
                  <a:solidFill>
                    <a:prstClr val="black"/>
                  </a:solidFill>
                  <a:latin typeface="Calibri" panose="020F0502020204030204"/>
                </a:rPr>
                <a:t>y</a:t>
              </a:r>
              <a:r>
                <a:rPr lang="en-US" altLang="zh-TW" sz="2800" baseline="-25000" dirty="0">
                  <a:solidFill>
                    <a:prstClr val="black"/>
                  </a:solidFill>
                  <a:latin typeface="Calibri" panose="020F0502020204030204"/>
                </a:rPr>
                <a:t>10</a:t>
              </a:r>
              <a:endParaRPr lang="zh-TW" altLang="en-US" sz="28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7" name="文字方塊 26"/>
          <p:cNvSpPr txBox="1"/>
          <p:nvPr/>
        </p:nvSpPr>
        <p:spPr>
          <a:xfrm>
            <a:off x="5106944" y="5737345"/>
            <a:ext cx="3566686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dirty="0" err="1">
                <a:solidFill>
                  <a:prstClr val="white"/>
                </a:solidFill>
              </a:rPr>
              <a:t>Chaque</a:t>
            </a:r>
            <a:r>
              <a:rPr lang="en-US" altLang="zh-TW" dirty="0">
                <a:solidFill>
                  <a:prstClr val="white"/>
                </a:solidFill>
              </a:rPr>
              <a:t> dimension </a:t>
            </a:r>
            <a:r>
              <a:rPr lang="en-US" altLang="zh-TW" dirty="0" err="1">
                <a:solidFill>
                  <a:prstClr val="white"/>
                </a:solidFill>
              </a:rPr>
              <a:t>donne</a:t>
            </a:r>
            <a:r>
              <a:rPr lang="en-US" altLang="zh-TW" dirty="0">
                <a:solidFill>
                  <a:prstClr val="white"/>
                </a:solidFill>
              </a:rPr>
              <a:t> la </a:t>
            </a:r>
            <a:r>
              <a:rPr lang="en-US" altLang="zh-TW" dirty="0" err="1">
                <a:solidFill>
                  <a:prstClr val="white"/>
                </a:solidFill>
              </a:rPr>
              <a:t>confiance</a:t>
            </a:r>
            <a:r>
              <a:rPr lang="en-US" altLang="zh-TW" dirty="0">
                <a:solidFill>
                  <a:prstClr val="white"/>
                </a:solidFill>
              </a:rPr>
              <a:t> </a:t>
            </a:r>
            <a:r>
              <a:rPr lang="en-US" altLang="zh-TW" dirty="0" err="1">
                <a:solidFill>
                  <a:prstClr val="white"/>
                </a:solidFill>
              </a:rPr>
              <a:t>en</a:t>
            </a:r>
            <a:r>
              <a:rPr lang="en-US" altLang="zh-TW" dirty="0">
                <a:solidFill>
                  <a:prstClr val="white"/>
                </a:solidFill>
              </a:rPr>
              <a:t> un </a:t>
            </a:r>
            <a:r>
              <a:rPr lang="en-US" altLang="zh-TW" dirty="0" err="1">
                <a:solidFill>
                  <a:prstClr val="white"/>
                </a:solidFill>
              </a:rPr>
              <a:t>résultat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048212" y="2883754"/>
            <a:ext cx="861633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prstClr val="white"/>
                </a:solidFill>
              </a:rPr>
              <a:t>is 1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055521" y="3665036"/>
            <a:ext cx="847013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prstClr val="white"/>
                </a:solidFill>
              </a:rPr>
              <a:t>is 2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055521" y="4939005"/>
            <a:ext cx="83476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prstClr val="white"/>
                </a:solidFill>
              </a:rPr>
              <a:t>is 0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 rot="5400000">
            <a:off x="6188216" y="4321802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115795" y="2944663"/>
            <a:ext cx="619787" cy="4320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prstClr val="white"/>
                </a:solidFill>
              </a:rPr>
              <a:t>0.1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115795" y="3669068"/>
            <a:ext cx="619787" cy="4320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prstClr val="white"/>
                </a:solidFill>
              </a:rPr>
              <a:t>0.7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096948" y="4938330"/>
            <a:ext cx="656740" cy="4320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prstClr val="white"/>
                </a:solidFill>
              </a:rPr>
              <a:t>0.2</a:t>
            </a:r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007951" y="3577013"/>
            <a:ext cx="1950970" cy="640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006627" y="3813785"/>
            <a:ext cx="1940923" cy="9033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 err="1">
                <a:solidFill>
                  <a:prstClr val="white"/>
                </a:solidFill>
              </a:rPr>
              <a:t>L’image</a:t>
            </a:r>
            <a:r>
              <a:rPr lang="en-US" altLang="zh-TW" sz="2800" dirty="0">
                <a:solidFill>
                  <a:prstClr val="white"/>
                </a:solidFill>
              </a:rPr>
              <a:t> </a:t>
            </a:r>
            <a:r>
              <a:rPr lang="en-US" altLang="zh-TW" sz="2800" dirty="0" err="1">
                <a:solidFill>
                  <a:prstClr val="white"/>
                </a:solidFill>
              </a:rPr>
              <a:t>est</a:t>
            </a:r>
            <a:r>
              <a:rPr lang="en-US" altLang="zh-TW" sz="2800" dirty="0">
                <a:solidFill>
                  <a:prstClr val="white"/>
                </a:solidFill>
              </a:rPr>
              <a:t>  “2”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1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4" grpId="0" animBg="1"/>
      <p:bldP spid="16" grpId="0"/>
      <p:bldP spid="17" grpId="0" animBg="1"/>
      <p:bldP spid="18" grpId="0" animBg="1"/>
      <p:bldP spid="19" grpId="0" animBg="1"/>
      <p:bldP spid="20" grpId="0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Softmax</a:t>
            </a:r>
            <a:endParaRPr lang="zh-TW" alt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252039"/>
            <a:ext cx="7886700" cy="36956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err="1" smtClean="0"/>
              <a:t>Une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couche</a:t>
            </a:r>
            <a:r>
              <a:rPr lang="en-US" altLang="zh-TW" dirty="0" smtClean="0"/>
              <a:t> de sortie </a:t>
            </a:r>
            <a:r>
              <a:rPr lang="en-US" altLang="zh-TW" i="1" dirty="0" err="1" smtClean="0"/>
              <a:t>Softmax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peut</a:t>
            </a:r>
            <a:r>
              <a:rPr lang="en-US" altLang="zh-TW" dirty="0" smtClean="0"/>
              <a:t> aider 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28613" y="1736809"/>
            <a:ext cx="531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sz="2800" dirty="0">
                <a:solidFill>
                  <a:prstClr val="black"/>
                </a:solidFill>
                <a:latin typeface="Calibri" panose="020F0502020204030204"/>
              </a:rPr>
              <a:t>Couche de sortie </a:t>
            </a:r>
            <a:r>
              <a:rPr lang="en-US" altLang="zh-TW" sz="2800" dirty="0" err="1">
                <a:solidFill>
                  <a:prstClr val="black"/>
                </a:solidFill>
                <a:latin typeface="Calibri" panose="020F0502020204030204"/>
              </a:rPr>
              <a:t>ordinaire</a:t>
            </a:r>
            <a:endParaRPr lang="zh-TW" alt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4" name="直線單箭頭接點 43"/>
          <p:cNvCxnSpPr/>
          <p:nvPr/>
        </p:nvCxnSpPr>
        <p:spPr>
          <a:xfrm flipV="1">
            <a:off x="2255109" y="3561368"/>
            <a:ext cx="1219201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2255109" y="4447294"/>
            <a:ext cx="121920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2255109" y="2673389"/>
            <a:ext cx="121920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12"/>
          <p:cNvGraphicFramePr>
            <a:graphicFrameLocks noChangeAspect="1"/>
          </p:cNvGraphicFramePr>
          <p:nvPr>
            <p:extLst/>
          </p:nvPr>
        </p:nvGraphicFramePr>
        <p:xfrm>
          <a:off x="3573982" y="2373411"/>
          <a:ext cx="13827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13" name="方程式" r:id="rId4" imgW="647640" imgH="228600" progId="Equation.3">
                  <p:embed/>
                </p:oleObj>
              </mc:Choice>
              <mc:Fallback>
                <p:oleObj name="方程式" r:id="rId4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982" y="2373411"/>
                        <a:ext cx="1382713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2"/>
          <p:cNvGraphicFramePr>
            <a:graphicFrameLocks noChangeAspect="1"/>
          </p:cNvGraphicFramePr>
          <p:nvPr>
            <p:extLst/>
          </p:nvPr>
        </p:nvGraphicFramePr>
        <p:xfrm>
          <a:off x="3558107" y="3310036"/>
          <a:ext cx="143668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14" name="方程式" r:id="rId6" imgW="672840" imgH="228600" progId="Equation.3">
                  <p:embed/>
                </p:oleObj>
              </mc:Choice>
              <mc:Fallback>
                <p:oleObj name="方程式" r:id="rId6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8107" y="3310036"/>
                        <a:ext cx="143668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2"/>
          <p:cNvGraphicFramePr>
            <a:graphicFrameLocks noChangeAspect="1"/>
          </p:cNvGraphicFramePr>
          <p:nvPr>
            <p:extLst/>
          </p:nvPr>
        </p:nvGraphicFramePr>
        <p:xfrm>
          <a:off x="3572395" y="4176811"/>
          <a:ext cx="14097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15" name="方程式" r:id="rId8" imgW="660240" imgH="241200" progId="Equation.3">
                  <p:embed/>
                </p:oleObj>
              </mc:Choice>
              <mc:Fallback>
                <p:oleObj name="方程式" r:id="rId8" imgW="660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2395" y="4176811"/>
                        <a:ext cx="14097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直線單箭頭接點 49"/>
          <p:cNvCxnSpPr/>
          <p:nvPr/>
        </p:nvCxnSpPr>
        <p:spPr>
          <a:xfrm>
            <a:off x="1030592" y="3568041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>
            <a:off x="1030592" y="4453967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/>
          <p:cNvCxnSpPr/>
          <p:nvPr/>
        </p:nvCxnSpPr>
        <p:spPr>
          <a:xfrm>
            <a:off x="1030592" y="2680062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橢圓 52"/>
          <p:cNvSpPr/>
          <p:nvPr/>
        </p:nvSpPr>
        <p:spPr>
          <a:xfrm>
            <a:off x="1664685" y="2382519"/>
            <a:ext cx="595086" cy="595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54" name="橢圓 53"/>
          <p:cNvSpPr/>
          <p:nvPr/>
        </p:nvSpPr>
        <p:spPr>
          <a:xfrm>
            <a:off x="1664685" y="3270498"/>
            <a:ext cx="595086" cy="595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55" name="橢圓 54"/>
          <p:cNvSpPr/>
          <p:nvPr/>
        </p:nvSpPr>
        <p:spPr>
          <a:xfrm>
            <a:off x="1664685" y="4156424"/>
            <a:ext cx="595086" cy="595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graphicFrame>
        <p:nvGraphicFramePr>
          <p:cNvPr id="56" name="Object 12"/>
          <p:cNvGraphicFramePr>
            <a:graphicFrameLocks noChangeAspect="1"/>
          </p:cNvGraphicFramePr>
          <p:nvPr>
            <p:extLst/>
          </p:nvPr>
        </p:nvGraphicFramePr>
        <p:xfrm>
          <a:off x="705370" y="2421036"/>
          <a:ext cx="3524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16" name="方程式" r:id="rId10" imgW="164880" imgH="228600" progId="Equation.3">
                  <p:embed/>
                </p:oleObj>
              </mc:Choice>
              <mc:Fallback>
                <p:oleObj name="方程式" r:id="rId10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370" y="2421036"/>
                        <a:ext cx="35242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2"/>
          <p:cNvGraphicFramePr>
            <a:graphicFrameLocks noChangeAspect="1"/>
          </p:cNvGraphicFramePr>
          <p:nvPr>
            <p:extLst/>
          </p:nvPr>
        </p:nvGraphicFramePr>
        <p:xfrm>
          <a:off x="670445" y="3308449"/>
          <a:ext cx="3524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17" name="方程式" r:id="rId12" imgW="164880" imgH="228600" progId="Equation.3">
                  <p:embed/>
                </p:oleObj>
              </mc:Choice>
              <mc:Fallback>
                <p:oleObj name="方程式" r:id="rId12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45" y="3308449"/>
                        <a:ext cx="35242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12"/>
          <p:cNvGraphicFramePr>
            <a:graphicFrameLocks noChangeAspect="1"/>
          </p:cNvGraphicFramePr>
          <p:nvPr>
            <p:extLst/>
          </p:nvPr>
        </p:nvGraphicFramePr>
        <p:xfrm>
          <a:off x="703782" y="4156174"/>
          <a:ext cx="3524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18" name="方程式" r:id="rId14" imgW="164880" imgH="241200" progId="Equation.3">
                  <p:embed/>
                </p:oleObj>
              </mc:Choice>
              <mc:Fallback>
                <p:oleObj name="方程式" r:id="rId14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82" y="4156174"/>
                        <a:ext cx="3524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12"/>
          <p:cNvGraphicFramePr>
            <a:graphicFrameLocks noChangeAspect="1"/>
          </p:cNvGraphicFramePr>
          <p:nvPr>
            <p:extLst/>
          </p:nvPr>
        </p:nvGraphicFramePr>
        <p:xfrm>
          <a:off x="1810270" y="2549624"/>
          <a:ext cx="3238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19" name="方程式" r:id="rId16" imgW="152280" imgH="139680" progId="Equation.3">
                  <p:embed/>
                </p:oleObj>
              </mc:Choice>
              <mc:Fallback>
                <p:oleObj name="方程式" r:id="rId1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0270" y="2549624"/>
                        <a:ext cx="32385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2"/>
          <p:cNvGraphicFramePr>
            <a:graphicFrameLocks noChangeAspect="1"/>
          </p:cNvGraphicFramePr>
          <p:nvPr>
            <p:extLst/>
          </p:nvPr>
        </p:nvGraphicFramePr>
        <p:xfrm>
          <a:off x="1799157" y="3440211"/>
          <a:ext cx="3254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20" name="方程式" r:id="rId18" imgW="152280" imgH="139680" progId="Equation.3">
                  <p:embed/>
                </p:oleObj>
              </mc:Choice>
              <mc:Fallback>
                <p:oleObj name="方程式" r:id="rId18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157" y="3440211"/>
                        <a:ext cx="325438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2"/>
          <p:cNvGraphicFramePr>
            <a:graphicFrameLocks noChangeAspect="1"/>
          </p:cNvGraphicFramePr>
          <p:nvPr>
            <p:extLst/>
          </p:nvPr>
        </p:nvGraphicFramePr>
        <p:xfrm>
          <a:off x="1830907" y="4313336"/>
          <a:ext cx="32702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21" name="方程式" r:id="rId20" imgW="152280" imgH="139680" progId="Equation.3">
                  <p:embed/>
                </p:oleObj>
              </mc:Choice>
              <mc:Fallback>
                <p:oleObj name="方程式" r:id="rId20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907" y="4313336"/>
                        <a:ext cx="32702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字方塊 22"/>
          <p:cNvSpPr txBox="1"/>
          <p:nvPr/>
        </p:nvSpPr>
        <p:spPr>
          <a:xfrm>
            <a:off x="5475251" y="2554963"/>
            <a:ext cx="3381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dirty="0" err="1">
                <a:solidFill>
                  <a:prstClr val="black"/>
                </a:solidFill>
                <a:latin typeface="Calibri" panose="020F0502020204030204"/>
              </a:rPr>
              <a:t>En</a:t>
            </a:r>
            <a:r>
              <a:rPr lang="en-US" altLang="zh-TW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zh-TW" dirty="0" err="1">
                <a:solidFill>
                  <a:prstClr val="black"/>
                </a:solidFill>
                <a:latin typeface="Calibri" panose="020F0502020204030204"/>
              </a:rPr>
              <a:t>général</a:t>
            </a:r>
            <a:r>
              <a:rPr lang="en-US" altLang="zh-TW" dirty="0">
                <a:solidFill>
                  <a:prstClr val="black"/>
                </a:solidFill>
                <a:latin typeface="Calibri" panose="020F0502020204030204"/>
              </a:rPr>
              <a:t>, la </a:t>
            </a:r>
            <a:r>
              <a:rPr lang="en-US" altLang="zh-TW" dirty="0" err="1">
                <a:solidFill>
                  <a:prstClr val="black"/>
                </a:solidFill>
                <a:latin typeface="Calibri" panose="020F0502020204030204"/>
              </a:rPr>
              <a:t>somme</a:t>
            </a:r>
            <a:r>
              <a:rPr lang="en-US" altLang="zh-TW" dirty="0">
                <a:solidFill>
                  <a:prstClr val="black"/>
                </a:solidFill>
                <a:latin typeface="Calibri" panose="020F0502020204030204"/>
              </a:rPr>
              <a:t> des sortie du MLP </a:t>
            </a:r>
            <a:r>
              <a:rPr lang="en-US" altLang="zh-TW" dirty="0" err="1">
                <a:solidFill>
                  <a:prstClr val="black"/>
                </a:solidFill>
                <a:latin typeface="Calibri" panose="020F0502020204030204"/>
              </a:rPr>
              <a:t>est</a:t>
            </a:r>
            <a:r>
              <a:rPr lang="en-US" altLang="zh-TW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zh-TW" dirty="0" err="1">
                <a:solidFill>
                  <a:prstClr val="black"/>
                </a:solidFill>
                <a:latin typeface="Calibri" panose="020F0502020204030204"/>
              </a:rPr>
              <a:t>aritraire</a:t>
            </a:r>
            <a:endParaRPr lang="zh-TW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475251" y="3865584"/>
            <a:ext cx="3728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prstClr val="black"/>
                </a:solidFill>
                <a:latin typeface="Calibri" panose="020F0502020204030204"/>
              </a:rPr>
              <a:t>Les </a:t>
            </a:r>
            <a:r>
              <a:rPr lang="en-US" altLang="zh-TW" dirty="0" err="1">
                <a:solidFill>
                  <a:prstClr val="black"/>
                </a:solidFill>
                <a:latin typeface="Calibri" panose="020F0502020204030204"/>
              </a:rPr>
              <a:t>valeurs</a:t>
            </a:r>
            <a:r>
              <a:rPr lang="en-US" altLang="zh-TW" dirty="0">
                <a:solidFill>
                  <a:prstClr val="black"/>
                </a:solidFill>
                <a:latin typeface="Calibri" panose="020F0502020204030204"/>
              </a:rPr>
              <a:t> de sortie </a:t>
            </a:r>
            <a:r>
              <a:rPr lang="en-US" altLang="zh-TW" dirty="0" err="1">
                <a:solidFill>
                  <a:prstClr val="black"/>
                </a:solidFill>
                <a:latin typeface="Calibri" panose="020F0502020204030204"/>
              </a:rPr>
              <a:t>peuvent</a:t>
            </a:r>
            <a:r>
              <a:rPr lang="en-US" altLang="zh-TW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zh-TW" dirty="0" err="1">
                <a:solidFill>
                  <a:prstClr val="black"/>
                </a:solidFill>
                <a:latin typeface="Calibri" panose="020F0502020204030204"/>
              </a:rPr>
              <a:t>être</a:t>
            </a:r>
            <a:r>
              <a:rPr lang="en-US" altLang="zh-TW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zh-TW" dirty="0" err="1">
                <a:solidFill>
                  <a:prstClr val="black"/>
                </a:solidFill>
                <a:latin typeface="Calibri" panose="020F0502020204030204"/>
              </a:rPr>
              <a:t>difficles</a:t>
            </a:r>
            <a:r>
              <a:rPr lang="en-US" altLang="zh-TW" dirty="0">
                <a:solidFill>
                  <a:prstClr val="black"/>
                </a:solidFill>
                <a:latin typeface="Calibri" panose="020F0502020204030204"/>
              </a:rPr>
              <a:t> à </a:t>
            </a:r>
            <a:r>
              <a:rPr lang="en-US" altLang="zh-TW" dirty="0" err="1">
                <a:solidFill>
                  <a:prstClr val="black"/>
                </a:solidFill>
                <a:latin typeface="Calibri" panose="020F0502020204030204"/>
              </a:rPr>
              <a:t>interpéter</a:t>
            </a:r>
            <a:endParaRPr lang="zh-TW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616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996848" y="3041686"/>
            <a:ext cx="5556352" cy="3524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688760" y="4414080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688760" y="5300006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688760" y="3526101"/>
            <a:ext cx="630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Softmax</a:t>
            </a:r>
            <a:endParaRPr lang="zh-TW" altLang="en-US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1322853" y="3228558"/>
            <a:ext cx="595086" cy="595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1322853" y="4116537"/>
            <a:ext cx="595086" cy="595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1322853" y="5002463"/>
            <a:ext cx="595086" cy="595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graphicFrame>
        <p:nvGraphicFramePr>
          <p:cNvPr id="14" name="Object 12"/>
          <p:cNvGraphicFramePr>
            <a:graphicFrameLocks noChangeAspect="1"/>
          </p:cNvGraphicFramePr>
          <p:nvPr>
            <p:extLst/>
          </p:nvPr>
        </p:nvGraphicFramePr>
        <p:xfrm>
          <a:off x="363538" y="3267075"/>
          <a:ext cx="3524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53" name="方程式" r:id="rId4" imgW="164880" imgH="228600" progId="Equation.3">
                  <p:embed/>
                </p:oleObj>
              </mc:Choice>
              <mc:Fallback>
                <p:oleObj name="方程式" r:id="rId4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3267075"/>
                        <a:ext cx="35242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/>
          </p:nvPr>
        </p:nvGraphicFramePr>
        <p:xfrm>
          <a:off x="328613" y="4154488"/>
          <a:ext cx="3524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54" name="方程式" r:id="rId6" imgW="164880" imgH="228600" progId="Equation.3">
                  <p:embed/>
                </p:oleObj>
              </mc:Choice>
              <mc:Fallback>
                <p:oleObj name="方程式" r:id="rId6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4154488"/>
                        <a:ext cx="35242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/>
          </p:nvPr>
        </p:nvGraphicFramePr>
        <p:xfrm>
          <a:off x="361950" y="5002213"/>
          <a:ext cx="3524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55" name="方程式" r:id="rId8" imgW="164880" imgH="241200" progId="Equation.3">
                  <p:embed/>
                </p:oleObj>
              </mc:Choice>
              <mc:Fallback>
                <p:oleObj name="方程式" r:id="rId8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5002213"/>
                        <a:ext cx="35242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2084351" y="2455419"/>
            <a:ext cx="361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b="1" i="1" u="sng" dirty="0" smtClean="0">
                <a:solidFill>
                  <a:prstClr val="black"/>
                </a:solidFill>
                <a:latin typeface="Calibri" panose="020F0502020204030204"/>
              </a:rPr>
              <a:t>Couche </a:t>
            </a:r>
            <a:r>
              <a:rPr lang="en-US" altLang="zh-TW" b="1" i="1" u="sng" dirty="0" err="1" smtClean="0">
                <a:solidFill>
                  <a:prstClr val="black"/>
                </a:solidFill>
                <a:latin typeface="Calibri" panose="020F0502020204030204"/>
              </a:rPr>
              <a:t>Softmax</a:t>
            </a:r>
            <a:endParaRPr lang="zh-TW" altLang="en-US" b="1" i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41" name="Object 12"/>
          <p:cNvGraphicFramePr>
            <a:graphicFrameLocks noChangeAspect="1"/>
          </p:cNvGraphicFramePr>
          <p:nvPr>
            <p:extLst/>
          </p:nvPr>
        </p:nvGraphicFramePr>
        <p:xfrm>
          <a:off x="1507910" y="3395699"/>
          <a:ext cx="24288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56" name="方程式" r:id="rId10" imgW="114120" imgH="139680" progId="Equation.3">
                  <p:embed/>
                </p:oleObj>
              </mc:Choice>
              <mc:Fallback>
                <p:oleObj name="方程式" r:id="rId10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7910" y="3395699"/>
                        <a:ext cx="242888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2"/>
          <p:cNvGraphicFramePr>
            <a:graphicFrameLocks noChangeAspect="1"/>
          </p:cNvGraphicFramePr>
          <p:nvPr>
            <p:extLst/>
          </p:nvPr>
        </p:nvGraphicFramePr>
        <p:xfrm>
          <a:off x="1498385" y="4286286"/>
          <a:ext cx="2444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57" name="方程式" r:id="rId12" imgW="114120" imgH="139680" progId="Equation.3">
                  <p:embed/>
                </p:oleObj>
              </mc:Choice>
              <mc:Fallback>
                <p:oleObj name="方程式" r:id="rId12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385" y="4286286"/>
                        <a:ext cx="2444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2"/>
          <p:cNvGraphicFramePr>
            <a:graphicFrameLocks noChangeAspect="1"/>
          </p:cNvGraphicFramePr>
          <p:nvPr>
            <p:extLst/>
          </p:nvPr>
        </p:nvGraphicFramePr>
        <p:xfrm>
          <a:off x="1530135" y="5159411"/>
          <a:ext cx="2444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58" name="方程式" r:id="rId14" imgW="114120" imgH="139680" progId="Equation.3">
                  <p:embed/>
                </p:oleObj>
              </mc:Choice>
              <mc:Fallback>
                <p:oleObj name="方程式" r:id="rId14" imgW="1141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135" y="5159411"/>
                        <a:ext cx="244475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直線單箭頭接點 43"/>
          <p:cNvCxnSpPr/>
          <p:nvPr/>
        </p:nvCxnSpPr>
        <p:spPr>
          <a:xfrm flipV="1">
            <a:off x="1917939" y="4414082"/>
            <a:ext cx="1182913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1917939" y="5300006"/>
            <a:ext cx="173536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1917939" y="3526101"/>
            <a:ext cx="50437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12"/>
          <p:cNvGraphicFramePr>
            <a:graphicFrameLocks noChangeAspect="1"/>
          </p:cNvGraphicFramePr>
          <p:nvPr>
            <p:extLst/>
          </p:nvPr>
        </p:nvGraphicFramePr>
        <p:xfrm>
          <a:off x="2487613" y="3186113"/>
          <a:ext cx="43338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59" name="方程式" r:id="rId16" imgW="203040" imgH="228600" progId="Equation.3">
                  <p:embed/>
                </p:oleObj>
              </mc:Choice>
              <mc:Fallback>
                <p:oleObj name="方程式" r:id="rId16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3186113"/>
                        <a:ext cx="433387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>
            <p:extLst/>
          </p:nvPr>
        </p:nvGraphicFramePr>
        <p:xfrm>
          <a:off x="3205163" y="4127500"/>
          <a:ext cx="4333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60" name="方程式" r:id="rId18" imgW="203040" imgH="228600" progId="Equation.3">
                  <p:embed/>
                </p:oleObj>
              </mc:Choice>
              <mc:Fallback>
                <p:oleObj name="方程式" r:id="rId18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4127500"/>
                        <a:ext cx="433387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>
            <p:extLst/>
          </p:nvPr>
        </p:nvGraphicFramePr>
        <p:xfrm>
          <a:off x="3748088" y="5011738"/>
          <a:ext cx="43338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61" name="方程式" r:id="rId20" imgW="203040" imgH="228600" progId="Equation.3">
                  <p:embed/>
                </p:oleObj>
              </mc:Choice>
              <mc:Fallback>
                <p:oleObj name="方程式" r:id="rId20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5011738"/>
                        <a:ext cx="433387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群組 26"/>
          <p:cNvGrpSpPr/>
          <p:nvPr/>
        </p:nvGrpSpPr>
        <p:grpSpPr>
          <a:xfrm>
            <a:off x="3055803" y="5833131"/>
            <a:ext cx="520319" cy="520319"/>
            <a:chOff x="3342651" y="3507082"/>
            <a:chExt cx="520319" cy="520319"/>
          </a:xfrm>
        </p:grpSpPr>
        <p:sp>
          <p:nvSpPr>
            <p:cNvPr id="28" name="矩形 27"/>
            <p:cNvSpPr/>
            <p:nvPr/>
          </p:nvSpPr>
          <p:spPr>
            <a:xfrm>
              <a:off x="3342651" y="3507082"/>
              <a:ext cx="520319" cy="52031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TW" altLang="en-US" sz="1800">
                <a:solidFill>
                  <a:prstClr val="black"/>
                </a:solidFill>
              </a:endParaRPr>
            </a:p>
          </p:txBody>
        </p:sp>
        <p:graphicFrame>
          <p:nvGraphicFramePr>
            <p:cNvPr id="29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3435128" y="3545009"/>
            <a:ext cx="385763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62" name="方程式" r:id="rId22" imgW="139680" imgH="139680" progId="Equation.3">
                    <p:embed/>
                  </p:oleObj>
                </mc:Choice>
                <mc:Fallback>
                  <p:oleObj name="方程式" r:id="rId22" imgW="1396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5128" y="3545009"/>
                          <a:ext cx="385763" cy="38735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" name="Object 12"/>
          <p:cNvGraphicFramePr>
            <a:graphicFrameLocks noChangeAspect="1"/>
          </p:cNvGraphicFramePr>
          <p:nvPr>
            <p:extLst/>
          </p:nvPr>
        </p:nvGraphicFramePr>
        <p:xfrm>
          <a:off x="6986588" y="3065463"/>
          <a:ext cx="20320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63" name="方程式" r:id="rId24" imgW="952200" imgH="444240" progId="Equation.3">
                  <p:embed/>
                </p:oleObj>
              </mc:Choice>
              <mc:Fallback>
                <p:oleObj name="方程式" r:id="rId24" imgW="952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588" y="3065463"/>
                        <a:ext cx="2032000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2"/>
          <p:cNvGraphicFramePr>
            <a:graphicFrameLocks noChangeAspect="1"/>
          </p:cNvGraphicFramePr>
          <p:nvPr>
            <p:extLst/>
          </p:nvPr>
        </p:nvGraphicFramePr>
        <p:xfrm>
          <a:off x="3636963" y="5624513"/>
          <a:ext cx="86836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64" name="方程式" r:id="rId26" imgW="406080" imgH="444240" progId="Equation.3">
                  <p:embed/>
                </p:oleObj>
              </mc:Choice>
              <mc:Fallback>
                <p:oleObj name="方程式" r:id="rId26" imgW="406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5624513"/>
                        <a:ext cx="868362" cy="94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群組 39"/>
          <p:cNvGrpSpPr/>
          <p:nvPr/>
        </p:nvGrpSpPr>
        <p:grpSpPr>
          <a:xfrm>
            <a:off x="4604781" y="3290494"/>
            <a:ext cx="520319" cy="520319"/>
            <a:chOff x="3342651" y="3507082"/>
            <a:chExt cx="520319" cy="520319"/>
          </a:xfrm>
        </p:grpSpPr>
        <p:sp>
          <p:nvSpPr>
            <p:cNvPr id="50" name="矩形 49"/>
            <p:cNvSpPr/>
            <p:nvPr/>
          </p:nvSpPr>
          <p:spPr>
            <a:xfrm>
              <a:off x="3342651" y="3507082"/>
              <a:ext cx="520319" cy="52031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TW" altLang="en-US" sz="1800">
                <a:solidFill>
                  <a:prstClr val="black"/>
                </a:solidFill>
              </a:endParaRPr>
            </a:p>
          </p:txBody>
        </p:sp>
        <p:graphicFrame>
          <p:nvGraphicFramePr>
            <p:cNvPr id="51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3452214" y="3562455"/>
            <a:ext cx="350837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65" name="方程式" r:id="rId28" imgW="126720" imgH="126720" progId="Equation.3">
                    <p:embed/>
                  </p:oleObj>
                </mc:Choice>
                <mc:Fallback>
                  <p:oleObj name="方程式" r:id="rId28" imgW="126720" imgH="126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2214" y="3562455"/>
                          <a:ext cx="350837" cy="3524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群組 51"/>
          <p:cNvGrpSpPr/>
          <p:nvPr/>
        </p:nvGrpSpPr>
        <p:grpSpPr>
          <a:xfrm>
            <a:off x="5253394" y="4193274"/>
            <a:ext cx="520319" cy="520319"/>
            <a:chOff x="3342651" y="3507082"/>
            <a:chExt cx="520319" cy="520319"/>
          </a:xfrm>
        </p:grpSpPr>
        <p:sp>
          <p:nvSpPr>
            <p:cNvPr id="53" name="矩形 52"/>
            <p:cNvSpPr/>
            <p:nvPr/>
          </p:nvSpPr>
          <p:spPr>
            <a:xfrm>
              <a:off x="3342651" y="3507082"/>
              <a:ext cx="520319" cy="52031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TW" altLang="en-US" sz="1800">
                <a:solidFill>
                  <a:prstClr val="black"/>
                </a:solidFill>
              </a:endParaRPr>
            </a:p>
          </p:txBody>
        </p:sp>
        <p:graphicFrame>
          <p:nvGraphicFramePr>
            <p:cNvPr id="54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3452978" y="3563248"/>
            <a:ext cx="349250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66" name="方程式" r:id="rId30" imgW="126720" imgH="126720" progId="Equation.3">
                    <p:embed/>
                  </p:oleObj>
                </mc:Choice>
                <mc:Fallback>
                  <p:oleObj name="方程式" r:id="rId30" imgW="126720" imgH="126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2978" y="3563248"/>
                          <a:ext cx="349250" cy="3524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群組 54"/>
          <p:cNvGrpSpPr/>
          <p:nvPr/>
        </p:nvGrpSpPr>
        <p:grpSpPr>
          <a:xfrm>
            <a:off x="5909505" y="5095715"/>
            <a:ext cx="520319" cy="520319"/>
            <a:chOff x="3342651" y="3507082"/>
            <a:chExt cx="520319" cy="520319"/>
          </a:xfrm>
        </p:grpSpPr>
        <p:sp>
          <p:nvSpPr>
            <p:cNvPr id="56" name="矩形 55"/>
            <p:cNvSpPr/>
            <p:nvPr/>
          </p:nvSpPr>
          <p:spPr>
            <a:xfrm>
              <a:off x="3342651" y="3507082"/>
              <a:ext cx="520319" cy="52031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TW" altLang="en-US" sz="1800">
                <a:solidFill>
                  <a:prstClr val="black"/>
                </a:solidFill>
              </a:endParaRPr>
            </a:p>
          </p:txBody>
        </p:sp>
        <p:graphicFrame>
          <p:nvGraphicFramePr>
            <p:cNvPr id="57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3452002" y="3562263"/>
            <a:ext cx="350837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67" name="方程式" r:id="rId32" imgW="126720" imgH="126720" progId="Equation.3">
                    <p:embed/>
                  </p:oleObj>
                </mc:Choice>
                <mc:Fallback>
                  <p:oleObj name="方程式" r:id="rId32" imgW="126720" imgH="126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2002" y="3562263"/>
                          <a:ext cx="350837" cy="35242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8" name="直線單箭頭接點 57"/>
          <p:cNvCxnSpPr/>
          <p:nvPr/>
        </p:nvCxnSpPr>
        <p:spPr>
          <a:xfrm>
            <a:off x="2103903" y="3545151"/>
            <a:ext cx="0" cy="2548140"/>
          </a:xfrm>
          <a:prstGeom prst="straightConnector1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>
          <a:xfrm>
            <a:off x="2103903" y="6074241"/>
            <a:ext cx="91167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2422310" y="4435511"/>
            <a:ext cx="0" cy="1666105"/>
          </a:xfrm>
          <a:prstGeom prst="straightConnector1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>
            <a:off x="2705558" y="5300006"/>
            <a:ext cx="0" cy="777875"/>
          </a:xfrm>
          <a:prstGeom prst="straightConnector1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單箭頭接點 61"/>
          <p:cNvCxnSpPr/>
          <p:nvPr/>
        </p:nvCxnSpPr>
        <p:spPr>
          <a:xfrm>
            <a:off x="2999138" y="3519094"/>
            <a:ext cx="160564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單箭頭接點 62"/>
          <p:cNvCxnSpPr/>
          <p:nvPr/>
        </p:nvCxnSpPr>
        <p:spPr>
          <a:xfrm>
            <a:off x="3653302" y="4435511"/>
            <a:ext cx="16000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>
            <a:off x="5135520" y="3525874"/>
            <a:ext cx="175588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/>
          <p:nvPr/>
        </p:nvCxnSpPr>
        <p:spPr>
          <a:xfrm>
            <a:off x="5815740" y="4435511"/>
            <a:ext cx="10756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>
            <a:off x="6410690" y="5288177"/>
            <a:ext cx="48071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>
            <a:off x="4889762" y="3825244"/>
            <a:ext cx="0" cy="223948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/>
          <p:nvPr/>
        </p:nvCxnSpPr>
        <p:spPr>
          <a:xfrm>
            <a:off x="5513553" y="4687345"/>
            <a:ext cx="0" cy="1414271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/>
          <p:nvPr/>
        </p:nvCxnSpPr>
        <p:spPr>
          <a:xfrm>
            <a:off x="6156090" y="5575575"/>
            <a:ext cx="0" cy="526041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/>
          <p:cNvCxnSpPr/>
          <p:nvPr/>
        </p:nvCxnSpPr>
        <p:spPr>
          <a:xfrm>
            <a:off x="4464197" y="6074241"/>
            <a:ext cx="1710943" cy="0"/>
          </a:xfrm>
          <a:prstGeom prst="straightConnector1">
            <a:avLst/>
          </a:prstGeom>
          <a:ln w="571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>
            <a:endCxn id="56" idx="1"/>
          </p:cNvCxnSpPr>
          <p:nvPr/>
        </p:nvCxnSpPr>
        <p:spPr>
          <a:xfrm>
            <a:off x="4158584" y="5336674"/>
            <a:ext cx="1750921" cy="1920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/>
          <p:cNvSpPr/>
          <p:nvPr/>
        </p:nvSpPr>
        <p:spPr>
          <a:xfrm>
            <a:off x="683976" y="3083152"/>
            <a:ext cx="493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b="1" dirty="0">
                <a:solidFill>
                  <a:srgbClr val="FF0000"/>
                </a:solidFill>
                <a:latin typeface="Calibri" panose="020F0502020204030204"/>
              </a:rPr>
              <a:t>3</a:t>
            </a:r>
            <a:endParaRPr lang="zh-TW" altLang="en-US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683703" y="4873349"/>
            <a:ext cx="4611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b="1" dirty="0">
                <a:solidFill>
                  <a:srgbClr val="FF0000"/>
                </a:solidFill>
                <a:latin typeface="Calibri" panose="020F0502020204030204"/>
              </a:rPr>
              <a:t>-3</a:t>
            </a:r>
            <a:endParaRPr lang="zh-TW" altLang="en-US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667417" y="3999478"/>
            <a:ext cx="528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b="1" dirty="0">
                <a:solidFill>
                  <a:srgbClr val="FF0000"/>
                </a:solidFill>
                <a:latin typeface="Calibri" panose="020F0502020204030204"/>
              </a:rPr>
              <a:t>1</a:t>
            </a:r>
            <a:endParaRPr lang="zh-TW" altLang="en-US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3561227" y="4030727"/>
            <a:ext cx="665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b="1" dirty="0">
                <a:solidFill>
                  <a:srgbClr val="FF0000"/>
                </a:solidFill>
                <a:latin typeface="Calibri Light" panose="020F0302020204030204"/>
              </a:rPr>
              <a:t>2.7</a:t>
            </a:r>
            <a:endParaRPr lang="zh-TW" altLang="en-US" b="1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2964737" y="309137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b="1" dirty="0">
                <a:solidFill>
                  <a:srgbClr val="FF0000"/>
                </a:solidFill>
                <a:latin typeface="Calibri Light" panose="020F0302020204030204"/>
              </a:rPr>
              <a:t>20</a:t>
            </a:r>
            <a:endParaRPr lang="zh-TW" altLang="en-US" b="1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4104192" y="4844655"/>
            <a:ext cx="103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b="1" dirty="0">
                <a:solidFill>
                  <a:srgbClr val="FF0000"/>
                </a:solidFill>
                <a:latin typeface="Calibri Light" panose="020F0302020204030204"/>
              </a:rPr>
              <a:t>0.05</a:t>
            </a:r>
            <a:endParaRPr lang="zh-TW" altLang="en-US" b="1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6550146" y="3036238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b="1" dirty="0">
                <a:solidFill>
                  <a:srgbClr val="FF0000"/>
                </a:solidFill>
                <a:latin typeface="times" panose="02020603050405020304" pitchFamily="18" charset="0"/>
              </a:rPr>
              <a:t>0.88</a:t>
            </a:r>
            <a:endParaRPr lang="zh-TW" altLang="en-US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6573941" y="3922105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b="1" dirty="0">
                <a:solidFill>
                  <a:srgbClr val="FF0000"/>
                </a:solidFill>
                <a:latin typeface="times" panose="02020603050405020304" pitchFamily="18" charset="0"/>
              </a:rPr>
              <a:t>0.12</a:t>
            </a:r>
            <a:endParaRPr lang="zh-TW" altLang="en-US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6638581" y="475904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b="1" dirty="0">
                <a:solidFill>
                  <a:srgbClr val="FF0000"/>
                </a:solidFill>
                <a:latin typeface="Calibri" panose="020F0502020204030204" pitchFamily="34" charset="0"/>
              </a:rPr>
              <a:t>≈</a:t>
            </a:r>
            <a:r>
              <a:rPr lang="en-US" altLang="zh-TW" b="1" dirty="0">
                <a:solidFill>
                  <a:srgbClr val="FF0000"/>
                </a:solidFill>
                <a:latin typeface="times" panose="02020603050405020304" pitchFamily="18" charset="0"/>
              </a:rPr>
              <a:t>0</a:t>
            </a:r>
            <a:endParaRPr lang="zh-TW" altLang="en-US" b="1" dirty="0">
              <a:solidFill>
                <a:srgbClr val="FF0000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/>
              <p:cNvSpPr txBox="1"/>
              <p:nvPr/>
            </p:nvSpPr>
            <p:spPr>
              <a:xfrm>
                <a:off x="6805802" y="1431015"/>
                <a:ext cx="2221716" cy="1200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b="1" i="1" u="sng" dirty="0" err="1" smtClean="0">
                    <a:solidFill>
                      <a:prstClr val="black"/>
                    </a:solidFill>
                    <a:latin typeface="Calibri" panose="020F0502020204030204"/>
                  </a:rPr>
                  <a:t>Probabilité</a:t>
                </a:r>
                <a:r>
                  <a:rPr lang="en-US" altLang="zh-TW" b="1" i="1" u="sng" dirty="0" smtClean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altLang="zh-TW" dirty="0" smtClean="0">
                    <a:solidFill>
                      <a:prstClr val="black"/>
                    </a:solidFill>
                    <a:latin typeface="Calibri" panose="020F0502020204030204"/>
                  </a:rPr>
                  <a:t>:</a:t>
                </a:r>
                <a:endParaRPr lang="en-US" altLang="zh-TW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342900" indent="-3429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1&gt;</m:t>
                    </m:r>
                    <m:sSub>
                      <m:sSubPr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zh-TW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342900" indent="-342900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zh-TW" alt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4" name="文字方塊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802" y="1431015"/>
                <a:ext cx="2221716" cy="1200650"/>
              </a:xfrm>
              <a:prstGeom prst="rect">
                <a:avLst/>
              </a:prstGeom>
              <a:blipFill rotWithShape="0">
                <a:blip r:embed="rId34"/>
                <a:stretch>
                  <a:fillRect l="-5753" t="-4061" b="-7461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5" name="Object 12"/>
          <p:cNvGraphicFramePr>
            <a:graphicFrameLocks noChangeAspect="1"/>
          </p:cNvGraphicFramePr>
          <p:nvPr>
            <p:extLst/>
          </p:nvPr>
        </p:nvGraphicFramePr>
        <p:xfrm>
          <a:off x="6953250" y="3997325"/>
          <a:ext cx="208597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68" name="方程式" r:id="rId35" imgW="977760" imgH="444240" progId="Equation.3">
                  <p:embed/>
                </p:oleObj>
              </mc:Choice>
              <mc:Fallback>
                <p:oleObj name="方程式" r:id="rId35" imgW="977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3997325"/>
                        <a:ext cx="2085975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2"/>
          <p:cNvGraphicFramePr>
            <a:graphicFrameLocks noChangeAspect="1"/>
          </p:cNvGraphicFramePr>
          <p:nvPr>
            <p:extLst/>
          </p:nvPr>
        </p:nvGraphicFramePr>
        <p:xfrm>
          <a:off x="6943725" y="4926013"/>
          <a:ext cx="20605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69" name="方程式" r:id="rId37" imgW="965160" imgH="444240" progId="Equation.3">
                  <p:embed/>
                </p:oleObj>
              </mc:Choice>
              <mc:Fallback>
                <p:oleObj name="方程式" r:id="rId37" imgW="9651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4926013"/>
                        <a:ext cx="2060575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80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788413"/>
            <a:ext cx="7886700" cy="4351338"/>
          </a:xfrm>
        </p:spPr>
        <p:txBody>
          <a:bodyPr/>
          <a:lstStyle/>
          <a:p>
            <a:endParaRPr lang="fr-CA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933" y="3170126"/>
            <a:ext cx="1602442" cy="159223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825017" y="3184640"/>
            <a:ext cx="2034073" cy="15167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white"/>
                </a:solidFill>
              </a:rPr>
              <a:t>MLP</a:t>
            </a:r>
            <a:endParaRPr lang="fr-CA" altLang="zh-TW" sz="2800" dirty="0">
              <a:solidFill>
                <a:prstClr val="white"/>
              </a:solidFill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3095815" y="3530444"/>
            <a:ext cx="714688" cy="847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5951758" y="3540310"/>
            <a:ext cx="714688" cy="8475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666447" y="3671695"/>
            <a:ext cx="72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3200" dirty="0" smtClean="0">
                <a:solidFill>
                  <a:prstClr val="black"/>
                </a:solidFill>
                <a:latin typeface="Calibri" panose="020F0502020204030204"/>
              </a:rPr>
              <a:t>“2”</a:t>
            </a:r>
            <a:endParaRPr lang="fr-CA" altLang="zh-TW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462115" y="2538616"/>
            <a:ext cx="600084" cy="2625052"/>
            <a:chOff x="2462115" y="2538616"/>
            <a:chExt cx="600084" cy="2625052"/>
          </a:xfrm>
        </p:grpSpPr>
        <p:sp>
          <p:nvSpPr>
            <p:cNvPr id="12" name="矩形 11"/>
            <p:cNvSpPr/>
            <p:nvPr/>
          </p:nvSpPr>
          <p:spPr>
            <a:xfrm>
              <a:off x="2462115" y="2538616"/>
              <a:ext cx="498951" cy="26250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A" altLang="zh-TW" sz="1800" dirty="0">
                <a:solidFill>
                  <a:prstClr val="black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530503" y="3256309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A" altLang="zh-TW" sz="1800" dirty="0">
                <a:solidFill>
                  <a:prstClr val="black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536321" y="2685980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A" altLang="zh-TW" sz="18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5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2549020" y="2590730"/>
            <a:ext cx="325438" cy="461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96" name="方程式" r:id="rId5" imgW="152280" imgH="215640" progId="Equation.3">
                    <p:embed/>
                  </p:oleObj>
                </mc:Choice>
                <mc:Fallback>
                  <p:oleObj name="方程式" r:id="rId5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9020" y="2590730"/>
                          <a:ext cx="325438" cy="461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2554316" y="3173459"/>
            <a:ext cx="3524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97" name="方程式" r:id="rId7" imgW="164880" imgH="215640" progId="Equation.3">
                    <p:embed/>
                  </p:oleObj>
                </mc:Choice>
                <mc:Fallback>
                  <p:oleObj name="方程式" r:id="rId7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4316" y="3173459"/>
                          <a:ext cx="352425" cy="461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矩形 16"/>
            <p:cNvSpPr/>
            <p:nvPr/>
          </p:nvSpPr>
          <p:spPr>
            <a:xfrm>
              <a:off x="2540028" y="4654066"/>
              <a:ext cx="342900" cy="342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A" altLang="zh-TW" sz="1800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8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2468105" y="4557299"/>
            <a:ext cx="544512" cy="488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698" name="方程式" r:id="rId9" imgW="253800" imgH="228600" progId="Equation.3">
                    <p:embed/>
                  </p:oleObj>
                </mc:Choice>
                <mc:Fallback>
                  <p:oleObj name="方程式" r:id="rId9" imgW="2538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8105" y="4557299"/>
                          <a:ext cx="544512" cy="488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文字方塊 18"/>
            <p:cNvSpPr txBox="1"/>
            <p:nvPr/>
          </p:nvSpPr>
          <p:spPr>
            <a:xfrm rot="5400000">
              <a:off x="2415960" y="3939008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sz="2800" dirty="0" smtClean="0">
                  <a:solidFill>
                    <a:prstClr val="black"/>
                  </a:solidFill>
                  <a:latin typeface="Calibri" panose="020F0502020204030204"/>
                </a:rPr>
                <a:t>……</a:t>
              </a:r>
              <a:endParaRPr lang="fr-CA" altLang="zh-TW" sz="2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6745418" y="2501358"/>
            <a:ext cx="642352" cy="2642877"/>
            <a:chOff x="7142066" y="1987121"/>
            <a:chExt cx="642352" cy="2642877"/>
          </a:xfrm>
        </p:grpSpPr>
        <p:sp>
          <p:nvSpPr>
            <p:cNvPr id="21" name="矩形 20"/>
            <p:cNvSpPr/>
            <p:nvPr/>
          </p:nvSpPr>
          <p:spPr>
            <a:xfrm>
              <a:off x="7142066" y="2004946"/>
              <a:ext cx="498951" cy="26250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A" altLang="zh-TW" sz="1800" dirty="0">
                <a:solidFill>
                  <a:prstClr val="black"/>
                </a:solidFill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 rot="5400000">
              <a:off x="7084256" y="3505942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sz="2800" dirty="0" smtClean="0">
                  <a:solidFill>
                    <a:prstClr val="black"/>
                  </a:solidFill>
                  <a:latin typeface="Calibri" panose="020F0502020204030204"/>
                </a:rPr>
                <a:t>……</a:t>
              </a:r>
              <a:endParaRPr lang="fr-CA" altLang="zh-TW" sz="2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7153349" y="1987121"/>
              <a:ext cx="631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sz="2800" dirty="0" smtClean="0">
                  <a:solidFill>
                    <a:prstClr val="black"/>
                  </a:solidFill>
                  <a:latin typeface="Calibri" panose="020F0502020204030204"/>
                </a:rPr>
                <a:t>y</a:t>
              </a:r>
              <a:r>
                <a:rPr lang="fr-CA" altLang="zh-TW" sz="2800" baseline="-25000" dirty="0" smtClean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endParaRPr lang="fr-CA" altLang="zh-TW" sz="28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7142066" y="2785341"/>
              <a:ext cx="631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sz="2800" dirty="0" smtClean="0">
                  <a:solidFill>
                    <a:prstClr val="black"/>
                  </a:solidFill>
                  <a:latin typeface="Calibri" panose="020F0502020204030204"/>
                </a:rPr>
                <a:t>y</a:t>
              </a:r>
              <a:r>
                <a:rPr lang="fr-CA" altLang="zh-TW" sz="2800" baseline="-25000" dirty="0" smtClean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endParaRPr lang="fr-CA" altLang="zh-TW" sz="28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7142066" y="4051573"/>
              <a:ext cx="631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sz="2800" dirty="0" smtClean="0">
                  <a:solidFill>
                    <a:prstClr val="black"/>
                  </a:solidFill>
                  <a:latin typeface="Calibri" panose="020F0502020204030204"/>
                </a:rPr>
                <a:t>y</a:t>
              </a:r>
              <a:r>
                <a:rPr lang="fr-CA" altLang="zh-TW" sz="2800" baseline="-25000" dirty="0" smtClean="0">
                  <a:solidFill>
                    <a:prstClr val="black"/>
                  </a:solidFill>
                  <a:latin typeface="Calibri" panose="020F0502020204030204"/>
                </a:rPr>
                <a:t>10</a:t>
              </a:r>
              <a:endParaRPr lang="fr-CA" altLang="zh-TW" sz="28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749382" y="4801774"/>
                <a:ext cx="2207720" cy="435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fr-CA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CA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fr-CA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256</m:t>
                          </m:r>
                        </m:sup>
                      </m:sSup>
                      <m:r>
                        <a:rPr lang="fr-CA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fr-CA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fr-CA" altLang="zh-TW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382" y="4801774"/>
                <a:ext cx="2207720" cy="43576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168613" y="5438668"/>
            <a:ext cx="7518240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i="1" dirty="0" smtClean="0">
                <a:solidFill>
                  <a:prstClr val="white"/>
                </a:solidFill>
              </a:rPr>
              <a:t>f est inconnu à priori et on dispose seulement d’exemples </a:t>
            </a:r>
            <a:r>
              <a:rPr lang="fr-CA" altLang="zh-TW" sz="2800" dirty="0" smtClean="0">
                <a:solidFill>
                  <a:prstClr val="white"/>
                </a:solidFill>
              </a:rPr>
              <a:t>(</a:t>
            </a:r>
            <a:r>
              <a:rPr lang="fr-CA" altLang="zh-TW" sz="2800" b="1" dirty="0" err="1" smtClean="0">
                <a:solidFill>
                  <a:prstClr val="white"/>
                </a:solidFill>
              </a:rPr>
              <a:t>x</a:t>
            </a:r>
            <a:r>
              <a:rPr lang="fr-CA" altLang="zh-TW" sz="2800" dirty="0" err="1" smtClean="0">
                <a:solidFill>
                  <a:prstClr val="white"/>
                </a:solidFill>
              </a:rPr>
              <a:t>,</a:t>
            </a:r>
            <a:r>
              <a:rPr lang="fr-CA" altLang="zh-TW" sz="2800" b="1" dirty="0" err="1" smtClean="0">
                <a:solidFill>
                  <a:prstClr val="white"/>
                </a:solidFill>
              </a:rPr>
              <a:t>y</a:t>
            </a:r>
            <a:r>
              <a:rPr lang="fr-CA" altLang="zh-TW" sz="2800" dirty="0" smtClean="0">
                <a:solidFill>
                  <a:prstClr val="white"/>
                </a:solidFill>
              </a:rPr>
              <a:t>) pour le trouver</a:t>
            </a:r>
            <a:endParaRPr lang="fr-CA" altLang="zh-TW" sz="2800" dirty="0">
              <a:solidFill>
                <a:prstClr val="white"/>
              </a:solidFill>
            </a:endParaRPr>
          </a:p>
        </p:txBody>
      </p:sp>
      <p:sp>
        <p:nvSpPr>
          <p:cNvPr id="27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8368824" cy="1325563"/>
          </a:xfrm>
        </p:spPr>
        <p:txBody>
          <a:bodyPr>
            <a:noAutofit/>
          </a:bodyPr>
          <a:lstStyle/>
          <a:p>
            <a:r>
              <a:rPr lang="fr-CA" altLang="zh-TW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Exemple d’application : Reconnaissance des chiffres manuscrits</a:t>
            </a:r>
            <a:endParaRPr lang="fr-CA" altLang="zh-TW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6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altLang="zh-TW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Réglage des paramètres du MLP</a:t>
            </a:r>
            <a:endParaRPr lang="fr-CA" altLang="zh-TW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18" y="2227843"/>
            <a:ext cx="2130022" cy="211645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07377" y="433132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1800" dirty="0" smtClean="0">
                <a:solidFill>
                  <a:prstClr val="black"/>
                </a:solidFill>
                <a:latin typeface="Calibri" panose="020F0502020204030204"/>
              </a:rPr>
              <a:t>16 x 16 = 256</a:t>
            </a:r>
            <a:endParaRPr lang="fr-CA" altLang="zh-TW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702826" y="1897122"/>
            <a:ext cx="746342" cy="2675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519723" y="1924763"/>
            <a:ext cx="498951" cy="262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88111" y="2642456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593929" y="2072127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graphicFrame>
        <p:nvGraphicFramePr>
          <p:cNvPr id="4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706684"/>
              </p:ext>
            </p:extLst>
          </p:nvPr>
        </p:nvGraphicFramePr>
        <p:xfrm>
          <a:off x="2606628" y="1976877"/>
          <a:ext cx="3254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6" name="方程式" r:id="rId4" imgW="152280" imgH="215640" progId="Equation.3">
                  <p:embed/>
                </p:oleObj>
              </mc:Choice>
              <mc:Fallback>
                <p:oleObj name="方程式" r:id="rId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28" y="1976877"/>
                        <a:ext cx="325438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865264"/>
              </p:ext>
            </p:extLst>
          </p:nvPr>
        </p:nvGraphicFramePr>
        <p:xfrm>
          <a:off x="2611924" y="2559606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7" name="方程式" r:id="rId6" imgW="164880" imgH="215640" progId="Equation.3">
                  <p:embed/>
                </p:oleObj>
              </mc:Choice>
              <mc:Fallback>
                <p:oleObj name="方程式" r:id="rId6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924" y="2559606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橢圓 52"/>
          <p:cNvSpPr/>
          <p:nvPr/>
        </p:nvSpPr>
        <p:spPr>
          <a:xfrm>
            <a:off x="3799936" y="1908124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54" name="橢圓 53"/>
          <p:cNvSpPr/>
          <p:nvPr/>
        </p:nvSpPr>
        <p:spPr>
          <a:xfrm>
            <a:off x="3802278" y="2686694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55" name="橢圓 54"/>
          <p:cNvSpPr/>
          <p:nvPr/>
        </p:nvSpPr>
        <p:spPr>
          <a:xfrm>
            <a:off x="3790645" y="3914706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56" name="文字方塊 55"/>
          <p:cNvSpPr txBox="1"/>
          <p:nvPr/>
        </p:nvSpPr>
        <p:spPr>
          <a:xfrm rot="5400000">
            <a:off x="3787898" y="3336999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597636" y="4040213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graphicFrame>
        <p:nvGraphicFramePr>
          <p:cNvPr id="6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268875"/>
              </p:ext>
            </p:extLst>
          </p:nvPr>
        </p:nvGraphicFramePr>
        <p:xfrm>
          <a:off x="2525713" y="3943446"/>
          <a:ext cx="5445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8" name="方程式" r:id="rId8" imgW="253800" imgH="228600" progId="Equation.3">
                  <p:embed/>
                </p:oleObj>
              </mc:Choice>
              <mc:Fallback>
                <p:oleObj name="方程式" r:id="rId8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3943446"/>
                        <a:ext cx="5445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文字方塊 62"/>
          <p:cNvSpPr txBox="1"/>
          <p:nvPr/>
        </p:nvSpPr>
        <p:spPr>
          <a:xfrm rot="5400000">
            <a:off x="2473568" y="3325155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5027143" y="1849540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5044766" y="2635039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5056946" y="3891331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75" name="直線單箭頭接點 74"/>
          <p:cNvCxnSpPr>
            <a:stCxn id="53" idx="6"/>
          </p:cNvCxnSpPr>
          <p:nvPr/>
        </p:nvCxnSpPr>
        <p:spPr>
          <a:xfrm>
            <a:off x="4374094" y="2195203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/>
          <p:nvPr/>
        </p:nvCxnSpPr>
        <p:spPr>
          <a:xfrm>
            <a:off x="4374094" y="2986955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/>
          <p:nvPr/>
        </p:nvCxnSpPr>
        <p:spPr>
          <a:xfrm>
            <a:off x="4364803" y="4208924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/>
          <p:cNvCxnSpPr>
            <a:stCxn id="54" idx="6"/>
          </p:cNvCxnSpPr>
          <p:nvPr/>
        </p:nvCxnSpPr>
        <p:spPr>
          <a:xfrm flipV="1">
            <a:off x="4376436" y="2195203"/>
            <a:ext cx="739062" cy="778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>
            <a:stCxn id="53" idx="6"/>
          </p:cNvCxnSpPr>
          <p:nvPr/>
        </p:nvCxnSpPr>
        <p:spPr>
          <a:xfrm>
            <a:off x="4374094" y="2195203"/>
            <a:ext cx="743746" cy="778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>
            <a:stCxn id="53" idx="6"/>
          </p:cNvCxnSpPr>
          <p:nvPr/>
        </p:nvCxnSpPr>
        <p:spPr>
          <a:xfrm>
            <a:off x="4374094" y="2195203"/>
            <a:ext cx="732113" cy="2006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>
            <a:stCxn id="54" idx="6"/>
          </p:cNvCxnSpPr>
          <p:nvPr/>
        </p:nvCxnSpPr>
        <p:spPr>
          <a:xfrm>
            <a:off x="4376436" y="2973773"/>
            <a:ext cx="729771" cy="1228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>
            <a:stCxn id="55" idx="6"/>
          </p:cNvCxnSpPr>
          <p:nvPr/>
        </p:nvCxnSpPr>
        <p:spPr>
          <a:xfrm flipV="1">
            <a:off x="4364803" y="2195203"/>
            <a:ext cx="750695" cy="2006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>
            <a:stCxn id="55" idx="6"/>
          </p:cNvCxnSpPr>
          <p:nvPr/>
        </p:nvCxnSpPr>
        <p:spPr>
          <a:xfrm flipV="1">
            <a:off x="4364803" y="2973773"/>
            <a:ext cx="753037" cy="1228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>
            <a:endCxn id="53" idx="2"/>
          </p:cNvCxnSpPr>
          <p:nvPr/>
        </p:nvCxnSpPr>
        <p:spPr>
          <a:xfrm flipV="1">
            <a:off x="2940536" y="2195203"/>
            <a:ext cx="859400" cy="299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>
            <a:stCxn id="47" idx="3"/>
            <a:endCxn id="54" idx="2"/>
          </p:cNvCxnSpPr>
          <p:nvPr/>
        </p:nvCxnSpPr>
        <p:spPr>
          <a:xfrm>
            <a:off x="2936829" y="2243577"/>
            <a:ext cx="865449" cy="7301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>
            <a:stCxn id="47" idx="3"/>
            <a:endCxn id="55" idx="2"/>
          </p:cNvCxnSpPr>
          <p:nvPr/>
        </p:nvCxnSpPr>
        <p:spPr>
          <a:xfrm>
            <a:off x="2936829" y="2243577"/>
            <a:ext cx="853816" cy="19582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/>
          <p:cNvCxnSpPr>
            <a:stCxn id="52" idx="3"/>
            <a:endCxn id="53" idx="2"/>
          </p:cNvCxnSpPr>
          <p:nvPr/>
        </p:nvCxnSpPr>
        <p:spPr>
          <a:xfrm flipV="1">
            <a:off x="2964349" y="2195203"/>
            <a:ext cx="835587" cy="5953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stCxn id="46" idx="3"/>
            <a:endCxn id="54" idx="2"/>
          </p:cNvCxnSpPr>
          <p:nvPr/>
        </p:nvCxnSpPr>
        <p:spPr>
          <a:xfrm>
            <a:off x="2931011" y="2813906"/>
            <a:ext cx="871267" cy="1598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>
            <a:stCxn id="46" idx="3"/>
            <a:endCxn id="55" idx="2"/>
          </p:cNvCxnSpPr>
          <p:nvPr/>
        </p:nvCxnSpPr>
        <p:spPr>
          <a:xfrm>
            <a:off x="2931011" y="2813906"/>
            <a:ext cx="859634" cy="13878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>
            <a:stCxn id="62" idx="3"/>
            <a:endCxn id="53" idx="2"/>
          </p:cNvCxnSpPr>
          <p:nvPr/>
        </p:nvCxnSpPr>
        <p:spPr>
          <a:xfrm flipV="1">
            <a:off x="3002508" y="2195203"/>
            <a:ext cx="797428" cy="19932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>
            <a:stCxn id="62" idx="3"/>
            <a:endCxn id="54" idx="2"/>
          </p:cNvCxnSpPr>
          <p:nvPr/>
        </p:nvCxnSpPr>
        <p:spPr>
          <a:xfrm flipV="1">
            <a:off x="2976139" y="2973773"/>
            <a:ext cx="826139" cy="12146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>
            <a:stCxn id="62" idx="3"/>
            <a:endCxn id="55" idx="2"/>
          </p:cNvCxnSpPr>
          <p:nvPr/>
        </p:nvCxnSpPr>
        <p:spPr>
          <a:xfrm>
            <a:off x="2976139" y="4188379"/>
            <a:ext cx="814506" cy="134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手繪多邊形 11"/>
          <p:cNvSpPr/>
          <p:nvPr/>
        </p:nvSpPr>
        <p:spPr>
          <a:xfrm>
            <a:off x="285750" y="1986158"/>
            <a:ext cx="2305050" cy="363941"/>
          </a:xfrm>
          <a:custGeom>
            <a:avLst/>
            <a:gdLst>
              <a:gd name="connsiteX0" fmla="*/ 0 w 2305050"/>
              <a:gd name="connsiteY0" fmla="*/ 374550 h 374550"/>
              <a:gd name="connsiteX1" fmla="*/ 876300 w 2305050"/>
              <a:gd name="connsiteY1" fmla="*/ 6250 h 374550"/>
              <a:gd name="connsiteX2" fmla="*/ 2305050 w 2305050"/>
              <a:gd name="connsiteY2" fmla="*/ 177700 h 37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5050" h="374550">
                <a:moveTo>
                  <a:pt x="0" y="374550"/>
                </a:moveTo>
                <a:cubicBezTo>
                  <a:pt x="246062" y="206804"/>
                  <a:pt x="492125" y="39058"/>
                  <a:pt x="876300" y="6250"/>
                </a:cubicBezTo>
                <a:cubicBezTo>
                  <a:pt x="1260475" y="-26558"/>
                  <a:pt x="1782762" y="75571"/>
                  <a:pt x="2305050" y="17770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419100" y="2159099"/>
            <a:ext cx="2171700" cy="646109"/>
          </a:xfrm>
          <a:custGeom>
            <a:avLst/>
            <a:gdLst>
              <a:gd name="connsiteX0" fmla="*/ 0 w 2171700"/>
              <a:gd name="connsiteY0" fmla="*/ 188909 h 646109"/>
              <a:gd name="connsiteX1" fmla="*/ 1073150 w 2171700"/>
              <a:gd name="connsiteY1" fmla="*/ 23809 h 646109"/>
              <a:gd name="connsiteX2" fmla="*/ 2171700 w 2171700"/>
              <a:gd name="connsiteY2" fmla="*/ 646109 h 646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1700" h="646109">
                <a:moveTo>
                  <a:pt x="0" y="188909"/>
                </a:moveTo>
                <a:cubicBezTo>
                  <a:pt x="355600" y="68259"/>
                  <a:pt x="711200" y="-52391"/>
                  <a:pt x="1073150" y="23809"/>
                </a:cubicBezTo>
                <a:cubicBezTo>
                  <a:pt x="1435100" y="100009"/>
                  <a:pt x="1803400" y="373059"/>
                  <a:pt x="2171700" y="646109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sp>
        <p:nvSpPr>
          <p:cNvPr id="22" name="手繪多邊形 21"/>
          <p:cNvSpPr/>
          <p:nvPr/>
        </p:nvSpPr>
        <p:spPr>
          <a:xfrm>
            <a:off x="2152650" y="4202208"/>
            <a:ext cx="463550" cy="243308"/>
          </a:xfrm>
          <a:custGeom>
            <a:avLst/>
            <a:gdLst>
              <a:gd name="connsiteX0" fmla="*/ 0 w 463550"/>
              <a:gd name="connsiteY0" fmla="*/ 0 h 243308"/>
              <a:gd name="connsiteX1" fmla="*/ 101600 w 463550"/>
              <a:gd name="connsiteY1" fmla="*/ 241300 h 243308"/>
              <a:gd name="connsiteX2" fmla="*/ 463550 w 463550"/>
              <a:gd name="connsiteY2" fmla="*/ 95250 h 24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3550" h="243308">
                <a:moveTo>
                  <a:pt x="0" y="0"/>
                </a:moveTo>
                <a:cubicBezTo>
                  <a:pt x="12171" y="112712"/>
                  <a:pt x="24342" y="225425"/>
                  <a:pt x="101600" y="241300"/>
                </a:cubicBezTo>
                <a:cubicBezTo>
                  <a:pt x="178858" y="257175"/>
                  <a:pt x="321204" y="176212"/>
                  <a:pt x="463550" y="95250"/>
                </a:cubicBezTo>
              </a:path>
            </a:pathLst>
          </a:custGeom>
          <a:noFill/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60018" y="4683917"/>
            <a:ext cx="20912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000" dirty="0" smtClean="0">
                <a:solidFill>
                  <a:prstClr val="black"/>
                </a:solidFill>
                <a:latin typeface="Calibri" panose="020F0502020204030204"/>
              </a:rPr>
              <a:t>Pixel non vide → 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000" dirty="0" smtClean="0">
                <a:solidFill>
                  <a:prstClr val="black"/>
                </a:solidFill>
                <a:latin typeface="Calibri" panose="020F0502020204030204"/>
              </a:rPr>
              <a:t>Pas vide → 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6860098" y="1909383"/>
            <a:ext cx="498951" cy="262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cxnSp>
        <p:nvCxnSpPr>
          <p:cNvPr id="123" name="直線單箭頭接點 122"/>
          <p:cNvCxnSpPr/>
          <p:nvPr/>
        </p:nvCxnSpPr>
        <p:spPr>
          <a:xfrm>
            <a:off x="6166378" y="2945542"/>
            <a:ext cx="63447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單箭頭接點 123"/>
          <p:cNvCxnSpPr/>
          <p:nvPr/>
        </p:nvCxnSpPr>
        <p:spPr>
          <a:xfrm>
            <a:off x="6275694" y="4191432"/>
            <a:ext cx="5251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單箭頭接點 124"/>
          <p:cNvCxnSpPr/>
          <p:nvPr/>
        </p:nvCxnSpPr>
        <p:spPr>
          <a:xfrm>
            <a:off x="6142494" y="2166739"/>
            <a:ext cx="6583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文字方塊 129"/>
          <p:cNvSpPr txBox="1"/>
          <p:nvPr/>
        </p:nvSpPr>
        <p:spPr>
          <a:xfrm rot="5400000">
            <a:off x="6802288" y="3410379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1" name="文字方塊 130"/>
          <p:cNvSpPr txBox="1"/>
          <p:nvPr/>
        </p:nvSpPr>
        <p:spPr>
          <a:xfrm>
            <a:off x="6871381" y="1891558"/>
            <a:ext cx="63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fr-CA" altLang="zh-TW" sz="2800" baseline="-25000" dirty="0" smtClean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lang="fr-CA" altLang="zh-TW" sz="280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2" name="文字方塊 131"/>
          <p:cNvSpPr txBox="1"/>
          <p:nvPr/>
        </p:nvSpPr>
        <p:spPr>
          <a:xfrm>
            <a:off x="6892479" y="2699867"/>
            <a:ext cx="63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fr-CA" altLang="zh-TW" sz="2800" baseline="-25000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lang="fr-CA" altLang="zh-TW" sz="280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3" name="文字方塊 132"/>
          <p:cNvSpPr txBox="1"/>
          <p:nvPr/>
        </p:nvSpPr>
        <p:spPr>
          <a:xfrm>
            <a:off x="6860098" y="3956010"/>
            <a:ext cx="63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fr-CA" altLang="zh-TW" sz="2800" baseline="-25000" dirty="0" smtClean="0">
                <a:solidFill>
                  <a:prstClr val="black"/>
                </a:solidFill>
                <a:latin typeface="Calibri" panose="020F0502020204030204"/>
              </a:rPr>
              <a:t>10</a:t>
            </a:r>
            <a:endParaRPr lang="fr-CA" altLang="zh-TW" sz="280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6819698" y="1999228"/>
            <a:ext cx="619787" cy="4320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white"/>
                </a:solidFill>
              </a:rPr>
              <a:t>0.1</a:t>
            </a:r>
            <a:endParaRPr lang="fr-CA" altLang="zh-TW" dirty="0">
              <a:solidFill>
                <a:prstClr val="white"/>
              </a:solidFill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6819698" y="2723633"/>
            <a:ext cx="619787" cy="4320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white"/>
                </a:solidFill>
              </a:rPr>
              <a:t>0.7</a:t>
            </a:r>
            <a:endParaRPr lang="fr-CA" altLang="zh-TW" dirty="0">
              <a:solidFill>
                <a:prstClr val="white"/>
              </a:solidFill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6800851" y="3992895"/>
            <a:ext cx="656740" cy="4320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white"/>
                </a:solidFill>
              </a:rPr>
              <a:t>0.2</a:t>
            </a:r>
            <a:endParaRPr lang="fr-CA" altLang="zh-TW" dirty="0">
              <a:solidFill>
                <a:prstClr val="white"/>
              </a:solidFill>
            </a:endParaRPr>
          </a:p>
        </p:txBody>
      </p:sp>
      <p:sp>
        <p:nvSpPr>
          <p:cNvPr id="140" name="文字方塊 139"/>
          <p:cNvSpPr txBox="1"/>
          <p:nvPr/>
        </p:nvSpPr>
        <p:spPr>
          <a:xfrm>
            <a:off x="5106207" y="5263647"/>
            <a:ext cx="323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fr-CA" altLang="zh-TW" baseline="-25000" dirty="0" smtClean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 a la plus grosse valeur</a:t>
            </a:r>
            <a:endParaRPr lang="fr-CA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文字方塊 140"/>
              <p:cNvSpPr txBox="1"/>
              <p:nvPr/>
            </p:nvSpPr>
            <p:spPr>
              <a:xfrm>
                <a:off x="2251228" y="4640618"/>
                <a:ext cx="32468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A" altLang="zh-TW" dirty="0" smtClean="0">
                    <a:solidFill>
                      <a:prstClr val="black"/>
                    </a:solidFill>
                    <a:latin typeface="Calibri" panose="020F0502020204030204"/>
                  </a:rPr>
                  <a:t>Il faut </a:t>
                </a:r>
                <a:r>
                  <a:rPr lang="fr-CA" altLang="zh-TW" dirty="0" err="1" smtClean="0">
                    <a:solidFill>
                      <a:prstClr val="black"/>
                    </a:solidFill>
                    <a:latin typeface="Calibri" panose="020F0502020204030204"/>
                  </a:rPr>
                  <a:t>règler</a:t>
                </a:r>
                <a:r>
                  <a:rPr lang="fr-CA" altLang="zh-TW" dirty="0" smtClean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zh-TW" altLang="fr-CA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CA" altLang="zh-TW" dirty="0">
                    <a:solidFill>
                      <a:prstClr val="black"/>
                    </a:solidFill>
                    <a:latin typeface="Calibri" panose="020F0502020204030204"/>
                  </a:rPr>
                  <a:t> tel que …</a:t>
                </a:r>
              </a:p>
            </p:txBody>
          </p:sp>
        </mc:Choice>
        <mc:Fallback xmlns="">
          <p:sp>
            <p:nvSpPr>
              <p:cNvPr id="141" name="文字方塊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228" y="4640618"/>
                <a:ext cx="3246851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2814" t="-10526" b="-2894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2" name="圖片 1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1677" y="5215631"/>
            <a:ext cx="574872" cy="5811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3" name="文字方塊 142"/>
          <p:cNvSpPr txBox="1"/>
          <p:nvPr/>
        </p:nvSpPr>
        <p:spPr>
          <a:xfrm>
            <a:off x="2784803" y="5222583"/>
            <a:ext cx="10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Entrée:</a:t>
            </a:r>
            <a:endParaRPr lang="fr-CA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4" name="向右箭號 143"/>
          <p:cNvSpPr/>
          <p:nvPr/>
        </p:nvSpPr>
        <p:spPr>
          <a:xfrm>
            <a:off x="4570509" y="5360426"/>
            <a:ext cx="491685" cy="34125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sp>
        <p:nvSpPr>
          <p:cNvPr id="145" name="文字方塊 144"/>
          <p:cNvSpPr txBox="1"/>
          <p:nvPr/>
        </p:nvSpPr>
        <p:spPr>
          <a:xfrm>
            <a:off x="5106207" y="5996123"/>
            <a:ext cx="3232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fr-CA" altLang="zh-TW" baseline="-25000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 a la plus grosse valeur</a:t>
            </a:r>
            <a:endParaRPr lang="fr-CA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6" name="文字方塊 145"/>
          <p:cNvSpPr txBox="1"/>
          <p:nvPr/>
        </p:nvSpPr>
        <p:spPr>
          <a:xfrm>
            <a:off x="2715874" y="5988755"/>
            <a:ext cx="1158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Entrée :</a:t>
            </a:r>
            <a:endParaRPr lang="fr-CA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7" name="向右箭號 146"/>
          <p:cNvSpPr/>
          <p:nvPr/>
        </p:nvSpPr>
        <p:spPr>
          <a:xfrm>
            <a:off x="4570509" y="6092902"/>
            <a:ext cx="491685" cy="34125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pic>
        <p:nvPicPr>
          <p:cNvPr id="148" name="圖片 1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8206" y="5948719"/>
            <a:ext cx="605932" cy="6015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9" name="文字方塊 148"/>
          <p:cNvSpPr txBox="1"/>
          <p:nvPr/>
        </p:nvSpPr>
        <p:spPr>
          <a:xfrm>
            <a:off x="7653717" y="1919554"/>
            <a:ext cx="861633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err="1" smtClean="0">
                <a:solidFill>
                  <a:prstClr val="white"/>
                </a:solidFill>
              </a:rPr>
              <a:t>is</a:t>
            </a:r>
            <a:r>
              <a:rPr lang="fr-CA" altLang="zh-TW" dirty="0" smtClean="0">
                <a:solidFill>
                  <a:prstClr val="white"/>
                </a:solidFill>
              </a:rPr>
              <a:t> 1</a:t>
            </a:r>
            <a:endParaRPr lang="fr-CA" altLang="zh-TW" dirty="0">
              <a:solidFill>
                <a:prstClr val="white"/>
              </a:solidFill>
            </a:endParaRPr>
          </a:p>
        </p:txBody>
      </p:sp>
      <p:sp>
        <p:nvSpPr>
          <p:cNvPr id="150" name="文字方塊 149"/>
          <p:cNvSpPr txBox="1"/>
          <p:nvPr/>
        </p:nvSpPr>
        <p:spPr>
          <a:xfrm>
            <a:off x="7668337" y="2739277"/>
            <a:ext cx="847013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err="1" smtClean="0">
                <a:solidFill>
                  <a:prstClr val="white"/>
                </a:solidFill>
              </a:rPr>
              <a:t>is</a:t>
            </a:r>
            <a:r>
              <a:rPr lang="fr-CA" altLang="zh-TW" dirty="0" smtClean="0">
                <a:solidFill>
                  <a:prstClr val="white"/>
                </a:solidFill>
              </a:rPr>
              <a:t> 2</a:t>
            </a:r>
            <a:endParaRPr lang="fr-CA" altLang="zh-TW" dirty="0">
              <a:solidFill>
                <a:prstClr val="white"/>
              </a:solidFill>
            </a:endParaRPr>
          </a:p>
        </p:txBody>
      </p:sp>
      <p:sp>
        <p:nvSpPr>
          <p:cNvPr id="151" name="文字方塊 150"/>
          <p:cNvSpPr txBox="1"/>
          <p:nvPr/>
        </p:nvSpPr>
        <p:spPr>
          <a:xfrm>
            <a:off x="7680584" y="3966147"/>
            <a:ext cx="83476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err="1" smtClean="0">
                <a:solidFill>
                  <a:prstClr val="white"/>
                </a:solidFill>
              </a:rPr>
              <a:t>is</a:t>
            </a:r>
            <a:r>
              <a:rPr lang="fr-CA" altLang="zh-TW" dirty="0" smtClean="0">
                <a:solidFill>
                  <a:prstClr val="white"/>
                </a:solidFill>
              </a:rPr>
              <a:t> 0</a:t>
            </a:r>
            <a:endParaRPr lang="fr-CA" altLang="zh-TW" dirty="0">
              <a:solidFill>
                <a:prstClr val="white"/>
              </a:solidFill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3528461" y="5107192"/>
            <a:ext cx="3962706" cy="107073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white"/>
                </a:solidFill>
              </a:rPr>
              <a:t>Comment ?</a:t>
            </a:r>
            <a:endParaRPr lang="fr-CA" altLang="zh-TW" sz="2800" dirty="0">
              <a:solidFill>
                <a:prstClr val="white"/>
              </a:solidFill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2251228" y="4635910"/>
            <a:ext cx="6424752" cy="20401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sp>
        <p:nvSpPr>
          <p:cNvPr id="154" name="矩形 153"/>
          <p:cNvSpPr/>
          <p:nvPr/>
        </p:nvSpPr>
        <p:spPr>
          <a:xfrm rot="5400000">
            <a:off x="4731530" y="2959620"/>
            <a:ext cx="2582833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err="1" smtClean="0">
                <a:solidFill>
                  <a:prstClr val="white"/>
                </a:solidFill>
              </a:rPr>
              <a:t>Softmax</a:t>
            </a:r>
            <a:endParaRPr lang="fr-CA" altLang="zh-TW" sz="28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081028" y="1425674"/>
                <a:ext cx="47651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fr-CA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fr-CA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CA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fr-CA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fr-CA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fr-CA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fr-CA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fr-CA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fr-CA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fr-CA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fr-CA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fr-CA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fr-CA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fr-CA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sSup>
                            <m:sSupPr>
                              <m:ctrlPr>
                                <a:rPr lang="fr-CA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fr-CA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zh-TW" altLang="fr-CA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fr-CA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fr-CA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zh-TW" altLang="fr-CA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CA" altLang="zh-TW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028" y="1425674"/>
                <a:ext cx="4765151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9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/>
      <p:bldP spid="143" grpId="0"/>
      <p:bldP spid="144" grpId="0" animBg="1"/>
      <p:bldP spid="145" grpId="0"/>
      <p:bldP spid="146" grpId="0"/>
      <p:bldP spid="147" grpId="0" animBg="1"/>
      <p:bldP spid="152" grpId="0" animBg="1"/>
      <p:bldP spid="153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404813"/>
            <a:ext cx="9059917" cy="838200"/>
          </a:xfrm>
        </p:spPr>
        <p:txBody>
          <a:bodyPr/>
          <a:lstStyle/>
          <a:p>
            <a:pPr algn="ctr" eaLnBrk="1" hangingPunct="1"/>
            <a:r>
              <a:rPr lang="fr-CA" altLang="fr-FR" dirty="0"/>
              <a:t>Une histoire courte…</a:t>
            </a:r>
            <a:endParaRPr lang="fr-FR" altLang="fr-FR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335463" y="12906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fr-FR" altLang="fr-FR" sz="1800">
              <a:solidFill>
                <a:srgbClr val="000000"/>
              </a:solidFill>
            </a:endParaRPr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1123950" y="1243013"/>
            <a:ext cx="485775" cy="5414962"/>
          </a:xfrm>
          <a:prstGeom prst="downArrow">
            <a:avLst>
              <a:gd name="adj1" fmla="val 50000"/>
              <a:gd name="adj2" fmla="val 26201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fr-CA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415925" y="105092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en-GB" altLang="fr-FR" sz="180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1940</a:t>
            </a:r>
            <a:endParaRPr kumimoji="1" lang="fr-FR" altLang="fr-FR" sz="180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415925" y="178593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en-GB" altLang="fr-FR" sz="180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</a:t>
            </a:r>
            <a:endParaRPr kumimoji="1" lang="fr-FR" altLang="fr-FR" sz="180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415925" y="242887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en-GB" altLang="fr-FR" sz="18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</a:t>
            </a:r>
            <a:endParaRPr kumimoji="1" lang="fr-FR" altLang="fr-FR" sz="1800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417513" y="2996406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en-GB" altLang="fr-FR" sz="18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1970</a:t>
            </a:r>
            <a:endParaRPr kumimoji="1" lang="fr-FR" altLang="fr-FR" sz="1800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431800" y="3507582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en-GB" altLang="fr-FR" sz="18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1980</a:t>
            </a:r>
            <a:endParaRPr kumimoji="1" lang="fr-FR" altLang="fr-FR" sz="1800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2" name="Text Box 15"/>
          <p:cNvSpPr txBox="1">
            <a:spLocks noChangeArrowheads="1"/>
          </p:cNvSpPr>
          <p:nvPr/>
        </p:nvSpPr>
        <p:spPr bwMode="auto">
          <a:xfrm>
            <a:off x="432388" y="4261643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en-GB" altLang="fr-FR" sz="18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1990</a:t>
            </a:r>
            <a:endParaRPr kumimoji="1" lang="fr-FR" altLang="fr-FR" sz="1800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3" name="Text Box 16"/>
          <p:cNvSpPr txBox="1">
            <a:spLocks noChangeArrowheads="1"/>
          </p:cNvSpPr>
          <p:nvPr/>
        </p:nvSpPr>
        <p:spPr bwMode="auto">
          <a:xfrm>
            <a:off x="417513" y="5056188"/>
            <a:ext cx="69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en-GB" altLang="fr-FR" sz="180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  <a:endParaRPr kumimoji="1" lang="fr-FR" altLang="fr-FR" sz="180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4" name="Text Box 17"/>
          <p:cNvSpPr txBox="1">
            <a:spLocks noChangeArrowheads="1"/>
          </p:cNvSpPr>
          <p:nvPr/>
        </p:nvSpPr>
        <p:spPr bwMode="auto">
          <a:xfrm>
            <a:off x="495300" y="627856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en-GB" altLang="fr-FR" sz="180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kumimoji="1" lang="en-GB" altLang="fr-FR" sz="1800" b="1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kumimoji="1" lang="fr-FR" altLang="fr-FR" sz="1800" b="1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5" name="Text Box 20"/>
          <p:cNvSpPr txBox="1">
            <a:spLocks noChangeArrowheads="1"/>
          </p:cNvSpPr>
          <p:nvPr/>
        </p:nvSpPr>
        <p:spPr bwMode="auto">
          <a:xfrm>
            <a:off x="1774825" y="1266825"/>
            <a:ext cx="37928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GB" altLang="fr-FR" sz="1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Neurone </a:t>
            </a:r>
            <a:r>
              <a:rPr kumimoji="1" lang="en-GB" altLang="fr-FR" sz="18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formel</a:t>
            </a:r>
            <a:r>
              <a:rPr kumimoji="1" lang="en-GB" altLang="fr-FR" sz="1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kumimoji="1" lang="en-GB" altLang="fr-FR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GB" altLang="fr-FR" sz="1800" dirty="0" smtClean="0">
                <a:solidFill>
                  <a:srgbClr val="FF6633"/>
                </a:solidFill>
                <a:latin typeface="Comic Sans MS" panose="030F0702030302020204" pitchFamily="66" charset="0"/>
              </a:rPr>
              <a:t>McCulloch </a:t>
            </a:r>
            <a:r>
              <a:rPr kumimoji="1" lang="en-GB" altLang="fr-FR" sz="1800" dirty="0">
                <a:solidFill>
                  <a:srgbClr val="FF6633"/>
                </a:solidFill>
                <a:latin typeface="Comic Sans MS" panose="030F0702030302020204" pitchFamily="66" charset="0"/>
              </a:rPr>
              <a:t>&amp; Pitts</a:t>
            </a:r>
            <a:endParaRPr kumimoji="1" lang="fr-FR" altLang="fr-FR" sz="1800" dirty="0">
              <a:solidFill>
                <a:srgbClr val="FF6633"/>
              </a:solidFill>
              <a:latin typeface="Comic Sans MS" panose="030F0702030302020204" pitchFamily="66" charset="0"/>
            </a:endParaRPr>
          </a:p>
        </p:txBody>
      </p:sp>
      <p:sp>
        <p:nvSpPr>
          <p:cNvPr id="18446" name="Text Box 21"/>
          <p:cNvSpPr txBox="1">
            <a:spLocks noChangeArrowheads="1"/>
          </p:cNvSpPr>
          <p:nvPr/>
        </p:nvSpPr>
        <p:spPr bwMode="auto">
          <a:xfrm>
            <a:off x="1774825" y="2578920"/>
            <a:ext cx="19722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GB" altLang="fr-FR" sz="1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Adaline,</a:t>
            </a:r>
            <a:r>
              <a:rPr kumimoji="1" lang="en-GB" altLang="fr-FR" sz="1800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kumimoji="1" lang="en-GB" altLang="fr-FR" sz="1800" dirty="0" err="1" smtClean="0">
                <a:solidFill>
                  <a:srgbClr val="FF6633"/>
                </a:solidFill>
                <a:latin typeface="Comic Sans MS" panose="030F0702030302020204" pitchFamily="66" charset="0"/>
              </a:rPr>
              <a:t>Widrow</a:t>
            </a:r>
            <a:endParaRPr kumimoji="1" lang="fr-FR" altLang="fr-FR" sz="1800" dirty="0">
              <a:solidFill>
                <a:srgbClr val="FF6633"/>
              </a:solidFill>
              <a:latin typeface="Comic Sans MS" panose="030F0702030302020204" pitchFamily="66" charset="0"/>
            </a:endParaRPr>
          </a:p>
        </p:txBody>
      </p:sp>
      <p:sp>
        <p:nvSpPr>
          <p:cNvPr id="18447" name="Text Box 22"/>
          <p:cNvSpPr txBox="1">
            <a:spLocks noChangeArrowheads="1"/>
          </p:cNvSpPr>
          <p:nvPr/>
        </p:nvSpPr>
        <p:spPr bwMode="auto">
          <a:xfrm>
            <a:off x="1774825" y="2197907"/>
            <a:ext cx="25815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GB" altLang="fr-FR" sz="1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Perceptron, </a:t>
            </a:r>
            <a:r>
              <a:rPr kumimoji="1" lang="en-GB" altLang="fr-FR" sz="1800" dirty="0" smtClean="0">
                <a:solidFill>
                  <a:srgbClr val="FF6633"/>
                </a:solidFill>
                <a:latin typeface="Comic Sans MS" panose="030F0702030302020204" pitchFamily="66" charset="0"/>
              </a:rPr>
              <a:t>Rosenblatt</a:t>
            </a:r>
            <a:endParaRPr kumimoji="1" lang="fr-FR" altLang="fr-FR" sz="1800" dirty="0">
              <a:solidFill>
                <a:srgbClr val="FF6633"/>
              </a:solidFill>
              <a:latin typeface="Comic Sans MS" panose="030F0702030302020204" pitchFamily="66" charset="0"/>
            </a:endParaRPr>
          </a:p>
        </p:txBody>
      </p:sp>
      <p:sp>
        <p:nvSpPr>
          <p:cNvPr id="18448" name="Text Box 23"/>
          <p:cNvSpPr txBox="1">
            <a:spLocks noChangeArrowheads="1"/>
          </p:cNvSpPr>
          <p:nvPr/>
        </p:nvSpPr>
        <p:spPr bwMode="auto">
          <a:xfrm>
            <a:off x="1774825" y="3629025"/>
            <a:ext cx="200888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GB" altLang="fr-FR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R</a:t>
            </a:r>
            <a:r>
              <a:rPr kumimoji="1" lang="en-US" altLang="fr-FR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é</a:t>
            </a:r>
            <a:r>
              <a:rPr kumimoji="1" lang="en-GB" altLang="fr-FR" sz="16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seau</a:t>
            </a:r>
            <a:r>
              <a:rPr kumimoji="1" lang="en-GB" altLang="fr-FR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</a:rPr>
              <a:t> de</a:t>
            </a:r>
            <a:r>
              <a:rPr kumimoji="1" lang="en-GB" altLang="fr-FR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Hopfield</a:t>
            </a:r>
            <a:endParaRPr kumimoji="1" lang="fr-FR" altLang="fr-FR" sz="16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449" name="Text Box 24"/>
          <p:cNvSpPr txBox="1">
            <a:spLocks noChangeArrowheads="1"/>
          </p:cNvSpPr>
          <p:nvPr/>
        </p:nvSpPr>
        <p:spPr bwMode="auto">
          <a:xfrm>
            <a:off x="1801813" y="4792432"/>
            <a:ext cx="39116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GB" altLang="fr-FR" sz="1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LSTM,</a:t>
            </a:r>
            <a:r>
              <a:rPr kumimoji="1" lang="en-GB" altLang="fr-FR" sz="1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de-DE" sz="1800" dirty="0"/>
              <a:t> </a:t>
            </a:r>
            <a:r>
              <a:rPr kumimoji="1" lang="de-DE" sz="1800" dirty="0">
                <a:solidFill>
                  <a:srgbClr val="FF6633"/>
                </a:solidFill>
                <a:latin typeface="Comic Sans MS" panose="030F0702030302020204" pitchFamily="66" charset="0"/>
              </a:rPr>
              <a:t>Hochreiter et </a:t>
            </a:r>
            <a:r>
              <a:rPr kumimoji="1" lang="de-DE" sz="1800" dirty="0" smtClean="0">
                <a:solidFill>
                  <a:srgbClr val="FF6633"/>
                </a:solidFill>
                <a:latin typeface="Comic Sans MS" panose="030F0702030302020204" pitchFamily="66" charset="0"/>
              </a:rPr>
              <a:t>Schmidhuber</a:t>
            </a:r>
            <a:endParaRPr kumimoji="1" lang="fr-FR" altLang="fr-FR" sz="1800" dirty="0">
              <a:solidFill>
                <a:srgbClr val="FF6633"/>
              </a:solidFill>
              <a:latin typeface="Comic Sans MS" panose="030F0702030302020204" pitchFamily="66" charset="0"/>
            </a:endParaRPr>
          </a:p>
        </p:txBody>
      </p:sp>
      <p:sp>
        <p:nvSpPr>
          <p:cNvPr id="18450" name="Text Box 25"/>
          <p:cNvSpPr txBox="1">
            <a:spLocks noChangeArrowheads="1"/>
          </p:cNvSpPr>
          <p:nvPr/>
        </p:nvSpPr>
        <p:spPr bwMode="auto">
          <a:xfrm>
            <a:off x="3821469" y="3705225"/>
            <a:ext cx="36781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GB" altLang="fr-FR" sz="1600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Cartes</a:t>
            </a:r>
            <a:r>
              <a:rPr kumimoji="1" lang="en-GB" altLang="fr-FR" sz="16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 auto-</a:t>
            </a:r>
            <a:r>
              <a:rPr kumimoji="1" lang="en-GB" altLang="fr-FR" sz="1600" dirty="0" err="1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organisatrices</a:t>
            </a:r>
            <a:r>
              <a:rPr kumimoji="1" lang="en-GB" altLang="fr-FR" sz="16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 de</a:t>
            </a:r>
            <a:r>
              <a:rPr kumimoji="1" lang="en-GB" altLang="fr-FR" sz="16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kumimoji="1" lang="en-GB" altLang="fr-FR" sz="1600" dirty="0" err="1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Kohonen</a:t>
            </a:r>
            <a:endParaRPr kumimoji="1" lang="fr-FR" altLang="fr-FR" sz="1600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451" name="Text Box 26"/>
          <p:cNvSpPr txBox="1">
            <a:spLocks noChangeArrowheads="1"/>
          </p:cNvSpPr>
          <p:nvPr/>
        </p:nvSpPr>
        <p:spPr bwMode="auto">
          <a:xfrm>
            <a:off x="1772303" y="3988264"/>
            <a:ext cx="70184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GB" altLang="fr-FR" sz="1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MLP à </a:t>
            </a:r>
            <a:r>
              <a:rPr kumimoji="1" lang="en-GB" altLang="fr-FR" sz="18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retropropagation</a:t>
            </a:r>
            <a:r>
              <a:rPr kumimoji="1" lang="en-GB" altLang="fr-FR" sz="1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1" lang="en-GB" altLang="fr-FR" sz="18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d’erreur</a:t>
            </a:r>
            <a:r>
              <a:rPr kumimoji="1" lang="en-GB" altLang="fr-FR" sz="1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kumimoji="1" lang="en-GB" altLang="fr-FR" sz="18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kumimoji="1" lang="en-GB" altLang="fr-FR" sz="1800" dirty="0" err="1" smtClean="0">
                <a:solidFill>
                  <a:srgbClr val="FF6633"/>
                </a:solidFill>
                <a:latin typeface="Comic Sans MS" panose="030F0702030302020204" pitchFamily="66" charset="0"/>
              </a:rPr>
              <a:t>Rumelhart</a:t>
            </a:r>
            <a:r>
              <a:rPr kumimoji="1" lang="en-GB" altLang="fr-FR" sz="1800" dirty="0" smtClean="0">
                <a:solidFill>
                  <a:srgbClr val="FF6633"/>
                </a:solidFill>
                <a:latin typeface="Comic Sans MS" panose="030F0702030302020204" pitchFamily="66" charset="0"/>
              </a:rPr>
              <a:t>, Hinton &amp; </a:t>
            </a:r>
            <a:r>
              <a:rPr kumimoji="1" lang="en-GB" altLang="fr-FR" sz="1800" dirty="0" err="1" smtClean="0">
                <a:solidFill>
                  <a:srgbClr val="FF6633"/>
                </a:solidFill>
                <a:latin typeface="Comic Sans MS" panose="030F0702030302020204" pitchFamily="66" charset="0"/>
              </a:rPr>
              <a:t>MacLelland</a:t>
            </a:r>
            <a:r>
              <a:rPr kumimoji="1" lang="en-GB" altLang="fr-FR" sz="1800" dirty="0" smtClean="0">
                <a:solidFill>
                  <a:srgbClr val="FF6633"/>
                </a:solidFill>
                <a:latin typeface="Comic Sans MS" panose="030F0702030302020204" pitchFamily="66" charset="0"/>
              </a:rPr>
              <a:t> </a:t>
            </a:r>
            <a:endParaRPr kumimoji="1" lang="fr-FR" altLang="fr-FR" sz="1800" dirty="0">
              <a:solidFill>
                <a:srgbClr val="FF6633"/>
              </a:solidFill>
              <a:latin typeface="Comic Sans MS" panose="030F0702030302020204" pitchFamily="66" charset="0"/>
            </a:endParaRPr>
          </a:p>
        </p:txBody>
      </p:sp>
      <p:sp>
        <p:nvSpPr>
          <p:cNvPr id="18452" name="Text Box 27"/>
          <p:cNvSpPr txBox="1">
            <a:spLocks noChangeArrowheads="1"/>
          </p:cNvSpPr>
          <p:nvPr/>
        </p:nvSpPr>
        <p:spPr bwMode="auto">
          <a:xfrm>
            <a:off x="1807039" y="4534137"/>
            <a:ext cx="3695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GB" altLang="fr-FR" sz="1800" b="1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 </a:t>
            </a:r>
            <a:r>
              <a:rPr kumimoji="1" lang="en-GB" altLang="fr-FR" sz="1800" b="1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Vector </a:t>
            </a:r>
            <a:r>
              <a:rPr kumimoji="1" lang="en-GB" altLang="fr-FR" sz="1800" b="1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Machine</a:t>
            </a:r>
            <a:r>
              <a:rPr kumimoji="1" lang="en-GB" altLang="fr-FR" sz="18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kumimoji="1" lang="en-GB" altLang="fr-FR" sz="18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kumimoji="1" lang="en-GB" altLang="fr-FR" sz="1800" i="1" dirty="0" err="1">
                <a:solidFill>
                  <a:srgbClr val="FF6633"/>
                </a:solidFill>
                <a:latin typeface="Comic Sans MS" panose="030F0702030302020204" pitchFamily="66" charset="0"/>
              </a:rPr>
              <a:t>Vapnik</a:t>
            </a:r>
            <a:r>
              <a:rPr kumimoji="1" lang="en-GB" altLang="fr-FR" sz="1800" dirty="0">
                <a:solidFill>
                  <a:srgbClr val="FF6633"/>
                </a:solidFill>
                <a:latin typeface="Comic Sans MS" panose="030F0702030302020204" pitchFamily="66" charset="0"/>
              </a:rPr>
              <a:t> </a:t>
            </a:r>
            <a:r>
              <a:rPr kumimoji="1" lang="en-GB" altLang="fr-FR" sz="16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!</a:t>
            </a:r>
            <a:endParaRPr kumimoji="1" lang="fr-FR" altLang="fr-FR" sz="1600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53" name="Text Box 28"/>
          <p:cNvSpPr txBox="1">
            <a:spLocks noChangeArrowheads="1"/>
          </p:cNvSpPr>
          <p:nvPr/>
        </p:nvSpPr>
        <p:spPr bwMode="auto">
          <a:xfrm>
            <a:off x="1774825" y="1633538"/>
            <a:ext cx="15488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GB" altLang="fr-FR" sz="1600" dirty="0" err="1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Règle</a:t>
            </a:r>
            <a:r>
              <a:rPr kumimoji="1" lang="en-GB" altLang="fr-FR" sz="16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kumimoji="1" lang="en-GB" altLang="fr-FR" sz="16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de </a:t>
            </a:r>
            <a:r>
              <a:rPr kumimoji="1" lang="en-GB" altLang="fr-FR" sz="1600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Hebb</a:t>
            </a:r>
            <a:endParaRPr kumimoji="1" lang="fr-FR" altLang="fr-FR" sz="1600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455" name="Text Box 30"/>
          <p:cNvSpPr txBox="1">
            <a:spLocks noChangeArrowheads="1"/>
          </p:cNvSpPr>
          <p:nvPr/>
        </p:nvSpPr>
        <p:spPr bwMode="auto">
          <a:xfrm>
            <a:off x="6176928" y="1946507"/>
            <a:ext cx="23423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GB" altLang="fr-FR" sz="1800" dirty="0" smtClean="0">
                <a:solidFill>
                  <a:srgbClr val="5B9BD5"/>
                </a:solidFill>
                <a:latin typeface="Comic Sans MS" panose="030F0702030302020204" pitchFamily="66" charset="0"/>
              </a:rPr>
              <a:t>Notions </a:t>
            </a:r>
            <a:r>
              <a:rPr kumimoji="1" lang="en-GB" altLang="fr-FR" sz="1800" dirty="0" err="1">
                <a:solidFill>
                  <a:srgbClr val="5B9BD5"/>
                </a:solidFill>
                <a:latin typeface="Comic Sans MS" panose="030F0702030302020204" pitchFamily="66" charset="0"/>
              </a:rPr>
              <a:t>fondatrices</a:t>
            </a:r>
            <a:endParaRPr kumimoji="1" lang="fr-FR" altLang="fr-FR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456" name="Text Box 16"/>
          <p:cNvSpPr txBox="1">
            <a:spLocks noChangeArrowheads="1"/>
          </p:cNvSpPr>
          <p:nvPr/>
        </p:nvSpPr>
        <p:spPr bwMode="auto">
          <a:xfrm>
            <a:off x="417513" y="5584031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kumimoji="1" lang="en-GB" altLang="fr-FR" sz="18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kumimoji="1" lang="fr-FR" altLang="fr-FR" sz="1800" dirty="0">
              <a:solidFill>
                <a:srgbClr val="0563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57" name="Text Box 27"/>
          <p:cNvSpPr txBox="1">
            <a:spLocks noChangeArrowheads="1"/>
          </p:cNvSpPr>
          <p:nvPr/>
        </p:nvSpPr>
        <p:spPr bwMode="auto">
          <a:xfrm>
            <a:off x="1774825" y="5676859"/>
            <a:ext cx="24320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GB" altLang="fr-FR" sz="1800" dirty="0" err="1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AlexNet</a:t>
            </a:r>
            <a:r>
              <a:rPr kumimoji="1" lang="en-GB" altLang="fr-FR" sz="1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kumimoji="1" lang="en-GB" altLang="fr-FR" sz="1800" dirty="0" smtClean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kumimoji="1" lang="en-GB" altLang="fr-FR" sz="1800" dirty="0">
                <a:solidFill>
                  <a:srgbClr val="FF6633"/>
                </a:solidFill>
                <a:latin typeface="Comic Sans MS" panose="030F0702030302020204" pitchFamily="66" charset="0"/>
              </a:rPr>
              <a:t>Hinton et al.</a:t>
            </a:r>
            <a:endParaRPr kumimoji="1" lang="fr-FR" altLang="fr-FR" sz="1800" dirty="0">
              <a:solidFill>
                <a:srgbClr val="FF6633"/>
              </a:solidFill>
              <a:latin typeface="Comic Sans MS" panose="030F0702030302020204" pitchFamily="66" charset="0"/>
            </a:endParaRPr>
          </a:p>
        </p:txBody>
      </p:sp>
      <p:sp>
        <p:nvSpPr>
          <p:cNvPr id="18458" name="Text Box 27"/>
          <p:cNvSpPr txBox="1">
            <a:spLocks noChangeArrowheads="1"/>
          </p:cNvSpPr>
          <p:nvPr/>
        </p:nvSpPr>
        <p:spPr bwMode="auto">
          <a:xfrm>
            <a:off x="1774825" y="3267138"/>
            <a:ext cx="30107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GB" altLang="fr-FR" sz="1600" dirty="0" err="1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Réseaux</a:t>
            </a:r>
            <a:r>
              <a:rPr kumimoji="1" lang="en-GB" altLang="fr-FR" sz="16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 BSB, </a:t>
            </a:r>
            <a:r>
              <a:rPr kumimoji="1" lang="en-GB" altLang="fr-FR" sz="1600" dirty="0" smtClean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Anderson </a:t>
            </a:r>
            <a:r>
              <a:rPr kumimoji="1" lang="en-GB" altLang="fr-FR" sz="1600" dirty="0">
                <a:solidFill>
                  <a:schemeClr val="bg1">
                    <a:lumMod val="75000"/>
                  </a:schemeClr>
                </a:solidFill>
                <a:latin typeface="Comic Sans MS" panose="030F0702030302020204" pitchFamily="66" charset="0"/>
              </a:rPr>
              <a:t>et al.</a:t>
            </a:r>
            <a:endParaRPr kumimoji="1" lang="fr-FR" altLang="fr-FR" sz="1600" dirty="0">
              <a:solidFill>
                <a:schemeClr val="bg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774825" y="5950744"/>
            <a:ext cx="30332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GB" altLang="fr-FR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GAN,</a:t>
            </a:r>
            <a:r>
              <a:rPr kumimoji="1" lang="en-GB" altLang="fr-FR" sz="18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kumimoji="1" lang="en-GB" altLang="fr-FR" sz="1800" dirty="0" err="1" smtClean="0">
                <a:solidFill>
                  <a:srgbClr val="FF6633"/>
                </a:solidFill>
                <a:latin typeface="Comic Sans MS" panose="030F0702030302020204" pitchFamily="66" charset="0"/>
              </a:rPr>
              <a:t>Goodfellow</a:t>
            </a:r>
            <a:r>
              <a:rPr kumimoji="1" lang="en-GB" altLang="fr-FR" sz="1800" dirty="0" smtClean="0">
                <a:solidFill>
                  <a:srgbClr val="FF6633"/>
                </a:solidFill>
                <a:latin typeface="Comic Sans MS" panose="030F0702030302020204" pitchFamily="66" charset="0"/>
              </a:rPr>
              <a:t> </a:t>
            </a:r>
            <a:r>
              <a:rPr kumimoji="1" lang="en-GB" altLang="fr-FR" sz="1800" dirty="0">
                <a:solidFill>
                  <a:srgbClr val="FF6633"/>
                </a:solidFill>
                <a:latin typeface="Comic Sans MS" panose="030F0702030302020204" pitchFamily="66" charset="0"/>
              </a:rPr>
              <a:t>et </a:t>
            </a:r>
            <a:r>
              <a:rPr kumimoji="1" lang="en-GB" altLang="fr-FR" sz="1800" dirty="0" err="1">
                <a:solidFill>
                  <a:srgbClr val="FF6633"/>
                </a:solidFill>
                <a:latin typeface="Comic Sans MS" panose="030F0702030302020204" pitchFamily="66" charset="0"/>
              </a:rPr>
              <a:t>Bengio</a:t>
            </a:r>
            <a:endParaRPr kumimoji="1" lang="fr-FR" altLang="fr-FR" sz="1800" dirty="0">
              <a:solidFill>
                <a:srgbClr val="FF6633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1225" y="5110176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GB" altLang="fr-FR" sz="1800" dirty="0" smtClean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CNN</a:t>
            </a:r>
            <a:r>
              <a:rPr kumimoji="1" lang="en-GB" altLang="fr-FR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kumimoji="1" lang="en-GB" altLang="fr-FR" sz="1800" dirty="0" smtClean="0">
                <a:solidFill>
                  <a:srgbClr val="FF66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1" lang="en-GB" altLang="fr-FR" sz="1800" dirty="0" err="1">
                <a:solidFill>
                  <a:srgbClr val="FF66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LeCun</a:t>
            </a:r>
            <a:endParaRPr lang="fr-CA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5567658" y="5930994"/>
            <a:ext cx="27975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GB" altLang="fr-FR" sz="1800" dirty="0" err="1" smtClean="0">
                <a:solidFill>
                  <a:srgbClr val="5B9BD5"/>
                </a:solidFill>
                <a:latin typeface="Comic Sans MS" panose="030F0702030302020204" pitchFamily="66" charset="0"/>
              </a:rPr>
              <a:t>Apprentissage</a:t>
            </a:r>
            <a:r>
              <a:rPr kumimoji="1" lang="en-GB" altLang="fr-FR" sz="1800" dirty="0" smtClean="0">
                <a:solidFill>
                  <a:srgbClr val="5B9BD5"/>
                </a:solidFill>
                <a:latin typeface="Comic Sans MS" panose="030F0702030302020204" pitchFamily="66" charset="0"/>
              </a:rPr>
              <a:t> </a:t>
            </a:r>
            <a:r>
              <a:rPr kumimoji="1" lang="en-GB" altLang="fr-FR" sz="1800" dirty="0" err="1" smtClean="0">
                <a:solidFill>
                  <a:srgbClr val="5B9BD5"/>
                </a:solidFill>
                <a:latin typeface="Comic Sans MS" panose="030F0702030302020204" pitchFamily="66" charset="0"/>
              </a:rPr>
              <a:t>profond</a:t>
            </a:r>
            <a:r>
              <a:rPr kumimoji="1" lang="en-GB" altLang="fr-FR" sz="1800" dirty="0" smtClean="0">
                <a:solidFill>
                  <a:srgbClr val="5B9BD5"/>
                </a:solidFill>
                <a:latin typeface="Comic Sans MS" panose="030F0702030302020204" pitchFamily="66" charset="0"/>
              </a:rPr>
              <a:t>…</a:t>
            </a:r>
            <a:endParaRPr kumimoji="1" lang="fr-FR" altLang="fr-FR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1774825" y="6214687"/>
            <a:ext cx="30122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GB" altLang="fr-FR" sz="18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AlphaGo</a:t>
            </a:r>
            <a:r>
              <a:rPr kumimoji="1" lang="en-GB" altLang="fr-FR" sz="18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kumimoji="1" lang="en-GB" altLang="fr-FR" sz="1600" dirty="0" smtClean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</a:rPr>
              <a:t> </a:t>
            </a:r>
            <a:r>
              <a:rPr kumimoji="1" lang="en-GB" altLang="fr-FR" sz="1800" dirty="0">
                <a:solidFill>
                  <a:srgbClr val="FF6633"/>
                </a:solidFill>
                <a:latin typeface="Comic Sans MS" panose="030F0702030302020204" pitchFamily="66" charset="0"/>
              </a:rPr>
              <a:t>Google DeepMind</a:t>
            </a:r>
            <a:endParaRPr kumimoji="1" lang="fr-FR" altLang="fr-FR" sz="1800" dirty="0">
              <a:solidFill>
                <a:srgbClr val="FF6633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ccolade fermante 3"/>
          <p:cNvSpPr/>
          <p:nvPr/>
        </p:nvSpPr>
        <p:spPr bwMode="auto">
          <a:xfrm>
            <a:off x="5567658" y="1353671"/>
            <a:ext cx="485480" cy="1594581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Accolade fermante 33"/>
          <p:cNvSpPr/>
          <p:nvPr/>
        </p:nvSpPr>
        <p:spPr bwMode="auto">
          <a:xfrm>
            <a:off x="5092080" y="5676860"/>
            <a:ext cx="295708" cy="907160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altLang="zh-TW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Préparation de l’apprentissage</a:t>
            </a:r>
            <a:endParaRPr lang="fr-CA" altLang="zh-TW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zh-TW" dirty="0" smtClean="0"/>
              <a:t>On convertit les images en vecteurs de pixels représentatifs et on associe un label à chaque vecteur</a:t>
            </a:r>
          </a:p>
          <a:p>
            <a:endParaRPr lang="fr-CA" altLang="zh-TW" dirty="0"/>
          </a:p>
        </p:txBody>
      </p:sp>
      <p:pic>
        <p:nvPicPr>
          <p:cNvPr id="5" name="圖片 4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16094" y="3242492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圖片 5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40987" y="3242492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圖片 6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65880" y="3242492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圖片 7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390772" y="3242492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圖片 8"/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515051" y="4596352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圖片 9"/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140987" y="4596352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圖片 10"/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766923" y="4596352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2" name="圖片 11"/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392858" y="4596352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文字方塊 12"/>
          <p:cNvSpPr txBox="1"/>
          <p:nvPr/>
        </p:nvSpPr>
        <p:spPr>
          <a:xfrm>
            <a:off x="2232965" y="3401982"/>
            <a:ext cx="654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“5”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858901" y="3390432"/>
            <a:ext cx="654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“0”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509359" y="3390432"/>
            <a:ext cx="654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“4”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126536" y="3387904"/>
            <a:ext cx="654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“1”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128622" y="4751325"/>
            <a:ext cx="654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“3”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511445" y="4777767"/>
            <a:ext cx="654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“1”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860987" y="4756381"/>
            <a:ext cx="654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“2”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235051" y="4777767"/>
            <a:ext cx="654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“9”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9683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altLang="zh-TW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Coût</a:t>
            </a:r>
            <a:endParaRPr lang="fr-CA" altLang="zh-TW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960212" y="2617861"/>
            <a:ext cx="498951" cy="262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802940" y="2605600"/>
            <a:ext cx="746342" cy="2675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619837" y="2633241"/>
            <a:ext cx="498951" cy="26250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cxnSp>
        <p:nvCxnSpPr>
          <p:cNvPr id="43" name="直線單箭頭接點 42"/>
          <p:cNvCxnSpPr/>
          <p:nvPr/>
        </p:nvCxnSpPr>
        <p:spPr>
          <a:xfrm>
            <a:off x="5266492" y="3654020"/>
            <a:ext cx="63447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5375808" y="4899910"/>
            <a:ext cx="5251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5242608" y="2875217"/>
            <a:ext cx="65835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1688225" y="3350934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694043" y="2780605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graphicFrame>
        <p:nvGraphicFramePr>
          <p:cNvPr id="4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177072"/>
              </p:ext>
            </p:extLst>
          </p:nvPr>
        </p:nvGraphicFramePr>
        <p:xfrm>
          <a:off x="1706742" y="2685355"/>
          <a:ext cx="325438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7" name="方程式" r:id="rId4" imgW="152280" imgH="215640" progId="Equation.3">
                  <p:embed/>
                </p:oleObj>
              </mc:Choice>
              <mc:Fallback>
                <p:oleObj name="方程式" r:id="rId4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742" y="2685355"/>
                        <a:ext cx="325438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242146"/>
              </p:ext>
            </p:extLst>
          </p:nvPr>
        </p:nvGraphicFramePr>
        <p:xfrm>
          <a:off x="1712038" y="3268084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8" name="方程式" r:id="rId6" imgW="164880" imgH="215640" progId="Equation.3">
                  <p:embed/>
                </p:oleObj>
              </mc:Choice>
              <mc:Fallback>
                <p:oleObj name="方程式" r:id="rId6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038" y="3268084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橢圓 52"/>
          <p:cNvSpPr/>
          <p:nvPr/>
        </p:nvSpPr>
        <p:spPr>
          <a:xfrm>
            <a:off x="2900050" y="2616602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54" name="橢圓 53"/>
          <p:cNvSpPr/>
          <p:nvPr/>
        </p:nvSpPr>
        <p:spPr>
          <a:xfrm>
            <a:off x="2902392" y="3395172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55" name="橢圓 54"/>
          <p:cNvSpPr/>
          <p:nvPr/>
        </p:nvSpPr>
        <p:spPr>
          <a:xfrm>
            <a:off x="2890759" y="4623184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56" name="文字方塊 55"/>
          <p:cNvSpPr txBox="1"/>
          <p:nvPr/>
        </p:nvSpPr>
        <p:spPr>
          <a:xfrm rot="5400000">
            <a:off x="2888012" y="4045477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697750" y="4748691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graphicFrame>
        <p:nvGraphicFramePr>
          <p:cNvPr id="6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740752"/>
              </p:ext>
            </p:extLst>
          </p:nvPr>
        </p:nvGraphicFramePr>
        <p:xfrm>
          <a:off x="1625827" y="4651924"/>
          <a:ext cx="5445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9" name="方程式" r:id="rId8" imgW="253800" imgH="228600" progId="Equation.3">
                  <p:embed/>
                </p:oleObj>
              </mc:Choice>
              <mc:Fallback>
                <p:oleObj name="方程式" r:id="rId8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827" y="4651924"/>
                        <a:ext cx="5445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文字方塊 62"/>
          <p:cNvSpPr txBox="1"/>
          <p:nvPr/>
        </p:nvSpPr>
        <p:spPr>
          <a:xfrm rot="5400000">
            <a:off x="1573682" y="4033633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文字方塊 71"/>
          <p:cNvSpPr txBox="1"/>
          <p:nvPr/>
        </p:nvSpPr>
        <p:spPr>
          <a:xfrm>
            <a:off x="4127257" y="2558018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4144880" y="3343517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4157060" y="4599809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75" name="直線單箭頭接點 74"/>
          <p:cNvCxnSpPr>
            <a:stCxn id="53" idx="6"/>
          </p:cNvCxnSpPr>
          <p:nvPr/>
        </p:nvCxnSpPr>
        <p:spPr>
          <a:xfrm>
            <a:off x="3474208" y="2903681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單箭頭接點 75"/>
          <p:cNvCxnSpPr/>
          <p:nvPr/>
        </p:nvCxnSpPr>
        <p:spPr>
          <a:xfrm>
            <a:off x="3474208" y="3695433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單箭頭接點 76"/>
          <p:cNvCxnSpPr/>
          <p:nvPr/>
        </p:nvCxnSpPr>
        <p:spPr>
          <a:xfrm>
            <a:off x="3464917" y="4917402"/>
            <a:ext cx="74140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/>
          <p:cNvCxnSpPr>
            <a:stCxn id="54" idx="6"/>
          </p:cNvCxnSpPr>
          <p:nvPr/>
        </p:nvCxnSpPr>
        <p:spPr>
          <a:xfrm flipV="1">
            <a:off x="3476550" y="2903681"/>
            <a:ext cx="739062" cy="778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單箭頭接點 78"/>
          <p:cNvCxnSpPr>
            <a:stCxn id="53" idx="6"/>
          </p:cNvCxnSpPr>
          <p:nvPr/>
        </p:nvCxnSpPr>
        <p:spPr>
          <a:xfrm>
            <a:off x="3474208" y="2903681"/>
            <a:ext cx="743746" cy="7785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單箭頭接點 79"/>
          <p:cNvCxnSpPr>
            <a:stCxn id="53" idx="6"/>
          </p:cNvCxnSpPr>
          <p:nvPr/>
        </p:nvCxnSpPr>
        <p:spPr>
          <a:xfrm>
            <a:off x="3474208" y="2903681"/>
            <a:ext cx="732113" cy="2006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>
            <a:stCxn id="54" idx="6"/>
          </p:cNvCxnSpPr>
          <p:nvPr/>
        </p:nvCxnSpPr>
        <p:spPr>
          <a:xfrm>
            <a:off x="3476550" y="3682251"/>
            <a:ext cx="729771" cy="1228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/>
          <p:cNvCxnSpPr>
            <a:stCxn id="55" idx="6"/>
          </p:cNvCxnSpPr>
          <p:nvPr/>
        </p:nvCxnSpPr>
        <p:spPr>
          <a:xfrm flipV="1">
            <a:off x="3464917" y="2903681"/>
            <a:ext cx="750695" cy="200658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/>
          <p:cNvCxnSpPr>
            <a:stCxn id="55" idx="6"/>
          </p:cNvCxnSpPr>
          <p:nvPr/>
        </p:nvCxnSpPr>
        <p:spPr>
          <a:xfrm flipV="1">
            <a:off x="3464917" y="3682251"/>
            <a:ext cx="753037" cy="12280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單箭頭接點 83"/>
          <p:cNvCxnSpPr>
            <a:endCxn id="53" idx="2"/>
          </p:cNvCxnSpPr>
          <p:nvPr/>
        </p:nvCxnSpPr>
        <p:spPr>
          <a:xfrm flipV="1">
            <a:off x="2040650" y="2903681"/>
            <a:ext cx="859400" cy="299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>
            <a:stCxn id="47" idx="3"/>
            <a:endCxn id="54" idx="2"/>
          </p:cNvCxnSpPr>
          <p:nvPr/>
        </p:nvCxnSpPr>
        <p:spPr>
          <a:xfrm>
            <a:off x="2036943" y="2952055"/>
            <a:ext cx="865449" cy="7301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>
            <a:stCxn id="47" idx="3"/>
            <a:endCxn id="55" idx="2"/>
          </p:cNvCxnSpPr>
          <p:nvPr/>
        </p:nvCxnSpPr>
        <p:spPr>
          <a:xfrm>
            <a:off x="2036943" y="2952055"/>
            <a:ext cx="853816" cy="19582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單箭頭接點 86"/>
          <p:cNvCxnSpPr>
            <a:stCxn id="52" idx="3"/>
            <a:endCxn id="53" idx="2"/>
          </p:cNvCxnSpPr>
          <p:nvPr/>
        </p:nvCxnSpPr>
        <p:spPr>
          <a:xfrm flipV="1">
            <a:off x="2064463" y="2903681"/>
            <a:ext cx="835587" cy="59538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>
            <a:stCxn id="46" idx="3"/>
            <a:endCxn id="54" idx="2"/>
          </p:cNvCxnSpPr>
          <p:nvPr/>
        </p:nvCxnSpPr>
        <p:spPr>
          <a:xfrm>
            <a:off x="2031125" y="3522384"/>
            <a:ext cx="871267" cy="15986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>
            <a:stCxn id="46" idx="3"/>
            <a:endCxn id="55" idx="2"/>
          </p:cNvCxnSpPr>
          <p:nvPr/>
        </p:nvCxnSpPr>
        <p:spPr>
          <a:xfrm>
            <a:off x="2031125" y="3522384"/>
            <a:ext cx="859634" cy="138787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/>
          <p:cNvCxnSpPr>
            <a:stCxn id="62" idx="3"/>
            <a:endCxn id="53" idx="2"/>
          </p:cNvCxnSpPr>
          <p:nvPr/>
        </p:nvCxnSpPr>
        <p:spPr>
          <a:xfrm flipV="1">
            <a:off x="2102622" y="2903681"/>
            <a:ext cx="797428" cy="19932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/>
          <p:cNvCxnSpPr>
            <a:stCxn id="62" idx="3"/>
            <a:endCxn id="54" idx="2"/>
          </p:cNvCxnSpPr>
          <p:nvPr/>
        </p:nvCxnSpPr>
        <p:spPr>
          <a:xfrm flipV="1">
            <a:off x="2076253" y="3682251"/>
            <a:ext cx="826139" cy="12146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>
            <a:stCxn id="62" idx="3"/>
            <a:endCxn id="55" idx="2"/>
          </p:cNvCxnSpPr>
          <p:nvPr/>
        </p:nvCxnSpPr>
        <p:spPr>
          <a:xfrm>
            <a:off x="2076253" y="4896857"/>
            <a:ext cx="814506" cy="1340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字方塊 92"/>
          <p:cNvSpPr txBox="1"/>
          <p:nvPr/>
        </p:nvSpPr>
        <p:spPr>
          <a:xfrm rot="5400000">
            <a:off x="5902402" y="4118857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4" name="文字方塊 93"/>
          <p:cNvSpPr txBox="1"/>
          <p:nvPr/>
        </p:nvSpPr>
        <p:spPr>
          <a:xfrm>
            <a:off x="5971495" y="2600036"/>
            <a:ext cx="63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fr-CA" altLang="zh-TW" sz="2800" baseline="-25000" dirty="0" smtClean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lang="fr-CA" altLang="zh-TW" sz="280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5" name="文字方塊 94"/>
          <p:cNvSpPr txBox="1"/>
          <p:nvPr/>
        </p:nvSpPr>
        <p:spPr>
          <a:xfrm>
            <a:off x="5992593" y="3408345"/>
            <a:ext cx="63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fr-CA" altLang="zh-TW" sz="2800" baseline="-25000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endParaRPr lang="fr-CA" altLang="zh-TW" sz="280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6" name="文字方塊 95"/>
          <p:cNvSpPr txBox="1"/>
          <p:nvPr/>
        </p:nvSpPr>
        <p:spPr>
          <a:xfrm>
            <a:off x="5960212" y="4664488"/>
            <a:ext cx="63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fr-CA" altLang="zh-TW" sz="2800" baseline="-25000" dirty="0" smtClean="0">
                <a:solidFill>
                  <a:prstClr val="black"/>
                </a:solidFill>
                <a:latin typeface="Calibri" panose="020F0502020204030204"/>
              </a:rPr>
              <a:t>10</a:t>
            </a:r>
            <a:endParaRPr lang="fr-CA" altLang="zh-TW" sz="280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222534" y="368027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6841544" y="3934728"/>
            <a:ext cx="101427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white"/>
                </a:solidFill>
              </a:rPr>
              <a:t>Coût </a:t>
            </a:r>
            <a:endParaRPr lang="fr-CA" altLang="zh-TW" sz="2800" dirty="0">
              <a:solidFill>
                <a:prstClr val="white"/>
              </a:solidFill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5964640" y="2675422"/>
            <a:ext cx="619787" cy="4320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white"/>
                </a:solidFill>
              </a:rPr>
              <a:t>0.2</a:t>
            </a:r>
            <a:endParaRPr lang="fr-CA" altLang="zh-TW" dirty="0">
              <a:solidFill>
                <a:prstClr val="white"/>
              </a:solidFill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5964641" y="3461006"/>
            <a:ext cx="619787" cy="4320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white"/>
                </a:solidFill>
              </a:rPr>
              <a:t>0.3</a:t>
            </a:r>
            <a:endParaRPr lang="fr-CA" altLang="zh-TW" dirty="0">
              <a:solidFill>
                <a:prstClr val="white"/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5960212" y="4701373"/>
            <a:ext cx="690317" cy="4320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white"/>
                </a:solidFill>
              </a:rPr>
              <a:t>0.5</a:t>
            </a:r>
            <a:endParaRPr lang="fr-CA" altLang="zh-TW" dirty="0">
              <a:solidFill>
                <a:prstClr val="white"/>
              </a:solidFill>
            </a:endParaRPr>
          </a:p>
        </p:txBody>
      </p:sp>
      <p:pic>
        <p:nvPicPr>
          <p:cNvPr id="102" name="圖片 101"/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875875" y="1658335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3" name="文字方塊 102"/>
          <p:cNvSpPr txBox="1"/>
          <p:nvPr/>
        </p:nvSpPr>
        <p:spPr>
          <a:xfrm>
            <a:off x="4678601" y="1747396"/>
            <a:ext cx="654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“1”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8" name="圖片 107"/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602038" y="3609330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grpSp>
        <p:nvGrpSpPr>
          <p:cNvPr id="11" name="群組 10"/>
          <p:cNvGrpSpPr/>
          <p:nvPr/>
        </p:nvGrpSpPr>
        <p:grpSpPr>
          <a:xfrm>
            <a:off x="7996358" y="2633241"/>
            <a:ext cx="654489" cy="2625052"/>
            <a:chOff x="7996358" y="2461791"/>
            <a:chExt cx="654489" cy="2625052"/>
          </a:xfrm>
        </p:grpSpPr>
        <p:sp>
          <p:nvSpPr>
            <p:cNvPr id="110" name="矩形 109"/>
            <p:cNvSpPr/>
            <p:nvPr/>
          </p:nvSpPr>
          <p:spPr>
            <a:xfrm>
              <a:off x="8062418" y="2461791"/>
              <a:ext cx="498951" cy="2625052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A" altLang="zh-TW" sz="1800" dirty="0">
                <a:solidFill>
                  <a:prstClr val="black"/>
                </a:solidFill>
              </a:endParaRPr>
            </a:p>
          </p:txBody>
        </p:sp>
        <p:sp>
          <p:nvSpPr>
            <p:cNvPr id="111" name="文字方塊 110"/>
            <p:cNvSpPr txBox="1"/>
            <p:nvPr/>
          </p:nvSpPr>
          <p:spPr>
            <a:xfrm rot="5400000">
              <a:off x="8004608" y="3948039"/>
              <a:ext cx="7692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sz="2800" dirty="0" smtClean="0">
                  <a:solidFill>
                    <a:prstClr val="black"/>
                  </a:solidFill>
                  <a:latin typeface="Calibri" panose="020F0502020204030204"/>
                </a:rPr>
                <a:t>……</a:t>
              </a:r>
              <a:endParaRPr lang="fr-CA" altLang="zh-TW" sz="2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文字方塊 111"/>
            <p:cNvSpPr txBox="1"/>
            <p:nvPr/>
          </p:nvSpPr>
          <p:spPr>
            <a:xfrm>
              <a:off x="7996358" y="2508931"/>
              <a:ext cx="631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sz="2800" dirty="0" smtClean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endParaRPr lang="fr-CA" altLang="zh-TW" sz="28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3" name="文字方塊 112"/>
            <p:cNvSpPr txBox="1"/>
            <p:nvPr/>
          </p:nvSpPr>
          <p:spPr>
            <a:xfrm>
              <a:off x="8005216" y="3269035"/>
              <a:ext cx="631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sz="2800" dirty="0" smtClean="0">
                  <a:solidFill>
                    <a:prstClr val="black"/>
                  </a:solidFill>
                  <a:latin typeface="Calibri" panose="020F0502020204030204"/>
                </a:rPr>
                <a:t>0</a:t>
              </a:r>
              <a:endParaRPr lang="fr-CA" altLang="zh-TW" sz="28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4" name="文字方塊 113"/>
            <p:cNvSpPr txBox="1"/>
            <p:nvPr/>
          </p:nvSpPr>
          <p:spPr>
            <a:xfrm>
              <a:off x="7996358" y="4489333"/>
              <a:ext cx="631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sz="2800" dirty="0" smtClean="0">
                  <a:solidFill>
                    <a:prstClr val="black"/>
                  </a:solidFill>
                  <a:latin typeface="Calibri" panose="020F0502020204030204"/>
                </a:rPr>
                <a:t>0</a:t>
              </a:r>
              <a:endParaRPr lang="fr-CA" altLang="zh-TW" sz="280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15" name="左-右雙向箭號 114"/>
          <p:cNvSpPr/>
          <p:nvPr/>
        </p:nvSpPr>
        <p:spPr>
          <a:xfrm>
            <a:off x="6737204" y="3516864"/>
            <a:ext cx="1187596" cy="33487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cxnSp>
        <p:nvCxnSpPr>
          <p:cNvPr id="15" name="直線接點 14"/>
          <p:cNvCxnSpPr/>
          <p:nvPr/>
        </p:nvCxnSpPr>
        <p:spPr>
          <a:xfrm flipH="1">
            <a:off x="972457" y="1985736"/>
            <a:ext cx="27286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接點 115"/>
          <p:cNvCxnSpPr/>
          <p:nvPr/>
        </p:nvCxnSpPr>
        <p:spPr>
          <a:xfrm flipH="1">
            <a:off x="5333454" y="2009006"/>
            <a:ext cx="29872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962038" y="2018335"/>
            <a:ext cx="0" cy="14807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單箭頭接點 117"/>
          <p:cNvCxnSpPr/>
          <p:nvPr/>
        </p:nvCxnSpPr>
        <p:spPr>
          <a:xfrm>
            <a:off x="8320750" y="2018335"/>
            <a:ext cx="0" cy="5817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矩形 97"/>
          <p:cNvSpPr/>
          <p:nvPr/>
        </p:nvSpPr>
        <p:spPr>
          <a:xfrm>
            <a:off x="4801564" y="2616028"/>
            <a:ext cx="746342" cy="26758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99" name="橢圓 98"/>
          <p:cNvSpPr/>
          <p:nvPr/>
        </p:nvSpPr>
        <p:spPr>
          <a:xfrm>
            <a:off x="4877408" y="2607922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104" name="橢圓 103"/>
          <p:cNvSpPr/>
          <p:nvPr/>
        </p:nvSpPr>
        <p:spPr>
          <a:xfrm>
            <a:off x="4879750" y="3367831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105" name="橢圓 104"/>
          <p:cNvSpPr/>
          <p:nvPr/>
        </p:nvSpPr>
        <p:spPr>
          <a:xfrm>
            <a:off x="4886778" y="4614504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106" name="文字方塊 105"/>
          <p:cNvSpPr txBox="1"/>
          <p:nvPr/>
        </p:nvSpPr>
        <p:spPr>
          <a:xfrm rot="5400000">
            <a:off x="4884031" y="4033634"/>
            <a:ext cx="7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7" name="文字方塊 116"/>
          <p:cNvSpPr txBox="1"/>
          <p:nvPr/>
        </p:nvSpPr>
        <p:spPr>
          <a:xfrm>
            <a:off x="370551" y="5668746"/>
            <a:ext cx="8388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Le coût d’une classification peut être toute mesure        de l’écart entre les vecteurs de sortie voulu et obtenu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文字方塊 118"/>
              <p:cNvSpPr txBox="1"/>
              <p:nvPr/>
            </p:nvSpPr>
            <p:spPr>
              <a:xfrm>
                <a:off x="2589854" y="521897"/>
                <a:ext cx="609706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A" altLang="zh-TW" sz="2800" dirty="0" smtClean="0">
                    <a:solidFill>
                      <a:prstClr val="black"/>
                    </a:solidFill>
                    <a:latin typeface="Calibri" panose="020F0502020204030204"/>
                  </a:rPr>
                  <a:t>Chaque ensemble de </a:t>
                </a:r>
                <a:r>
                  <a:rPr lang="fr-CA" altLang="zh-TW" sz="2800" dirty="0" err="1" smtClean="0">
                    <a:solidFill>
                      <a:prstClr val="black"/>
                    </a:solidFill>
                    <a:latin typeface="Calibri" panose="020F0502020204030204"/>
                  </a:rPr>
                  <a:t>parameters</a:t>
                </a:r>
                <a:r>
                  <a:rPr lang="fr-CA" altLang="zh-TW" sz="2800" dirty="0" smtClean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zh-TW" altLang="fr-CA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CA" altLang="zh-TW" sz="2800" dirty="0">
                    <a:solidFill>
                      <a:prstClr val="black"/>
                    </a:solidFill>
                    <a:latin typeface="Calibri" panose="020F0502020204030204"/>
                  </a:rPr>
                  <a:t> mène à </a:t>
                </a:r>
                <a:r>
                  <a:rPr lang="fr-CA" altLang="zh-TW" sz="2800" dirty="0" err="1" smtClean="0">
                    <a:solidFill>
                      <a:prstClr val="black"/>
                    </a:solidFill>
                    <a:latin typeface="Calibri" panose="020F0502020204030204"/>
                  </a:rPr>
                  <a:t>diffèrents</a:t>
                </a:r>
                <a:r>
                  <a:rPr lang="fr-CA" altLang="zh-TW" sz="2800" dirty="0" smtClean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fr-CA" altLang="zh-TW" sz="2800" dirty="0">
                    <a:solidFill>
                      <a:prstClr val="black"/>
                    </a:solidFill>
                    <a:latin typeface="Calibri" panose="020F0502020204030204"/>
                  </a:rPr>
                  <a:t>coûts de classification </a:t>
                </a:r>
              </a:p>
            </p:txBody>
          </p:sp>
        </mc:Choice>
        <mc:Fallback xmlns="">
          <p:sp>
            <p:nvSpPr>
              <p:cNvPr id="119" name="文字方塊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854" y="521897"/>
                <a:ext cx="6097064" cy="954107"/>
              </a:xfrm>
              <a:prstGeom prst="rect">
                <a:avLst/>
              </a:prstGeom>
              <a:blipFill rotWithShape="0">
                <a:blip r:embed="rId11"/>
                <a:stretch>
                  <a:fillRect l="-2100" t="-6410" r="-1000" b="-1794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7817449" y="5341282"/>
            <a:ext cx="805029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white"/>
                </a:solidFill>
              </a:rPr>
              <a:t>Cible</a:t>
            </a:r>
            <a:endParaRPr lang="fr-CA" altLang="zh-TW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6937189" y="4559415"/>
                <a:ext cx="7905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fr-CA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CA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TW" altLang="fr-CA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fr-CA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altLang="zh-TW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189" y="4559415"/>
                <a:ext cx="790537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2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97" grpId="0" animBg="1"/>
      <p:bldP spid="100" grpId="0" animBg="1"/>
      <p:bldP spid="101" grpId="0" animBg="1"/>
      <p:bldP spid="103" grpId="0"/>
      <p:bldP spid="115" grpId="0" animBg="1"/>
      <p:bldP spid="117" grpId="0"/>
      <p:bldP spid="119" grpId="0"/>
      <p:bldP spid="3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altLang="zh-TW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Coût total</a:t>
            </a:r>
            <a:endParaRPr lang="fr-CA" altLang="zh-TW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727768" y="2298174"/>
            <a:ext cx="421911" cy="671513"/>
            <a:chOff x="510563" y="3417283"/>
            <a:chExt cx="421911" cy="671513"/>
          </a:xfrm>
        </p:grpSpPr>
        <p:sp>
          <p:nvSpPr>
            <p:cNvPr id="19" name="矩形 18"/>
            <p:cNvSpPr/>
            <p:nvPr/>
          </p:nvSpPr>
          <p:spPr>
            <a:xfrm>
              <a:off x="557212" y="3417283"/>
              <a:ext cx="271463" cy="6715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A" altLang="zh-TW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10563" y="3522206"/>
              <a:ext cx="4219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dirty="0" smtClean="0">
                  <a:solidFill>
                    <a:prstClr val="black"/>
                  </a:solidFill>
                  <a:latin typeface="Calibri" panose="020F0502020204030204"/>
                </a:rPr>
                <a:t>x</a:t>
              </a:r>
              <a:r>
                <a:rPr lang="fr-CA" altLang="zh-TW" baseline="30000" dirty="0" smtClean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endParaRPr lang="fr-CA" altLang="zh-TW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1727768" y="3245279"/>
            <a:ext cx="421910" cy="671513"/>
            <a:chOff x="510564" y="3417283"/>
            <a:chExt cx="421910" cy="671513"/>
          </a:xfrm>
        </p:grpSpPr>
        <p:sp>
          <p:nvSpPr>
            <p:cNvPr id="22" name="矩形 21"/>
            <p:cNvSpPr/>
            <p:nvPr/>
          </p:nvSpPr>
          <p:spPr>
            <a:xfrm>
              <a:off x="557212" y="3417283"/>
              <a:ext cx="271463" cy="6715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A" altLang="zh-TW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10564" y="3522206"/>
              <a:ext cx="4219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dirty="0" smtClean="0">
                  <a:solidFill>
                    <a:prstClr val="black"/>
                  </a:solidFill>
                  <a:latin typeface="Calibri" panose="020F0502020204030204"/>
                </a:rPr>
                <a:t>x</a:t>
              </a:r>
              <a:r>
                <a:rPr lang="fr-CA" altLang="zh-TW" baseline="30000" dirty="0" smtClean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endParaRPr lang="fr-CA" altLang="zh-TW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723759" y="5606623"/>
            <a:ext cx="429926" cy="671513"/>
            <a:chOff x="506555" y="3417283"/>
            <a:chExt cx="429926" cy="671513"/>
          </a:xfrm>
        </p:grpSpPr>
        <p:sp>
          <p:nvSpPr>
            <p:cNvPr id="25" name="矩形 24"/>
            <p:cNvSpPr/>
            <p:nvPr/>
          </p:nvSpPr>
          <p:spPr>
            <a:xfrm>
              <a:off x="557212" y="3417283"/>
              <a:ext cx="271463" cy="6715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A" altLang="zh-TW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06555" y="3522206"/>
              <a:ext cx="4299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dirty="0" err="1" smtClean="0">
                  <a:solidFill>
                    <a:prstClr val="black"/>
                  </a:solidFill>
                  <a:latin typeface="Calibri" panose="020F0502020204030204"/>
                </a:rPr>
                <a:t>x</a:t>
              </a:r>
              <a:r>
                <a:rPr lang="fr-CA" altLang="zh-TW" baseline="30000" dirty="0" err="1" smtClean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endParaRPr lang="fr-CA" altLang="zh-TW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2527693" y="2300745"/>
            <a:ext cx="965905" cy="6831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</a:rPr>
              <a:t>NN</a:t>
            </a:r>
            <a:endParaRPr lang="fr-CA" altLang="zh-TW" dirty="0">
              <a:solidFill>
                <a:prstClr val="black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27693" y="3239455"/>
            <a:ext cx="965905" cy="6831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</a:rPr>
              <a:t>NN</a:t>
            </a:r>
            <a:endParaRPr lang="fr-CA" altLang="zh-TW" dirty="0">
              <a:solidFill>
                <a:prstClr val="black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27693" y="5594978"/>
            <a:ext cx="965905" cy="6831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</a:rPr>
              <a:t>NN</a:t>
            </a:r>
            <a:endParaRPr lang="fr-CA" altLang="zh-TW" dirty="0">
              <a:solidFill>
                <a:prstClr val="black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 rot="5400000">
            <a:off x="1585319" y="4930674"/>
            <a:ext cx="82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文字方塊 30"/>
          <p:cNvSpPr txBox="1"/>
          <p:nvPr/>
        </p:nvSpPr>
        <p:spPr>
          <a:xfrm rot="5400000">
            <a:off x="2658584" y="4919031"/>
            <a:ext cx="82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2" name="直線單箭頭接點 31"/>
          <p:cNvCxnSpPr/>
          <p:nvPr/>
        </p:nvCxnSpPr>
        <p:spPr>
          <a:xfrm flipV="1">
            <a:off x="2096310" y="2633929"/>
            <a:ext cx="4170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 flipV="1">
            <a:off x="2093349" y="3581034"/>
            <a:ext cx="4170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2093348" y="5936557"/>
            <a:ext cx="4170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3496559" y="2628722"/>
            <a:ext cx="4170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3493598" y="3575827"/>
            <a:ext cx="4170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V="1">
            <a:off x="3493597" y="5931350"/>
            <a:ext cx="4170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群組 37"/>
          <p:cNvGrpSpPr/>
          <p:nvPr/>
        </p:nvGrpSpPr>
        <p:grpSpPr>
          <a:xfrm>
            <a:off x="3895074" y="2298174"/>
            <a:ext cx="428323" cy="671513"/>
            <a:chOff x="507357" y="3417283"/>
            <a:chExt cx="428323" cy="671513"/>
          </a:xfrm>
        </p:grpSpPr>
        <p:sp>
          <p:nvSpPr>
            <p:cNvPr id="39" name="矩形 38"/>
            <p:cNvSpPr/>
            <p:nvPr/>
          </p:nvSpPr>
          <p:spPr>
            <a:xfrm>
              <a:off x="557212" y="3417283"/>
              <a:ext cx="271463" cy="67151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A" altLang="zh-TW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07357" y="3522206"/>
              <a:ext cx="4283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dirty="0" smtClean="0">
                  <a:solidFill>
                    <a:prstClr val="black"/>
                  </a:solidFill>
                  <a:latin typeface="Calibri" panose="020F0502020204030204"/>
                </a:rPr>
                <a:t>y</a:t>
              </a:r>
              <a:r>
                <a:rPr lang="fr-CA" altLang="zh-TW" baseline="30000" dirty="0" smtClean="0">
                  <a:solidFill>
                    <a:prstClr val="black"/>
                  </a:solidFill>
                  <a:latin typeface="Calibri" panose="020F0502020204030204"/>
                </a:rPr>
                <a:t>1</a:t>
              </a:r>
              <a:endParaRPr lang="fr-CA" altLang="zh-TW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3895074" y="3245279"/>
            <a:ext cx="428323" cy="671513"/>
            <a:chOff x="507358" y="3417283"/>
            <a:chExt cx="428323" cy="671513"/>
          </a:xfrm>
        </p:grpSpPr>
        <p:sp>
          <p:nvSpPr>
            <p:cNvPr id="42" name="矩形 41"/>
            <p:cNvSpPr/>
            <p:nvPr/>
          </p:nvSpPr>
          <p:spPr>
            <a:xfrm>
              <a:off x="557212" y="3417283"/>
              <a:ext cx="271463" cy="67151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A" altLang="zh-TW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07358" y="3522206"/>
              <a:ext cx="4283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dirty="0" smtClean="0">
                  <a:solidFill>
                    <a:prstClr val="black"/>
                  </a:solidFill>
                  <a:latin typeface="Calibri" panose="020F0502020204030204"/>
                </a:rPr>
                <a:t>y</a:t>
              </a:r>
              <a:r>
                <a:rPr lang="fr-CA" altLang="zh-TW" baseline="30000" dirty="0" smtClean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endParaRPr lang="fr-CA" altLang="zh-TW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3891065" y="5606623"/>
            <a:ext cx="436338" cy="671513"/>
            <a:chOff x="503349" y="3417283"/>
            <a:chExt cx="436338" cy="671513"/>
          </a:xfrm>
        </p:grpSpPr>
        <p:sp>
          <p:nvSpPr>
            <p:cNvPr id="45" name="矩形 44"/>
            <p:cNvSpPr/>
            <p:nvPr/>
          </p:nvSpPr>
          <p:spPr>
            <a:xfrm>
              <a:off x="557212" y="3417283"/>
              <a:ext cx="271463" cy="67151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A" altLang="zh-TW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03349" y="3522206"/>
              <a:ext cx="4363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dirty="0" err="1" smtClean="0">
                  <a:solidFill>
                    <a:prstClr val="black"/>
                  </a:solidFill>
                  <a:latin typeface="Calibri" panose="020F0502020204030204"/>
                </a:rPr>
                <a:t>y</a:t>
              </a:r>
              <a:r>
                <a:rPr lang="fr-CA" altLang="zh-TW" baseline="30000" dirty="0" err="1" smtClean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endParaRPr lang="fr-CA" altLang="zh-TW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4913118" y="2298174"/>
            <a:ext cx="271463" cy="6715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baseline="30000" dirty="0">
              <a:solidFill>
                <a:prstClr val="black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913117" y="3245279"/>
            <a:ext cx="271463" cy="6715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baseline="30000" dirty="0">
              <a:solidFill>
                <a:prstClr val="black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913117" y="5606623"/>
            <a:ext cx="271463" cy="6715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baseline="30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4902677" y="2471777"/>
                <a:ext cx="3914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fr-CA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fr-CA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fr-CA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altLang="zh-TW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677" y="2471777"/>
                <a:ext cx="39145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8750" t="-16393" r="-50000" b="-2459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4913117" y="3407287"/>
                <a:ext cx="3980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fr-CA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fr-CA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fr-CA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A" altLang="zh-TW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117" y="3407287"/>
                <a:ext cx="39805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462" t="-18033" r="-47692" b="-2459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4888687" y="5803879"/>
                <a:ext cx="4224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fr-CA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fr-CA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zh-TW" altLang="fr-C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</m:oMath>
                  </m:oMathPara>
                </a14:m>
                <a:endParaRPr lang="fr-CA" altLang="zh-TW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687" y="5803879"/>
                <a:ext cx="42248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7391" t="-16393" r="-44928" b="-2459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左-右雙向箭號 52"/>
          <p:cNvSpPr/>
          <p:nvPr/>
        </p:nvSpPr>
        <p:spPr>
          <a:xfrm>
            <a:off x="4254704" y="2590148"/>
            <a:ext cx="602650" cy="18104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sp>
        <p:nvSpPr>
          <p:cNvPr id="54" name="左-右雙向箭號 53"/>
          <p:cNvSpPr/>
          <p:nvPr/>
        </p:nvSpPr>
        <p:spPr>
          <a:xfrm>
            <a:off x="4249342" y="3510848"/>
            <a:ext cx="602650" cy="18104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sp>
        <p:nvSpPr>
          <p:cNvPr id="55" name="左-右雙向箭號 54"/>
          <p:cNvSpPr/>
          <p:nvPr/>
        </p:nvSpPr>
        <p:spPr>
          <a:xfrm>
            <a:off x="4249276" y="5851855"/>
            <a:ext cx="602650" cy="18104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4161190" y="2830046"/>
                <a:ext cx="7882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fr-C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CA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fr-CA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fr-C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fr-CA" altLang="zh-TW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190" y="2830046"/>
                <a:ext cx="78829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9302" b="-655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文字方塊 58"/>
          <p:cNvSpPr txBox="1"/>
          <p:nvPr/>
        </p:nvSpPr>
        <p:spPr>
          <a:xfrm rot="5400000">
            <a:off x="3746853" y="4967195"/>
            <a:ext cx="82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文字方塊 59"/>
          <p:cNvSpPr txBox="1"/>
          <p:nvPr/>
        </p:nvSpPr>
        <p:spPr>
          <a:xfrm rot="5400000">
            <a:off x="4749949" y="4954287"/>
            <a:ext cx="828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……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64" name="群組 63"/>
          <p:cNvGrpSpPr/>
          <p:nvPr/>
        </p:nvGrpSpPr>
        <p:grpSpPr>
          <a:xfrm>
            <a:off x="1724616" y="4152253"/>
            <a:ext cx="421910" cy="671513"/>
            <a:chOff x="510564" y="3417283"/>
            <a:chExt cx="421910" cy="671513"/>
          </a:xfrm>
        </p:grpSpPr>
        <p:sp>
          <p:nvSpPr>
            <p:cNvPr id="65" name="矩形 64"/>
            <p:cNvSpPr/>
            <p:nvPr/>
          </p:nvSpPr>
          <p:spPr>
            <a:xfrm>
              <a:off x="557212" y="3417283"/>
              <a:ext cx="271463" cy="67151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A" altLang="zh-TW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510564" y="3522206"/>
              <a:ext cx="4219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dirty="0" smtClean="0">
                  <a:solidFill>
                    <a:prstClr val="black"/>
                  </a:solidFill>
                  <a:latin typeface="Calibri" panose="020F0502020204030204"/>
                </a:rPr>
                <a:t>x</a:t>
              </a:r>
              <a:r>
                <a:rPr lang="fr-CA" altLang="zh-TW" baseline="30000" dirty="0" smtClean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  <a:endParaRPr lang="fr-CA" altLang="zh-TW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2524541" y="4146429"/>
            <a:ext cx="965905" cy="6831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</a:rPr>
              <a:t>NN</a:t>
            </a:r>
            <a:endParaRPr lang="fr-CA" altLang="zh-TW" dirty="0">
              <a:solidFill>
                <a:prstClr val="black"/>
              </a:solidFill>
            </a:endParaRPr>
          </a:p>
        </p:txBody>
      </p:sp>
      <p:cxnSp>
        <p:nvCxnSpPr>
          <p:cNvPr id="68" name="直線單箭頭接點 67"/>
          <p:cNvCxnSpPr/>
          <p:nvPr/>
        </p:nvCxnSpPr>
        <p:spPr>
          <a:xfrm flipV="1">
            <a:off x="2090197" y="4488008"/>
            <a:ext cx="4170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/>
          <p:nvPr/>
        </p:nvCxnSpPr>
        <p:spPr>
          <a:xfrm flipV="1">
            <a:off x="3490446" y="4482801"/>
            <a:ext cx="4170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群組 69"/>
          <p:cNvGrpSpPr/>
          <p:nvPr/>
        </p:nvGrpSpPr>
        <p:grpSpPr>
          <a:xfrm>
            <a:off x="3891923" y="4152253"/>
            <a:ext cx="428322" cy="671513"/>
            <a:chOff x="507359" y="3417283"/>
            <a:chExt cx="428322" cy="671513"/>
          </a:xfrm>
        </p:grpSpPr>
        <p:sp>
          <p:nvSpPr>
            <p:cNvPr id="71" name="矩形 70"/>
            <p:cNvSpPr/>
            <p:nvPr/>
          </p:nvSpPr>
          <p:spPr>
            <a:xfrm>
              <a:off x="557212" y="3417283"/>
              <a:ext cx="271463" cy="67151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fr-CA" altLang="zh-TW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507359" y="3522206"/>
              <a:ext cx="4283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fr-CA" altLang="zh-TW" dirty="0" smtClean="0">
                  <a:solidFill>
                    <a:prstClr val="black"/>
                  </a:solidFill>
                  <a:latin typeface="Calibri" panose="020F0502020204030204"/>
                </a:rPr>
                <a:t>y</a:t>
              </a:r>
              <a:r>
                <a:rPr lang="fr-CA" altLang="zh-TW" baseline="30000" dirty="0" smtClean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  <a:endParaRPr lang="fr-CA" altLang="zh-TW" baseline="30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4909965" y="4152253"/>
            <a:ext cx="271463" cy="6715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baseline="30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/>
              <p:cNvSpPr txBox="1"/>
              <p:nvPr/>
            </p:nvSpPr>
            <p:spPr>
              <a:xfrm>
                <a:off x="4909965" y="4314261"/>
                <a:ext cx="3980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fr-CA" altLang="zh-TW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fr-CA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fr-CA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r-CA" altLang="zh-TW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4" name="文字方塊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965" y="4314261"/>
                <a:ext cx="39805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8182" t="-18333" r="-46970" b="-2666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左-右雙向箭號 74"/>
          <p:cNvSpPr/>
          <p:nvPr/>
        </p:nvSpPr>
        <p:spPr>
          <a:xfrm>
            <a:off x="4246190" y="4417822"/>
            <a:ext cx="602650" cy="18104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55959" y="1469851"/>
            <a:ext cx="6146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Calculé  pour l’ensemble des données …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0" name="圖片 89"/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15322" y="2314599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2" name="圖片 91"/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894572" y="3258994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3" name="圖片 92"/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894572" y="4139587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4" name="圖片 93"/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894572" y="5594978"/>
            <a:ext cx="720000" cy="72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897529" y="2674599"/>
                <a:ext cx="2683940" cy="12092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fr-CA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fr-CA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fr-CA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zh-TW" altLang="fr-CA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TW" altLang="fr-CA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sSup>
                            <m:sSupPr>
                              <m:ctrlPr>
                                <a:rPr lang="fr-CA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fr-CA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zh-TW" altLang="fr-CA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d>
                            <m:dPr>
                              <m:ctrlPr>
                                <a:rPr lang="fr-CA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fr-CA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fr-CA" altLang="zh-TW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529" y="2674599"/>
                <a:ext cx="2683940" cy="120924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字方塊 94"/>
              <p:cNvSpPr txBox="1"/>
              <p:nvPr/>
            </p:nvSpPr>
            <p:spPr>
              <a:xfrm>
                <a:off x="5622425" y="4257176"/>
                <a:ext cx="3122536" cy="181588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A" altLang="zh-TW" sz="2800" dirty="0" smtClean="0">
                    <a:solidFill>
                      <a:prstClr val="white"/>
                    </a:solidFill>
                  </a:rPr>
                  <a:t>Comment trouver l’ensemble de paramètres </a:t>
                </a:r>
                <a14:m>
                  <m:oMath xmlns:m="http://schemas.openxmlformats.org/officeDocument/2006/math">
                    <m:r>
                      <a:rPr lang="zh-TW" altLang="fr-CA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CA" altLang="zh-TW" sz="2800" dirty="0">
                    <a:solidFill>
                      <a:prstClr val="white"/>
                    </a:solidFill>
                  </a:rPr>
                  <a:t> qui </a:t>
                </a:r>
                <a:r>
                  <a:rPr lang="fr-CA" altLang="zh-TW" sz="2800" dirty="0" smtClean="0">
                    <a:solidFill>
                      <a:prstClr val="white"/>
                    </a:solidFill>
                  </a:rPr>
                  <a:t>minimise </a:t>
                </a:r>
                <a14:m>
                  <m:oMath xmlns:m="http://schemas.openxmlformats.org/officeDocument/2006/math">
                    <m:r>
                      <a:rPr lang="zh-TW" altLang="fr-CA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fr-CA" altLang="zh-TW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fr-CA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fr-CA" altLang="zh-TW" sz="2800" dirty="0">
                    <a:solidFill>
                      <a:prstClr val="white"/>
                    </a:solidFill>
                  </a:rPr>
                  <a:t> ?</a:t>
                </a:r>
              </a:p>
            </p:txBody>
          </p:sp>
        </mc:Choice>
        <mc:Fallback xmlns="">
          <p:sp>
            <p:nvSpPr>
              <p:cNvPr id="95" name="文字方塊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425" y="4257176"/>
                <a:ext cx="3122536" cy="181588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文字方塊 76"/>
          <p:cNvSpPr txBox="1"/>
          <p:nvPr/>
        </p:nvSpPr>
        <p:spPr>
          <a:xfrm>
            <a:off x="5557285" y="1967317"/>
            <a:ext cx="1805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Coût total :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字方塊 80"/>
              <p:cNvSpPr txBox="1"/>
              <p:nvPr/>
            </p:nvSpPr>
            <p:spPr>
              <a:xfrm>
                <a:off x="4163084" y="3717652"/>
                <a:ext cx="7948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fr-C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CA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fr-CA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fr-C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fr-CA" altLang="zh-TW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1" name="文字方塊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084" y="3717652"/>
                <a:ext cx="794898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9231" b="-666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字方塊 81"/>
              <p:cNvSpPr txBox="1"/>
              <p:nvPr/>
            </p:nvSpPr>
            <p:spPr>
              <a:xfrm>
                <a:off x="4150147" y="4724821"/>
                <a:ext cx="7948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fr-C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fr-CA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fr-CA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fr-C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fr-CA" altLang="zh-TW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2" name="文字方塊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147" y="4724821"/>
                <a:ext cx="794898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9231" b="-655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字方塊 82"/>
              <p:cNvSpPr txBox="1"/>
              <p:nvPr/>
            </p:nvSpPr>
            <p:spPr>
              <a:xfrm>
                <a:off x="4150869" y="6228426"/>
                <a:ext cx="8193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altLang="zh-TW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fr-C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zh-TW" altLang="fr-C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p>
                      <m:d>
                        <m:dPr>
                          <m:ctrlPr>
                            <a:rPr lang="fr-CA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fr-CA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fr-CA" altLang="zh-TW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3" name="文字方塊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869" y="6228426"/>
                <a:ext cx="819327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8955" t="-1667" b="-666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17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5" grpId="0" animBg="1"/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200025"/>
            <a:ext cx="9144001" cy="619125"/>
          </a:xfrm>
        </p:spPr>
        <p:txBody>
          <a:bodyPr/>
          <a:lstStyle/>
          <a:p>
            <a:r>
              <a:rPr lang="fr-CA" sz="3600" dirty="0" smtClean="0"/>
              <a:t>Méthode des moindres </a:t>
            </a:r>
            <a:r>
              <a:rPr lang="fr-CA" sz="3600" dirty="0"/>
              <a:t>carrés </a:t>
            </a:r>
            <a:r>
              <a:rPr lang="fr-CA" sz="3600" dirty="0" smtClean="0"/>
              <a:t>de </a:t>
            </a:r>
            <a:r>
              <a:rPr lang="fr-CA" sz="3600" dirty="0" err="1"/>
              <a:t>Widrow-Hoff</a:t>
            </a:r>
            <a:endParaRPr lang="fr-CA" sz="36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986" y="934824"/>
            <a:ext cx="8582025" cy="1473200"/>
          </a:xfrm>
        </p:spPr>
        <p:txBody>
          <a:bodyPr/>
          <a:lstStyle/>
          <a:p>
            <a:pPr marL="227013" indent="-227013" eaLnBrk="1" hangingPunct="1"/>
            <a:r>
              <a:rPr lang="fr-CA" altLang="fr-FR" sz="2400" dirty="0" smtClean="0">
                <a:latin typeface="Calibri" panose="020F0502020204030204" pitchFamily="34" charset="0"/>
              </a:rPr>
              <a:t>Appelé aussi méthode delta : la fonction de coût à minimiser est l’erreur quadratique moyenne d’apprentissage</a:t>
            </a:r>
          </a:p>
          <a:p>
            <a:pPr marL="227013" indent="-227013" eaLnBrk="1" hangingPunct="1">
              <a:lnSpc>
                <a:spcPct val="125000"/>
              </a:lnSpc>
              <a:buFontTx/>
              <a:buNone/>
            </a:pPr>
            <a:r>
              <a:rPr lang="fr-CA" altLang="fr-FR" sz="2400" dirty="0" smtClean="0">
                <a:latin typeface="Calibri" panose="020F0502020204030204" pitchFamily="34" charset="0"/>
              </a:rPr>
              <a:t>	</a:t>
            </a:r>
          </a:p>
          <a:p>
            <a:pPr marL="627063" lvl="1" indent="-227013" eaLnBrk="1" hangingPunct="1">
              <a:lnSpc>
                <a:spcPct val="125000"/>
              </a:lnSpc>
            </a:pPr>
            <a:endParaRPr lang="fr-CA" altLang="fr-FR" sz="2000" dirty="0" smtClean="0">
              <a:latin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184" y="1706251"/>
            <a:ext cx="5089179" cy="504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0025"/>
            <a:ext cx="9144000" cy="619125"/>
          </a:xfrm>
        </p:spPr>
        <p:txBody>
          <a:bodyPr/>
          <a:lstStyle/>
          <a:p>
            <a:pPr eaLnBrk="1" hangingPunct="1"/>
            <a:r>
              <a:rPr lang="fr-CA" altLang="en-US" sz="4000" dirty="0"/>
              <a:t>L’apprentissage par  descente de gradient</a:t>
            </a:r>
          </a:p>
        </p:txBody>
      </p:sp>
      <p:sp>
        <p:nvSpPr>
          <p:cNvPr id="2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223088"/>
            <a:ext cx="8286750" cy="5249051"/>
          </a:xfrm>
        </p:spPr>
        <p:txBody>
          <a:bodyPr/>
          <a:lstStyle/>
          <a:p>
            <a:pPr marL="227013" indent="-227013" eaLnBrk="1" hangingPunct="1">
              <a:defRPr/>
            </a:pPr>
            <a:r>
              <a:rPr lang="fr-CA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L’approche delta est difficile, sinon impossible à mettre en ouvre !</a:t>
            </a:r>
          </a:p>
          <a:p>
            <a:pPr marL="227013" indent="-227013" eaLnBrk="1" hangingPunct="1">
              <a:lnSpc>
                <a:spcPct val="120000"/>
              </a:lnSpc>
              <a:defRPr/>
            </a:pPr>
            <a:r>
              <a:rPr lang="fr-CA" sz="2400" dirty="0" smtClean="0">
                <a:latin typeface="Calibri" pitchFamily="34" charset="0"/>
              </a:rPr>
              <a:t>En pratique, on pose souvent                    et on trouve les poids par </a:t>
            </a:r>
            <a:r>
              <a:rPr lang="fr-CA" sz="2400" b="1" dirty="0" smtClean="0">
                <a:latin typeface="Calibri" pitchFamily="34" charset="0"/>
              </a:rPr>
              <a:t>descente du gradient </a:t>
            </a:r>
            <a:r>
              <a:rPr lang="fr-CA" sz="16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(</a:t>
            </a:r>
            <a:r>
              <a:rPr lang="fr-CA" sz="1600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stochastic</a:t>
            </a:r>
            <a:r>
              <a:rPr lang="fr-CA" sz="16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gradient </a:t>
            </a:r>
            <a:r>
              <a:rPr lang="fr-CA" sz="1600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descent</a:t>
            </a:r>
            <a:r>
              <a:rPr lang="fr-CA" sz="16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)</a:t>
            </a:r>
            <a:endParaRPr lang="fr-CA" sz="24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 marL="363538" lvl="1" indent="-363538" eaLnBrk="1" hangingPunct="1">
              <a:lnSpc>
                <a:spcPct val="120000"/>
              </a:lnSpc>
              <a:buFontTx/>
              <a:buNone/>
              <a:defRPr/>
            </a:pPr>
            <a:r>
              <a:rPr lang="fr-CA" sz="2400" dirty="0" smtClean="0">
                <a:latin typeface="Calibri" pitchFamily="34" charset="0"/>
              </a:rPr>
              <a:t>	En écrivant                     on a</a:t>
            </a:r>
          </a:p>
          <a:p>
            <a:pPr marL="363538" indent="-363538" eaLnBrk="1" hangingPunct="1">
              <a:lnSpc>
                <a:spcPct val="140000"/>
              </a:lnSpc>
              <a:spcBef>
                <a:spcPct val="5000"/>
              </a:spcBef>
              <a:buFontTx/>
              <a:buNone/>
              <a:defRPr/>
            </a:pPr>
            <a:r>
              <a:rPr lang="fr-CA" sz="2400" dirty="0" smtClean="0">
                <a:latin typeface="Calibri" pitchFamily="34" charset="0"/>
              </a:rPr>
              <a:t>	Pour        petit :</a:t>
            </a:r>
          </a:p>
          <a:p>
            <a:pPr marL="363538" indent="-363538" eaLnBrk="1" hangingPunct="1">
              <a:lnSpc>
                <a:spcPct val="140000"/>
              </a:lnSpc>
              <a:spcBef>
                <a:spcPct val="5000"/>
              </a:spcBef>
              <a:buFontTx/>
              <a:buNone/>
              <a:defRPr/>
            </a:pPr>
            <a:r>
              <a:rPr lang="fr-CA" sz="2400" dirty="0">
                <a:latin typeface="Calibri" pitchFamily="34" charset="0"/>
              </a:rPr>
              <a:t>	</a:t>
            </a:r>
            <a:r>
              <a:rPr lang="fr-CA" sz="2400" dirty="0" smtClean="0">
                <a:latin typeface="Calibri" pitchFamily="34" charset="0"/>
              </a:rPr>
              <a:t>Ce qui donne : </a:t>
            </a:r>
          </a:p>
          <a:p>
            <a:pPr marL="363538" indent="-363538" eaLnBrk="1" hangingPunct="1">
              <a:lnSpc>
                <a:spcPct val="140000"/>
              </a:lnSpc>
              <a:spcBef>
                <a:spcPct val="5000"/>
              </a:spcBef>
              <a:buFontTx/>
              <a:buNone/>
              <a:defRPr/>
            </a:pPr>
            <a:r>
              <a:rPr lang="fr-CA" sz="2400" dirty="0" smtClean="0">
                <a:latin typeface="Calibri" pitchFamily="34" charset="0"/>
              </a:rPr>
              <a:t>	Si on fait évoluer </a:t>
            </a:r>
            <a:r>
              <a:rPr lang="fr-CA" sz="2400" b="1" i="1" dirty="0" smtClean="0">
                <a:latin typeface="Calibri" pitchFamily="34" charset="0"/>
              </a:rPr>
              <a:t>w</a:t>
            </a:r>
            <a:r>
              <a:rPr lang="fr-CA" sz="2400" dirty="0" smtClean="0">
                <a:latin typeface="Calibri" pitchFamily="34" charset="0"/>
              </a:rPr>
              <a:t> dans la direction</a:t>
            </a:r>
            <a:r>
              <a:rPr lang="fr-CA" sz="2400" b="1" dirty="0" smtClean="0">
                <a:latin typeface="Calibri" pitchFamily="34" charset="0"/>
              </a:rPr>
              <a:t> opposé</a:t>
            </a:r>
            <a:r>
              <a:rPr lang="fr-CA" sz="2400" dirty="0" smtClean="0">
                <a:latin typeface="Calibri" pitchFamily="34" charset="0"/>
              </a:rPr>
              <a:t>e à       </a:t>
            </a:r>
            <a:r>
              <a:rPr lang="fr-CA" sz="2400" dirty="0">
                <a:latin typeface="Calibri" pitchFamily="34" charset="0"/>
              </a:rPr>
              <a:t> </a:t>
            </a:r>
            <a:r>
              <a:rPr lang="fr-CA" sz="2400" dirty="0" err="1" smtClean="0">
                <a:latin typeface="Calibri" pitchFamily="34" charset="0"/>
              </a:rPr>
              <a:t>à</a:t>
            </a:r>
            <a:r>
              <a:rPr lang="fr-CA" sz="2400" dirty="0" smtClean="0">
                <a:latin typeface="Calibri" pitchFamily="34" charset="0"/>
              </a:rPr>
              <a:t> chaque essai d’apprentissage, alors :                             ,  </a:t>
            </a:r>
          </a:p>
          <a:p>
            <a:pPr marL="363538" indent="-363538" eaLnBrk="1" hangingPunct="1">
              <a:lnSpc>
                <a:spcPct val="110000"/>
              </a:lnSpc>
              <a:spcBef>
                <a:spcPct val="5000"/>
              </a:spcBef>
              <a:buFontTx/>
              <a:buNone/>
              <a:defRPr/>
            </a:pPr>
            <a:r>
              <a:rPr lang="fr-CA" sz="2400" dirty="0" smtClean="0">
                <a:latin typeface="Calibri" pitchFamily="34" charset="0"/>
              </a:rPr>
              <a:t>	La variation d’erreur  est alors: 		        	</a:t>
            </a:r>
          </a:p>
          <a:p>
            <a:pPr marL="363538" indent="-363538" eaLnBrk="1" hangingPunct="1">
              <a:lnSpc>
                <a:spcPct val="110000"/>
              </a:lnSpc>
              <a:spcBef>
                <a:spcPct val="5000"/>
              </a:spcBef>
              <a:buFontTx/>
              <a:buNone/>
              <a:defRPr/>
            </a:pPr>
            <a:r>
              <a:rPr lang="fr-CA" sz="2400" dirty="0">
                <a:latin typeface="Calibri" pitchFamily="34" charset="0"/>
              </a:rPr>
              <a:t>	</a:t>
            </a:r>
            <a:r>
              <a:rPr lang="fr-CA" sz="2400" dirty="0" smtClean="0">
                <a:latin typeface="Calibri" pitchFamily="34" charset="0"/>
              </a:rPr>
              <a:t>	=&gt; </a:t>
            </a:r>
            <a:r>
              <a:rPr lang="fr-CA" sz="2400" b="1" i="1" dirty="0" smtClean="0">
                <a:latin typeface="Calibri" pitchFamily="34" charset="0"/>
              </a:rPr>
              <a:t>E</a:t>
            </a:r>
            <a:r>
              <a:rPr lang="fr-CA" sz="2400" dirty="0" smtClean="0">
                <a:latin typeface="Calibri" pitchFamily="34" charset="0"/>
              </a:rPr>
              <a:t> décroît de façon monotone</a:t>
            </a:r>
          </a:p>
        </p:txBody>
      </p:sp>
      <p:graphicFrame>
        <p:nvGraphicFramePr>
          <p:cNvPr id="2970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602468"/>
              </p:ext>
            </p:extLst>
          </p:nvPr>
        </p:nvGraphicFramePr>
        <p:xfrm>
          <a:off x="2344738" y="3099309"/>
          <a:ext cx="13303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4" name="Équation" r:id="rId4" imgW="672840" imgH="203040" progId="Equation.3">
                  <p:embed/>
                </p:oleObj>
              </mc:Choice>
              <mc:Fallback>
                <p:oleObj name="Équation" r:id="rId4" imgW="672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3099309"/>
                        <a:ext cx="133032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49365"/>
              </p:ext>
            </p:extLst>
          </p:nvPr>
        </p:nvGraphicFramePr>
        <p:xfrm>
          <a:off x="4289425" y="2913571"/>
          <a:ext cx="233838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5" name="Équation" r:id="rId6" imgW="1180800" imgH="380880" progId="Equation.3">
                  <p:embed/>
                </p:oleObj>
              </mc:Choice>
              <mc:Fallback>
                <p:oleObj name="Équation" r:id="rId6" imgW="11808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2913571"/>
                        <a:ext cx="2338388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258139"/>
              </p:ext>
            </p:extLst>
          </p:nvPr>
        </p:nvGraphicFramePr>
        <p:xfrm>
          <a:off x="4572000" y="5182109"/>
          <a:ext cx="19129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6" name="Équation" r:id="rId8" imgW="965160" imgH="203040" progId="Equation.3">
                  <p:embed/>
                </p:oleObj>
              </mc:Choice>
              <mc:Fallback>
                <p:oleObj name="Équation" r:id="rId8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82109"/>
                        <a:ext cx="19129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444273"/>
              </p:ext>
            </p:extLst>
          </p:nvPr>
        </p:nvGraphicFramePr>
        <p:xfrm>
          <a:off x="4786313" y="5575809"/>
          <a:ext cx="40481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7" name="Équation" r:id="rId10" imgW="2044440" imgH="228600" progId="Equation.3">
                  <p:embed/>
                </p:oleObj>
              </mc:Choice>
              <mc:Fallback>
                <p:oleObj name="Équation" r:id="rId10" imgW="2044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5575809"/>
                        <a:ext cx="40481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472227"/>
              </p:ext>
            </p:extLst>
          </p:nvPr>
        </p:nvGraphicFramePr>
        <p:xfrm>
          <a:off x="1514475" y="3607464"/>
          <a:ext cx="5778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8" name="Équation" r:id="rId12" imgW="291960" imgH="164880" progId="Equation.3">
                  <p:embed/>
                </p:oleObj>
              </mc:Choice>
              <mc:Fallback>
                <p:oleObj name="Équation" r:id="rId12" imgW="2919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3607464"/>
                        <a:ext cx="5778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018928"/>
              </p:ext>
            </p:extLst>
          </p:nvPr>
        </p:nvGraphicFramePr>
        <p:xfrm>
          <a:off x="6810034" y="4660295"/>
          <a:ext cx="5032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9" name="Equation" r:id="rId14" imgW="253670" imgH="177569" progId="Equation.3">
                  <p:embed/>
                </p:oleObj>
              </mc:Choice>
              <mc:Fallback>
                <p:oleObj name="Equation" r:id="rId14" imgW="253670" imgH="1775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034" y="4660295"/>
                        <a:ext cx="503238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778914"/>
              </p:ext>
            </p:extLst>
          </p:nvPr>
        </p:nvGraphicFramePr>
        <p:xfrm>
          <a:off x="2851025" y="3607464"/>
          <a:ext cx="22891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30" name="Équation" r:id="rId16" imgW="1155600" imgH="203040" progId="Equation.3">
                  <p:embed/>
                </p:oleObj>
              </mc:Choice>
              <mc:Fallback>
                <p:oleObj name="Équation" r:id="rId16" imgW="1155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025" y="3607464"/>
                        <a:ext cx="228917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863562"/>
              </p:ext>
            </p:extLst>
          </p:nvPr>
        </p:nvGraphicFramePr>
        <p:xfrm>
          <a:off x="2778868" y="4143544"/>
          <a:ext cx="20875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31" name="Équation" r:id="rId18" imgW="1054080" imgH="203040" progId="Equation.3">
                  <p:embed/>
                </p:oleObj>
              </mc:Choice>
              <mc:Fallback>
                <p:oleObj name="Équation" r:id="rId18" imgW="1054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868" y="4143544"/>
                        <a:ext cx="2087563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178111"/>
              </p:ext>
            </p:extLst>
          </p:nvPr>
        </p:nvGraphicFramePr>
        <p:xfrm>
          <a:off x="6602413" y="5171368"/>
          <a:ext cx="6794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32" name="Équation" r:id="rId20" imgW="342720" imgH="203040" progId="Equation.3">
                  <p:embed/>
                </p:oleObj>
              </mc:Choice>
              <mc:Fallback>
                <p:oleObj name="Équation" r:id="rId20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413" y="5171368"/>
                        <a:ext cx="6794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088515"/>
              </p:ext>
            </p:extLst>
          </p:nvPr>
        </p:nvGraphicFramePr>
        <p:xfrm>
          <a:off x="4478205" y="2067638"/>
          <a:ext cx="12573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33" name="Équation" r:id="rId22" imgW="634680" imgH="203040" progId="Equation.3">
                  <p:embed/>
                </p:oleObj>
              </mc:Choice>
              <mc:Fallback>
                <p:oleObj name="Équation" r:id="rId22" imgW="634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205" y="2067638"/>
                        <a:ext cx="12573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8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72" y="365126"/>
            <a:ext cx="7886700" cy="1325563"/>
          </a:xfrm>
        </p:spPr>
        <p:txBody>
          <a:bodyPr>
            <a:normAutofit/>
          </a:bodyPr>
          <a:lstStyle/>
          <a:p>
            <a:r>
              <a:rPr lang="fr-CA" altLang="zh-TW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descente de gradient</a:t>
            </a:r>
            <a:endParaRPr lang="fr-CA" altLang="zh-TW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-20166" y="1345273"/>
            <a:ext cx="7092867" cy="5319650"/>
            <a:chOff x="706835" y="2011916"/>
            <a:chExt cx="6113826" cy="458536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835" y="2011916"/>
              <a:ext cx="6113826" cy="45853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3675390" y="6267363"/>
                  <a:ext cx="363619" cy="3183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altLang="zh-TW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fr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CA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r-CA" altLang="zh-TW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390" y="6267363"/>
                  <a:ext cx="42184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843326" y="4119935"/>
                  <a:ext cx="369753" cy="3183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altLang="zh-TW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fr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CA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fr-CA" altLang="zh-TW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326" y="4119935"/>
                  <a:ext cx="42896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0000" r="-5714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橢圓 8"/>
          <p:cNvSpPr/>
          <p:nvPr/>
        </p:nvSpPr>
        <p:spPr>
          <a:xfrm>
            <a:off x="1431899" y="5270073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1553145" y="4580623"/>
            <a:ext cx="224999" cy="7268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5281272" y="150971"/>
            <a:ext cx="3582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Supposer deux paramètres à trouver seulement, w</a:t>
            </a:r>
            <a:r>
              <a:rPr lang="fr-CA" altLang="zh-TW" baseline="-25000" dirty="0" smtClean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 and w</a:t>
            </a:r>
            <a:r>
              <a:rPr lang="fr-CA" altLang="zh-TW" baseline="-25000" dirty="0" smtClean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lang="fr-CA" altLang="zh-TW" dirty="0" smtClean="0">
                <a:solidFill>
                  <a:prstClr val="black"/>
                </a:solidFill>
                <a:latin typeface="Calibri" panose="020F0502020204030204"/>
              </a:rPr>
              <a:t>, ce qui donne :</a:t>
            </a:r>
            <a:endParaRPr lang="fr-CA" altLang="zh-TW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562230" y="1948459"/>
                <a:ext cx="25817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A" altLang="zh-TW" dirty="0" smtClean="0">
                    <a:solidFill>
                      <a:prstClr val="black"/>
                    </a:solidFill>
                    <a:latin typeface="Calibri" panose="020F0502020204030204"/>
                  </a:rPr>
                  <a:t>1. Choisir une valeur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fr-C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fr-CA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fr-CA" altLang="zh-TW" dirty="0">
                    <a:solidFill>
                      <a:prstClr val="black"/>
                    </a:solidFill>
                    <a:latin typeface="Calibri" panose="020F0502020204030204"/>
                  </a:rPr>
                  <a:t>au hasard</a:t>
                </a: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230" y="1948459"/>
                <a:ext cx="2581769" cy="830997"/>
              </a:xfrm>
              <a:prstGeom prst="rect">
                <a:avLst/>
              </a:prstGeom>
              <a:blipFill rotWithShape="0">
                <a:blip r:embed="rId7"/>
                <a:stretch>
                  <a:fillRect l="-3538" t="-5882" r="-2594" b="-16176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547172" y="2880131"/>
                <a:ext cx="259682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A" altLang="zh-TW" dirty="0" smtClean="0">
                    <a:solidFill>
                      <a:prstClr val="black"/>
                    </a:solidFill>
                    <a:latin typeface="Calibri" panose="020F0502020204030204"/>
                  </a:rPr>
                  <a:t>2. Calculer le négatif du gradient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fr-C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fr-CA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fr-CA" altLang="zh-TW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r>
                      <a:rPr lang="fr-CA" altLang="zh-TW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zh-TW" altLang="fr-CA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𝛻</m:t>
                    </m:r>
                    <m:r>
                      <a:rPr lang="zh-TW" altLang="fr-CA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fr-CA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CA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fr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fr-CA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fr-CA" altLang="zh-TW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72" y="2880131"/>
                <a:ext cx="2596827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3521" t="-4061" r="-3756" b="-1066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692405" y="5269497"/>
                <a:ext cx="458899" cy="461665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altLang="zh-TW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fr-CA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fr-CA" altLang="zh-TW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fr-CA" altLang="zh-TW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405" y="5269497"/>
                <a:ext cx="458899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1968061" y="4503750"/>
                <a:ext cx="2878929" cy="61638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18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fr-CA" sz="1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zh-TW" altLang="fr-CA" sz="1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fr-CA" altLang="zh-TW" sz="1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CA" altLang="zh-TW" sz="1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fr-CA" sz="1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fr-CA" altLang="zh-TW" sz="1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fr-CA" altLang="zh-TW" sz="1800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fr-CA" altLang="zh-TW" sz="1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altLang="zh-TW" sz="1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zh-TW" altLang="fr-CA" sz="1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zh-TW" altLang="fr-CA" sz="1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ctrlPr>
                                      <a:rPr lang="fr-CA" altLang="zh-TW" sz="18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fr-CA" altLang="zh-TW" sz="1800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TW" altLang="fr-CA" sz="1800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p>
                                        <m:r>
                                          <a:rPr lang="fr-CA" altLang="zh-TW" sz="1800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fr-CA" altLang="zh-TW" sz="1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zh-TW" altLang="fr-CA" sz="1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fr-CA" altLang="zh-TW" sz="18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fr-CA" sz="18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fr-CA" altLang="zh-TW" sz="18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zh-TW" altLang="fr-CA" sz="1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zh-TW" altLang="fr-CA" sz="1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d>
                                  <m:dPr>
                                    <m:ctrlPr>
                                      <a:rPr lang="fr-CA" altLang="zh-TW" sz="18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fr-CA" altLang="zh-TW" sz="1800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TW" altLang="fr-CA" sz="1800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p>
                                        <m:r>
                                          <a:rPr lang="fr-CA" altLang="zh-TW" sz="1800" i="1">
                                            <a:solidFill>
                                              <a:prstClr val="whit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fr-CA" altLang="zh-TW" sz="1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zh-TW" altLang="fr-CA" sz="1800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fr-CA" altLang="zh-TW" sz="18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fr-CA" sz="18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fr-CA" altLang="zh-TW" sz="1800" i="1">
                                        <a:solidFill>
                                          <a:prstClr val="whit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A" altLang="zh-TW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061" y="4503750"/>
                <a:ext cx="2878929" cy="6163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6528917" y="4186958"/>
                <a:ext cx="261508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A" altLang="zh-TW" dirty="0" smtClean="0">
                    <a:solidFill>
                      <a:prstClr val="black"/>
                    </a:solidFill>
                    <a:latin typeface="Calibri" panose="020F0502020204030204"/>
                  </a:rPr>
                  <a:t>3. Adapter w</a:t>
                </a:r>
                <a:r>
                  <a:rPr lang="fr-CA" altLang="zh-TW" baseline="-25000" dirty="0">
                    <a:solidFill>
                      <a:prstClr val="black"/>
                    </a:solidFill>
                    <a:latin typeface="Calibri" panose="020F0502020204030204"/>
                  </a:rPr>
                  <a:t>1</a:t>
                </a:r>
                <a:r>
                  <a:rPr lang="fr-CA" altLang="zh-TW" dirty="0">
                    <a:solidFill>
                      <a:prstClr val="black"/>
                    </a:solidFill>
                    <a:latin typeface="Calibri" panose="020F0502020204030204"/>
                  </a:rPr>
                  <a:t> and w</a:t>
                </a:r>
                <a:r>
                  <a:rPr lang="fr-CA" altLang="zh-TW" baseline="-25000" dirty="0">
                    <a:solidFill>
                      <a:prstClr val="black"/>
                    </a:solidFill>
                    <a:latin typeface="Calibri" panose="020F0502020204030204"/>
                  </a:rPr>
                  <a:t>2</a:t>
                </a:r>
                <a:r>
                  <a:rPr lang="fr-CA" altLang="zh-TW" dirty="0">
                    <a:solidFill>
                      <a:prstClr val="black"/>
                    </a:solidFill>
                    <a:latin typeface="Calibri" panose="020F0502020204030204"/>
                  </a:rPr>
                  <a:t> de </a:t>
                </a:r>
                <a14:m>
                  <m:oMath xmlns:m="http://schemas.openxmlformats.org/officeDocument/2006/math">
                    <m:r>
                      <a:rPr lang="fr-CA" altLang="zh-TW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zh-TW" altLang="fr-CA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𝜂𝛻</m:t>
                    </m:r>
                    <m:r>
                      <a:rPr lang="zh-TW" altLang="fr-CA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fr-CA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CA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fr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fr-CA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fr-CA" altLang="zh-TW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fr-CA" altLang="zh-TW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917" y="4186958"/>
                <a:ext cx="2615081" cy="1200329"/>
              </a:xfrm>
              <a:prstGeom prst="rect">
                <a:avLst/>
              </a:prstGeom>
              <a:blipFill rotWithShape="0">
                <a:blip r:embed="rId11"/>
                <a:stretch>
                  <a:fillRect l="-3497" t="-406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246276" y="4127807"/>
                <a:ext cx="1435971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fr-CA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𝜂𝛻</m:t>
                      </m:r>
                      <m:r>
                        <a:rPr lang="zh-TW" altLang="fr-CA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fr-CA" altLang="zh-TW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CA" altLang="zh-TW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fr-CA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fr-CA" altLang="zh-TW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CA" altLang="zh-TW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76" y="4127807"/>
                <a:ext cx="1435971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/>
          <p:cNvCxnSpPr/>
          <p:nvPr/>
        </p:nvCxnSpPr>
        <p:spPr>
          <a:xfrm flipV="1">
            <a:off x="1574978" y="4358885"/>
            <a:ext cx="284326" cy="9184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/>
              <p:cNvSpPr txBox="1"/>
              <p:nvPr/>
            </p:nvSpPr>
            <p:spPr>
              <a:xfrm>
                <a:off x="6681378" y="1259802"/>
                <a:ext cx="20042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fr-CA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fr-CA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CA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fr-CA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CA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r-CA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fr-CA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CA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CA" altLang="zh-TW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5" name="文字方塊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378" y="1259802"/>
                <a:ext cx="2004267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1859304" y="1372739"/>
            <a:ext cx="3313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black"/>
                </a:solidFill>
                <a:latin typeface="Calibri" panose="020F0502020204030204"/>
              </a:rPr>
              <a:t>Surface d’erreur</a:t>
            </a:r>
            <a:endParaRPr lang="fr-CA" altLang="zh-TW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3527815" y="3764991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3776908" y="3666142"/>
                <a:ext cx="458899" cy="461665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altLang="zh-TW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fr-CA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fr-CA" altLang="zh-TW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fr-CA" altLang="zh-TW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908" y="3666142"/>
                <a:ext cx="458899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70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22" grpId="0"/>
      <p:bldP spid="23" grpId="0"/>
      <p:bldP spid="26" grpId="0" animBg="1"/>
      <p:bldP spid="27" grpId="0" animBg="1"/>
      <p:bldP spid="27" grpId="1" animBg="1"/>
      <p:bldP spid="30" grpId="0"/>
      <p:bldP spid="29" grpId="0" animBg="1"/>
      <p:bldP spid="35" grpId="0"/>
      <p:bldP spid="37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altLang="zh-TW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descente de gradient</a:t>
            </a:r>
            <a:endParaRPr lang="fr-CA" altLang="zh-TW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-20166" y="1345273"/>
            <a:ext cx="7092867" cy="5319650"/>
            <a:chOff x="706835" y="2011916"/>
            <a:chExt cx="6113826" cy="458536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835" y="2011916"/>
              <a:ext cx="6113826" cy="458536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3675390" y="6267363"/>
                  <a:ext cx="363619" cy="3183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altLang="zh-TW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fr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CA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r-CA" altLang="zh-TW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5390" y="6267363"/>
                  <a:ext cx="421847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50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843326" y="4119935"/>
                  <a:ext cx="369753" cy="3183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altLang="zh-TW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fr-CA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fr-CA" altLang="zh-TW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fr-CA" altLang="zh-TW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326" y="4119935"/>
                  <a:ext cx="42896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0000" r="-5714" b="-1311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橢圓 8"/>
          <p:cNvSpPr/>
          <p:nvPr/>
        </p:nvSpPr>
        <p:spPr>
          <a:xfrm>
            <a:off x="1431899" y="5270073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336989" y="4142216"/>
                <a:ext cx="1456937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fr-CA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zh-TW" altLang="fr-CA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CA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fr-CA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zh-TW" altLang="fr-CA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CA" altLang="zh-TW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989" y="4142216"/>
                <a:ext cx="1456937" cy="48635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692405" y="5269497"/>
                <a:ext cx="458899" cy="461665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altLang="zh-TW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fr-CA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fr-CA" altLang="zh-TW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fr-CA" altLang="zh-TW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2405" y="5269497"/>
                <a:ext cx="458899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7421378" y="4966072"/>
                <a:ext cx="1644488" cy="4863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fr-CA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𝜂𝛻</m:t>
                      </m:r>
                      <m:r>
                        <a:rPr lang="zh-TW" altLang="fr-CA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CA" altLang="zh-TW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fr-CA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zh-TW" altLang="fr-CA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CA" altLang="zh-TW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378" y="4966072"/>
                <a:ext cx="1644488" cy="4863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向右箭號 32"/>
          <p:cNvSpPr/>
          <p:nvPr/>
        </p:nvSpPr>
        <p:spPr>
          <a:xfrm>
            <a:off x="6802503" y="3672521"/>
            <a:ext cx="618875" cy="361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1574978" y="4358885"/>
            <a:ext cx="284326" cy="9184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橢圓 28"/>
          <p:cNvSpPr/>
          <p:nvPr/>
        </p:nvSpPr>
        <p:spPr>
          <a:xfrm>
            <a:off x="1809148" y="4154270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069654" y="4153694"/>
                <a:ext cx="458899" cy="461665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altLang="zh-TW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fr-CA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fr-CA" altLang="zh-TW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fr-CA" altLang="zh-TW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654" y="4153694"/>
                <a:ext cx="458899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單箭頭接點 34"/>
          <p:cNvCxnSpPr/>
          <p:nvPr/>
        </p:nvCxnSpPr>
        <p:spPr>
          <a:xfrm flipV="1">
            <a:off x="1968061" y="3942136"/>
            <a:ext cx="267554" cy="2389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2349553" y="3895971"/>
                <a:ext cx="1258421" cy="369332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fr-CA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zh-TW" altLang="fr-CA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fr-CA" altLang="zh-TW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CA" altLang="zh-TW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fr-CA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fr-CA" altLang="zh-TW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CA" altLang="zh-TW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53" y="3895971"/>
                <a:ext cx="1258421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665867" y="3478955"/>
                <a:ext cx="1429366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fr-CA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𝜂𝛻</m:t>
                      </m:r>
                      <m:r>
                        <a:rPr lang="zh-TW" altLang="fr-CA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fr-CA" altLang="zh-TW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CA" altLang="zh-TW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fr-CA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fr-CA" altLang="zh-TW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CA" altLang="zh-TW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67" y="3478955"/>
                <a:ext cx="1429366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單箭頭接點 37"/>
          <p:cNvCxnSpPr/>
          <p:nvPr/>
        </p:nvCxnSpPr>
        <p:spPr>
          <a:xfrm flipV="1">
            <a:off x="1928821" y="3893346"/>
            <a:ext cx="389681" cy="3233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橢圓 38"/>
          <p:cNvSpPr/>
          <p:nvPr/>
        </p:nvSpPr>
        <p:spPr>
          <a:xfrm>
            <a:off x="2304108" y="3710295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2721746" y="3818353"/>
                <a:ext cx="1265026" cy="369332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fr-CA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zh-TW" altLang="fr-CA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fr-CA" altLang="zh-TW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CA" altLang="zh-TW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fr-CA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fr-CA" altLang="zh-TW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CA" altLang="zh-TW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746" y="3818353"/>
                <a:ext cx="126502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2151304" y="3243206"/>
                <a:ext cx="1435970" cy="369332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fr-CA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𝜂𝛻</m:t>
                      </m:r>
                      <m:r>
                        <a:rPr lang="zh-TW" altLang="fr-CA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fr-CA" altLang="zh-TW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CA" altLang="zh-TW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fr-CA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fr-CA" altLang="zh-TW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CA" altLang="zh-TW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304" y="3243206"/>
                <a:ext cx="143597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1802411" y="3377289"/>
                <a:ext cx="458899" cy="461665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CA" altLang="zh-TW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fr-CA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fr-CA" altLang="zh-TW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A" altLang="zh-TW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411" y="3377289"/>
                <a:ext cx="458899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單箭頭接點 42"/>
          <p:cNvCxnSpPr/>
          <p:nvPr/>
        </p:nvCxnSpPr>
        <p:spPr>
          <a:xfrm flipV="1">
            <a:off x="2508484" y="3710295"/>
            <a:ext cx="526048" cy="614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 flipV="1">
            <a:off x="2504477" y="3735101"/>
            <a:ext cx="305685" cy="356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859304" y="1644462"/>
            <a:ext cx="3876724" cy="9453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white"/>
                </a:solidFill>
              </a:rPr>
              <a:t>Éventuellement, un minimum est atteint</a:t>
            </a:r>
            <a:endParaRPr lang="fr-CA" altLang="zh-TW" sz="28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6547173" y="1989634"/>
                <a:ext cx="2463590" cy="1601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CA" altLang="zh-TW" dirty="0" err="1" smtClean="0">
                    <a:solidFill>
                      <a:prstClr val="black"/>
                    </a:solidFill>
                    <a:latin typeface="Calibri" panose="020F0502020204030204"/>
                  </a:rPr>
                  <a:t>Répeter</a:t>
                </a:r>
                <a:r>
                  <a:rPr lang="fr-CA" altLang="zh-TW" dirty="0" smtClean="0">
                    <a:solidFill>
                      <a:prstClr val="black"/>
                    </a:solidFill>
                    <a:latin typeface="Calibri" panose="020F0502020204030204"/>
                  </a:rPr>
                  <a:t> les étapes précédentes pour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fr-C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fr-CA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fr-CA" altLang="zh-TW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fr-C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fr-CA" altLang="zh-TW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CA" altLang="zh-TW" dirty="0">
                    <a:solidFill>
                      <a:prstClr val="black"/>
                    </a:solidFill>
                    <a:latin typeface="Calibri" panose="020F0502020204030204"/>
                  </a:rPr>
                  <a:t>… </a:t>
                </a:r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173" y="1989634"/>
                <a:ext cx="2463590" cy="1601272"/>
              </a:xfrm>
              <a:prstGeom prst="rect">
                <a:avLst/>
              </a:prstGeom>
              <a:blipFill rotWithShape="0">
                <a:blip r:embed="rId16"/>
                <a:stretch>
                  <a:fillRect l="-3713" t="-3042" r="-3218" b="-570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30"/>
              <p:cNvSpPr txBox="1"/>
              <p:nvPr/>
            </p:nvSpPr>
            <p:spPr>
              <a:xfrm>
                <a:off x="7778968" y="5731162"/>
                <a:ext cx="109857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fr-CA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fr-CA" altLang="zh-TW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=1, 2…</m:t>
                      </m:r>
                    </m:oMath>
                  </m:oMathPara>
                </a14:m>
                <a:endParaRPr lang="fr-CA" altLang="zh-TW" sz="2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5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968" y="5731162"/>
                <a:ext cx="1098570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4444" b="-5882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62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40" grpId="0" animBg="1"/>
      <p:bldP spid="40" grpId="1" animBg="1"/>
      <p:bldP spid="41" grpId="0" animBg="1"/>
      <p:bldP spid="4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fr-FR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 en oeuvre</a:t>
            </a:r>
          </a:p>
        </p:txBody>
      </p:sp>
      <p:pic>
        <p:nvPicPr>
          <p:cNvPr id="17412" name="Picture 4" descr="C:\Documents and Settings\hoffmann\My Documents\MachineLearning\err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44" y="1273176"/>
            <a:ext cx="5586048" cy="42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5" name="Group 17"/>
          <p:cNvGrpSpPr>
            <a:grpSpLocks/>
          </p:cNvGrpSpPr>
          <p:nvPr/>
        </p:nvGrpSpPr>
        <p:grpSpPr bwMode="auto">
          <a:xfrm>
            <a:off x="151786" y="2524371"/>
            <a:ext cx="6138863" cy="4010026"/>
            <a:chOff x="-73" y="2104"/>
            <a:chExt cx="3867" cy="2526"/>
          </a:xfrm>
        </p:grpSpPr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-73" y="4029"/>
              <a:ext cx="2985" cy="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fr-FR" dirty="0" smtClean="0"/>
                <a:t>L’introduction de </a:t>
              </a:r>
              <a:r>
                <a:rPr lang="sv-SE" altLang="fr-FR" i="1" dirty="0" smtClean="0"/>
                <a:t>f </a:t>
              </a:r>
              <a:r>
                <a:rPr lang="sv-SE" altLang="fr-FR" dirty="0" smtClean="0"/>
                <a:t>à la sortie donne :</a:t>
              </a:r>
            </a:p>
            <a:p>
              <a:r>
                <a:rPr lang="sv-SE" altLang="fr-FR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</a:t>
              </a:r>
              <a:r>
                <a:rPr lang="sv-SE" altLang="fr-FR" i="1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w</a:t>
              </a:r>
              <a:r>
                <a:rPr lang="sv-SE" altLang="fr-FR" i="1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i = </a:t>
              </a:r>
              <a:r>
                <a:rPr lang="sv-SE" altLang="fr-FR" i="1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</a:t>
              </a:r>
              <a:r>
                <a:rPr lang="sv-SE" altLang="fr-FR" sz="3200" i="1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 </a:t>
              </a:r>
              <a:r>
                <a:rPr lang="sv-SE" altLang="fr-FR" sz="3200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</a:t>
              </a:r>
              <a:r>
                <a:rPr lang="sv-SE" altLang="fr-FR" baseline="-25000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d</a:t>
              </a:r>
              <a:r>
                <a:rPr lang="sv-SE" altLang="fr-FR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(</a:t>
              </a:r>
              <a:r>
                <a:rPr lang="sv-SE" altLang="fr-FR" i="1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t</a:t>
              </a:r>
              <a:r>
                <a:rPr lang="sv-SE" altLang="fr-FR" i="1" baseline="-25000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d </a:t>
              </a:r>
              <a:r>
                <a:rPr lang="sv-SE" altLang="fr-FR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- </a:t>
              </a:r>
              <a:r>
                <a:rPr lang="sv-SE" altLang="fr-FR" i="1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y</a:t>
              </a:r>
              <a:r>
                <a:rPr lang="sv-SE" altLang="fr-FR" i="1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d</a:t>
              </a:r>
              <a:r>
                <a:rPr lang="sv-SE" altLang="fr-FR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) </a:t>
              </a:r>
              <a:r>
                <a:rPr lang="sv-SE" altLang="fr-FR" i="1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f  </a:t>
              </a:r>
              <a:r>
                <a:rPr lang="sv-SE" altLang="fr-FR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’(-</a:t>
              </a:r>
              <a:r>
                <a:rPr lang="sv-SE" altLang="fr-FR" i="1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x</a:t>
              </a:r>
              <a:r>
                <a:rPr lang="sv-SE" altLang="fr-FR" i="1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i</a:t>
              </a:r>
              <a:r>
                <a:rPr lang="sv-SE" altLang="fr-FR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)</a:t>
              </a:r>
              <a:r>
                <a:rPr lang="sv-SE" altLang="fr-FR" dirty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 </a:t>
              </a:r>
              <a:r>
                <a:rPr lang="sv-SE" altLang="fr-FR" i="1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x</a:t>
              </a:r>
              <a:r>
                <a:rPr lang="sv-SE" altLang="fr-FR" i="1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  <a:sym typeface="Symbol" panose="05050102010706020507" pitchFamily="18" charset="2"/>
                </a:rPr>
                <a:t>i</a:t>
              </a:r>
              <a:endParaRPr lang="sv-SE" altLang="fr-FR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 flipH="1">
              <a:off x="3602" y="2104"/>
              <a:ext cx="192" cy="52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prstDash val="sysDash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CA"/>
            </a:p>
          </p:txBody>
        </p:sp>
      </p:grpSp>
      <p:grpSp>
        <p:nvGrpSpPr>
          <p:cNvPr id="17424" name="Group 16"/>
          <p:cNvGrpSpPr>
            <a:grpSpLocks/>
          </p:cNvGrpSpPr>
          <p:nvPr/>
        </p:nvGrpSpPr>
        <p:grpSpPr bwMode="auto">
          <a:xfrm>
            <a:off x="6219491" y="1609971"/>
            <a:ext cx="1797050" cy="914400"/>
            <a:chOff x="3792" y="1536"/>
            <a:chExt cx="1132" cy="576"/>
          </a:xfrm>
        </p:grpSpPr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 flipH="1">
              <a:off x="3888" y="1824"/>
              <a:ext cx="33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4176" y="1536"/>
              <a:ext cx="74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fr-FR"/>
                <a:t>(w</a:t>
              </a:r>
              <a:r>
                <a:rPr lang="sv-SE" altLang="fr-FR" baseline="-25000"/>
                <a:t>1</a:t>
              </a:r>
              <a:r>
                <a:rPr lang="sv-SE" altLang="fr-FR"/>
                <a:t>,w</a:t>
              </a:r>
              <a:r>
                <a:rPr lang="sv-SE" altLang="fr-FR" baseline="-25000"/>
                <a:t>2</a:t>
              </a:r>
              <a:r>
                <a:rPr lang="sv-SE" altLang="fr-FR"/>
                <a:t>)</a:t>
              </a:r>
              <a:endParaRPr lang="en-US" altLang="fr-FR"/>
            </a:p>
          </p:txBody>
        </p:sp>
        <p:sp>
          <p:nvSpPr>
            <p:cNvPr id="17418" name="Oval 10"/>
            <p:cNvSpPr>
              <a:spLocks noChangeArrowheads="1"/>
            </p:cNvSpPr>
            <p:nvPr/>
          </p:nvSpPr>
          <p:spPr bwMode="auto">
            <a:xfrm>
              <a:off x="3792" y="2016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</p:grpSp>
      <p:grpSp>
        <p:nvGrpSpPr>
          <p:cNvPr id="17426" name="Group 18"/>
          <p:cNvGrpSpPr>
            <a:grpSpLocks/>
          </p:cNvGrpSpPr>
          <p:nvPr/>
        </p:nvGrpSpPr>
        <p:grpSpPr bwMode="auto">
          <a:xfrm>
            <a:off x="5914691" y="2829171"/>
            <a:ext cx="3200400" cy="533400"/>
            <a:chOff x="3600" y="2304"/>
            <a:chExt cx="2160" cy="336"/>
          </a:xfrm>
        </p:grpSpPr>
        <p:sp>
          <p:nvSpPr>
            <p:cNvPr id="17419" name="Oval 11"/>
            <p:cNvSpPr>
              <a:spLocks noChangeArrowheads="1"/>
            </p:cNvSpPr>
            <p:nvPr/>
          </p:nvSpPr>
          <p:spPr bwMode="auto">
            <a:xfrm>
              <a:off x="3600" y="2544"/>
              <a:ext cx="96" cy="9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4032" y="230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sv-SE" altLang="fr-FR" dirty="0"/>
                <a:t>(w</a:t>
              </a:r>
              <a:r>
                <a:rPr lang="sv-SE" altLang="fr-FR" baseline="-25000" dirty="0"/>
                <a:t>1</a:t>
              </a:r>
              <a:r>
                <a:rPr lang="sv-SE" altLang="fr-FR" dirty="0"/>
                <a:t>+</a:t>
              </a:r>
              <a:r>
                <a:rPr lang="sv-SE" altLang="fr-FR" dirty="0">
                  <a:sym typeface="Symbol" panose="05050102010706020507" pitchFamily="18" charset="2"/>
                </a:rPr>
                <a:t>w</a:t>
              </a:r>
              <a:r>
                <a:rPr lang="sv-SE" altLang="fr-FR" baseline="-25000" dirty="0">
                  <a:sym typeface="Symbol" panose="05050102010706020507" pitchFamily="18" charset="2"/>
                </a:rPr>
                <a:t>1</a:t>
              </a:r>
              <a:r>
                <a:rPr lang="sv-SE" altLang="fr-FR" dirty="0"/>
                <a:t>,w</a:t>
              </a:r>
              <a:r>
                <a:rPr lang="sv-SE" altLang="fr-FR" baseline="-25000" dirty="0"/>
                <a:t>2 </a:t>
              </a:r>
              <a:r>
                <a:rPr lang="sv-SE" altLang="fr-FR" dirty="0"/>
                <a:t>+</a:t>
              </a:r>
              <a:r>
                <a:rPr lang="sv-SE" altLang="fr-FR" dirty="0">
                  <a:sym typeface="Symbol" panose="05050102010706020507" pitchFamily="18" charset="2"/>
                </a:rPr>
                <a:t>w</a:t>
              </a:r>
              <a:r>
                <a:rPr lang="sv-SE" altLang="fr-FR" baseline="-25000" dirty="0">
                  <a:sym typeface="Symbol" panose="05050102010706020507" pitchFamily="18" charset="2"/>
                </a:rPr>
                <a:t>2</a:t>
              </a:r>
              <a:r>
                <a:rPr lang="sv-SE" altLang="fr-FR" dirty="0"/>
                <a:t>)</a:t>
              </a:r>
              <a:endParaRPr lang="en-US" altLang="fr-FR" dirty="0"/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 flipH="1">
              <a:off x="3744" y="2400"/>
              <a:ext cx="33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CA"/>
            </a:p>
          </p:txBody>
        </p:sp>
      </p:grp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304800" y="2819400"/>
            <a:ext cx="2170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fr-FR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</a:t>
            </a:r>
            <a:r>
              <a:rPr lang="sv-SE" altLang="fr-FR" b="1" i="1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w </a:t>
            </a:r>
            <a:r>
              <a:rPr lang="sv-SE" altLang="fr-F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=-</a:t>
            </a:r>
            <a:r>
              <a:rPr lang="sv-SE" altLang="fr-FR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</a:t>
            </a:r>
            <a:r>
              <a:rPr lang="sv-SE" altLang="fr-FR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 </a:t>
            </a:r>
            <a:r>
              <a:rPr lang="sv-SE" altLang="fr-FR" i="1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E </a:t>
            </a:r>
            <a:r>
              <a:rPr lang="sv-SE" altLang="fr-FR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[</a:t>
            </a:r>
            <a:r>
              <a:rPr lang="sv-SE" altLang="fr-FR" b="1" i="1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w</a:t>
            </a:r>
            <a:r>
              <a:rPr lang="sv-SE" altLang="fr-FR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]</a:t>
            </a:r>
            <a:endParaRPr lang="en-US" altLang="fr-FR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304800" y="3538026"/>
            <a:ext cx="419909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fr-FR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</a:t>
            </a:r>
            <a:r>
              <a:rPr lang="sv-SE" altLang="fr-FR" i="1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w</a:t>
            </a:r>
            <a:r>
              <a:rPr lang="sv-SE" altLang="fr-FR" i="1" baseline="-25000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i </a:t>
            </a:r>
            <a:r>
              <a:rPr lang="sv-SE" altLang="fr-F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=-</a:t>
            </a:r>
            <a:r>
              <a:rPr lang="sv-SE" altLang="fr-FR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</a:t>
            </a:r>
            <a:r>
              <a:rPr lang="sv-SE" altLang="fr-FR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 </a:t>
            </a:r>
            <a:r>
              <a:rPr lang="sv-SE" altLang="fr-FR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E</a:t>
            </a:r>
            <a:r>
              <a:rPr lang="sv-SE" altLang="fr-FR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/w</a:t>
            </a:r>
            <a:r>
              <a:rPr lang="sv-SE" altLang="fr-FR" i="1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i</a:t>
            </a:r>
          </a:p>
          <a:p>
            <a:r>
              <a:rPr lang="sv-SE" altLang="fr-FR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  </a:t>
            </a:r>
            <a:r>
              <a:rPr lang="sv-SE" altLang="fr-FR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=</a:t>
            </a:r>
            <a:r>
              <a:rPr lang="sv-SE" alt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sv-SE" altLang="fr-FR" i="1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 </a:t>
            </a:r>
            <a:r>
              <a:rPr lang="sv-SE" altLang="fr-FR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</a:t>
            </a:r>
            <a:r>
              <a:rPr lang="sv-SE" altLang="fr-FR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/</a:t>
            </a:r>
            <a:r>
              <a:rPr lang="sv-SE" altLang="fr-FR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w</a:t>
            </a:r>
            <a:r>
              <a:rPr lang="sv-SE" altLang="fr-FR" i="1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i</a:t>
            </a:r>
            <a:r>
              <a:rPr lang="sv-SE" altLang="fr-FR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 1/2</a:t>
            </a:r>
            <a:r>
              <a:rPr lang="sv-SE" altLang="fr-FR" sz="32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</a:t>
            </a:r>
            <a:r>
              <a:rPr lang="sv-SE" altLang="fr-FR" baseline="-25000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d</a:t>
            </a:r>
            <a:r>
              <a:rPr lang="sv-SE" altLang="fr-FR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(</a:t>
            </a:r>
            <a:r>
              <a:rPr lang="sv-SE" altLang="fr-FR" i="1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t</a:t>
            </a:r>
            <a:r>
              <a:rPr lang="sv-SE" altLang="fr-FR" i="1" baseline="-25000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d </a:t>
            </a:r>
            <a:r>
              <a:rPr lang="sv-SE" altLang="fr-FR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- </a:t>
            </a:r>
            <a:r>
              <a:rPr lang="sv-SE" altLang="fr-FR" i="1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y</a:t>
            </a:r>
            <a:r>
              <a:rPr lang="sv-SE" altLang="fr-FR" i="1" baseline="-25000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d</a:t>
            </a:r>
            <a:r>
              <a:rPr lang="sv-SE" altLang="fr-FR" i="1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)</a:t>
            </a:r>
            <a:r>
              <a:rPr lang="sv-SE" altLang="fr-FR" baseline="30000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2</a:t>
            </a:r>
            <a:endParaRPr lang="sv-SE" altLang="fr-FR" baseline="30000" dirty="0">
              <a:latin typeface="Cambria Math" panose="02040503050406030204" pitchFamily="18" charset="0"/>
              <a:ea typeface="Cambria Math" panose="02040503050406030204" pitchFamily="18" charset="0"/>
              <a:sym typeface="Symbol" panose="05050102010706020507" pitchFamily="18" charset="2"/>
            </a:endParaRPr>
          </a:p>
          <a:p>
            <a:r>
              <a:rPr lang="sv-SE" altLang="fr-FR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 = </a:t>
            </a:r>
            <a:r>
              <a:rPr lang="sv-SE" altLang="fr-FR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sv-SE" altLang="fr-FR" i="1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 </a:t>
            </a:r>
            <a:r>
              <a:rPr lang="sv-SE" altLang="fr-FR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</a:t>
            </a:r>
            <a:r>
              <a:rPr lang="sv-SE" altLang="fr-FR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/w</a:t>
            </a:r>
            <a:r>
              <a:rPr lang="sv-SE" altLang="fr-FR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i</a:t>
            </a:r>
            <a:r>
              <a:rPr lang="sv-SE" altLang="fr-FR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 1/2</a:t>
            </a:r>
            <a:r>
              <a:rPr lang="sv-SE" altLang="fr-FR" sz="32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</a:t>
            </a:r>
            <a:r>
              <a:rPr lang="sv-SE" altLang="fr-FR" baseline="-25000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d</a:t>
            </a:r>
            <a:r>
              <a:rPr lang="sv-SE" altLang="fr-FR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(</a:t>
            </a:r>
            <a:r>
              <a:rPr lang="sv-SE" altLang="fr-FR" i="1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t</a:t>
            </a:r>
            <a:r>
              <a:rPr lang="sv-SE" altLang="fr-FR" i="1" baseline="-25000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d </a:t>
            </a:r>
            <a:r>
              <a:rPr lang="sv-SE" altLang="fr-FR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-</a:t>
            </a:r>
            <a:r>
              <a:rPr lang="sv-SE" altLang="fr-FR" sz="32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</a:t>
            </a:r>
            <a:r>
              <a:rPr lang="sv-SE" altLang="fr-FR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i </a:t>
            </a:r>
            <a:r>
              <a:rPr lang="sv-SE" altLang="fr-FR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w</a:t>
            </a:r>
            <a:r>
              <a:rPr lang="sv-SE" altLang="fr-FR" i="1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i </a:t>
            </a:r>
            <a:r>
              <a:rPr lang="sv-SE" altLang="fr-FR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x</a:t>
            </a:r>
            <a:r>
              <a:rPr lang="sv-SE" altLang="fr-FR" i="1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i</a:t>
            </a:r>
            <a:r>
              <a:rPr lang="sv-SE" altLang="fr-FR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)</a:t>
            </a:r>
            <a:r>
              <a:rPr lang="sv-SE" altLang="fr-FR" baseline="300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2</a:t>
            </a:r>
          </a:p>
          <a:p>
            <a:r>
              <a:rPr lang="sv-SE" altLang="fr-FR" baseline="300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  </a:t>
            </a:r>
            <a:r>
              <a:rPr lang="sv-SE" altLang="fr-FR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= </a:t>
            </a:r>
            <a:r>
              <a:rPr lang="sv-SE" altLang="fr-FR" i="1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</a:t>
            </a:r>
            <a:r>
              <a:rPr lang="sv-SE" altLang="fr-FR" sz="3200" i="1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 </a:t>
            </a:r>
            <a:r>
              <a:rPr lang="sv-SE" altLang="fr-FR" sz="3200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</a:t>
            </a:r>
            <a:r>
              <a:rPr lang="sv-SE" altLang="fr-FR" baseline="-25000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d</a:t>
            </a:r>
            <a:r>
              <a:rPr lang="sv-SE" altLang="fr-FR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(</a:t>
            </a:r>
            <a:r>
              <a:rPr lang="sv-SE" altLang="fr-FR" i="1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t</a:t>
            </a:r>
            <a:r>
              <a:rPr lang="sv-SE" altLang="fr-FR" i="1" baseline="-2500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d </a:t>
            </a:r>
            <a:r>
              <a:rPr lang="sv-SE" altLang="fr-FR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- </a:t>
            </a:r>
            <a:r>
              <a:rPr lang="sv-SE" altLang="fr-FR" i="1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y</a:t>
            </a:r>
            <a:r>
              <a:rPr lang="sv-SE" altLang="fr-FR" i="1" baseline="-25000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d</a:t>
            </a:r>
            <a:r>
              <a:rPr lang="sv-SE" altLang="fr-FR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) </a:t>
            </a:r>
            <a:r>
              <a:rPr lang="sv-SE" altLang="fr-FR" i="1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x</a:t>
            </a:r>
            <a:r>
              <a:rPr lang="sv-SE" altLang="fr-FR" i="1" baseline="-25000" dirty="0" smtClean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i</a:t>
            </a:r>
            <a:endParaRPr lang="en-US" altLang="fr-FR" baseline="30000" dirty="0">
              <a:latin typeface="Cambria Math" panose="02040503050406030204" pitchFamily="18" charset="0"/>
              <a:ea typeface="Cambria Math" panose="020405030504060302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0345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2" grpId="0" autoUpdateAnimBg="0"/>
      <p:bldP spid="1742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L’algorithme de </a:t>
            </a:r>
            <a:r>
              <a:rPr lang="fr-CA" sz="4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retropropagation</a:t>
            </a:r>
            <a:r>
              <a:rPr lang="fr-CA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d’erreur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228386"/>
            <a:ext cx="7886700" cy="3359999"/>
          </a:xfrm>
        </p:spPr>
        <p:txBody>
          <a:bodyPr>
            <a:normAutofit/>
          </a:bodyPr>
          <a:lstStyle/>
          <a:p>
            <a:r>
              <a:rPr lang="fr-CA" dirty="0" smtClean="0"/>
              <a:t>Problème : comment déterminer le gradient de l’erreur pour les neurones cachés ?	</a:t>
            </a:r>
          </a:p>
          <a:p>
            <a:pPr lvl="1"/>
            <a:r>
              <a:rPr lang="fr-CA" dirty="0" smtClean="0"/>
              <a:t>On a l’erreur à la sortie, mais pas dans les couches cachées</a:t>
            </a:r>
          </a:p>
          <a:p>
            <a:r>
              <a:rPr lang="fr-CA" dirty="0" smtClean="0"/>
              <a:t>La méthode de </a:t>
            </a:r>
            <a:r>
              <a:rPr lang="fr-CA" dirty="0" err="1" smtClean="0"/>
              <a:t>retropropagation</a:t>
            </a:r>
            <a:r>
              <a:rPr lang="fr-CA" dirty="0" smtClean="0"/>
              <a:t> d’erreur permet de résoudre le problème</a:t>
            </a:r>
          </a:p>
          <a:p>
            <a:pPr lvl="1"/>
            <a:r>
              <a:rPr lang="fr-CA" dirty="0" smtClean="0"/>
              <a:t>Basé sur la dérivée d’une fonction composée, p. ex. :</a:t>
            </a:r>
          </a:p>
          <a:p>
            <a:pPr lvl="1"/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084" y="5342856"/>
            <a:ext cx="2749831" cy="70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49238" y="609600"/>
            <a:ext cx="8759825" cy="1143000"/>
          </a:xfrm>
        </p:spPr>
        <p:txBody>
          <a:bodyPr>
            <a:noAutofit/>
          </a:bodyPr>
          <a:lstStyle/>
          <a:p>
            <a:r>
              <a:rPr lang="fr-CA" alt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L’algorithme de </a:t>
            </a:r>
            <a:r>
              <a:rPr lang="fr-CA" altLang="en-US" sz="40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retropropagation</a:t>
            </a:r>
            <a:r>
              <a:rPr lang="fr-CA" altLang="en-US" sz="4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l’erreur</a:t>
            </a:r>
            <a:endParaRPr lang="fr-CA" altLang="fr-FR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CA" altLang="fr-FR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Modèle neuronal résultant après application de la dérivée d’une fonction composée :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fr-CA" altLang="fr-FR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fr-CA" altLang="fr-FR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fr-CA" altLang="fr-FR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fr-CA" altLang="fr-FR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CA" altLang="fr-FR" sz="2700" dirty="0" smtClean="0">
                <a:latin typeface="Calibri" panose="020F0502020204030204" pitchFamily="34" charset="0"/>
                <a:cs typeface="Calibri" panose="020F0502020204030204" pitchFamily="34" charset="0"/>
              </a:rPr>
              <a:t>On peut ainsi calculer la dérivée de chaque couche précédente en fonction de celle de la couche suivante</a:t>
            </a:r>
          </a:p>
        </p:txBody>
      </p:sp>
      <p:pic>
        <p:nvPicPr>
          <p:cNvPr id="15364" name="Picture 5" descr="https://kratzert.github.io/images/bn_backpass/chainrule_examp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59" y="2890838"/>
            <a:ext cx="5587667" cy="182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8700" y="4671219"/>
            <a:ext cx="720090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CA" sz="1200" dirty="0">
                <a:solidFill>
                  <a:schemeClr val="bg1">
                    <a:lumMod val="50000"/>
                  </a:schemeClr>
                </a:solidFill>
              </a:rPr>
              <a:t>https://kratzert.github.io/2016/02/12/understanding-the-gradient-flow-through-the-batch-normalization-layer.html</a:t>
            </a:r>
          </a:p>
        </p:txBody>
      </p:sp>
    </p:spTree>
    <p:extLst>
      <p:ext uri="{BB962C8B-B14F-4D97-AF65-F5344CB8AC3E}">
        <p14:creationId xmlns:p14="http://schemas.microsoft.com/office/powerpoint/2010/main" val="661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297475" y="2534878"/>
            <a:ext cx="6325299" cy="1336655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fr-CA" altLang="fr-FR" sz="270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 de RNA la plus populaire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CA" sz="23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seule avec la capacité inhérente de classer des objets non-linéairement séparables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l" eaLnBrk="1" hangingPunct="1"/>
            <a:r>
              <a:rPr lang="fr-CA" altLang="en-US" dirty="0" smtClean="0"/>
              <a:t>Perceptron multicouches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76837" y="3833744"/>
                <a:ext cx="8623882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eaLnBrk="1" hangingPunct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fr-CA" altLang="fr-FR" sz="2700" dirty="0" smtClean="0">
                    <a:solidFill>
                      <a:srgbClr val="33333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Essentiellement un opérateur de </a:t>
                </a:r>
                <a:r>
                  <a:rPr lang="fr-CA" altLang="fr-FR" sz="2700" dirty="0">
                    <a:solidFill>
                      <a:srgbClr val="33333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projection </a:t>
                </a:r>
                <a:r>
                  <a:rPr lang="fr-CA" altLang="fr-FR" sz="2700" dirty="0" smtClean="0">
                    <a:solidFill>
                      <a:srgbClr val="33333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                 </a:t>
                </a:r>
                <a14:m>
                  <m:oMath xmlns:m="http://schemas.openxmlformats.org/officeDocument/2006/math">
                    <m:r>
                      <a:rPr lang="fr-CA" altLang="fr-FR" sz="27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CA" altLang="fr-FR" sz="27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fr-CA" altLang="fr-FR" sz="2700" dirty="0">
                    <a:solidFill>
                      <a:srgbClr val="33333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à l’entrée  fournit </a:t>
                </a:r>
                <a14:m>
                  <m:oMath xmlns:m="http://schemas.openxmlformats.org/officeDocument/2006/math">
                    <m:r>
                      <a:rPr lang="fr-CA" altLang="fr-FR" sz="27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fr-CA" altLang="fr-FR" sz="27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fr-CA" altLang="fr-FR" sz="27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fr-CA" altLang="fr-FR" sz="27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CA" altLang="fr-FR" sz="27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CA" altLang="fr-FR" sz="27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CA" altLang="fr-FR" sz="2700" dirty="0">
                    <a:solidFill>
                      <a:srgbClr val="33333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à la sortie </a:t>
                </a:r>
                <a:r>
                  <a:rPr lang="fr-CA" altLang="fr-FR" sz="1400" dirty="0" smtClean="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(sans </a:t>
                </a:r>
                <a:r>
                  <a:rPr lang="fr-CA" altLang="fr-FR" sz="1400" dirty="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identifier </a:t>
                </a:r>
                <a14:m>
                  <m:oMath xmlns:m="http://schemas.openxmlformats.org/officeDocument/2006/math">
                    <m:r>
                      <a:rPr lang="fr-CA" altLang="fr-FR" sz="1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fr-CA" altLang="fr-FR" sz="1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fr-CA" altLang="fr-FR" sz="1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CA" altLang="fr-FR" sz="14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CA" altLang="fr-FR" sz="1400" dirty="0">
                    <a:solidFill>
                      <a:schemeClr val="bg1">
                        <a:lumMod val="6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!)</a:t>
                </a:r>
                <a:endParaRPr lang="fr-CA" altLang="fr-FR" sz="2700" dirty="0" smtClean="0">
                  <a:solidFill>
                    <a:srgbClr val="333333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914400" lvl="1" indent="-457200" eaLnBrk="1" hangingPunct="1"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Char char="–"/>
                </a:pPr>
                <a:r>
                  <a:rPr lang="fr-CA" altLang="fr-FR" sz="2300" dirty="0">
                    <a:solidFill>
                      <a:srgbClr val="33333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Les problème dynamiques sont traités par récurrence</a:t>
                </a:r>
              </a:p>
              <a:p>
                <a:pPr marL="457200" indent="-457200" eaLnBrk="1" hangingPunct="1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fr-CA" altLang="fr-FR" sz="2700" dirty="0">
                    <a:solidFill>
                      <a:srgbClr val="33333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Apprend </a:t>
                </a:r>
                <a:r>
                  <a:rPr lang="fr-CA" altLang="fr-FR" sz="2700" dirty="0" smtClean="0">
                    <a:solidFill>
                      <a:srgbClr val="33333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 minimisant </a:t>
                </a:r>
                <a:r>
                  <a:rPr lang="fr-CA" altLang="fr-FR" sz="2700" dirty="0">
                    <a:solidFill>
                      <a:srgbClr val="33333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l’erreur moyenne entre un ensemble de données fourni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altLang="fr-FR" sz="27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fr-CA" altLang="fr-FR" sz="27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CA" altLang="fr-FR" sz="27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CA" altLang="fr-FR" sz="27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r>
                              <a:rPr lang="fr-CA" altLang="fr-FR" sz="27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fr-FR" sz="2700" dirty="0">
                    <a:solidFill>
                      <a:srgbClr val="33333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:r>
                  <a:rPr lang="fr-CA" altLang="fr-FR" sz="2700" dirty="0" smtClean="0">
                    <a:solidFill>
                      <a:srgbClr val="33333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 </a:t>
                </a:r>
                <a:r>
                  <a:rPr lang="fr-CA" altLang="fr-FR" sz="2700" dirty="0">
                    <a:solidFill>
                      <a:srgbClr val="33333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représentation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CA" altLang="fr-FR" sz="27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fr-CA" altLang="fr-FR" sz="27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CA" altLang="fr-FR" sz="27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CA" altLang="fr-FR" sz="27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fr-CA" altLang="fr-FR" sz="27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fr-CA" altLang="fr-FR" sz="2700" i="1">
                                    <a:solidFill>
                                      <a:srgbClr val="333333"/>
                                    </a:solidFill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fr-CA" altLang="fr-FR" sz="27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r>
                  <a:rPr lang="fr-CA" altLang="fr-FR" sz="2700" dirty="0" smtClean="0">
                    <a:solidFill>
                      <a:srgbClr val="33333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qui en faite; </a:t>
                </a:r>
                <a:r>
                  <a:rPr lang="fr-CA" altLang="fr-FR" sz="2700" u="sng" dirty="0">
                    <a:solidFill>
                      <a:srgbClr val="33333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apprentissage supervisé</a:t>
                </a:r>
                <a:r>
                  <a:rPr lang="fr-CA" altLang="fr-FR" sz="2700" dirty="0">
                    <a:solidFill>
                      <a:srgbClr val="333333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endParaRPr lang="fr-CA" altLang="fr-FR" sz="2700" dirty="0">
                  <a:solidFill>
                    <a:srgbClr val="333333"/>
                  </a:solidFill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37" y="3833744"/>
                <a:ext cx="8623882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1201" t="-2050" r="-1484" b="-501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e 40"/>
          <p:cNvGrpSpPr/>
          <p:nvPr/>
        </p:nvGrpSpPr>
        <p:grpSpPr>
          <a:xfrm>
            <a:off x="6602136" y="1750503"/>
            <a:ext cx="2416028" cy="2087666"/>
            <a:chOff x="5006975" y="2447416"/>
            <a:chExt cx="2416028" cy="2087666"/>
          </a:xfrm>
        </p:grpSpPr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5438775" y="2447416"/>
              <a:ext cx="266700" cy="266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5870575" y="2447416"/>
              <a:ext cx="266700" cy="266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5222875" y="2663316"/>
              <a:ext cx="287338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5" name="Line 7"/>
            <p:cNvSpPr>
              <a:spLocks noChangeShapeType="1"/>
            </p:cNvSpPr>
            <p:nvPr/>
          </p:nvSpPr>
          <p:spPr bwMode="auto">
            <a:xfrm flipV="1">
              <a:off x="5654675" y="2663316"/>
              <a:ext cx="287338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H="1" flipV="1">
              <a:off x="6086475" y="2663316"/>
              <a:ext cx="217488" cy="649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7" name="Line 9"/>
            <p:cNvSpPr>
              <a:spLocks noChangeShapeType="1"/>
            </p:cNvSpPr>
            <p:nvPr/>
          </p:nvSpPr>
          <p:spPr bwMode="auto">
            <a:xfrm flipH="1" flipV="1">
              <a:off x="5654675" y="2663316"/>
              <a:ext cx="287338" cy="719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8" name="Line 10"/>
            <p:cNvSpPr>
              <a:spLocks noChangeShapeType="1"/>
            </p:cNvSpPr>
            <p:nvPr/>
          </p:nvSpPr>
          <p:spPr bwMode="auto">
            <a:xfrm flipH="1" flipV="1">
              <a:off x="5726113" y="2661729"/>
              <a:ext cx="576262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9" name="Line 11"/>
            <p:cNvSpPr>
              <a:spLocks noChangeShapeType="1"/>
            </p:cNvSpPr>
            <p:nvPr/>
          </p:nvSpPr>
          <p:spPr bwMode="auto">
            <a:xfrm flipH="1" flipV="1">
              <a:off x="6015038" y="2734754"/>
              <a:ext cx="1587" cy="577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0" name="Line 12"/>
            <p:cNvSpPr>
              <a:spLocks noChangeShapeType="1"/>
            </p:cNvSpPr>
            <p:nvPr/>
          </p:nvSpPr>
          <p:spPr bwMode="auto">
            <a:xfrm flipH="1" flipV="1">
              <a:off x="5583238" y="2734754"/>
              <a:ext cx="0" cy="577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6651217" y="3331654"/>
              <a:ext cx="7172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1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Unités cachées</a:t>
              </a:r>
              <a:endParaRPr lang="fr-CA" altLang="en-US" sz="1100" dirty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6569075" y="2497584"/>
              <a:ext cx="65434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1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Sortie </a:t>
              </a:r>
              <a:r>
                <a:rPr lang="fr-CA" altLang="en-US" sz="1100" i="1" dirty="0" smtClean="0">
                  <a:solidFill>
                    <a:srgbClr val="0070C0"/>
                  </a:solidFill>
                  <a:latin typeface="+mn-lt"/>
                </a:rPr>
                <a:t>y</a:t>
              </a:r>
              <a:endParaRPr lang="fr-CA" altLang="en-US" sz="1100" i="1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53" name="Oval 15"/>
            <p:cNvSpPr>
              <a:spLocks noChangeArrowheads="1"/>
            </p:cNvSpPr>
            <p:nvPr/>
          </p:nvSpPr>
          <p:spPr bwMode="auto">
            <a:xfrm>
              <a:off x="5870575" y="3331654"/>
              <a:ext cx="266700" cy="266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54" name="Oval 16"/>
            <p:cNvSpPr>
              <a:spLocks noChangeArrowheads="1"/>
            </p:cNvSpPr>
            <p:nvPr/>
          </p:nvSpPr>
          <p:spPr bwMode="auto">
            <a:xfrm>
              <a:off x="6302375" y="3331654"/>
              <a:ext cx="266700" cy="266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>
                <a:solidFill>
                  <a:srgbClr val="0070C0"/>
                </a:solidFill>
              </a:endParaRPr>
            </a:p>
          </p:txBody>
        </p:sp>
        <p:sp>
          <p:nvSpPr>
            <p:cNvPr id="55" name="Oval 17"/>
            <p:cNvSpPr>
              <a:spLocks noChangeArrowheads="1"/>
            </p:cNvSpPr>
            <p:nvPr/>
          </p:nvSpPr>
          <p:spPr bwMode="auto">
            <a:xfrm>
              <a:off x="5222875" y="4268279"/>
              <a:ext cx="266700" cy="266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56" name="Oval 18"/>
            <p:cNvSpPr>
              <a:spLocks noChangeArrowheads="1"/>
            </p:cNvSpPr>
            <p:nvPr/>
          </p:nvSpPr>
          <p:spPr bwMode="auto">
            <a:xfrm>
              <a:off x="5654675" y="4268279"/>
              <a:ext cx="266700" cy="266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57" name="Oval 19"/>
            <p:cNvSpPr>
              <a:spLocks noChangeArrowheads="1"/>
            </p:cNvSpPr>
            <p:nvPr/>
          </p:nvSpPr>
          <p:spPr bwMode="auto">
            <a:xfrm>
              <a:off x="6086475" y="4268279"/>
              <a:ext cx="266700" cy="266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>
                <a:solidFill>
                  <a:srgbClr val="0070C0"/>
                </a:solidFill>
              </a:endParaRPr>
            </a:p>
          </p:txBody>
        </p:sp>
        <p:sp>
          <p:nvSpPr>
            <p:cNvPr id="58" name="Oval 20"/>
            <p:cNvSpPr>
              <a:spLocks noChangeArrowheads="1"/>
            </p:cNvSpPr>
            <p:nvPr/>
          </p:nvSpPr>
          <p:spPr bwMode="auto">
            <a:xfrm>
              <a:off x="5438775" y="3331654"/>
              <a:ext cx="266700" cy="266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59" name="Oval 21"/>
            <p:cNvSpPr>
              <a:spLocks noChangeArrowheads="1"/>
            </p:cNvSpPr>
            <p:nvPr/>
          </p:nvSpPr>
          <p:spPr bwMode="auto">
            <a:xfrm>
              <a:off x="5006975" y="3311016"/>
              <a:ext cx="266700" cy="266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60" name="Line 22"/>
            <p:cNvSpPr>
              <a:spLocks noChangeShapeType="1"/>
            </p:cNvSpPr>
            <p:nvPr/>
          </p:nvSpPr>
          <p:spPr bwMode="auto">
            <a:xfrm flipV="1">
              <a:off x="5367338" y="3599941"/>
              <a:ext cx="21590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1" name="Line 23"/>
            <p:cNvSpPr>
              <a:spLocks noChangeShapeType="1"/>
            </p:cNvSpPr>
            <p:nvPr/>
          </p:nvSpPr>
          <p:spPr bwMode="auto">
            <a:xfrm flipV="1">
              <a:off x="6230938" y="3599941"/>
              <a:ext cx="21590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2" name="Line 24"/>
            <p:cNvSpPr>
              <a:spLocks noChangeShapeType="1"/>
            </p:cNvSpPr>
            <p:nvPr/>
          </p:nvSpPr>
          <p:spPr bwMode="auto">
            <a:xfrm flipH="1" flipV="1">
              <a:off x="6015038" y="3598354"/>
              <a:ext cx="217487" cy="649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3" name="Line 25"/>
            <p:cNvSpPr>
              <a:spLocks noChangeShapeType="1"/>
            </p:cNvSpPr>
            <p:nvPr/>
          </p:nvSpPr>
          <p:spPr bwMode="auto">
            <a:xfrm flipH="1" flipV="1">
              <a:off x="5583238" y="3598354"/>
              <a:ext cx="217487" cy="649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4" name="Line 26"/>
            <p:cNvSpPr>
              <a:spLocks noChangeShapeType="1"/>
            </p:cNvSpPr>
            <p:nvPr/>
          </p:nvSpPr>
          <p:spPr bwMode="auto">
            <a:xfrm flipH="1" flipV="1">
              <a:off x="5654675" y="3598354"/>
              <a:ext cx="503238" cy="649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 flipH="1" flipV="1">
              <a:off x="5222875" y="3598354"/>
              <a:ext cx="503238" cy="649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6" name="Line 28"/>
            <p:cNvSpPr>
              <a:spLocks noChangeShapeType="1"/>
            </p:cNvSpPr>
            <p:nvPr/>
          </p:nvSpPr>
          <p:spPr bwMode="auto">
            <a:xfrm flipH="1" flipV="1">
              <a:off x="5149850" y="3598354"/>
              <a:ext cx="217488" cy="649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7" name="Line 29"/>
            <p:cNvSpPr>
              <a:spLocks noChangeShapeType="1"/>
            </p:cNvSpPr>
            <p:nvPr/>
          </p:nvSpPr>
          <p:spPr bwMode="auto">
            <a:xfrm flipV="1">
              <a:off x="5799138" y="3599941"/>
              <a:ext cx="21590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8" name="Line 30"/>
            <p:cNvSpPr>
              <a:spLocks noChangeShapeType="1"/>
            </p:cNvSpPr>
            <p:nvPr/>
          </p:nvSpPr>
          <p:spPr bwMode="auto">
            <a:xfrm flipV="1">
              <a:off x="5870575" y="3598354"/>
              <a:ext cx="504825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69" name="Text Box 31"/>
            <p:cNvSpPr txBox="1">
              <a:spLocks noChangeArrowheads="1"/>
            </p:cNvSpPr>
            <p:nvPr/>
          </p:nvSpPr>
          <p:spPr bwMode="auto">
            <a:xfrm>
              <a:off x="6569074" y="4258083"/>
              <a:ext cx="85392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200" dirty="0" smtClean="0">
                  <a:solidFill>
                    <a:srgbClr val="0070C0"/>
                  </a:solidFill>
                  <a:latin typeface="Arial" panose="020B0604020202020204" pitchFamily="34" charset="0"/>
                </a:rPr>
                <a:t>Entrée </a:t>
              </a:r>
              <a:r>
                <a:rPr lang="fr-CA" altLang="en-US" sz="1200" i="1" dirty="0" smtClean="0">
                  <a:solidFill>
                    <a:srgbClr val="0070C0"/>
                  </a:solidFill>
                  <a:latin typeface="+mn-lt"/>
                </a:rPr>
                <a:t>x</a:t>
              </a:r>
              <a:endParaRPr lang="fr-CA" altLang="en-US" sz="1200" i="1" dirty="0">
                <a:solidFill>
                  <a:srgbClr val="0070C0"/>
                </a:solidFill>
                <a:latin typeface="+mn-lt"/>
              </a:endParaRPr>
            </a:p>
          </p:txBody>
        </p:sp>
        <p:sp>
          <p:nvSpPr>
            <p:cNvPr id="70" name="Oval 32"/>
            <p:cNvSpPr>
              <a:spLocks noChangeArrowheads="1"/>
            </p:cNvSpPr>
            <p:nvPr/>
          </p:nvSpPr>
          <p:spPr bwMode="auto">
            <a:xfrm>
              <a:off x="5362575" y="2831591"/>
              <a:ext cx="107950" cy="10795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71" name="Oval 33"/>
            <p:cNvSpPr>
              <a:spLocks noChangeArrowheads="1"/>
            </p:cNvSpPr>
            <p:nvPr/>
          </p:nvSpPr>
          <p:spPr bwMode="auto">
            <a:xfrm>
              <a:off x="5507038" y="2831591"/>
              <a:ext cx="107950" cy="10795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72" name="Oval 34"/>
            <p:cNvSpPr>
              <a:spLocks noChangeArrowheads="1"/>
            </p:cNvSpPr>
            <p:nvPr/>
          </p:nvSpPr>
          <p:spPr bwMode="auto">
            <a:xfrm>
              <a:off x="5686425" y="2795079"/>
              <a:ext cx="107950" cy="10795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73" name="Oval 35"/>
            <p:cNvSpPr>
              <a:spLocks noChangeArrowheads="1"/>
            </p:cNvSpPr>
            <p:nvPr/>
          </p:nvSpPr>
          <p:spPr bwMode="auto">
            <a:xfrm>
              <a:off x="5470525" y="3695191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74" name="Oval 36"/>
            <p:cNvSpPr>
              <a:spLocks noChangeArrowheads="1"/>
            </p:cNvSpPr>
            <p:nvPr/>
          </p:nvSpPr>
          <p:spPr bwMode="auto">
            <a:xfrm>
              <a:off x="5578475" y="3695191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75" name="Oval 37"/>
            <p:cNvSpPr>
              <a:spLocks noChangeArrowheads="1"/>
            </p:cNvSpPr>
            <p:nvPr/>
          </p:nvSpPr>
          <p:spPr bwMode="auto">
            <a:xfrm>
              <a:off x="5722938" y="3695191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215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0025"/>
            <a:ext cx="9144000" cy="619125"/>
          </a:xfrm>
        </p:spPr>
        <p:txBody>
          <a:bodyPr/>
          <a:lstStyle/>
          <a:p>
            <a:pPr eaLnBrk="1" hangingPunct="1"/>
            <a:r>
              <a:rPr lang="fr-CA" altLang="en-US" sz="3600" kern="1200" dirty="0"/>
              <a:t>Adaptation des poids </a:t>
            </a:r>
            <a:r>
              <a:rPr lang="fr-CA" altLang="en-US" sz="3600" kern="1200" dirty="0" smtClean="0"/>
              <a:t>de </a:t>
            </a:r>
            <a:r>
              <a:rPr lang="fr-CA" altLang="en-US" sz="3600" kern="1200" dirty="0"/>
              <a:t>la couche de sortie</a:t>
            </a:r>
          </a:p>
        </p:txBody>
      </p:sp>
      <p:sp>
        <p:nvSpPr>
          <p:cNvPr id="3379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98438" y="970550"/>
            <a:ext cx="8609012" cy="752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CA" altLang="en-US" sz="2400" dirty="0" smtClean="0">
                <a:latin typeface="Calibri" panose="020F0502020204030204" pitchFamily="34" charset="0"/>
              </a:rPr>
              <a:t>Pour un poids particulier</a:t>
            </a:r>
            <a:r>
              <a:rPr lang="fr-CA" altLang="en-US" sz="2400" dirty="0" smtClean="0"/>
              <a:t>         </a:t>
            </a:r>
            <a:r>
              <a:rPr lang="fr-CA" altLang="en-US" sz="2400" dirty="0" smtClean="0">
                <a:latin typeface="Calibri" panose="020F0502020204030204" pitchFamily="34" charset="0"/>
              </a:rPr>
              <a:t>(unités</a:t>
            </a:r>
            <a:r>
              <a:rPr lang="fr-CA" altLang="en-US" sz="2400" dirty="0" smtClean="0"/>
              <a:t>     </a:t>
            </a:r>
            <a:r>
              <a:rPr lang="fr-CA" altLang="en-US" sz="2400" dirty="0" smtClean="0">
                <a:latin typeface="Calibri" panose="020F0502020204030204" pitchFamily="34" charset="0"/>
              </a:rPr>
              <a:t>vers</a:t>
            </a:r>
            <a:r>
              <a:rPr lang="fr-CA" altLang="en-US" sz="2400" dirty="0" smtClean="0"/>
              <a:t>     </a:t>
            </a:r>
            <a:r>
              <a:rPr lang="fr-CA" altLang="en-US" sz="2400" dirty="0" smtClean="0">
                <a:latin typeface="Calibri" panose="020F0502020204030204" pitchFamily="34" charset="0"/>
              </a:rPr>
              <a:t>) et </a:t>
            </a:r>
            <a:r>
              <a:rPr lang="fr-CA" altLang="en-US" sz="2400" i="1" dirty="0" err="1" smtClean="0"/>
              <a:t>y</a:t>
            </a:r>
            <a:r>
              <a:rPr lang="fr-CA" altLang="en-US" sz="2400" i="1" baseline="-25000" dirty="0" err="1" smtClean="0"/>
              <a:t>k</a:t>
            </a:r>
            <a:r>
              <a:rPr lang="fr-CA" altLang="en-US" sz="2400" i="1" dirty="0" smtClean="0"/>
              <a:t>=f</a:t>
            </a:r>
            <a:r>
              <a:rPr lang="fr-CA" altLang="en-US" sz="2400" dirty="0" smtClean="0"/>
              <a:t>(</a:t>
            </a:r>
            <a:r>
              <a:rPr lang="fr-CA" altLang="en-US" sz="2400" i="1" dirty="0" err="1" smtClean="0"/>
              <a:t>a</a:t>
            </a:r>
            <a:r>
              <a:rPr lang="fr-CA" altLang="en-US" sz="2400" i="1" baseline="-25000" dirty="0" err="1" smtClean="0"/>
              <a:t>k</a:t>
            </a:r>
            <a:r>
              <a:rPr lang="fr-CA" altLang="en-US" sz="2400" dirty="0" smtClean="0"/>
              <a:t>)</a:t>
            </a:r>
            <a:r>
              <a:rPr lang="fr-CA" altLang="en-US" sz="2400" i="1" dirty="0" smtClean="0">
                <a:latin typeface="Calibri" panose="020F0502020204030204" pitchFamily="34" charset="0"/>
              </a:rPr>
              <a:t>,</a:t>
            </a:r>
            <a:r>
              <a:rPr lang="fr-CA" altLang="en-US" sz="2400" dirty="0" smtClean="0">
                <a:latin typeface="Calibri" panose="020F0502020204030204" pitchFamily="34" charset="0"/>
              </a:rPr>
              <a:t> on a : </a:t>
            </a:r>
          </a:p>
        </p:txBody>
      </p:sp>
      <p:graphicFrame>
        <p:nvGraphicFramePr>
          <p:cNvPr id="3379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441806"/>
              </p:ext>
            </p:extLst>
          </p:nvPr>
        </p:nvGraphicFramePr>
        <p:xfrm>
          <a:off x="1728468" y="1618315"/>
          <a:ext cx="4350377" cy="1976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2" name="Équation" r:id="rId4" imgW="3479800" imgH="1574800" progId="Equation.3">
                  <p:embed/>
                </p:oleObj>
              </mc:Choice>
              <mc:Fallback>
                <p:oleObj name="Équation" r:id="rId4" imgW="3479800" imgH="1574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468" y="1618315"/>
                        <a:ext cx="4350377" cy="1976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920303"/>
              </p:ext>
            </p:extLst>
          </p:nvPr>
        </p:nvGraphicFramePr>
        <p:xfrm>
          <a:off x="3371850" y="1013413"/>
          <a:ext cx="5095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3" name="Equation" r:id="rId6" imgW="279400" imgH="228600" progId="Equation.3">
                  <p:embed/>
                </p:oleObj>
              </mc:Choice>
              <mc:Fallback>
                <p:oleObj name="Equation" r:id="rId6" imgW="2794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1013413"/>
                        <a:ext cx="509588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16"/>
          <p:cNvSpPr>
            <a:spLocks noChangeArrowheads="1"/>
          </p:cNvSpPr>
          <p:nvPr/>
        </p:nvSpPr>
        <p:spPr bwMode="auto">
          <a:xfrm>
            <a:off x="428625" y="3855498"/>
            <a:ext cx="7772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1800"/>
              </a:spcBef>
              <a:spcAft>
                <a:spcPts val="900"/>
              </a:spcAft>
              <a:buFontTx/>
              <a:buNone/>
            </a:pPr>
            <a:r>
              <a:rPr lang="fr-CA" altLang="en-US" sz="2400" dirty="0">
                <a:latin typeface="Calibri" panose="020F0502020204030204" pitchFamily="34" charset="0"/>
              </a:rPr>
              <a:t>La dernière égalité vient du fait que seul un des termes  de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fr-CA" altLang="en-US" sz="2400" dirty="0"/>
              <a:t>	      </a:t>
            </a:r>
            <a:r>
              <a:rPr lang="fr-CA" altLang="en-US" sz="2400" dirty="0" smtClean="0"/>
              <a:t>,            </a:t>
            </a:r>
            <a:r>
              <a:rPr lang="fr-CA" altLang="en-US" sz="2400" dirty="0" smtClean="0">
                <a:latin typeface="Calibri" panose="020F0502020204030204" pitchFamily="34" charset="0"/>
              </a:rPr>
              <a:t>implique </a:t>
            </a:r>
            <a:endParaRPr lang="fr-CA" altLang="en-US" sz="2400" dirty="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fr-CA" altLang="en-US" sz="2400" dirty="0"/>
              <a:t>			</a:t>
            </a:r>
          </a:p>
        </p:txBody>
      </p:sp>
      <p:graphicFrame>
        <p:nvGraphicFramePr>
          <p:cNvPr id="3379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690166"/>
              </p:ext>
            </p:extLst>
          </p:nvPr>
        </p:nvGraphicFramePr>
        <p:xfrm>
          <a:off x="534988" y="4356360"/>
          <a:ext cx="1361420" cy="654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4" name="Equation" r:id="rId8" imgW="926698" imgH="444307" progId="Equation.3">
                  <p:embed/>
                </p:oleObj>
              </mc:Choice>
              <mc:Fallback>
                <p:oleObj name="Equation" r:id="rId8" imgW="926698" imgH="444307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4356360"/>
                        <a:ext cx="1361420" cy="6545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400285"/>
              </p:ext>
            </p:extLst>
          </p:nvPr>
        </p:nvGraphicFramePr>
        <p:xfrm>
          <a:off x="4012246" y="4489207"/>
          <a:ext cx="5095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5" name="Équation" r:id="rId10" imgW="279400" imgH="228600" progId="Equation.3">
                  <p:embed/>
                </p:oleObj>
              </mc:Choice>
              <mc:Fallback>
                <p:oleObj name="Équation" r:id="rId10" imgW="27940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2246" y="4489207"/>
                        <a:ext cx="509588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218885"/>
              </p:ext>
            </p:extLst>
          </p:nvPr>
        </p:nvGraphicFramePr>
        <p:xfrm>
          <a:off x="2078038" y="4478593"/>
          <a:ext cx="7413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6" name="Equation" r:id="rId11" imgW="406224" imgH="228501" progId="Equation.3">
                  <p:embed/>
                </p:oleObj>
              </mc:Choice>
              <mc:Fallback>
                <p:oleObj name="Equation" r:id="rId11" imgW="406224" imgH="228501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4478593"/>
                        <a:ext cx="741363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056946"/>
              </p:ext>
            </p:extLst>
          </p:nvPr>
        </p:nvGraphicFramePr>
        <p:xfrm>
          <a:off x="4914900" y="1059450"/>
          <a:ext cx="3238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7" name="Equation" r:id="rId13" imgW="177646" imgH="228402" progId="Equation.3">
                  <p:embed/>
                </p:oleObj>
              </mc:Choice>
              <mc:Fallback>
                <p:oleObj name="Equation" r:id="rId13" imgW="177646" imgH="228402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1059450"/>
                        <a:ext cx="3238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151396"/>
              </p:ext>
            </p:extLst>
          </p:nvPr>
        </p:nvGraphicFramePr>
        <p:xfrm>
          <a:off x="5849938" y="1027700"/>
          <a:ext cx="32543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8" name="Equation" r:id="rId15" imgW="177646" imgH="228402" progId="Equation.3">
                  <p:embed/>
                </p:oleObj>
              </mc:Choice>
              <mc:Fallback>
                <p:oleObj name="Equation" r:id="rId15" imgW="177646" imgH="228402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1027700"/>
                        <a:ext cx="32543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804" name="Group 45"/>
          <p:cNvGrpSpPr>
            <a:grpSpLocks/>
          </p:cNvGrpSpPr>
          <p:nvPr/>
        </p:nvGrpSpPr>
        <p:grpSpPr bwMode="auto">
          <a:xfrm>
            <a:off x="7435850" y="1586500"/>
            <a:ext cx="1371600" cy="2900363"/>
            <a:chOff x="4684" y="904"/>
            <a:chExt cx="864" cy="1827"/>
          </a:xfrm>
        </p:grpSpPr>
        <p:sp>
          <p:nvSpPr>
            <p:cNvPr id="33847" name="Oval 27"/>
            <p:cNvSpPr>
              <a:spLocks noChangeArrowheads="1"/>
            </p:cNvSpPr>
            <p:nvPr/>
          </p:nvSpPr>
          <p:spPr bwMode="auto">
            <a:xfrm rot="-5400000">
              <a:off x="5235" y="912"/>
              <a:ext cx="173" cy="2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33848" name="Text Box 28"/>
            <p:cNvSpPr txBox="1">
              <a:spLocks noChangeArrowheads="1"/>
            </p:cNvSpPr>
            <p:nvPr/>
          </p:nvSpPr>
          <p:spPr bwMode="auto">
            <a:xfrm>
              <a:off x="5218" y="904"/>
              <a:ext cx="3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b="1" i="1" dirty="0" err="1"/>
                <a:t>y</a:t>
              </a:r>
              <a:r>
                <a:rPr lang="fr-CA" altLang="en-US" sz="1400" b="1" i="1" baseline="-25000" dirty="0" err="1"/>
                <a:t>k</a:t>
              </a:r>
              <a:endParaRPr lang="fr-CA" altLang="en-US" sz="1400" b="1" i="1" baseline="-25000" dirty="0"/>
            </a:p>
          </p:txBody>
        </p:sp>
        <p:sp>
          <p:nvSpPr>
            <p:cNvPr id="33849" name="Line 29"/>
            <p:cNvSpPr>
              <a:spLocks noChangeShapeType="1"/>
            </p:cNvSpPr>
            <p:nvPr/>
          </p:nvSpPr>
          <p:spPr bwMode="auto">
            <a:xfrm rot="16200000" flipV="1">
              <a:off x="4972" y="1463"/>
              <a:ext cx="6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50" name="Oval 30"/>
            <p:cNvSpPr>
              <a:spLocks noChangeArrowheads="1"/>
            </p:cNvSpPr>
            <p:nvPr/>
          </p:nvSpPr>
          <p:spPr bwMode="auto">
            <a:xfrm rot="16200000">
              <a:off x="5201" y="2499"/>
              <a:ext cx="231" cy="233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33851" name="Line 31"/>
            <p:cNvSpPr>
              <a:spLocks noChangeShapeType="1"/>
            </p:cNvSpPr>
            <p:nvPr/>
          </p:nvSpPr>
          <p:spPr bwMode="auto">
            <a:xfrm rot="-5400000">
              <a:off x="5085" y="2269"/>
              <a:ext cx="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52" name="Text Box 32"/>
            <p:cNvSpPr txBox="1">
              <a:spLocks noChangeArrowheads="1"/>
            </p:cNvSpPr>
            <p:nvPr/>
          </p:nvSpPr>
          <p:spPr bwMode="auto">
            <a:xfrm>
              <a:off x="5096" y="1432"/>
              <a:ext cx="4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i="1" dirty="0" err="1">
                  <a:solidFill>
                    <a:srgbClr val="FF0000"/>
                  </a:solidFill>
                </a:rPr>
                <a:t>w</a:t>
              </a:r>
              <a:r>
                <a:rPr lang="fr-CA" altLang="en-US" sz="1400" i="1" baseline="-25000" dirty="0" err="1">
                  <a:solidFill>
                    <a:srgbClr val="FF0000"/>
                  </a:solidFill>
                </a:rPr>
                <a:t>jk</a:t>
              </a:r>
              <a:endParaRPr lang="fr-CA" altLang="en-US" sz="1400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3853" name="Text Box 33"/>
            <p:cNvSpPr txBox="1">
              <a:spLocks noChangeArrowheads="1"/>
            </p:cNvSpPr>
            <p:nvPr/>
          </p:nvSpPr>
          <p:spPr bwMode="auto">
            <a:xfrm>
              <a:off x="5116" y="2211"/>
              <a:ext cx="3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600" i="1" dirty="0" err="1"/>
                <a:t>v</a:t>
              </a:r>
              <a:r>
                <a:rPr lang="fr-CA" altLang="en-US" sz="1600" i="1" baseline="-25000" dirty="0" err="1"/>
                <a:t>ij</a:t>
              </a:r>
              <a:endParaRPr lang="fr-CA" altLang="en-US" sz="1600" i="1" baseline="-25000" dirty="0"/>
            </a:p>
          </p:txBody>
        </p:sp>
        <p:sp>
          <p:nvSpPr>
            <p:cNvPr id="33854" name="Text Box 34"/>
            <p:cNvSpPr txBox="1">
              <a:spLocks noChangeArrowheads="1"/>
            </p:cNvSpPr>
            <p:nvPr/>
          </p:nvSpPr>
          <p:spPr bwMode="auto">
            <a:xfrm>
              <a:off x="5206" y="2500"/>
              <a:ext cx="2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b="1" i="1" dirty="0"/>
                <a:t>x</a:t>
              </a:r>
              <a:r>
                <a:rPr lang="fr-CA" altLang="en-US" sz="1400" b="1" i="1" baseline="-25000" dirty="0"/>
                <a:t>i</a:t>
              </a:r>
            </a:p>
          </p:txBody>
        </p:sp>
        <p:sp>
          <p:nvSpPr>
            <p:cNvPr id="33855" name="Oval 35"/>
            <p:cNvSpPr>
              <a:spLocks noChangeArrowheads="1"/>
            </p:cNvSpPr>
            <p:nvPr/>
          </p:nvSpPr>
          <p:spPr bwMode="auto">
            <a:xfrm rot="-5400000">
              <a:off x="5202" y="1806"/>
              <a:ext cx="230" cy="23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33856" name="Text Box 36"/>
            <p:cNvSpPr txBox="1">
              <a:spLocks noChangeArrowheads="1"/>
            </p:cNvSpPr>
            <p:nvPr/>
          </p:nvSpPr>
          <p:spPr bwMode="auto">
            <a:xfrm>
              <a:off x="5218" y="1832"/>
              <a:ext cx="26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b="1" i="1" dirty="0" err="1"/>
                <a:t>z</a:t>
              </a:r>
              <a:r>
                <a:rPr lang="fr-CA" altLang="en-US" sz="1400" b="1" i="1" baseline="-25000" dirty="0" err="1"/>
                <a:t>j</a:t>
              </a:r>
              <a:endParaRPr lang="fr-CA" altLang="en-US" sz="1600" i="1" baseline="-25000" dirty="0"/>
            </a:p>
          </p:txBody>
        </p:sp>
        <p:sp>
          <p:nvSpPr>
            <p:cNvPr id="33857" name="Line 37"/>
            <p:cNvSpPr>
              <a:spLocks noChangeShapeType="1"/>
            </p:cNvSpPr>
            <p:nvPr/>
          </p:nvSpPr>
          <p:spPr bwMode="auto">
            <a:xfrm rot="-5400000">
              <a:off x="5001" y="1922"/>
              <a:ext cx="100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58" name="Text Box 38"/>
            <p:cNvSpPr txBox="1">
              <a:spLocks noChangeArrowheads="1"/>
            </p:cNvSpPr>
            <p:nvPr/>
          </p:nvSpPr>
          <p:spPr bwMode="auto">
            <a:xfrm>
              <a:off x="4928" y="2057"/>
              <a:ext cx="4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i="1" dirty="0"/>
                <a:t>v</a:t>
              </a:r>
              <a:r>
                <a:rPr lang="fr-CA" altLang="en-US" sz="1400" i="1" baseline="-25000" dirty="0"/>
                <a:t>0j</a:t>
              </a:r>
            </a:p>
          </p:txBody>
        </p:sp>
        <p:sp>
          <p:nvSpPr>
            <p:cNvPr id="33859" name="Oval 39"/>
            <p:cNvSpPr>
              <a:spLocks noChangeArrowheads="1"/>
            </p:cNvSpPr>
            <p:nvPr/>
          </p:nvSpPr>
          <p:spPr bwMode="auto">
            <a:xfrm rot="-5400000">
              <a:off x="4685" y="2037"/>
              <a:ext cx="232" cy="233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33860" name="Text Box 40"/>
            <p:cNvSpPr txBox="1">
              <a:spLocks noChangeArrowheads="1"/>
            </p:cNvSpPr>
            <p:nvPr/>
          </p:nvSpPr>
          <p:spPr bwMode="auto">
            <a:xfrm>
              <a:off x="4725" y="2038"/>
              <a:ext cx="2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dirty="0"/>
                <a:t>1</a:t>
              </a:r>
            </a:p>
          </p:txBody>
        </p:sp>
        <p:sp>
          <p:nvSpPr>
            <p:cNvPr id="33861" name="Line 41"/>
            <p:cNvSpPr>
              <a:spLocks noChangeShapeType="1"/>
            </p:cNvSpPr>
            <p:nvPr/>
          </p:nvSpPr>
          <p:spPr bwMode="auto">
            <a:xfrm rot="-5400000">
              <a:off x="5013" y="980"/>
              <a:ext cx="10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62" name="Text Box 42"/>
            <p:cNvSpPr txBox="1">
              <a:spLocks noChangeArrowheads="1"/>
            </p:cNvSpPr>
            <p:nvPr/>
          </p:nvSpPr>
          <p:spPr bwMode="auto">
            <a:xfrm>
              <a:off x="4955" y="1139"/>
              <a:ext cx="45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i="1" dirty="0"/>
                <a:t>w</a:t>
              </a:r>
              <a:r>
                <a:rPr lang="fr-CA" altLang="en-US" sz="1400" i="1" baseline="-25000" dirty="0"/>
                <a:t>0k</a:t>
              </a:r>
            </a:p>
          </p:txBody>
        </p:sp>
        <p:sp>
          <p:nvSpPr>
            <p:cNvPr id="33863" name="Oval 43"/>
            <p:cNvSpPr>
              <a:spLocks noChangeArrowheads="1"/>
            </p:cNvSpPr>
            <p:nvPr/>
          </p:nvSpPr>
          <p:spPr bwMode="auto">
            <a:xfrm rot="-5400000">
              <a:off x="4697" y="1098"/>
              <a:ext cx="229" cy="232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33864" name="Text Box 44"/>
            <p:cNvSpPr txBox="1">
              <a:spLocks noChangeArrowheads="1"/>
            </p:cNvSpPr>
            <p:nvPr/>
          </p:nvSpPr>
          <p:spPr bwMode="auto">
            <a:xfrm>
              <a:off x="4724" y="1139"/>
              <a:ext cx="2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dirty="0"/>
                <a:t>1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660814" y="5492213"/>
            <a:ext cx="2968711" cy="574951"/>
            <a:chOff x="4660814" y="5789613"/>
            <a:chExt cx="3365586" cy="849742"/>
          </a:xfrm>
        </p:grpSpPr>
        <p:sp>
          <p:nvSpPr>
            <p:cNvPr id="33805" name="Line 48"/>
            <p:cNvSpPr>
              <a:spLocks noChangeShapeType="1"/>
            </p:cNvSpPr>
            <p:nvPr/>
          </p:nvSpPr>
          <p:spPr bwMode="auto">
            <a:xfrm flipV="1">
              <a:off x="6184208" y="6239611"/>
              <a:ext cx="49847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3806" name="Rectangle 49"/>
            <p:cNvSpPr>
              <a:spLocks noChangeArrowheads="1"/>
            </p:cNvSpPr>
            <p:nvPr/>
          </p:nvSpPr>
          <p:spPr bwMode="auto">
            <a:xfrm>
              <a:off x="7952662" y="6232733"/>
              <a:ext cx="7373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300" i="1" dirty="0"/>
                <a:t>J</a:t>
              </a:r>
              <a:endParaRPr lang="fr-CA" altLang="en-US" sz="2400" dirty="0"/>
            </a:p>
          </p:txBody>
        </p:sp>
        <p:sp>
          <p:nvSpPr>
            <p:cNvPr id="33807" name="Rectangle 50"/>
            <p:cNvSpPr>
              <a:spLocks noChangeArrowheads="1"/>
            </p:cNvSpPr>
            <p:nvPr/>
          </p:nvSpPr>
          <p:spPr bwMode="auto">
            <a:xfrm>
              <a:off x="7565570" y="6239611"/>
              <a:ext cx="11060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300" i="1" dirty="0"/>
                <a:t>K</a:t>
              </a:r>
              <a:endParaRPr lang="fr-CA" altLang="en-US" sz="2400" dirty="0"/>
            </a:p>
          </p:txBody>
        </p:sp>
        <p:sp>
          <p:nvSpPr>
            <p:cNvPr id="33808" name="Rectangle 51"/>
            <p:cNvSpPr>
              <a:spLocks noChangeArrowheads="1"/>
            </p:cNvSpPr>
            <p:nvPr/>
          </p:nvSpPr>
          <p:spPr bwMode="auto">
            <a:xfrm>
              <a:off x="6439041" y="6439300"/>
              <a:ext cx="184345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300" i="1" dirty="0"/>
                <a:t>JK</a:t>
              </a:r>
              <a:endParaRPr lang="fr-CA" altLang="en-US" sz="2400" dirty="0"/>
            </a:p>
          </p:txBody>
        </p:sp>
        <p:sp>
          <p:nvSpPr>
            <p:cNvPr id="33809" name="Rectangle 52"/>
            <p:cNvSpPr>
              <a:spLocks noChangeArrowheads="1"/>
            </p:cNvSpPr>
            <p:nvPr/>
          </p:nvSpPr>
          <p:spPr bwMode="auto">
            <a:xfrm>
              <a:off x="4977945" y="6224091"/>
              <a:ext cx="184345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300" i="1" dirty="0"/>
                <a:t>JK</a:t>
              </a:r>
              <a:endParaRPr lang="fr-CA" altLang="en-US" sz="2400" dirty="0"/>
            </a:p>
          </p:txBody>
        </p:sp>
        <p:sp>
          <p:nvSpPr>
            <p:cNvPr id="33810" name="Rectangle 57"/>
            <p:cNvSpPr>
              <a:spLocks noChangeArrowheads="1"/>
            </p:cNvSpPr>
            <p:nvPr/>
          </p:nvSpPr>
          <p:spPr bwMode="auto">
            <a:xfrm>
              <a:off x="7869771" y="5981700"/>
              <a:ext cx="1090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i="1"/>
                <a:t>z</a:t>
              </a:r>
              <a:endParaRPr lang="fr-CA" altLang="en-US" sz="2400"/>
            </a:p>
          </p:txBody>
        </p:sp>
        <p:sp>
          <p:nvSpPr>
            <p:cNvPr id="33811" name="Rectangle 58"/>
            <p:cNvSpPr>
              <a:spLocks noChangeArrowheads="1"/>
            </p:cNvSpPr>
            <p:nvPr/>
          </p:nvSpPr>
          <p:spPr bwMode="auto">
            <a:xfrm>
              <a:off x="6283098" y="6184900"/>
              <a:ext cx="1875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i="1"/>
                <a:t>w</a:t>
              </a:r>
              <a:endParaRPr lang="fr-CA" altLang="en-US" sz="2400"/>
            </a:p>
          </p:txBody>
        </p:sp>
        <p:sp>
          <p:nvSpPr>
            <p:cNvPr id="33812" name="Rectangle 59"/>
            <p:cNvSpPr>
              <a:spLocks noChangeArrowheads="1"/>
            </p:cNvSpPr>
            <p:nvPr/>
          </p:nvSpPr>
          <p:spPr bwMode="auto">
            <a:xfrm>
              <a:off x="6380076" y="5807075"/>
              <a:ext cx="1731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i="1"/>
                <a:t>E</a:t>
              </a:r>
              <a:endParaRPr lang="fr-CA" altLang="en-US" sz="2400"/>
            </a:p>
          </p:txBody>
        </p:sp>
        <p:sp>
          <p:nvSpPr>
            <p:cNvPr id="33813" name="Rectangle 60"/>
            <p:cNvSpPr>
              <a:spLocks noChangeArrowheads="1"/>
            </p:cNvSpPr>
            <p:nvPr/>
          </p:nvSpPr>
          <p:spPr bwMode="auto">
            <a:xfrm>
              <a:off x="4817836" y="5972175"/>
              <a:ext cx="1875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i="1" dirty="0"/>
                <a:t>w</a:t>
              </a:r>
              <a:endParaRPr lang="fr-CA" altLang="en-US" sz="2400" dirty="0"/>
            </a:p>
          </p:txBody>
        </p:sp>
        <p:sp>
          <p:nvSpPr>
            <p:cNvPr id="33814" name="Rectangle 66"/>
            <p:cNvSpPr>
              <a:spLocks noChangeArrowheads="1"/>
            </p:cNvSpPr>
            <p:nvPr/>
          </p:nvSpPr>
          <p:spPr bwMode="auto">
            <a:xfrm>
              <a:off x="7808231" y="5949950"/>
              <a:ext cx="705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>
                  <a:latin typeface="Symbol" panose="05050102010706020507" pitchFamily="18" charset="2"/>
                </a:rPr>
                <a:t>×</a:t>
              </a:r>
              <a:endParaRPr lang="fr-CA" altLang="en-US" sz="2400"/>
            </a:p>
          </p:txBody>
        </p:sp>
        <p:sp>
          <p:nvSpPr>
            <p:cNvPr id="33815" name="Rectangle 67"/>
            <p:cNvSpPr>
              <a:spLocks noChangeArrowheads="1"/>
            </p:cNvSpPr>
            <p:nvPr/>
          </p:nvSpPr>
          <p:spPr bwMode="auto">
            <a:xfrm>
              <a:off x="7351031" y="5949950"/>
              <a:ext cx="705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>
                  <a:latin typeface="Symbol" panose="05050102010706020507" pitchFamily="18" charset="2"/>
                </a:rPr>
                <a:t>×</a:t>
              </a:r>
              <a:endParaRPr lang="fr-CA" altLang="en-US" sz="2400"/>
            </a:p>
          </p:txBody>
        </p:sp>
        <p:sp>
          <p:nvSpPr>
            <p:cNvPr id="33816" name="Rectangle 68"/>
            <p:cNvSpPr>
              <a:spLocks noChangeArrowheads="1"/>
            </p:cNvSpPr>
            <p:nvPr/>
          </p:nvSpPr>
          <p:spPr bwMode="auto">
            <a:xfrm>
              <a:off x="6919996" y="5949950"/>
              <a:ext cx="1554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>
                  <a:latin typeface="Symbol" panose="05050102010706020507" pitchFamily="18" charset="2"/>
                </a:rPr>
                <a:t>=</a:t>
              </a:r>
              <a:endParaRPr lang="fr-CA" altLang="en-US" sz="2400"/>
            </a:p>
          </p:txBody>
        </p:sp>
        <p:sp>
          <p:nvSpPr>
            <p:cNvPr id="33817" name="Rectangle 69"/>
            <p:cNvSpPr>
              <a:spLocks noChangeArrowheads="1"/>
            </p:cNvSpPr>
            <p:nvPr/>
          </p:nvSpPr>
          <p:spPr bwMode="auto">
            <a:xfrm>
              <a:off x="6167676" y="6169025"/>
              <a:ext cx="1394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>
                  <a:latin typeface="Symbol" panose="05050102010706020507" pitchFamily="18" charset="2"/>
                </a:rPr>
                <a:t>¶</a:t>
              </a:r>
              <a:endParaRPr lang="fr-CA" altLang="en-US" sz="2400"/>
            </a:p>
          </p:txBody>
        </p:sp>
        <p:sp>
          <p:nvSpPr>
            <p:cNvPr id="33818" name="Rectangle 70"/>
            <p:cNvSpPr>
              <a:spLocks noChangeArrowheads="1"/>
            </p:cNvSpPr>
            <p:nvPr/>
          </p:nvSpPr>
          <p:spPr bwMode="auto">
            <a:xfrm>
              <a:off x="6213713" y="5789613"/>
              <a:ext cx="1394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>
                  <a:latin typeface="Symbol" panose="05050102010706020507" pitchFamily="18" charset="2"/>
                </a:rPr>
                <a:t>¶</a:t>
              </a:r>
              <a:endParaRPr lang="fr-CA" altLang="en-US" sz="2400"/>
            </a:p>
          </p:txBody>
        </p:sp>
        <p:sp>
          <p:nvSpPr>
            <p:cNvPr id="33819" name="Rectangle 71"/>
            <p:cNvSpPr>
              <a:spLocks noChangeArrowheads="1"/>
            </p:cNvSpPr>
            <p:nvPr/>
          </p:nvSpPr>
          <p:spPr bwMode="auto">
            <a:xfrm>
              <a:off x="5942096" y="5949950"/>
              <a:ext cx="1554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>
                  <a:latin typeface="Symbol" panose="05050102010706020507" pitchFamily="18" charset="2"/>
                </a:rPr>
                <a:t>-</a:t>
              </a:r>
              <a:endParaRPr lang="fr-CA" altLang="en-US" sz="2400"/>
            </a:p>
          </p:txBody>
        </p:sp>
        <p:sp>
          <p:nvSpPr>
            <p:cNvPr id="33820" name="Rectangle 72"/>
            <p:cNvSpPr>
              <a:spLocks noChangeArrowheads="1"/>
            </p:cNvSpPr>
            <p:nvPr/>
          </p:nvSpPr>
          <p:spPr bwMode="auto">
            <a:xfrm>
              <a:off x="5760356" y="5949950"/>
              <a:ext cx="705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>
                  <a:latin typeface="Symbol" panose="05050102010706020507" pitchFamily="18" charset="2"/>
                </a:rPr>
                <a:t>×</a:t>
              </a:r>
              <a:endParaRPr lang="fr-CA" altLang="en-US" sz="2400"/>
            </a:p>
          </p:txBody>
        </p:sp>
        <p:sp>
          <p:nvSpPr>
            <p:cNvPr id="33821" name="Rectangle 73"/>
            <p:cNvSpPr>
              <a:spLocks noChangeArrowheads="1"/>
            </p:cNvSpPr>
            <p:nvPr/>
          </p:nvSpPr>
          <p:spPr bwMode="auto">
            <a:xfrm>
              <a:off x="5327733" y="5949950"/>
              <a:ext cx="1554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>
                  <a:latin typeface="Symbol" panose="05050102010706020507" pitchFamily="18" charset="2"/>
                </a:rPr>
                <a:t>=</a:t>
              </a:r>
              <a:endParaRPr lang="fr-CA" altLang="en-US" sz="2400"/>
            </a:p>
          </p:txBody>
        </p:sp>
        <p:sp>
          <p:nvSpPr>
            <p:cNvPr id="33822" name="Rectangle 74"/>
            <p:cNvSpPr>
              <a:spLocks noChangeArrowheads="1"/>
            </p:cNvSpPr>
            <p:nvPr/>
          </p:nvSpPr>
          <p:spPr bwMode="auto">
            <a:xfrm>
              <a:off x="4660814" y="5949950"/>
              <a:ext cx="1731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>
                  <a:latin typeface="Symbol" panose="05050102010706020507" pitchFamily="18" charset="2"/>
                </a:rPr>
                <a:t>D</a:t>
              </a:r>
              <a:endParaRPr lang="fr-CA" altLang="en-US" sz="2400"/>
            </a:p>
          </p:txBody>
        </p:sp>
        <p:sp>
          <p:nvSpPr>
            <p:cNvPr id="33823" name="Rectangle 77"/>
            <p:cNvSpPr>
              <a:spLocks noChangeArrowheads="1"/>
            </p:cNvSpPr>
            <p:nvPr/>
          </p:nvSpPr>
          <p:spPr bwMode="auto">
            <a:xfrm>
              <a:off x="7439263" y="5949950"/>
              <a:ext cx="1394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i="1">
                  <a:latin typeface="Symbol" panose="05050102010706020507" pitchFamily="18" charset="2"/>
                </a:rPr>
                <a:t>d</a:t>
              </a:r>
              <a:endParaRPr lang="fr-CA" altLang="en-US" sz="2400"/>
            </a:p>
          </p:txBody>
        </p:sp>
        <p:sp>
          <p:nvSpPr>
            <p:cNvPr id="33824" name="Rectangle 78"/>
            <p:cNvSpPr>
              <a:spLocks noChangeArrowheads="1"/>
            </p:cNvSpPr>
            <p:nvPr/>
          </p:nvSpPr>
          <p:spPr bwMode="auto">
            <a:xfrm>
              <a:off x="7113454" y="5949950"/>
              <a:ext cx="1779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i="1" dirty="0">
                  <a:latin typeface="Symbol" panose="05050102010706020507" pitchFamily="18" charset="2"/>
                </a:rPr>
                <a:t>a</a:t>
              </a:r>
              <a:endParaRPr lang="fr-CA" altLang="en-US" sz="2400" dirty="0"/>
            </a:p>
          </p:txBody>
        </p:sp>
        <p:sp>
          <p:nvSpPr>
            <p:cNvPr id="33825" name="Rectangle 79"/>
            <p:cNvSpPr>
              <a:spLocks noChangeArrowheads="1"/>
            </p:cNvSpPr>
            <p:nvPr/>
          </p:nvSpPr>
          <p:spPr bwMode="auto">
            <a:xfrm>
              <a:off x="5521191" y="5949950"/>
              <a:ext cx="1779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i="1" dirty="0">
                  <a:latin typeface="Symbol" panose="05050102010706020507" pitchFamily="18" charset="2"/>
                </a:rPr>
                <a:t>a</a:t>
              </a:r>
              <a:endParaRPr lang="fr-CA" altLang="en-US" sz="2400" dirty="0"/>
            </a:p>
          </p:txBody>
        </p:sp>
        <p:sp>
          <p:nvSpPr>
            <p:cNvPr id="33826" name="Rectangle 81"/>
            <p:cNvSpPr>
              <a:spLocks noChangeArrowheads="1"/>
            </p:cNvSpPr>
            <p:nvPr/>
          </p:nvSpPr>
          <p:spPr bwMode="auto">
            <a:xfrm>
              <a:off x="6707860" y="5981700"/>
              <a:ext cx="945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/>
                <a:t>)</a:t>
              </a:r>
              <a:endParaRPr lang="fr-CA" altLang="en-US" sz="2400"/>
            </a:p>
          </p:txBody>
        </p:sp>
        <p:sp>
          <p:nvSpPr>
            <p:cNvPr id="33827" name="Rectangle 82"/>
            <p:cNvSpPr>
              <a:spLocks noChangeArrowheads="1"/>
            </p:cNvSpPr>
            <p:nvPr/>
          </p:nvSpPr>
          <p:spPr bwMode="auto">
            <a:xfrm>
              <a:off x="5849022" y="5972175"/>
              <a:ext cx="945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/>
                <a:t>(</a:t>
              </a:r>
              <a:endParaRPr lang="fr-CA" altLang="en-US" sz="2400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874838" y="5127693"/>
            <a:ext cx="2188807" cy="388937"/>
            <a:chOff x="1938576" y="5386388"/>
            <a:chExt cx="2463562" cy="533400"/>
          </a:xfrm>
        </p:grpSpPr>
        <p:sp>
          <p:nvSpPr>
            <p:cNvPr id="33828" name="Rectangle 85"/>
            <p:cNvSpPr>
              <a:spLocks noChangeArrowheads="1"/>
            </p:cNvSpPr>
            <p:nvPr/>
          </p:nvSpPr>
          <p:spPr bwMode="auto">
            <a:xfrm>
              <a:off x="4307560" y="5435600"/>
              <a:ext cx="945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/>
                <a:t>)</a:t>
              </a:r>
              <a:endParaRPr lang="fr-CA" altLang="en-US" sz="2400"/>
            </a:p>
          </p:txBody>
        </p:sp>
        <p:sp>
          <p:nvSpPr>
            <p:cNvPr id="33829" name="Rectangle 53"/>
            <p:cNvSpPr>
              <a:spLocks noChangeArrowheads="1"/>
            </p:cNvSpPr>
            <p:nvPr/>
          </p:nvSpPr>
          <p:spPr bwMode="auto">
            <a:xfrm>
              <a:off x="4191000" y="5721350"/>
              <a:ext cx="109538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300" i="1"/>
                <a:t>K</a:t>
              </a:r>
              <a:endParaRPr lang="fr-CA" altLang="en-US" sz="2400"/>
            </a:p>
          </p:txBody>
        </p:sp>
        <p:sp>
          <p:nvSpPr>
            <p:cNvPr id="33830" name="Rectangle 54"/>
            <p:cNvSpPr>
              <a:spLocks noChangeArrowheads="1"/>
            </p:cNvSpPr>
            <p:nvPr/>
          </p:nvSpPr>
          <p:spPr bwMode="auto">
            <a:xfrm>
              <a:off x="3217932" y="5686247"/>
              <a:ext cx="11060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300" i="1" dirty="0"/>
                <a:t>K</a:t>
              </a:r>
              <a:endParaRPr lang="fr-CA" altLang="en-US" sz="2400" dirty="0"/>
            </a:p>
          </p:txBody>
        </p:sp>
        <p:sp>
          <p:nvSpPr>
            <p:cNvPr id="33831" name="Rectangle 55"/>
            <p:cNvSpPr>
              <a:spLocks noChangeArrowheads="1"/>
            </p:cNvSpPr>
            <p:nvPr/>
          </p:nvSpPr>
          <p:spPr bwMode="auto">
            <a:xfrm>
              <a:off x="2670698" y="5673929"/>
              <a:ext cx="11060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300" i="1" dirty="0"/>
                <a:t>K</a:t>
              </a:r>
              <a:endParaRPr lang="fr-CA" altLang="en-US" sz="2400" dirty="0"/>
            </a:p>
          </p:txBody>
        </p:sp>
        <p:sp>
          <p:nvSpPr>
            <p:cNvPr id="33832" name="Rectangle 56"/>
            <p:cNvSpPr>
              <a:spLocks noChangeArrowheads="1"/>
            </p:cNvSpPr>
            <p:nvPr/>
          </p:nvSpPr>
          <p:spPr bwMode="auto">
            <a:xfrm>
              <a:off x="2103057" y="5651066"/>
              <a:ext cx="109537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300" i="1" dirty="0"/>
                <a:t>K</a:t>
              </a:r>
              <a:endParaRPr lang="fr-CA" altLang="en-US" sz="2400" dirty="0"/>
            </a:p>
          </p:txBody>
        </p:sp>
        <p:sp>
          <p:nvSpPr>
            <p:cNvPr id="33833" name="Rectangle 61"/>
            <p:cNvSpPr>
              <a:spLocks noChangeArrowheads="1"/>
            </p:cNvSpPr>
            <p:nvPr/>
          </p:nvSpPr>
          <p:spPr bwMode="auto">
            <a:xfrm>
              <a:off x="4078288" y="5553075"/>
              <a:ext cx="1016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i="1"/>
                <a:t>y</a:t>
              </a:r>
              <a:endParaRPr lang="fr-CA" altLang="en-US" sz="1800"/>
            </a:p>
          </p:txBody>
        </p:sp>
        <p:sp>
          <p:nvSpPr>
            <p:cNvPr id="33834" name="Rectangle 62"/>
            <p:cNvSpPr>
              <a:spLocks noChangeArrowheads="1"/>
            </p:cNvSpPr>
            <p:nvPr/>
          </p:nvSpPr>
          <p:spPr bwMode="auto">
            <a:xfrm>
              <a:off x="3937224" y="5418138"/>
              <a:ext cx="1410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i="1"/>
                <a:t>a</a:t>
              </a:r>
              <a:endParaRPr lang="fr-CA" altLang="en-US" sz="2400"/>
            </a:p>
          </p:txBody>
        </p:sp>
        <p:sp>
          <p:nvSpPr>
            <p:cNvPr id="33835" name="Rectangle 63"/>
            <p:cNvSpPr>
              <a:spLocks noChangeArrowheads="1"/>
            </p:cNvSpPr>
            <p:nvPr/>
          </p:nvSpPr>
          <p:spPr bwMode="auto">
            <a:xfrm>
              <a:off x="3606040" y="5418138"/>
              <a:ext cx="785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i="1"/>
                <a:t>f</a:t>
              </a:r>
              <a:endParaRPr lang="fr-CA" altLang="en-US" sz="2400"/>
            </a:p>
          </p:txBody>
        </p:sp>
        <p:sp>
          <p:nvSpPr>
            <p:cNvPr id="33836" name="Rectangle 64"/>
            <p:cNvSpPr>
              <a:spLocks noChangeArrowheads="1"/>
            </p:cNvSpPr>
            <p:nvPr/>
          </p:nvSpPr>
          <p:spPr bwMode="auto">
            <a:xfrm>
              <a:off x="3134104" y="5418138"/>
              <a:ext cx="12503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i="1" dirty="0"/>
                <a:t>y</a:t>
              </a:r>
              <a:endParaRPr lang="fr-CA" altLang="en-US" sz="2400" dirty="0"/>
            </a:p>
          </p:txBody>
        </p:sp>
        <p:sp>
          <p:nvSpPr>
            <p:cNvPr id="33837" name="Rectangle 65"/>
            <p:cNvSpPr>
              <a:spLocks noChangeArrowheads="1"/>
            </p:cNvSpPr>
            <p:nvPr/>
          </p:nvSpPr>
          <p:spPr bwMode="auto">
            <a:xfrm>
              <a:off x="2597977" y="5418138"/>
              <a:ext cx="785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i="1" dirty="0"/>
                <a:t>t</a:t>
              </a:r>
              <a:endParaRPr lang="fr-CA" altLang="en-US" sz="2400" dirty="0"/>
            </a:p>
          </p:txBody>
        </p:sp>
        <p:sp>
          <p:nvSpPr>
            <p:cNvPr id="33838" name="Rectangle 75"/>
            <p:cNvSpPr>
              <a:spLocks noChangeArrowheads="1"/>
            </p:cNvSpPr>
            <p:nvPr/>
          </p:nvSpPr>
          <p:spPr bwMode="auto">
            <a:xfrm>
              <a:off x="2951246" y="5386388"/>
              <a:ext cx="1554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dirty="0">
                  <a:latin typeface="Symbol" panose="05050102010706020507" pitchFamily="18" charset="2"/>
                </a:rPr>
                <a:t>-</a:t>
              </a:r>
              <a:endParaRPr lang="fr-CA" altLang="en-US" sz="2400" dirty="0"/>
            </a:p>
          </p:txBody>
        </p:sp>
        <p:sp>
          <p:nvSpPr>
            <p:cNvPr id="33839" name="Rectangle 76"/>
            <p:cNvSpPr>
              <a:spLocks noChangeArrowheads="1"/>
            </p:cNvSpPr>
            <p:nvPr/>
          </p:nvSpPr>
          <p:spPr bwMode="auto">
            <a:xfrm>
              <a:off x="2336883" y="5386388"/>
              <a:ext cx="1554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dirty="0">
                  <a:latin typeface="Symbol" panose="05050102010706020507" pitchFamily="18" charset="2"/>
                </a:rPr>
                <a:t>=</a:t>
              </a:r>
              <a:endParaRPr lang="fr-CA" altLang="en-US" sz="2400" dirty="0"/>
            </a:p>
          </p:txBody>
        </p:sp>
        <p:sp>
          <p:nvSpPr>
            <p:cNvPr id="33840" name="Rectangle 80"/>
            <p:cNvSpPr>
              <a:spLocks noChangeArrowheads="1"/>
            </p:cNvSpPr>
            <p:nvPr/>
          </p:nvSpPr>
          <p:spPr bwMode="auto">
            <a:xfrm>
              <a:off x="1938576" y="5386388"/>
              <a:ext cx="1394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i="1" dirty="0">
                  <a:latin typeface="Symbol" panose="05050102010706020507" pitchFamily="18" charset="2"/>
                </a:rPr>
                <a:t>d</a:t>
              </a:r>
              <a:endParaRPr lang="fr-CA" altLang="en-US" sz="2400" dirty="0"/>
            </a:p>
          </p:txBody>
        </p:sp>
        <p:sp>
          <p:nvSpPr>
            <p:cNvPr id="33841" name="Rectangle 87"/>
            <p:cNvSpPr>
              <a:spLocks noChangeArrowheads="1"/>
            </p:cNvSpPr>
            <p:nvPr/>
          </p:nvSpPr>
          <p:spPr bwMode="auto">
            <a:xfrm>
              <a:off x="3815435" y="5418138"/>
              <a:ext cx="945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/>
                <a:t>(</a:t>
              </a:r>
              <a:endParaRPr lang="fr-CA" altLang="en-US" sz="2400"/>
            </a:p>
          </p:txBody>
        </p:sp>
        <p:sp>
          <p:nvSpPr>
            <p:cNvPr id="33842" name="Rectangle 88"/>
            <p:cNvSpPr>
              <a:spLocks noChangeArrowheads="1"/>
            </p:cNvSpPr>
            <p:nvPr/>
          </p:nvSpPr>
          <p:spPr bwMode="auto">
            <a:xfrm>
              <a:off x="3742829" y="5418138"/>
              <a:ext cx="512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/>
                <a:t>'</a:t>
              </a:r>
              <a:endParaRPr lang="fr-CA" altLang="en-US" sz="2400"/>
            </a:p>
          </p:txBody>
        </p:sp>
        <p:sp>
          <p:nvSpPr>
            <p:cNvPr id="33843" name="Rectangle 89"/>
            <p:cNvSpPr>
              <a:spLocks noChangeArrowheads="1"/>
            </p:cNvSpPr>
            <p:nvPr/>
          </p:nvSpPr>
          <p:spPr bwMode="auto">
            <a:xfrm>
              <a:off x="3428085" y="5418138"/>
              <a:ext cx="945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/>
                <a:t>)</a:t>
              </a:r>
              <a:endParaRPr lang="fr-CA" altLang="en-US" sz="2400"/>
            </a:p>
          </p:txBody>
        </p:sp>
        <p:sp>
          <p:nvSpPr>
            <p:cNvPr id="33844" name="Rectangle 90"/>
            <p:cNvSpPr>
              <a:spLocks noChangeArrowheads="1"/>
            </p:cNvSpPr>
            <p:nvPr/>
          </p:nvSpPr>
          <p:spPr bwMode="auto">
            <a:xfrm>
              <a:off x="2493047" y="5418138"/>
              <a:ext cx="945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/>
                <a:t>(</a:t>
              </a:r>
              <a:endParaRPr lang="fr-CA" altLang="en-US" sz="2400"/>
            </a:p>
          </p:txBody>
        </p:sp>
      </p:grpSp>
      <p:sp>
        <p:nvSpPr>
          <p:cNvPr id="33845" name="Rectangle 91"/>
          <p:cNvSpPr>
            <a:spLocks noChangeArrowheads="1"/>
          </p:cNvSpPr>
          <p:nvPr/>
        </p:nvSpPr>
        <p:spPr bwMode="auto">
          <a:xfrm>
            <a:off x="534988" y="5108036"/>
            <a:ext cx="1339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Si on pose </a:t>
            </a:r>
            <a:endParaRPr lang="fr-CA" altLang="en-US" sz="2400">
              <a:latin typeface="Calibri" panose="020F0502020204030204" pitchFamily="34" charset="0"/>
            </a:endParaRPr>
          </a:p>
        </p:txBody>
      </p:sp>
      <p:sp>
        <p:nvSpPr>
          <p:cNvPr id="33846" name="Rectangle 96"/>
          <p:cNvSpPr>
            <a:spLocks noChangeArrowheads="1"/>
          </p:cNvSpPr>
          <p:nvPr/>
        </p:nvSpPr>
        <p:spPr bwMode="auto">
          <a:xfrm>
            <a:off x="3646488" y="5674773"/>
            <a:ext cx="709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Alors</a:t>
            </a:r>
            <a:r>
              <a:rPr lang="fr-CA" altLang="en-US" sz="2400">
                <a:solidFill>
                  <a:srgbClr val="000000"/>
                </a:solidFill>
              </a:rPr>
              <a:t> </a:t>
            </a:r>
            <a:endParaRPr lang="fr-CA" altLang="en-US" sz="2400"/>
          </a:p>
        </p:txBody>
      </p:sp>
      <p:sp>
        <p:nvSpPr>
          <p:cNvPr id="4" name="Rectangle 3"/>
          <p:cNvSpPr/>
          <p:nvPr/>
        </p:nvSpPr>
        <p:spPr bwMode="auto">
          <a:xfrm>
            <a:off x="2149432" y="3317162"/>
            <a:ext cx="1928856" cy="329608"/>
          </a:xfrm>
          <a:prstGeom prst="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1737004" y="1650717"/>
            <a:ext cx="406866" cy="496560"/>
          </a:xfrm>
          <a:prstGeom prst="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1865683" y="5156551"/>
            <a:ext cx="2220429" cy="418544"/>
          </a:xfrm>
          <a:prstGeom prst="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660814" y="5550948"/>
            <a:ext cx="3254250" cy="546100"/>
          </a:xfrm>
          <a:prstGeom prst="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0"/>
          <p:cNvSpPr>
            <a:spLocks noChangeArrowheads="1"/>
          </p:cNvSpPr>
          <p:nvPr/>
        </p:nvSpPr>
        <p:spPr bwMode="auto">
          <a:xfrm>
            <a:off x="428625" y="5720586"/>
            <a:ext cx="77724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5000"/>
              </a:lnSpc>
              <a:buFontTx/>
              <a:buNone/>
            </a:pPr>
            <a:r>
              <a:rPr lang="fr-CA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 dernière égalité vient du fait que seul un des termes dans	</a:t>
            </a:r>
            <a:r>
              <a:rPr lang="fr-CA" altLang="en-US" sz="2400" dirty="0" smtClean="0"/>
              <a:t>         ,          </a:t>
            </a:r>
            <a:r>
              <a:rPr lang="fr-CA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implique </a:t>
            </a:r>
            <a:r>
              <a:rPr lang="fr-CA" altLang="en-US" sz="2400" dirty="0"/>
              <a:t>			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0025"/>
            <a:ext cx="9144000" cy="619125"/>
          </a:xfrm>
        </p:spPr>
        <p:txBody>
          <a:bodyPr/>
          <a:lstStyle/>
          <a:p>
            <a:pPr eaLnBrk="1" hangingPunct="1"/>
            <a:r>
              <a:rPr lang="fr-CA" altLang="en-US" sz="3600" kern="1200" dirty="0"/>
              <a:t>Adaptation des poids </a:t>
            </a:r>
            <a:r>
              <a:rPr lang="fr-CA" altLang="en-US" sz="3600" kern="1200" dirty="0" smtClean="0"/>
              <a:t>de </a:t>
            </a:r>
            <a:r>
              <a:rPr lang="fr-CA" altLang="en-US" sz="3600" kern="1200" dirty="0"/>
              <a:t>la couche cachée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867598"/>
            <a:ext cx="7772400" cy="752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CA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Pour un poids particulier      (unités      vers      )</a:t>
            </a:r>
          </a:p>
        </p:txBody>
      </p:sp>
      <p:graphicFrame>
        <p:nvGraphicFramePr>
          <p:cNvPr id="358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155414"/>
              </p:ext>
            </p:extLst>
          </p:nvPr>
        </p:nvGraphicFramePr>
        <p:xfrm>
          <a:off x="685800" y="1469261"/>
          <a:ext cx="7978775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8" name="Equation" r:id="rId4" imgW="4381500" imgH="2286000" progId="Equation.3">
                  <p:embed/>
                </p:oleObj>
              </mc:Choice>
              <mc:Fallback>
                <p:oleObj name="Equation" r:id="rId4" imgW="4381500" imgH="2286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69261"/>
                        <a:ext cx="7978775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974727"/>
              </p:ext>
            </p:extLst>
          </p:nvPr>
        </p:nvGraphicFramePr>
        <p:xfrm>
          <a:off x="3551238" y="910461"/>
          <a:ext cx="3937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89" name="Equation" r:id="rId6" imgW="215806" imgH="228501" progId="Equation.3">
                  <p:embed/>
                </p:oleObj>
              </mc:Choice>
              <mc:Fallback>
                <p:oleObj name="Equation" r:id="rId6" imgW="215806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910461"/>
                        <a:ext cx="393700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388220"/>
              </p:ext>
            </p:extLst>
          </p:nvPr>
        </p:nvGraphicFramePr>
        <p:xfrm>
          <a:off x="4859338" y="956498"/>
          <a:ext cx="4159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0" name="Equation" r:id="rId8" imgW="228501" imgH="215806" progId="Equation.3">
                  <p:embed/>
                </p:oleObj>
              </mc:Choice>
              <mc:Fallback>
                <p:oleObj name="Equation" r:id="rId8" imgW="228501" imgH="215806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956498"/>
                        <a:ext cx="4159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037272"/>
              </p:ext>
            </p:extLst>
          </p:nvPr>
        </p:nvGraphicFramePr>
        <p:xfrm>
          <a:off x="5867400" y="956498"/>
          <a:ext cx="3937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1" name="Equation" r:id="rId10" imgW="215806" imgH="228501" progId="Equation.3">
                  <p:embed/>
                </p:oleObj>
              </mc:Choice>
              <mc:Fallback>
                <p:oleObj name="Equation" r:id="rId10" imgW="215806" imgH="228501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956498"/>
                        <a:ext cx="3937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192500"/>
              </p:ext>
            </p:extLst>
          </p:nvPr>
        </p:nvGraphicFramePr>
        <p:xfrm>
          <a:off x="545562" y="6009687"/>
          <a:ext cx="162083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2" name="Equation" r:id="rId12" imgW="888614" imgH="444307" progId="Equation.3">
                  <p:embed/>
                </p:oleObj>
              </mc:Choice>
              <mc:Fallback>
                <p:oleObj name="Equation" r:id="rId12" imgW="888614" imgH="444307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562" y="6009687"/>
                        <a:ext cx="1620837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370521"/>
              </p:ext>
            </p:extLst>
          </p:nvPr>
        </p:nvGraphicFramePr>
        <p:xfrm>
          <a:off x="4095256" y="6184137"/>
          <a:ext cx="38100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3" name="Equation" r:id="rId14" imgW="253890" imgH="228501" progId="Equation.3">
                  <p:embed/>
                </p:oleObj>
              </mc:Choice>
              <mc:Fallback>
                <p:oleObj name="Equation" r:id="rId14" imgW="253890" imgH="228501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256" y="6184137"/>
                        <a:ext cx="38100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968143"/>
              </p:ext>
            </p:extLst>
          </p:nvPr>
        </p:nvGraphicFramePr>
        <p:xfrm>
          <a:off x="2243661" y="6184137"/>
          <a:ext cx="71913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4" name="Equation" r:id="rId16" imgW="393529" imgH="228501" progId="Equation.3">
                  <p:embed/>
                </p:oleObj>
              </mc:Choice>
              <mc:Fallback>
                <p:oleObj name="Equation" r:id="rId16" imgW="393529" imgH="228501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661" y="6184137"/>
                        <a:ext cx="719138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52" name="Group 23"/>
          <p:cNvGrpSpPr>
            <a:grpSpLocks/>
          </p:cNvGrpSpPr>
          <p:nvPr/>
        </p:nvGrpSpPr>
        <p:grpSpPr bwMode="auto">
          <a:xfrm>
            <a:off x="7297678" y="3048881"/>
            <a:ext cx="1371600" cy="2900363"/>
            <a:chOff x="4684" y="904"/>
            <a:chExt cx="864" cy="1827"/>
          </a:xfrm>
        </p:grpSpPr>
        <p:sp>
          <p:nvSpPr>
            <p:cNvPr id="35853" name="Oval 24"/>
            <p:cNvSpPr>
              <a:spLocks noChangeArrowheads="1"/>
            </p:cNvSpPr>
            <p:nvPr/>
          </p:nvSpPr>
          <p:spPr bwMode="auto">
            <a:xfrm rot="-5400000">
              <a:off x="5235" y="912"/>
              <a:ext cx="173" cy="2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35854" name="Text Box 25"/>
            <p:cNvSpPr txBox="1">
              <a:spLocks noChangeArrowheads="1"/>
            </p:cNvSpPr>
            <p:nvPr/>
          </p:nvSpPr>
          <p:spPr bwMode="auto">
            <a:xfrm>
              <a:off x="5218" y="904"/>
              <a:ext cx="3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b="1" i="1" dirty="0" err="1"/>
                <a:t>y</a:t>
              </a:r>
              <a:r>
                <a:rPr lang="fr-CA" altLang="en-US" sz="1400" b="1" i="1" baseline="-25000" dirty="0" err="1"/>
                <a:t>k</a:t>
              </a:r>
              <a:endParaRPr lang="fr-CA" altLang="en-US" sz="1400" b="1" i="1" baseline="-25000" dirty="0"/>
            </a:p>
          </p:txBody>
        </p:sp>
        <p:sp>
          <p:nvSpPr>
            <p:cNvPr id="35855" name="Line 26"/>
            <p:cNvSpPr>
              <a:spLocks noChangeShapeType="1"/>
            </p:cNvSpPr>
            <p:nvPr/>
          </p:nvSpPr>
          <p:spPr bwMode="auto">
            <a:xfrm rot="16200000" flipV="1">
              <a:off x="4972" y="1463"/>
              <a:ext cx="6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5856" name="Oval 27"/>
            <p:cNvSpPr>
              <a:spLocks noChangeArrowheads="1"/>
            </p:cNvSpPr>
            <p:nvPr/>
          </p:nvSpPr>
          <p:spPr bwMode="auto">
            <a:xfrm rot="-5400000">
              <a:off x="5201" y="2499"/>
              <a:ext cx="231" cy="23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35857" name="Line 28"/>
            <p:cNvSpPr>
              <a:spLocks noChangeShapeType="1"/>
            </p:cNvSpPr>
            <p:nvPr/>
          </p:nvSpPr>
          <p:spPr bwMode="auto">
            <a:xfrm rot="-5400000">
              <a:off x="5085" y="2269"/>
              <a:ext cx="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5858" name="Text Box 29"/>
            <p:cNvSpPr txBox="1">
              <a:spLocks noChangeArrowheads="1"/>
            </p:cNvSpPr>
            <p:nvPr/>
          </p:nvSpPr>
          <p:spPr bwMode="auto">
            <a:xfrm>
              <a:off x="5096" y="1432"/>
              <a:ext cx="4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i="1" dirty="0" err="1"/>
                <a:t>w</a:t>
              </a:r>
              <a:r>
                <a:rPr lang="fr-CA" altLang="en-US" sz="1400" i="1" baseline="-25000" dirty="0" err="1"/>
                <a:t>jk</a:t>
              </a:r>
              <a:endParaRPr lang="fr-CA" altLang="en-US" sz="1400" i="1" baseline="-25000" dirty="0"/>
            </a:p>
          </p:txBody>
        </p:sp>
        <p:sp>
          <p:nvSpPr>
            <p:cNvPr id="35859" name="Text Box 30"/>
            <p:cNvSpPr txBox="1">
              <a:spLocks noChangeArrowheads="1"/>
            </p:cNvSpPr>
            <p:nvPr/>
          </p:nvSpPr>
          <p:spPr bwMode="auto">
            <a:xfrm>
              <a:off x="5116" y="2211"/>
              <a:ext cx="3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600" i="1" dirty="0" err="1">
                  <a:solidFill>
                    <a:srgbClr val="FF0000"/>
                  </a:solidFill>
                </a:rPr>
                <a:t>v</a:t>
              </a:r>
              <a:r>
                <a:rPr lang="fr-CA" altLang="en-US" sz="1600" i="1" baseline="-25000" dirty="0" err="1">
                  <a:solidFill>
                    <a:srgbClr val="FF0000"/>
                  </a:solidFill>
                </a:rPr>
                <a:t>ij</a:t>
              </a:r>
              <a:endParaRPr lang="fr-CA" altLang="en-US" sz="1600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5860" name="Text Box 31"/>
            <p:cNvSpPr txBox="1">
              <a:spLocks noChangeArrowheads="1"/>
            </p:cNvSpPr>
            <p:nvPr/>
          </p:nvSpPr>
          <p:spPr bwMode="auto">
            <a:xfrm>
              <a:off x="5206" y="2500"/>
              <a:ext cx="2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b="1"/>
                <a:t>x</a:t>
              </a:r>
              <a:r>
                <a:rPr lang="fr-CA" altLang="en-US" sz="1400" b="1" baseline="-25000"/>
                <a:t>i</a:t>
              </a:r>
            </a:p>
          </p:txBody>
        </p:sp>
        <p:sp>
          <p:nvSpPr>
            <p:cNvPr id="35861" name="Oval 32"/>
            <p:cNvSpPr>
              <a:spLocks noChangeArrowheads="1"/>
            </p:cNvSpPr>
            <p:nvPr/>
          </p:nvSpPr>
          <p:spPr bwMode="auto">
            <a:xfrm rot="-5400000">
              <a:off x="5202" y="1806"/>
              <a:ext cx="230" cy="23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35862" name="Text Box 33"/>
            <p:cNvSpPr txBox="1">
              <a:spLocks noChangeArrowheads="1"/>
            </p:cNvSpPr>
            <p:nvPr/>
          </p:nvSpPr>
          <p:spPr bwMode="auto">
            <a:xfrm>
              <a:off x="5218" y="1832"/>
              <a:ext cx="26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b="1"/>
                <a:t>z</a:t>
              </a:r>
              <a:r>
                <a:rPr lang="fr-CA" altLang="en-US" sz="1400" b="1" baseline="-25000"/>
                <a:t>j</a:t>
              </a:r>
              <a:endParaRPr lang="fr-CA" altLang="en-US" sz="1600" i="1" baseline="-25000"/>
            </a:p>
          </p:txBody>
        </p:sp>
        <p:sp>
          <p:nvSpPr>
            <p:cNvPr id="35863" name="Line 34"/>
            <p:cNvSpPr>
              <a:spLocks noChangeShapeType="1"/>
            </p:cNvSpPr>
            <p:nvPr/>
          </p:nvSpPr>
          <p:spPr bwMode="auto">
            <a:xfrm rot="-5400000">
              <a:off x="5001" y="1922"/>
              <a:ext cx="100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5864" name="Text Box 35"/>
            <p:cNvSpPr txBox="1">
              <a:spLocks noChangeArrowheads="1"/>
            </p:cNvSpPr>
            <p:nvPr/>
          </p:nvSpPr>
          <p:spPr bwMode="auto">
            <a:xfrm>
              <a:off x="4928" y="2057"/>
              <a:ext cx="4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i="1" dirty="0"/>
                <a:t>v</a:t>
              </a:r>
              <a:r>
                <a:rPr lang="fr-CA" altLang="en-US" sz="1400" i="1" baseline="-25000" dirty="0"/>
                <a:t>0j</a:t>
              </a:r>
            </a:p>
          </p:txBody>
        </p:sp>
        <p:sp>
          <p:nvSpPr>
            <p:cNvPr id="35865" name="Oval 36"/>
            <p:cNvSpPr>
              <a:spLocks noChangeArrowheads="1"/>
            </p:cNvSpPr>
            <p:nvPr/>
          </p:nvSpPr>
          <p:spPr bwMode="auto">
            <a:xfrm rot="-5400000">
              <a:off x="4685" y="2037"/>
              <a:ext cx="232" cy="233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35866" name="Text Box 37"/>
            <p:cNvSpPr txBox="1">
              <a:spLocks noChangeArrowheads="1"/>
            </p:cNvSpPr>
            <p:nvPr/>
          </p:nvSpPr>
          <p:spPr bwMode="auto">
            <a:xfrm>
              <a:off x="4725" y="2038"/>
              <a:ext cx="2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dirty="0"/>
                <a:t>1</a:t>
              </a:r>
            </a:p>
          </p:txBody>
        </p:sp>
        <p:sp>
          <p:nvSpPr>
            <p:cNvPr id="35867" name="Line 38"/>
            <p:cNvSpPr>
              <a:spLocks noChangeShapeType="1"/>
            </p:cNvSpPr>
            <p:nvPr/>
          </p:nvSpPr>
          <p:spPr bwMode="auto">
            <a:xfrm rot="-5400000">
              <a:off x="5013" y="980"/>
              <a:ext cx="10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5868" name="Text Box 39"/>
            <p:cNvSpPr txBox="1">
              <a:spLocks noChangeArrowheads="1"/>
            </p:cNvSpPr>
            <p:nvPr/>
          </p:nvSpPr>
          <p:spPr bwMode="auto">
            <a:xfrm>
              <a:off x="4955" y="1139"/>
              <a:ext cx="45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i="1" dirty="0"/>
                <a:t>w</a:t>
              </a:r>
              <a:r>
                <a:rPr lang="fr-CA" altLang="en-US" sz="1400" i="1" baseline="-25000" dirty="0"/>
                <a:t>0k</a:t>
              </a:r>
            </a:p>
          </p:txBody>
        </p:sp>
        <p:sp>
          <p:nvSpPr>
            <p:cNvPr id="35869" name="Oval 40"/>
            <p:cNvSpPr>
              <a:spLocks noChangeArrowheads="1"/>
            </p:cNvSpPr>
            <p:nvPr/>
          </p:nvSpPr>
          <p:spPr bwMode="auto">
            <a:xfrm rot="-5400000">
              <a:off x="4697" y="1098"/>
              <a:ext cx="229" cy="232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35870" name="Text Box 41"/>
            <p:cNvSpPr txBox="1">
              <a:spLocks noChangeArrowheads="1"/>
            </p:cNvSpPr>
            <p:nvPr/>
          </p:nvSpPr>
          <p:spPr bwMode="auto">
            <a:xfrm>
              <a:off x="4724" y="1139"/>
              <a:ext cx="2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dirty="0"/>
                <a:t>1</a:t>
              </a:r>
            </a:p>
          </p:txBody>
        </p:sp>
      </p:grpSp>
      <p:sp>
        <p:nvSpPr>
          <p:cNvPr id="31" name="Rectangle 30"/>
          <p:cNvSpPr/>
          <p:nvPr/>
        </p:nvSpPr>
        <p:spPr bwMode="auto">
          <a:xfrm>
            <a:off x="545562" y="1539914"/>
            <a:ext cx="739272" cy="740006"/>
          </a:xfrm>
          <a:prstGeom prst="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1208293" y="4903637"/>
            <a:ext cx="2034052" cy="740006"/>
          </a:xfrm>
          <a:prstGeom prst="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1119188" y="1474788"/>
          <a:ext cx="7053262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0" name="Equation" r:id="rId4" imgW="3873500" imgH="2057400" progId="Equation.3">
                  <p:embed/>
                </p:oleObj>
              </mc:Choice>
              <mc:Fallback>
                <p:oleObj name="Equation" r:id="rId4" imgW="3873500" imgH="2057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1474788"/>
                        <a:ext cx="7053262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6"/>
          <p:cNvGraphicFramePr>
            <a:graphicFrameLocks noChangeAspect="1"/>
          </p:cNvGraphicFramePr>
          <p:nvPr/>
        </p:nvGraphicFramePr>
        <p:xfrm>
          <a:off x="482600" y="5408613"/>
          <a:ext cx="714533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1" name="Equation" r:id="rId6" imgW="3924300" imgH="431800" progId="Equation.3">
                  <p:embed/>
                </p:oleObj>
              </mc:Choice>
              <mc:Fallback>
                <p:oleObj name="Equation" r:id="rId6" imgW="39243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5408613"/>
                        <a:ext cx="7145338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00025"/>
            <a:ext cx="9144000" cy="619125"/>
          </a:xfrm>
          <a:noFill/>
        </p:spPr>
        <p:txBody>
          <a:bodyPr/>
          <a:lstStyle/>
          <a:p>
            <a:pPr eaLnBrk="1" hangingPunct="1"/>
            <a:r>
              <a:rPr lang="fr-CA" altLang="en-US" sz="3600" kern="1200" dirty="0"/>
              <a:t>Adaptation</a:t>
            </a:r>
            <a:r>
              <a:rPr lang="fr-CA" altLang="en-US" sz="3200" b="1" dirty="0" smtClean="0">
                <a:solidFill>
                  <a:schemeClr val="accent2"/>
                </a:solidFill>
              </a:rPr>
              <a:t> </a:t>
            </a:r>
            <a:r>
              <a:rPr lang="fr-CA" altLang="en-US" sz="3600" kern="1200" dirty="0"/>
              <a:t>des poids </a:t>
            </a:r>
            <a:r>
              <a:rPr lang="fr-CA" altLang="en-US" sz="3600" kern="1200" dirty="0" smtClean="0"/>
              <a:t>de </a:t>
            </a:r>
            <a:r>
              <a:rPr lang="fr-CA" altLang="en-US" sz="3600" kern="1200" dirty="0"/>
              <a:t>la couche cachée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060449" y="1553844"/>
            <a:ext cx="2609733" cy="691433"/>
          </a:xfrm>
          <a:prstGeom prst="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593150" y="3225724"/>
            <a:ext cx="2764931" cy="691433"/>
          </a:xfrm>
          <a:prstGeom prst="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270665" y="4793022"/>
            <a:ext cx="399517" cy="444142"/>
          </a:xfrm>
          <a:prstGeom prst="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400432" y="4074456"/>
            <a:ext cx="957649" cy="686296"/>
          </a:xfrm>
          <a:prstGeom prst="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8" name="Group 23"/>
          <p:cNvGrpSpPr>
            <a:grpSpLocks/>
          </p:cNvGrpSpPr>
          <p:nvPr/>
        </p:nvGrpSpPr>
        <p:grpSpPr bwMode="auto">
          <a:xfrm>
            <a:off x="7667565" y="2388451"/>
            <a:ext cx="1371600" cy="2900363"/>
            <a:chOff x="4684" y="904"/>
            <a:chExt cx="864" cy="1827"/>
          </a:xfrm>
        </p:grpSpPr>
        <p:sp>
          <p:nvSpPr>
            <p:cNvPr id="29" name="Oval 24"/>
            <p:cNvSpPr>
              <a:spLocks noChangeArrowheads="1"/>
            </p:cNvSpPr>
            <p:nvPr/>
          </p:nvSpPr>
          <p:spPr bwMode="auto">
            <a:xfrm rot="-5400000">
              <a:off x="5235" y="912"/>
              <a:ext cx="173" cy="2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30" name="Text Box 25"/>
            <p:cNvSpPr txBox="1">
              <a:spLocks noChangeArrowheads="1"/>
            </p:cNvSpPr>
            <p:nvPr/>
          </p:nvSpPr>
          <p:spPr bwMode="auto">
            <a:xfrm>
              <a:off x="5218" y="904"/>
              <a:ext cx="3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b="1" i="1" dirty="0" err="1"/>
                <a:t>y</a:t>
              </a:r>
              <a:r>
                <a:rPr lang="fr-CA" altLang="en-US" sz="1400" b="1" i="1" baseline="-25000" dirty="0" err="1"/>
                <a:t>k</a:t>
              </a:r>
              <a:endParaRPr lang="fr-CA" altLang="en-US" sz="1400" b="1" i="1" baseline="-25000" dirty="0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 rot="16200000" flipV="1">
              <a:off x="4972" y="1463"/>
              <a:ext cx="6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 rot="-5400000">
              <a:off x="5201" y="2499"/>
              <a:ext cx="231" cy="23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 rot="-5400000">
              <a:off x="5085" y="2269"/>
              <a:ext cx="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4" name="Text Box 29"/>
            <p:cNvSpPr txBox="1">
              <a:spLocks noChangeArrowheads="1"/>
            </p:cNvSpPr>
            <p:nvPr/>
          </p:nvSpPr>
          <p:spPr bwMode="auto">
            <a:xfrm>
              <a:off x="5096" y="1432"/>
              <a:ext cx="4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i="1" dirty="0" err="1"/>
                <a:t>w</a:t>
              </a:r>
              <a:r>
                <a:rPr lang="fr-CA" altLang="en-US" sz="1400" i="1" baseline="-25000" dirty="0" err="1"/>
                <a:t>jk</a:t>
              </a:r>
              <a:endParaRPr lang="fr-CA" altLang="en-US" sz="1400" i="1" baseline="-25000" dirty="0"/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5116" y="2211"/>
              <a:ext cx="3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600" i="1" dirty="0" err="1">
                  <a:solidFill>
                    <a:srgbClr val="FF0000"/>
                  </a:solidFill>
                </a:rPr>
                <a:t>v</a:t>
              </a:r>
              <a:r>
                <a:rPr lang="fr-CA" altLang="en-US" sz="1600" i="1" baseline="-25000" dirty="0" err="1">
                  <a:solidFill>
                    <a:srgbClr val="FF0000"/>
                  </a:solidFill>
                </a:rPr>
                <a:t>ij</a:t>
              </a:r>
              <a:endParaRPr lang="fr-CA" altLang="en-US" sz="1600" i="1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5206" y="2500"/>
              <a:ext cx="2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b="1"/>
                <a:t>x</a:t>
              </a:r>
              <a:r>
                <a:rPr lang="fr-CA" altLang="en-US" sz="1400" b="1" baseline="-25000"/>
                <a:t>i</a:t>
              </a:r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 rot="-5400000">
              <a:off x="5202" y="1806"/>
              <a:ext cx="230" cy="23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>
              <a:off x="5218" y="1832"/>
              <a:ext cx="26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b="1"/>
                <a:t>z</a:t>
              </a:r>
              <a:r>
                <a:rPr lang="fr-CA" altLang="en-US" sz="1400" b="1" baseline="-25000"/>
                <a:t>j</a:t>
              </a:r>
              <a:endParaRPr lang="fr-CA" altLang="en-US" sz="1600" i="1" baseline="-25000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rot="-5400000">
              <a:off x="5001" y="1922"/>
              <a:ext cx="100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0" name="Text Box 35"/>
            <p:cNvSpPr txBox="1">
              <a:spLocks noChangeArrowheads="1"/>
            </p:cNvSpPr>
            <p:nvPr/>
          </p:nvSpPr>
          <p:spPr bwMode="auto">
            <a:xfrm>
              <a:off x="4928" y="2057"/>
              <a:ext cx="4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i="1" dirty="0"/>
                <a:t>v</a:t>
              </a:r>
              <a:r>
                <a:rPr lang="fr-CA" altLang="en-US" sz="1400" i="1" baseline="-25000" dirty="0"/>
                <a:t>0j</a:t>
              </a:r>
            </a:p>
          </p:txBody>
        </p:sp>
        <p:sp>
          <p:nvSpPr>
            <p:cNvPr id="41" name="Oval 36"/>
            <p:cNvSpPr>
              <a:spLocks noChangeArrowheads="1"/>
            </p:cNvSpPr>
            <p:nvPr/>
          </p:nvSpPr>
          <p:spPr bwMode="auto">
            <a:xfrm rot="-5400000">
              <a:off x="4685" y="2037"/>
              <a:ext cx="232" cy="233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42" name="Text Box 37"/>
            <p:cNvSpPr txBox="1">
              <a:spLocks noChangeArrowheads="1"/>
            </p:cNvSpPr>
            <p:nvPr/>
          </p:nvSpPr>
          <p:spPr bwMode="auto">
            <a:xfrm>
              <a:off x="4725" y="2038"/>
              <a:ext cx="2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dirty="0"/>
                <a:t>1</a:t>
              </a:r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 rot="-5400000">
              <a:off x="5013" y="980"/>
              <a:ext cx="10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4" name="Text Box 39"/>
            <p:cNvSpPr txBox="1">
              <a:spLocks noChangeArrowheads="1"/>
            </p:cNvSpPr>
            <p:nvPr/>
          </p:nvSpPr>
          <p:spPr bwMode="auto">
            <a:xfrm>
              <a:off x="4955" y="1139"/>
              <a:ext cx="45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i="1" dirty="0"/>
                <a:t>w</a:t>
              </a:r>
              <a:r>
                <a:rPr lang="fr-CA" altLang="en-US" sz="1400" i="1" baseline="-25000" dirty="0"/>
                <a:t>0k</a:t>
              </a:r>
            </a:p>
          </p:txBody>
        </p:sp>
        <p:sp>
          <p:nvSpPr>
            <p:cNvPr id="45" name="Oval 40"/>
            <p:cNvSpPr>
              <a:spLocks noChangeArrowheads="1"/>
            </p:cNvSpPr>
            <p:nvPr/>
          </p:nvSpPr>
          <p:spPr bwMode="auto">
            <a:xfrm rot="-5400000">
              <a:off x="4697" y="1098"/>
              <a:ext cx="229" cy="232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46" name="Text Box 41"/>
            <p:cNvSpPr txBox="1">
              <a:spLocks noChangeArrowheads="1"/>
            </p:cNvSpPr>
            <p:nvPr/>
          </p:nvSpPr>
          <p:spPr bwMode="auto">
            <a:xfrm>
              <a:off x="4724" y="1139"/>
              <a:ext cx="2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dirty="0"/>
                <a:t>1</a:t>
              </a:r>
            </a:p>
          </p:txBody>
        </p:sp>
      </p:grpSp>
      <p:sp>
        <p:nvSpPr>
          <p:cNvPr id="47" name="Rectangle 46"/>
          <p:cNvSpPr/>
          <p:nvPr/>
        </p:nvSpPr>
        <p:spPr bwMode="auto">
          <a:xfrm>
            <a:off x="4260849" y="5419126"/>
            <a:ext cx="3367089" cy="798484"/>
          </a:xfrm>
          <a:prstGeom prst="rect">
            <a:avLst/>
          </a:prstGeom>
          <a:solidFill>
            <a:schemeClr val="accent1">
              <a:alpha val="1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0038"/>
            <a:ext cx="9144000" cy="619125"/>
          </a:xfrm>
        </p:spPr>
        <p:txBody>
          <a:bodyPr/>
          <a:lstStyle/>
          <a:p>
            <a:pPr eaLnBrk="1" hangingPunct="1"/>
            <a:r>
              <a:rPr lang="fr-CA" altLang="en-US" sz="3600" kern="1200" dirty="0"/>
              <a:t>Algorithme pour MLP à une couche cachée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1143000"/>
            <a:ext cx="8539162" cy="4953000"/>
          </a:xfrm>
        </p:spPr>
        <p:txBody>
          <a:bodyPr/>
          <a:lstStyle/>
          <a:p>
            <a:pPr marL="909638" indent="-909638" eaLnBrk="1" hangingPunct="1">
              <a:buFontTx/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Étape 0: initialiser les poids (</a:t>
            </a:r>
            <a:r>
              <a:rPr lang="fr-CA" altLang="en-US" sz="2000" b="1" i="1" dirty="0" smtClean="0">
                <a:latin typeface="Calibri" panose="020F0502020204030204" pitchFamily="34" charset="0"/>
              </a:rPr>
              <a:t>w</a:t>
            </a:r>
            <a:r>
              <a:rPr lang="fr-CA" altLang="en-US" sz="2000" dirty="0" smtClean="0">
                <a:latin typeface="Calibri" panose="020F0502020204030204" pitchFamily="34" charset="0"/>
              </a:rPr>
              <a:t> and </a:t>
            </a:r>
            <a:r>
              <a:rPr lang="fr-CA" altLang="en-US" sz="2000" b="1" i="1" dirty="0" smtClean="0">
                <a:latin typeface="Calibri" panose="020F0502020204030204" pitchFamily="34" charset="0"/>
              </a:rPr>
              <a:t>v</a:t>
            </a:r>
            <a:r>
              <a:rPr lang="fr-CA" altLang="en-US" sz="2000" dirty="0" smtClean="0">
                <a:latin typeface="Calibri" panose="020F0502020204030204" pitchFamily="34" charset="0"/>
              </a:rPr>
              <a:t>), incluant les biais, à de petite valeurs aléatoires dans [-0.05, 0.05]</a:t>
            </a:r>
          </a:p>
          <a:p>
            <a:pPr marL="909638" indent="-909638" eaLnBrk="1" hangingPunct="1">
              <a:buFontTx/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Étape 1: Répéter</a:t>
            </a:r>
          </a:p>
          <a:p>
            <a:pPr marL="909638" indent="-909638" eaLnBrk="1" hangingPunct="1">
              <a:buFontTx/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 	Pour chaque paire d’apprentissage (</a:t>
            </a:r>
            <a:r>
              <a:rPr lang="fr-CA" altLang="en-US" sz="2000" b="1" i="1" dirty="0" smtClean="0">
                <a:latin typeface="Calibri" panose="020F0502020204030204" pitchFamily="34" charset="0"/>
              </a:rPr>
              <a:t>x</a:t>
            </a:r>
            <a:r>
              <a:rPr lang="fr-CA" altLang="en-US" sz="2000" dirty="0" smtClean="0">
                <a:latin typeface="Calibri" panose="020F0502020204030204" pitchFamily="34" charset="0"/>
              </a:rPr>
              <a:t>,</a:t>
            </a:r>
            <a:r>
              <a:rPr lang="fr-CA" altLang="en-US" sz="2000" b="1" dirty="0" smtClean="0">
                <a:latin typeface="Calibri" panose="020F0502020204030204" pitchFamily="34" charset="0"/>
              </a:rPr>
              <a:t> </a:t>
            </a:r>
            <a:r>
              <a:rPr lang="fr-CA" altLang="en-US" sz="2000" b="1" i="1" dirty="0" smtClean="0">
                <a:latin typeface="Calibri" panose="020F0502020204030204" pitchFamily="34" charset="0"/>
              </a:rPr>
              <a:t>t</a:t>
            </a:r>
            <a:r>
              <a:rPr lang="fr-CA" altLang="en-US" sz="2000" dirty="0" smtClean="0">
                <a:latin typeface="Calibri" panose="020F0502020204030204" pitchFamily="34" charset="0"/>
              </a:rPr>
              <a:t>)</a:t>
            </a:r>
          </a:p>
          <a:p>
            <a:pPr marL="909638" indent="-909638" eaLnBrk="1" hangingPunct="1">
              <a:buFontTx/>
              <a:buNone/>
            </a:pPr>
            <a:r>
              <a:rPr lang="fr-CA" altLang="en-US" sz="2000" b="1" i="1" dirty="0" smtClean="0">
                <a:latin typeface="Calibri" panose="020F0502020204030204" pitchFamily="34" charset="0"/>
              </a:rPr>
              <a:t>            		       /* Passe avant </a:t>
            </a:r>
            <a:r>
              <a:rPr lang="fr-CA" altLang="en-US" sz="2000" dirty="0" smtClean="0">
                <a:latin typeface="Calibri" panose="020F0502020204030204" pitchFamily="34" charset="0"/>
              </a:rPr>
              <a:t>(calcul du vecteur de sortie </a:t>
            </a:r>
            <a:r>
              <a:rPr lang="fr-CA" altLang="en-US" sz="2000" b="1" i="1" dirty="0" smtClean="0">
                <a:latin typeface="Calibri" panose="020F0502020204030204" pitchFamily="34" charset="0"/>
              </a:rPr>
              <a:t>y</a:t>
            </a:r>
            <a:r>
              <a:rPr lang="fr-CA" altLang="en-US" sz="2000" dirty="0" smtClean="0">
                <a:latin typeface="Calibri" panose="020F0502020204030204" pitchFamily="34" charset="0"/>
              </a:rPr>
              <a:t>) */</a:t>
            </a:r>
          </a:p>
          <a:p>
            <a:pPr marL="909638" indent="-909638" eaLnBrk="1" hangingPunct="1">
              <a:buFontTx/>
              <a:buNone/>
            </a:pPr>
            <a:r>
              <a:rPr lang="fr-CA" altLang="en-US" sz="2000" b="1" i="1" dirty="0" smtClean="0">
                <a:latin typeface="Calibri" panose="020F0502020204030204" pitchFamily="34" charset="0"/>
              </a:rPr>
              <a:t>		       </a:t>
            </a:r>
            <a:r>
              <a:rPr lang="fr-CA" altLang="en-US" sz="2000" dirty="0" smtClean="0">
                <a:latin typeface="Calibri" panose="020F0502020204030204" pitchFamily="34" charset="0"/>
              </a:rPr>
              <a:t>- Appliquer </a:t>
            </a:r>
            <a:r>
              <a:rPr lang="fr-CA" altLang="en-US" sz="2000" b="1" i="1" dirty="0" smtClean="0">
                <a:latin typeface="Calibri" panose="020F0502020204030204" pitchFamily="34" charset="0"/>
              </a:rPr>
              <a:t>x</a:t>
            </a:r>
            <a:r>
              <a:rPr lang="fr-CA" altLang="en-US" sz="2000" dirty="0" smtClean="0">
                <a:latin typeface="Calibri" panose="020F0502020204030204" pitchFamily="34" charset="0"/>
              </a:rPr>
              <a:t> à la couche d’entrée</a:t>
            </a:r>
          </a:p>
          <a:p>
            <a:pPr marL="909638" indent="-909638" eaLnBrk="1" hangingPunct="1">
              <a:spcBef>
                <a:spcPts val="0"/>
              </a:spcBef>
              <a:buFontTx/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		       - Calculer l’activation </a:t>
            </a:r>
            <a:r>
              <a:rPr lang="fr-CA" altLang="en-US" sz="2400" i="1" dirty="0" err="1" smtClean="0">
                <a:latin typeface="Calibri" panose="020F0502020204030204" pitchFamily="34" charset="0"/>
              </a:rPr>
              <a:t>z</a:t>
            </a:r>
            <a:r>
              <a:rPr lang="fr-CA" altLang="en-US" sz="2400" baseline="-25000" dirty="0" err="1" smtClean="0">
                <a:latin typeface="Calibri" panose="020F0502020204030204" pitchFamily="34" charset="0"/>
              </a:rPr>
              <a:t>in</a:t>
            </a:r>
            <a:r>
              <a:rPr lang="fr-CA" altLang="en-US" sz="2400" i="1" baseline="-25000" dirty="0" err="1" smtClean="0">
                <a:latin typeface="Calibri" panose="020F0502020204030204" pitchFamily="34" charset="0"/>
              </a:rPr>
              <a:t>j</a:t>
            </a:r>
            <a:r>
              <a:rPr lang="fr-CA" altLang="en-US" sz="2400" i="1" dirty="0" smtClean="0">
                <a:latin typeface="Calibri" panose="020F0502020204030204" pitchFamily="34" charset="0"/>
              </a:rPr>
              <a:t> </a:t>
            </a:r>
            <a:r>
              <a:rPr lang="fr-CA" altLang="en-US" sz="2000" dirty="0" smtClean="0">
                <a:latin typeface="Calibri" panose="020F0502020204030204" pitchFamily="34" charset="0"/>
              </a:rPr>
              <a:t>et la sortie </a:t>
            </a:r>
            <a:r>
              <a:rPr lang="fr-CA" altLang="en-US" sz="1600" i="1" dirty="0" err="1" smtClean="0">
                <a:latin typeface="Calibri" panose="020F0502020204030204" pitchFamily="34" charset="0"/>
              </a:rPr>
              <a:t>Z</a:t>
            </a:r>
            <a:r>
              <a:rPr lang="fr-CA" altLang="en-US" sz="1600" i="1" baseline="-25000" dirty="0" err="1" smtClean="0">
                <a:latin typeface="Calibri" panose="020F0502020204030204" pitchFamily="34" charset="0"/>
              </a:rPr>
              <a:t>j</a:t>
            </a:r>
            <a:r>
              <a:rPr lang="fr-CA" altLang="en-US" sz="1600" i="1" baseline="-25000" dirty="0" smtClean="0">
                <a:latin typeface="Calibri" panose="020F0502020204030204" pitchFamily="34" charset="0"/>
              </a:rPr>
              <a:t> </a:t>
            </a:r>
            <a:r>
              <a:rPr lang="fr-CA" altLang="en-US" sz="2000" dirty="0" smtClean="0">
                <a:latin typeface="Calibri" panose="020F0502020204030204" pitchFamily="34" charset="0"/>
              </a:rPr>
              <a:t>de chaque neurone caché 		 		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z</a:t>
            </a:r>
            <a:r>
              <a:rPr lang="fr-CA" altLang="en-US" sz="2000" baseline="-25000" dirty="0" err="1" smtClean="0">
                <a:latin typeface="Calibri" panose="020F0502020204030204" pitchFamily="34" charset="0"/>
              </a:rPr>
              <a:t>in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j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 </a:t>
            </a:r>
            <a:r>
              <a:rPr lang="fr-CA" altLang="en-US" sz="2000" dirty="0" smtClean="0">
                <a:latin typeface="Calibri" panose="020F0502020204030204" pitchFamily="34" charset="0"/>
              </a:rPr>
              <a:t>= 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v</a:t>
            </a:r>
            <a:r>
              <a:rPr lang="fr-CA" altLang="en-US" sz="2000" baseline="-25000" dirty="0" smtClean="0">
                <a:latin typeface="Calibri" panose="020F0502020204030204" pitchFamily="34" charset="0"/>
              </a:rPr>
              <a:t>0</a:t>
            </a:r>
            <a:r>
              <a:rPr lang="fr-CA" altLang="en-US" sz="2000" i="1" baseline="-25000" dirty="0" smtClean="0">
                <a:latin typeface="Calibri" panose="020F0502020204030204" pitchFamily="34" charset="0"/>
              </a:rPr>
              <a:t>j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 </a:t>
            </a:r>
            <a:r>
              <a:rPr lang="fr-CA" altLang="en-US" sz="2000" dirty="0" smtClean="0">
                <a:latin typeface="Calibri" panose="020F0502020204030204" pitchFamily="34" charset="0"/>
              </a:rPr>
              <a:t>+ Somme(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x</a:t>
            </a:r>
            <a:r>
              <a:rPr lang="fr-CA" altLang="en-US" sz="2000" i="1" baseline="-25000" dirty="0" smtClean="0">
                <a:latin typeface="Calibri" panose="020F0502020204030204" pitchFamily="34" charset="0"/>
              </a:rPr>
              <a:t>i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 </a:t>
            </a:r>
            <a:r>
              <a:rPr lang="fr-CA" altLang="en-US" sz="2000" dirty="0" smtClean="0">
                <a:latin typeface="Calibri" panose="020F0502020204030204" pitchFamily="34" charset="0"/>
              </a:rPr>
              <a:t>* 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v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ij</a:t>
            </a:r>
            <a:r>
              <a:rPr lang="fr-CA" altLang="en-US" sz="2000" dirty="0" smtClean="0">
                <a:latin typeface="Calibri" panose="020F0502020204030204" pitchFamily="34" charset="0"/>
              </a:rPr>
              <a:t>);</a:t>
            </a:r>
          </a:p>
          <a:p>
            <a:pPr marL="909638" indent="-909638" eaLnBrk="1" hangingPunct="1">
              <a:buFontTx/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				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z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j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 </a:t>
            </a:r>
            <a:r>
              <a:rPr lang="fr-CA" altLang="en-US" sz="2000" dirty="0" smtClean="0">
                <a:latin typeface="Calibri" panose="020F0502020204030204" pitchFamily="34" charset="0"/>
              </a:rPr>
              <a:t>= f(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z</a:t>
            </a:r>
            <a:r>
              <a:rPr lang="fr-CA" altLang="en-US" sz="2000" baseline="-25000" dirty="0" err="1" smtClean="0">
                <a:latin typeface="Calibri" panose="020F0502020204030204" pitchFamily="34" charset="0"/>
              </a:rPr>
              <a:t>in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j</a:t>
            </a:r>
            <a:r>
              <a:rPr lang="fr-CA" altLang="en-US" sz="2000" dirty="0" smtClean="0">
                <a:latin typeface="Calibri" panose="020F0502020204030204" pitchFamily="34" charset="0"/>
              </a:rPr>
              <a:t>);</a:t>
            </a:r>
          </a:p>
          <a:p>
            <a:pPr marL="909638" indent="-909638" eaLnBrk="1" hangingPunct="1">
              <a:buFontTx/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 </a:t>
            </a:r>
            <a:r>
              <a:rPr lang="fr-CA" altLang="en-US" sz="2000" b="1" i="1" dirty="0" smtClean="0">
                <a:latin typeface="Calibri" panose="020F0502020204030204" pitchFamily="34" charset="0"/>
              </a:rPr>
              <a:t>		       </a:t>
            </a:r>
            <a:r>
              <a:rPr lang="fr-CA" altLang="en-US" sz="2000" dirty="0" smtClean="0">
                <a:latin typeface="Calibri" panose="020F0502020204030204" pitchFamily="34" charset="0"/>
              </a:rPr>
              <a:t>- Calculer l’activation 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y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ink</a:t>
            </a:r>
            <a:r>
              <a:rPr lang="fr-CA" altLang="en-US" sz="2000" dirty="0" smtClean="0">
                <a:latin typeface="Calibri" panose="020F0502020204030204" pitchFamily="34" charset="0"/>
              </a:rPr>
              <a:t> et la sortie </a:t>
            </a:r>
            <a:r>
              <a:rPr lang="fr-CA" altLang="en-US" sz="1600" i="1" dirty="0" err="1" smtClean="0">
                <a:latin typeface="Calibri" panose="020F0502020204030204" pitchFamily="34" charset="0"/>
              </a:rPr>
              <a:t>Y</a:t>
            </a:r>
            <a:r>
              <a:rPr lang="fr-CA" altLang="en-US" sz="1600" i="1" baseline="-25000" dirty="0" err="1" smtClean="0">
                <a:latin typeface="Calibri" panose="020F0502020204030204" pitchFamily="34" charset="0"/>
              </a:rPr>
              <a:t>k</a:t>
            </a:r>
            <a:r>
              <a:rPr lang="fr-CA" altLang="en-US" sz="2000" dirty="0" smtClean="0">
                <a:latin typeface="Calibri" panose="020F0502020204030204" pitchFamily="34" charset="0"/>
              </a:rPr>
              <a:t> de chaque neurone de 		           sortie</a:t>
            </a:r>
            <a:endParaRPr lang="fr-CA" altLang="en-US" sz="1600" i="1" baseline="-25000" dirty="0" smtClean="0">
              <a:latin typeface="Calibri" panose="020F0502020204030204" pitchFamily="34" charset="0"/>
            </a:endParaRPr>
          </a:p>
          <a:p>
            <a:pPr marL="909638" indent="-909638" eaLnBrk="1" hangingPunct="1">
              <a:spcBef>
                <a:spcPts val="0"/>
              </a:spcBef>
              <a:buFontTx/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		 		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y</a:t>
            </a:r>
            <a:r>
              <a:rPr lang="fr-CA" altLang="en-US" sz="2000" baseline="-25000" dirty="0" err="1" smtClean="0">
                <a:latin typeface="Calibri" panose="020F0502020204030204" pitchFamily="34" charset="0"/>
              </a:rPr>
              <a:t>in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k</a:t>
            </a:r>
            <a:r>
              <a:rPr lang="fr-CA" altLang="en-US" sz="2000" dirty="0" smtClean="0">
                <a:latin typeface="Calibri" panose="020F0502020204030204" pitchFamily="34" charset="0"/>
              </a:rPr>
              <a:t> = 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w</a:t>
            </a:r>
            <a:r>
              <a:rPr lang="fr-CA" altLang="en-US" sz="2000" baseline="-25000" dirty="0" smtClean="0">
                <a:latin typeface="Calibri" panose="020F0502020204030204" pitchFamily="34" charset="0"/>
              </a:rPr>
              <a:t>0</a:t>
            </a:r>
            <a:r>
              <a:rPr lang="fr-CA" altLang="en-US" sz="2000" i="1" baseline="-25000" dirty="0" smtClean="0">
                <a:latin typeface="Calibri" panose="020F0502020204030204" pitchFamily="34" charset="0"/>
              </a:rPr>
              <a:t>k</a:t>
            </a:r>
            <a:r>
              <a:rPr lang="fr-CA" altLang="en-US" sz="2000" dirty="0" smtClean="0">
                <a:latin typeface="Calibri" panose="020F0502020204030204" pitchFamily="34" charset="0"/>
              </a:rPr>
              <a:t> + Somme(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z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j</a:t>
            </a:r>
            <a:r>
              <a:rPr lang="fr-CA" altLang="en-US" sz="2000" dirty="0" smtClean="0">
                <a:latin typeface="Calibri" panose="020F0502020204030204" pitchFamily="34" charset="0"/>
              </a:rPr>
              <a:t> * 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w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jk</a:t>
            </a:r>
            <a:r>
              <a:rPr lang="fr-CA" altLang="en-US" sz="2000" dirty="0" smtClean="0">
                <a:latin typeface="Calibri" panose="020F0502020204030204" pitchFamily="34" charset="0"/>
              </a:rPr>
              <a:t>);</a:t>
            </a:r>
          </a:p>
          <a:p>
            <a:pPr marL="909638" indent="-909638" eaLnBrk="1" hangingPunct="1">
              <a:buFontTx/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				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y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k</a:t>
            </a:r>
            <a:r>
              <a:rPr lang="fr-CA" altLang="en-US" sz="2000" dirty="0" smtClean="0">
                <a:latin typeface="Calibri" panose="020F0502020204030204" pitchFamily="34" charset="0"/>
              </a:rPr>
              <a:t> = f(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y</a:t>
            </a:r>
            <a:r>
              <a:rPr lang="fr-CA" altLang="en-US" sz="2000" baseline="-25000" dirty="0" err="1" smtClean="0">
                <a:latin typeface="Calibri" panose="020F0502020204030204" pitchFamily="34" charset="0"/>
              </a:rPr>
              <a:t>in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k</a:t>
            </a:r>
            <a:r>
              <a:rPr lang="fr-CA" altLang="en-US" sz="2000" dirty="0" smtClean="0">
                <a:latin typeface="Calibri" panose="020F0502020204030204" pitchFamily="34" charset="0"/>
              </a:rPr>
              <a:t>);</a:t>
            </a:r>
          </a:p>
          <a:p>
            <a:pPr marL="909638" indent="-909638" eaLnBrk="1" hangingPunct="1">
              <a:lnSpc>
                <a:spcPct val="80000"/>
              </a:lnSpc>
              <a:buFontTx/>
              <a:buNone/>
            </a:pPr>
            <a:endParaRPr lang="fr-CA" altLang="en-US" sz="2000" dirty="0" smtClean="0">
              <a:latin typeface="Calibri" panose="020F0502020204030204" pitchFamily="34" charset="0"/>
            </a:endParaRPr>
          </a:p>
        </p:txBody>
      </p:sp>
      <p:grpSp>
        <p:nvGrpSpPr>
          <p:cNvPr id="39940" name="Group 45"/>
          <p:cNvGrpSpPr>
            <a:grpSpLocks/>
          </p:cNvGrpSpPr>
          <p:nvPr/>
        </p:nvGrpSpPr>
        <p:grpSpPr bwMode="auto">
          <a:xfrm>
            <a:off x="249238" y="3184525"/>
            <a:ext cx="1371600" cy="2900363"/>
            <a:chOff x="4684" y="904"/>
            <a:chExt cx="864" cy="1827"/>
          </a:xfrm>
        </p:grpSpPr>
        <p:sp>
          <p:nvSpPr>
            <p:cNvPr id="39941" name="Oval 46"/>
            <p:cNvSpPr>
              <a:spLocks noChangeArrowheads="1"/>
            </p:cNvSpPr>
            <p:nvPr/>
          </p:nvSpPr>
          <p:spPr bwMode="auto">
            <a:xfrm rot="-5400000">
              <a:off x="5235" y="912"/>
              <a:ext cx="173" cy="2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39942" name="Text Box 47"/>
            <p:cNvSpPr txBox="1">
              <a:spLocks noChangeArrowheads="1"/>
            </p:cNvSpPr>
            <p:nvPr/>
          </p:nvSpPr>
          <p:spPr bwMode="auto">
            <a:xfrm>
              <a:off x="5218" y="904"/>
              <a:ext cx="3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b="1" i="1" dirty="0" err="1"/>
                <a:t>y</a:t>
              </a:r>
              <a:r>
                <a:rPr lang="fr-CA" altLang="en-US" sz="1400" b="1" i="1" baseline="-25000" dirty="0" err="1"/>
                <a:t>k</a:t>
              </a:r>
              <a:endParaRPr lang="fr-CA" altLang="en-US" sz="1400" b="1" i="1" baseline="-25000" dirty="0"/>
            </a:p>
          </p:txBody>
        </p:sp>
        <p:sp>
          <p:nvSpPr>
            <p:cNvPr id="39943" name="Line 48"/>
            <p:cNvSpPr>
              <a:spLocks noChangeShapeType="1"/>
            </p:cNvSpPr>
            <p:nvPr/>
          </p:nvSpPr>
          <p:spPr bwMode="auto">
            <a:xfrm rot="16200000" flipV="1">
              <a:off x="4972" y="1463"/>
              <a:ext cx="6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9944" name="Oval 49"/>
            <p:cNvSpPr>
              <a:spLocks noChangeArrowheads="1"/>
            </p:cNvSpPr>
            <p:nvPr/>
          </p:nvSpPr>
          <p:spPr bwMode="auto">
            <a:xfrm rot="-5400000">
              <a:off x="5201" y="2499"/>
              <a:ext cx="231" cy="23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39945" name="Line 50"/>
            <p:cNvSpPr>
              <a:spLocks noChangeShapeType="1"/>
            </p:cNvSpPr>
            <p:nvPr/>
          </p:nvSpPr>
          <p:spPr bwMode="auto">
            <a:xfrm rot="-5400000">
              <a:off x="5085" y="2269"/>
              <a:ext cx="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9946" name="Text Box 51"/>
            <p:cNvSpPr txBox="1">
              <a:spLocks noChangeArrowheads="1"/>
            </p:cNvSpPr>
            <p:nvPr/>
          </p:nvSpPr>
          <p:spPr bwMode="auto">
            <a:xfrm>
              <a:off x="5096" y="1432"/>
              <a:ext cx="4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i="1" dirty="0" err="1"/>
                <a:t>w</a:t>
              </a:r>
              <a:r>
                <a:rPr lang="fr-CA" altLang="en-US" sz="1400" i="1" baseline="-25000" dirty="0" err="1"/>
                <a:t>jk</a:t>
              </a:r>
              <a:endParaRPr lang="fr-CA" altLang="en-US" sz="1400" i="1" baseline="-25000" dirty="0"/>
            </a:p>
          </p:txBody>
        </p:sp>
        <p:sp>
          <p:nvSpPr>
            <p:cNvPr id="39947" name="Text Box 52"/>
            <p:cNvSpPr txBox="1">
              <a:spLocks noChangeArrowheads="1"/>
            </p:cNvSpPr>
            <p:nvPr/>
          </p:nvSpPr>
          <p:spPr bwMode="auto">
            <a:xfrm>
              <a:off x="5116" y="2211"/>
              <a:ext cx="3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600" i="1" dirty="0" err="1"/>
                <a:t>v</a:t>
              </a:r>
              <a:r>
                <a:rPr lang="fr-CA" altLang="en-US" sz="1600" i="1" baseline="-25000" dirty="0" err="1"/>
                <a:t>ij</a:t>
              </a:r>
              <a:endParaRPr lang="fr-CA" altLang="en-US" sz="1600" i="1" baseline="-25000" dirty="0"/>
            </a:p>
          </p:txBody>
        </p:sp>
        <p:sp>
          <p:nvSpPr>
            <p:cNvPr id="39948" name="Text Box 53"/>
            <p:cNvSpPr txBox="1">
              <a:spLocks noChangeArrowheads="1"/>
            </p:cNvSpPr>
            <p:nvPr/>
          </p:nvSpPr>
          <p:spPr bwMode="auto">
            <a:xfrm>
              <a:off x="5206" y="2500"/>
              <a:ext cx="2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b="1" i="1" dirty="0"/>
                <a:t>x</a:t>
              </a:r>
              <a:r>
                <a:rPr lang="fr-CA" altLang="en-US" sz="1400" b="1" i="1" baseline="-25000" dirty="0"/>
                <a:t>i</a:t>
              </a:r>
            </a:p>
          </p:txBody>
        </p:sp>
        <p:sp>
          <p:nvSpPr>
            <p:cNvPr id="39949" name="Oval 54"/>
            <p:cNvSpPr>
              <a:spLocks noChangeArrowheads="1"/>
            </p:cNvSpPr>
            <p:nvPr/>
          </p:nvSpPr>
          <p:spPr bwMode="auto">
            <a:xfrm rot="-5400000">
              <a:off x="5202" y="1806"/>
              <a:ext cx="230" cy="23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39950" name="Text Box 55"/>
            <p:cNvSpPr txBox="1">
              <a:spLocks noChangeArrowheads="1"/>
            </p:cNvSpPr>
            <p:nvPr/>
          </p:nvSpPr>
          <p:spPr bwMode="auto">
            <a:xfrm>
              <a:off x="5218" y="1832"/>
              <a:ext cx="26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b="1" i="1" dirty="0" err="1"/>
                <a:t>z</a:t>
              </a:r>
              <a:r>
                <a:rPr lang="fr-CA" altLang="en-US" sz="1400" b="1" i="1" baseline="-25000" dirty="0" err="1"/>
                <a:t>j</a:t>
              </a:r>
              <a:endParaRPr lang="fr-CA" altLang="en-US" sz="1600" i="1" baseline="-25000" dirty="0"/>
            </a:p>
          </p:txBody>
        </p:sp>
        <p:sp>
          <p:nvSpPr>
            <p:cNvPr id="39951" name="Line 56"/>
            <p:cNvSpPr>
              <a:spLocks noChangeShapeType="1"/>
            </p:cNvSpPr>
            <p:nvPr/>
          </p:nvSpPr>
          <p:spPr bwMode="auto">
            <a:xfrm rot="-5400000">
              <a:off x="5001" y="1922"/>
              <a:ext cx="100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9952" name="Text Box 57"/>
            <p:cNvSpPr txBox="1">
              <a:spLocks noChangeArrowheads="1"/>
            </p:cNvSpPr>
            <p:nvPr/>
          </p:nvSpPr>
          <p:spPr bwMode="auto">
            <a:xfrm>
              <a:off x="4928" y="2057"/>
              <a:ext cx="4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i="1" dirty="0"/>
                <a:t>v</a:t>
              </a:r>
              <a:r>
                <a:rPr lang="fr-CA" altLang="en-US" sz="1400" i="1" baseline="-25000" dirty="0"/>
                <a:t>0j</a:t>
              </a:r>
            </a:p>
          </p:txBody>
        </p:sp>
        <p:sp>
          <p:nvSpPr>
            <p:cNvPr id="39953" name="Oval 58"/>
            <p:cNvSpPr>
              <a:spLocks noChangeArrowheads="1"/>
            </p:cNvSpPr>
            <p:nvPr/>
          </p:nvSpPr>
          <p:spPr bwMode="auto">
            <a:xfrm rot="-5400000">
              <a:off x="4685" y="2037"/>
              <a:ext cx="232" cy="233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39954" name="Text Box 59"/>
            <p:cNvSpPr txBox="1">
              <a:spLocks noChangeArrowheads="1"/>
            </p:cNvSpPr>
            <p:nvPr/>
          </p:nvSpPr>
          <p:spPr bwMode="auto">
            <a:xfrm>
              <a:off x="4725" y="2038"/>
              <a:ext cx="2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dirty="0"/>
                <a:t>1</a:t>
              </a:r>
            </a:p>
          </p:txBody>
        </p:sp>
        <p:sp>
          <p:nvSpPr>
            <p:cNvPr id="39955" name="Line 60"/>
            <p:cNvSpPr>
              <a:spLocks noChangeShapeType="1"/>
            </p:cNvSpPr>
            <p:nvPr/>
          </p:nvSpPr>
          <p:spPr bwMode="auto">
            <a:xfrm rot="-5400000">
              <a:off x="5013" y="980"/>
              <a:ext cx="10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9956" name="Text Box 61"/>
            <p:cNvSpPr txBox="1">
              <a:spLocks noChangeArrowheads="1"/>
            </p:cNvSpPr>
            <p:nvPr/>
          </p:nvSpPr>
          <p:spPr bwMode="auto">
            <a:xfrm>
              <a:off x="4955" y="1139"/>
              <a:ext cx="45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i="1" dirty="0"/>
                <a:t>w</a:t>
              </a:r>
              <a:r>
                <a:rPr lang="fr-CA" altLang="en-US" sz="1400" i="1" baseline="-25000" dirty="0"/>
                <a:t>0k</a:t>
              </a:r>
            </a:p>
          </p:txBody>
        </p:sp>
        <p:sp>
          <p:nvSpPr>
            <p:cNvPr id="39957" name="Oval 62"/>
            <p:cNvSpPr>
              <a:spLocks noChangeArrowheads="1"/>
            </p:cNvSpPr>
            <p:nvPr/>
          </p:nvSpPr>
          <p:spPr bwMode="auto">
            <a:xfrm rot="-5400000">
              <a:off x="4697" y="1098"/>
              <a:ext cx="229" cy="232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39958" name="Text Box 63"/>
            <p:cNvSpPr txBox="1">
              <a:spLocks noChangeArrowheads="1"/>
            </p:cNvSpPr>
            <p:nvPr/>
          </p:nvSpPr>
          <p:spPr bwMode="auto">
            <a:xfrm>
              <a:off x="4724" y="1139"/>
              <a:ext cx="2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dirty="0"/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585788"/>
            <a:ext cx="8629650" cy="5881687"/>
          </a:xfrm>
        </p:spPr>
        <p:txBody>
          <a:bodyPr/>
          <a:lstStyle/>
          <a:p>
            <a:pPr marL="909638" indent="-909638" eaLnBrk="1" hangingPunct="1">
              <a:buFontTx/>
              <a:buNone/>
            </a:pPr>
            <a:r>
              <a:rPr lang="fr-CA" altLang="en-US" sz="2400" b="1" i="1" dirty="0" smtClean="0"/>
              <a:t>            	</a:t>
            </a:r>
            <a:r>
              <a:rPr lang="fr-CA" altLang="en-US" sz="2000" b="1" i="1" dirty="0" smtClean="0">
                <a:latin typeface="Calibri" panose="020F0502020204030204" pitchFamily="34" charset="0"/>
              </a:rPr>
              <a:t>/* Passe de </a:t>
            </a:r>
            <a:r>
              <a:rPr lang="fr-CA" altLang="en-US" sz="2000" b="1" i="1" dirty="0" err="1" smtClean="0">
                <a:latin typeface="Calibri" panose="020F0502020204030204" pitchFamily="34" charset="0"/>
              </a:rPr>
              <a:t>retropropagation</a:t>
            </a:r>
            <a:r>
              <a:rPr lang="fr-CA" altLang="en-US" sz="2000" b="1" i="1" dirty="0" smtClean="0">
                <a:latin typeface="Calibri" panose="020F0502020204030204" pitchFamily="34" charset="0"/>
              </a:rPr>
              <a:t> de l’erreur </a:t>
            </a:r>
            <a:r>
              <a:rPr lang="fr-CA" altLang="en-US" sz="2000" dirty="0" smtClean="0">
                <a:latin typeface="Calibri" panose="020F0502020204030204" pitchFamily="34" charset="0"/>
              </a:rPr>
              <a:t>*/</a:t>
            </a:r>
          </a:p>
          <a:p>
            <a:pPr marL="909638" indent="-909638" eaLnBrk="1" hangingPunct="1">
              <a:buFontTx/>
              <a:buNone/>
            </a:pPr>
            <a:r>
              <a:rPr lang="fr-CA" altLang="en-US" sz="2000" b="1" i="1" dirty="0" smtClean="0">
                <a:latin typeface="Calibri" panose="020F0502020204030204" pitchFamily="34" charset="0"/>
              </a:rPr>
              <a:t>			</a:t>
            </a:r>
            <a:r>
              <a:rPr lang="fr-CA" altLang="en-US" sz="2000" dirty="0" smtClean="0">
                <a:latin typeface="Calibri" panose="020F0502020204030204" pitchFamily="34" charset="0"/>
              </a:rPr>
              <a:t>- Pour chaque unité de sortie 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y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k</a:t>
            </a:r>
            <a:endParaRPr lang="fr-CA" altLang="en-US" sz="2000" i="1" baseline="-25000" dirty="0" smtClean="0">
              <a:latin typeface="Calibri" panose="020F0502020204030204" pitchFamily="34" charset="0"/>
            </a:endParaRPr>
          </a:p>
          <a:p>
            <a:pPr marL="909638" indent="-909638" eaLnBrk="1" hangingPunct="1">
              <a:lnSpc>
                <a:spcPct val="120000"/>
              </a:lnSpc>
              <a:buFontTx/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				</a:t>
            </a:r>
            <a:r>
              <a:rPr lang="fr-CA" altLang="en-US" sz="2000" i="1" dirty="0" smtClean="0">
                <a:latin typeface="Calibri" panose="020F0502020204030204" pitchFamily="34" charset="0"/>
                <a:sym typeface="Symbol" panose="05050102010706020507" pitchFamily="18" charset="2"/>
              </a:rPr>
              <a:t></a:t>
            </a:r>
            <a:r>
              <a:rPr lang="fr-CA" altLang="en-US" sz="2000" i="1" baseline="-25000" dirty="0" smtClean="0">
                <a:latin typeface="Calibri" panose="020F0502020204030204" pitchFamily="34" charset="0"/>
              </a:rPr>
              <a:t>k</a:t>
            </a:r>
            <a:r>
              <a:rPr lang="fr-CA" altLang="en-US" sz="2000" dirty="0" smtClean="0">
                <a:latin typeface="Calibri" panose="020F0502020204030204" pitchFamily="34" charset="0"/>
              </a:rPr>
              <a:t> = (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t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k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 – 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y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k</a:t>
            </a:r>
            <a:r>
              <a:rPr lang="fr-CA" altLang="en-US" sz="2000" dirty="0" smtClean="0">
                <a:latin typeface="Calibri" panose="020F0502020204030204" pitchFamily="34" charset="0"/>
              </a:rPr>
              <a:t>)*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f </a:t>
            </a:r>
            <a:r>
              <a:rPr lang="fr-CA" altLang="en-US" sz="2000" dirty="0" smtClean="0">
                <a:latin typeface="Calibri" panose="020F0502020204030204" pitchFamily="34" charset="0"/>
              </a:rPr>
              <a:t>’(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y</a:t>
            </a:r>
            <a:r>
              <a:rPr lang="fr-CA" altLang="en-US" sz="2000" baseline="-25000" dirty="0" err="1" smtClean="0">
                <a:latin typeface="Calibri" panose="020F0502020204030204" pitchFamily="34" charset="0"/>
              </a:rPr>
              <a:t>in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k</a:t>
            </a:r>
            <a:r>
              <a:rPr lang="fr-CA" altLang="en-US" sz="2000" dirty="0" smtClean="0">
                <a:latin typeface="Calibri" panose="020F0502020204030204" pitchFamily="34" charset="0"/>
              </a:rPr>
              <a:t>)     </a:t>
            </a:r>
            <a:r>
              <a:rPr lang="fr-CA" altLang="en-US" sz="1800" dirty="0" smtClean="0">
                <a:latin typeface="Calibri" panose="020F0502020204030204" pitchFamily="34" charset="0"/>
              </a:rPr>
              <a:t>/* erreur */</a:t>
            </a:r>
          </a:p>
          <a:p>
            <a:pPr marL="909638" indent="-909638" eaLnBrk="1" hangingPunct="1">
              <a:lnSpc>
                <a:spcPct val="120000"/>
              </a:lnSpc>
              <a:buFontTx/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				</a:t>
            </a:r>
            <a:r>
              <a:rPr lang="fr-CA" altLang="en-US" sz="2000" i="1" dirty="0" smtClean="0">
                <a:latin typeface="Calibri" panose="020F0502020204030204" pitchFamily="34" charset="0"/>
                <a:sym typeface="Symbol" panose="05050102010706020507" pitchFamily="18" charset="2"/>
              </a:rPr>
              <a:t>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wjk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 = </a:t>
            </a:r>
            <a:r>
              <a:rPr lang="fr-CA" altLang="en-US" sz="2000" i="1" dirty="0" smtClean="0">
                <a:latin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fr-CA" altLang="en-US" sz="2000" dirty="0" smtClean="0">
                <a:latin typeface="Calibri" panose="020F0502020204030204" pitchFamily="34" charset="0"/>
              </a:rPr>
              <a:t>*</a:t>
            </a:r>
            <a:r>
              <a:rPr lang="fr-CA" altLang="en-US" sz="2000" i="1" dirty="0" smtClean="0">
                <a:latin typeface="Calibri" panose="020F0502020204030204" pitchFamily="34" charset="0"/>
                <a:sym typeface="Symbol" panose="05050102010706020507" pitchFamily="18" charset="2"/>
              </a:rPr>
              <a:t></a:t>
            </a:r>
            <a:r>
              <a:rPr lang="fr-CA" altLang="en-US" sz="2000" i="1" baseline="-25000" dirty="0" smtClean="0">
                <a:latin typeface="Calibri" panose="020F0502020204030204" pitchFamily="34" charset="0"/>
              </a:rPr>
              <a:t>k</a:t>
            </a:r>
            <a:r>
              <a:rPr lang="fr-CA" altLang="en-US" sz="2000" dirty="0" smtClean="0">
                <a:latin typeface="Calibri" panose="020F0502020204030204" pitchFamily="34" charset="0"/>
              </a:rPr>
              <a:t>*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z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j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 </a:t>
            </a:r>
            <a:r>
              <a:rPr lang="fr-CA" altLang="en-US" sz="2000" dirty="0" smtClean="0">
                <a:latin typeface="Calibri" panose="020F0502020204030204" pitchFamily="34" charset="0"/>
              </a:rPr>
              <a:t>             </a:t>
            </a:r>
            <a:r>
              <a:rPr lang="fr-CA" altLang="en-US" sz="1800" dirty="0" smtClean="0">
                <a:latin typeface="Calibri" panose="020F0502020204030204" pitchFamily="34" charset="0"/>
              </a:rPr>
              <a:t>/* utilisé pour changer w */</a:t>
            </a:r>
          </a:p>
          <a:p>
            <a:pPr marL="909638" indent="-909638" eaLnBrk="1" hangingPunct="1">
              <a:buFontTx/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			- Pour chaque unité cachée </a:t>
            </a:r>
            <a:r>
              <a:rPr lang="fr-CA" altLang="en-US" sz="1600" i="1" dirty="0" err="1" smtClean="0">
                <a:latin typeface="Calibri" panose="020F0502020204030204" pitchFamily="34" charset="0"/>
              </a:rPr>
              <a:t>Z</a:t>
            </a:r>
            <a:r>
              <a:rPr lang="fr-CA" altLang="en-US" sz="1600" i="1" baseline="-25000" dirty="0" err="1" smtClean="0">
                <a:latin typeface="Calibri" panose="020F0502020204030204" pitchFamily="34" charset="0"/>
              </a:rPr>
              <a:t>j</a:t>
            </a:r>
            <a:endParaRPr lang="fr-CA" altLang="en-US" sz="1600" i="1" baseline="-25000" dirty="0" smtClean="0">
              <a:latin typeface="Calibri" panose="020F0502020204030204" pitchFamily="34" charset="0"/>
            </a:endParaRPr>
          </a:p>
          <a:p>
            <a:pPr marL="909638" indent="-909638" eaLnBrk="1" hangingPunct="1">
              <a:lnSpc>
                <a:spcPct val="120000"/>
              </a:lnSpc>
              <a:buFontTx/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		 		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 </a:t>
            </a:r>
            <a:r>
              <a:rPr lang="fr-CA" altLang="en-US" sz="2000" i="1" dirty="0" smtClean="0">
                <a:latin typeface="Calibri" panose="020F0502020204030204" pitchFamily="34" charset="0"/>
                <a:sym typeface="Symbol" panose="05050102010706020507" pitchFamily="18" charset="2"/>
              </a:rPr>
              <a:t></a:t>
            </a:r>
            <a:r>
              <a:rPr lang="fr-CA" altLang="en-US" sz="2000" baseline="-25000" dirty="0" err="1" smtClean="0">
                <a:latin typeface="Calibri" panose="020F0502020204030204" pitchFamily="34" charset="0"/>
              </a:rPr>
              <a:t>in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j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 </a:t>
            </a:r>
            <a:r>
              <a:rPr lang="fr-CA" altLang="en-US" sz="2000" dirty="0" smtClean="0">
                <a:latin typeface="Calibri" panose="020F0502020204030204" pitchFamily="34" charset="0"/>
              </a:rPr>
              <a:t>= Somme(</a:t>
            </a:r>
            <a:r>
              <a:rPr lang="fr-CA" altLang="en-US" sz="2000" i="1" dirty="0" smtClean="0">
                <a:latin typeface="Calibri" panose="020F0502020204030204" pitchFamily="34" charset="0"/>
                <a:sym typeface="Symbol" panose="05050102010706020507" pitchFamily="18" charset="2"/>
              </a:rPr>
              <a:t></a:t>
            </a:r>
            <a:r>
              <a:rPr lang="fr-CA" altLang="en-US" sz="2000" i="1" baseline="-25000" dirty="0" smtClean="0">
                <a:latin typeface="Calibri" panose="020F0502020204030204" pitchFamily="34" charset="0"/>
              </a:rPr>
              <a:t>k</a:t>
            </a:r>
            <a:r>
              <a:rPr lang="fr-CA" altLang="en-US" sz="2000" dirty="0" smtClean="0">
                <a:latin typeface="Calibri" panose="020F0502020204030204" pitchFamily="34" charset="0"/>
              </a:rPr>
              <a:t>*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w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jk</a:t>
            </a:r>
            <a:r>
              <a:rPr lang="fr-CA" altLang="en-US" sz="2000" dirty="0" smtClean="0">
                <a:latin typeface="Calibri" panose="020F0502020204030204" pitchFamily="34" charset="0"/>
              </a:rPr>
              <a:t>)   	</a:t>
            </a:r>
            <a:r>
              <a:rPr lang="fr-CA" altLang="en-US" sz="1800" dirty="0" smtClean="0">
                <a:latin typeface="Calibri" panose="020F0502020204030204" pitchFamily="34" charset="0"/>
              </a:rPr>
              <a:t>/* erreur </a:t>
            </a:r>
            <a:r>
              <a:rPr lang="fr-CA" altLang="en-US" sz="1800" dirty="0" err="1" smtClean="0">
                <a:latin typeface="Calibri" panose="020F0502020204030204" pitchFamily="34" charset="0"/>
              </a:rPr>
              <a:t>retropropagée</a:t>
            </a:r>
            <a:r>
              <a:rPr lang="fr-CA" altLang="en-US" sz="1800" dirty="0" smtClean="0">
                <a:latin typeface="Calibri" panose="020F0502020204030204" pitchFamily="34" charset="0"/>
              </a:rPr>
              <a:t> */</a:t>
            </a:r>
          </a:p>
          <a:p>
            <a:pPr marL="909638" indent="-909638" eaLnBrk="1" hangingPunct="1">
              <a:lnSpc>
                <a:spcPct val="120000"/>
              </a:lnSpc>
              <a:buFontTx/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				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 </a:t>
            </a:r>
            <a:r>
              <a:rPr lang="fr-CA" altLang="en-US" sz="2000" i="1" dirty="0" smtClean="0">
                <a:latin typeface="Calibri" panose="020F0502020204030204" pitchFamily="34" charset="0"/>
                <a:sym typeface="Symbol" panose="05050102010706020507" pitchFamily="18" charset="2"/>
              </a:rPr>
              <a:t></a:t>
            </a:r>
            <a:r>
              <a:rPr lang="fr-CA" altLang="en-US" sz="2000" i="1" baseline="-25000" dirty="0" smtClean="0">
                <a:latin typeface="Calibri" panose="020F0502020204030204" pitchFamily="34" charset="0"/>
              </a:rPr>
              <a:t>j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 </a:t>
            </a:r>
            <a:r>
              <a:rPr lang="fr-CA" altLang="en-US" sz="2000" dirty="0" smtClean="0">
                <a:latin typeface="Calibri" panose="020F0502020204030204" pitchFamily="34" charset="0"/>
              </a:rPr>
              <a:t>= </a:t>
            </a:r>
            <a:r>
              <a:rPr lang="fr-CA" altLang="en-US" sz="2000" i="1" dirty="0" smtClean="0">
                <a:latin typeface="Calibri" panose="020F0502020204030204" pitchFamily="34" charset="0"/>
                <a:sym typeface="Symbol" panose="05050102010706020507" pitchFamily="18" charset="2"/>
              </a:rPr>
              <a:t></a:t>
            </a:r>
            <a:r>
              <a:rPr lang="fr-CA" altLang="en-US" sz="2000" baseline="-25000" dirty="0" err="1" smtClean="0">
                <a:latin typeface="Calibri" panose="020F0502020204030204" pitchFamily="34" charset="0"/>
              </a:rPr>
              <a:t>in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j</a:t>
            </a:r>
            <a:r>
              <a:rPr lang="fr-CA" altLang="en-US" sz="2000" dirty="0" smtClean="0">
                <a:latin typeface="Calibri" panose="020F0502020204030204" pitchFamily="34" charset="0"/>
              </a:rPr>
              <a:t>*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f </a:t>
            </a:r>
            <a:r>
              <a:rPr lang="fr-CA" altLang="en-US" sz="2000" dirty="0" smtClean="0">
                <a:latin typeface="Calibri" panose="020F0502020204030204" pitchFamily="34" charset="0"/>
              </a:rPr>
              <a:t>’(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z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inj</a:t>
            </a:r>
            <a:r>
              <a:rPr lang="fr-CA" altLang="en-US" sz="2000" dirty="0" smtClean="0">
                <a:latin typeface="Calibri" panose="020F0502020204030204" pitchFamily="34" charset="0"/>
              </a:rPr>
              <a:t>)         	</a:t>
            </a:r>
            <a:r>
              <a:rPr lang="fr-CA" altLang="en-US" sz="1800" dirty="0" smtClean="0">
                <a:latin typeface="Calibri" panose="020F0502020204030204" pitchFamily="34" charset="0"/>
              </a:rPr>
              <a:t>/* erreur finale */</a:t>
            </a:r>
          </a:p>
          <a:p>
            <a:pPr marL="909638" indent="-909638" eaLnBrk="1" hangingPunct="1">
              <a:lnSpc>
                <a:spcPct val="120000"/>
              </a:lnSpc>
              <a:buFontTx/>
              <a:buNone/>
            </a:pPr>
            <a:r>
              <a:rPr lang="fr-CA" altLang="en-US" sz="1800" dirty="0" smtClean="0">
                <a:latin typeface="Calibri" panose="020F0502020204030204" pitchFamily="34" charset="0"/>
              </a:rPr>
              <a:t>				 </a:t>
            </a:r>
            <a:r>
              <a:rPr lang="fr-CA" altLang="en-US" sz="2000" i="1" dirty="0" smtClean="0">
                <a:latin typeface="Calibri" panose="020F0502020204030204" pitchFamily="34" charset="0"/>
                <a:sym typeface="Symbol" panose="05050102010706020507" pitchFamily="18" charset="2"/>
              </a:rPr>
              <a:t>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vij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 </a:t>
            </a:r>
            <a:r>
              <a:rPr lang="fr-CA" altLang="en-US" sz="2000" dirty="0" smtClean="0">
                <a:latin typeface="Calibri" panose="020F0502020204030204" pitchFamily="34" charset="0"/>
              </a:rPr>
              <a:t>= </a:t>
            </a:r>
            <a:r>
              <a:rPr lang="fr-CA" altLang="en-US" sz="2000" i="1" dirty="0" smtClean="0">
                <a:latin typeface="Calibri" panose="020F0502020204030204" pitchFamily="34" charset="0"/>
                <a:sym typeface="Symbol" panose="05050102010706020507" pitchFamily="18" charset="2"/>
              </a:rPr>
              <a:t>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*</a:t>
            </a:r>
            <a:r>
              <a:rPr lang="fr-CA" altLang="en-US" sz="2000" i="1" dirty="0" smtClean="0">
                <a:latin typeface="Calibri" panose="020F0502020204030204" pitchFamily="34" charset="0"/>
                <a:sym typeface="Symbol" panose="05050102010706020507" pitchFamily="18" charset="2"/>
              </a:rPr>
              <a:t></a:t>
            </a:r>
            <a:r>
              <a:rPr lang="fr-CA" altLang="en-US" sz="2000" i="1" baseline="-25000" dirty="0" smtClean="0">
                <a:latin typeface="Calibri" panose="020F0502020204030204" pitchFamily="34" charset="0"/>
              </a:rPr>
              <a:t> j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*x</a:t>
            </a:r>
            <a:r>
              <a:rPr lang="fr-CA" altLang="en-US" sz="2000" i="1" baseline="-25000" dirty="0" smtClean="0">
                <a:latin typeface="Calibri" panose="020F0502020204030204" pitchFamily="34" charset="0"/>
              </a:rPr>
              <a:t>i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 </a:t>
            </a:r>
            <a:r>
              <a:rPr lang="fr-CA" altLang="en-US" sz="2000" dirty="0" smtClean="0">
                <a:latin typeface="Calibri" panose="020F0502020204030204" pitchFamily="34" charset="0"/>
              </a:rPr>
              <a:t>		</a:t>
            </a:r>
            <a:r>
              <a:rPr lang="fr-CA" altLang="en-US" sz="1800" dirty="0" smtClean="0">
                <a:latin typeface="Calibri" panose="020F0502020204030204" pitchFamily="34" charset="0"/>
              </a:rPr>
              <a:t>/* utilisé pour changer </a:t>
            </a:r>
            <a:r>
              <a:rPr lang="fr-CA" altLang="en-US" sz="1800" i="1" dirty="0" smtClean="0">
                <a:latin typeface="Calibri" panose="020F0502020204030204" pitchFamily="34" charset="0"/>
              </a:rPr>
              <a:t>w</a:t>
            </a:r>
            <a:r>
              <a:rPr lang="fr-CA" altLang="en-US" sz="1800" dirty="0" smtClean="0">
                <a:latin typeface="Calibri" panose="020F0502020204030204" pitchFamily="34" charset="0"/>
              </a:rPr>
              <a:t> */</a:t>
            </a:r>
          </a:p>
          <a:p>
            <a:pPr marL="909638" indent="-909638" eaLnBrk="1" hangingPunct="1">
              <a:buFontTx/>
              <a:buNone/>
            </a:pPr>
            <a:r>
              <a:rPr lang="fr-CA" altLang="en-US" sz="1800" dirty="0" smtClean="0">
                <a:latin typeface="Calibri" panose="020F0502020204030204" pitchFamily="34" charset="0"/>
              </a:rPr>
              <a:t>	</a:t>
            </a:r>
          </a:p>
          <a:p>
            <a:pPr marL="909638" indent="-909638" eaLnBrk="1" hangingPunct="1">
              <a:buFontTx/>
              <a:buNone/>
            </a:pPr>
            <a:r>
              <a:rPr lang="fr-CA" altLang="en-US" sz="2000" b="1" i="1" dirty="0" smtClean="0">
                <a:latin typeface="Calibri" panose="020F0502020204030204" pitchFamily="34" charset="0"/>
              </a:rPr>
              <a:t>			/* Adaptation des poids */</a:t>
            </a:r>
          </a:p>
          <a:p>
            <a:pPr marL="909638" indent="-909638" eaLnBrk="1" hangingPunct="1">
              <a:buFontTx/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 </a:t>
            </a:r>
            <a:r>
              <a:rPr lang="fr-CA" altLang="en-US" sz="2000" b="1" i="1" dirty="0" smtClean="0">
                <a:latin typeface="Calibri" panose="020F0502020204030204" pitchFamily="34" charset="0"/>
              </a:rPr>
              <a:t>			</a:t>
            </a:r>
            <a:r>
              <a:rPr lang="fr-CA" altLang="en-US" sz="2000" dirty="0" smtClean="0">
                <a:latin typeface="Calibri" panose="020F0502020204030204" pitchFamily="34" charset="0"/>
              </a:rPr>
              <a:t>- Adaptation des poids incluant les biais</a:t>
            </a:r>
          </a:p>
          <a:p>
            <a:pPr marL="909638" indent="-909638" eaLnBrk="1" hangingPunct="1">
              <a:buFontTx/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		 		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w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jk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 </a:t>
            </a:r>
            <a:r>
              <a:rPr lang="fr-CA" altLang="en-US" sz="2000" dirty="0" smtClean="0">
                <a:latin typeface="Calibri" panose="020F0502020204030204" pitchFamily="34" charset="0"/>
              </a:rPr>
              <a:t>= 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w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jk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 + </a:t>
            </a:r>
            <a:r>
              <a:rPr lang="fr-CA" altLang="en-US" sz="2000" i="1" dirty="0" smtClean="0">
                <a:latin typeface="Calibri" panose="020F0502020204030204" pitchFamily="34" charset="0"/>
                <a:sym typeface="Symbol" panose="05050102010706020507" pitchFamily="18" charset="2"/>
              </a:rPr>
              <a:t>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wjk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 </a:t>
            </a:r>
            <a:r>
              <a:rPr lang="fr-CA" altLang="en-US" sz="2000" dirty="0" smtClean="0">
                <a:latin typeface="Calibri" panose="020F0502020204030204" pitchFamily="34" charset="0"/>
              </a:rPr>
              <a:t>		pour tous les 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j</a:t>
            </a:r>
            <a:r>
              <a:rPr lang="fr-CA" altLang="en-US" sz="2000" dirty="0" smtClean="0">
                <a:latin typeface="Calibri" panose="020F0502020204030204" pitchFamily="34" charset="0"/>
              </a:rPr>
              <a:t>, 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k</a:t>
            </a:r>
            <a:r>
              <a:rPr lang="fr-CA" altLang="en-US" sz="2000" dirty="0" smtClean="0">
                <a:latin typeface="Calibri" panose="020F0502020204030204" pitchFamily="34" charset="0"/>
              </a:rPr>
              <a:t>;</a:t>
            </a:r>
          </a:p>
          <a:p>
            <a:pPr marL="909638" indent="-909638" eaLnBrk="1" hangingPunct="1">
              <a:buFontTx/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				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v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ij</a:t>
            </a:r>
            <a:r>
              <a:rPr lang="fr-CA" altLang="en-US" sz="2000" dirty="0" smtClean="0">
                <a:latin typeface="Calibri" panose="020F0502020204030204" pitchFamily="34" charset="0"/>
              </a:rPr>
              <a:t> =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 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v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ij</a:t>
            </a:r>
            <a:r>
              <a:rPr lang="fr-CA" altLang="en-US" sz="2000" dirty="0" smtClean="0">
                <a:latin typeface="Calibri" panose="020F0502020204030204" pitchFamily="34" charset="0"/>
              </a:rPr>
              <a:t> + </a:t>
            </a:r>
            <a:r>
              <a:rPr lang="fr-CA" altLang="en-US" sz="2000" i="1" dirty="0" smtClean="0">
                <a:latin typeface="Calibri" panose="020F0502020204030204" pitchFamily="34" charset="0"/>
                <a:sym typeface="Symbol" panose="05050102010706020507" pitchFamily="18" charset="2"/>
              </a:rPr>
              <a:t>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vij</a:t>
            </a:r>
            <a:r>
              <a:rPr lang="fr-CA" altLang="en-US" sz="2000" i="1" baseline="-25000" dirty="0" smtClean="0">
                <a:latin typeface="Calibri" panose="020F0502020204030204" pitchFamily="34" charset="0"/>
              </a:rPr>
              <a:t> </a:t>
            </a:r>
            <a:r>
              <a:rPr lang="fr-CA" altLang="en-US" sz="2000" dirty="0" smtClean="0">
                <a:latin typeface="Calibri" panose="020F0502020204030204" pitchFamily="34" charset="0"/>
              </a:rPr>
              <a:t>		pour tous les 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i</a:t>
            </a:r>
            <a:r>
              <a:rPr lang="fr-CA" altLang="en-US" sz="2000" dirty="0" smtClean="0">
                <a:latin typeface="Calibri" panose="020F0502020204030204" pitchFamily="34" charset="0"/>
              </a:rPr>
              <a:t>, 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j</a:t>
            </a:r>
            <a:r>
              <a:rPr lang="fr-CA" altLang="en-US" sz="2000" dirty="0" smtClean="0">
                <a:latin typeface="Calibri" panose="020F0502020204030204" pitchFamily="34" charset="0"/>
              </a:rPr>
              <a:t>;</a:t>
            </a:r>
          </a:p>
          <a:p>
            <a:pPr marL="909638" indent="-909638" eaLnBrk="1" hangingPunct="1">
              <a:spcBef>
                <a:spcPts val="1200"/>
              </a:spcBef>
              <a:buFontTx/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     	Jusqu’à ce que la condition d’arrêt soit atteinte</a:t>
            </a:r>
          </a:p>
          <a:p>
            <a:pPr marL="909638" indent="-909638" eaLnBrk="1" hangingPunct="1">
              <a:buFontTx/>
              <a:buNone/>
            </a:pPr>
            <a:endParaRPr lang="fr-CA" altLang="en-US" sz="2000" dirty="0" smtClean="0"/>
          </a:p>
        </p:txBody>
      </p:sp>
      <p:grpSp>
        <p:nvGrpSpPr>
          <p:cNvPr id="22" name="Group 45"/>
          <p:cNvGrpSpPr>
            <a:grpSpLocks/>
          </p:cNvGrpSpPr>
          <p:nvPr/>
        </p:nvGrpSpPr>
        <p:grpSpPr bwMode="auto">
          <a:xfrm>
            <a:off x="411163" y="1793874"/>
            <a:ext cx="1371600" cy="2900363"/>
            <a:chOff x="4684" y="904"/>
            <a:chExt cx="864" cy="1827"/>
          </a:xfrm>
        </p:grpSpPr>
        <p:sp>
          <p:nvSpPr>
            <p:cNvPr id="23" name="Oval 46"/>
            <p:cNvSpPr>
              <a:spLocks noChangeArrowheads="1"/>
            </p:cNvSpPr>
            <p:nvPr/>
          </p:nvSpPr>
          <p:spPr bwMode="auto">
            <a:xfrm rot="-5400000">
              <a:off x="5235" y="912"/>
              <a:ext cx="173" cy="2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24" name="Text Box 47"/>
            <p:cNvSpPr txBox="1">
              <a:spLocks noChangeArrowheads="1"/>
            </p:cNvSpPr>
            <p:nvPr/>
          </p:nvSpPr>
          <p:spPr bwMode="auto">
            <a:xfrm>
              <a:off x="5218" y="904"/>
              <a:ext cx="33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b="1" i="1" dirty="0" err="1"/>
                <a:t>y</a:t>
              </a:r>
              <a:r>
                <a:rPr lang="fr-CA" altLang="en-US" sz="1400" b="1" i="1" baseline="-25000" dirty="0" err="1"/>
                <a:t>k</a:t>
              </a:r>
              <a:endParaRPr lang="fr-CA" altLang="en-US" sz="1400" b="1" i="1" baseline="-25000" dirty="0"/>
            </a:p>
          </p:txBody>
        </p:sp>
        <p:sp>
          <p:nvSpPr>
            <p:cNvPr id="25" name="Line 48"/>
            <p:cNvSpPr>
              <a:spLocks noChangeShapeType="1"/>
            </p:cNvSpPr>
            <p:nvPr/>
          </p:nvSpPr>
          <p:spPr bwMode="auto">
            <a:xfrm rot="16200000" flipV="1">
              <a:off x="4972" y="1463"/>
              <a:ext cx="6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6" name="Oval 49"/>
            <p:cNvSpPr>
              <a:spLocks noChangeArrowheads="1"/>
            </p:cNvSpPr>
            <p:nvPr/>
          </p:nvSpPr>
          <p:spPr bwMode="auto">
            <a:xfrm rot="-5400000">
              <a:off x="5201" y="2499"/>
              <a:ext cx="231" cy="23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27" name="Line 50"/>
            <p:cNvSpPr>
              <a:spLocks noChangeShapeType="1"/>
            </p:cNvSpPr>
            <p:nvPr/>
          </p:nvSpPr>
          <p:spPr bwMode="auto">
            <a:xfrm rot="-5400000">
              <a:off x="5085" y="2269"/>
              <a:ext cx="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" name="Text Box 51"/>
            <p:cNvSpPr txBox="1">
              <a:spLocks noChangeArrowheads="1"/>
            </p:cNvSpPr>
            <p:nvPr/>
          </p:nvSpPr>
          <p:spPr bwMode="auto">
            <a:xfrm>
              <a:off x="5096" y="1432"/>
              <a:ext cx="4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i="1" dirty="0" err="1"/>
                <a:t>w</a:t>
              </a:r>
              <a:r>
                <a:rPr lang="fr-CA" altLang="en-US" sz="1400" i="1" baseline="-25000" dirty="0" err="1"/>
                <a:t>jk</a:t>
              </a:r>
              <a:endParaRPr lang="fr-CA" altLang="en-US" sz="1400" i="1" baseline="-25000" dirty="0"/>
            </a:p>
          </p:txBody>
        </p:sp>
        <p:sp>
          <p:nvSpPr>
            <p:cNvPr id="29" name="Text Box 52"/>
            <p:cNvSpPr txBox="1">
              <a:spLocks noChangeArrowheads="1"/>
            </p:cNvSpPr>
            <p:nvPr/>
          </p:nvSpPr>
          <p:spPr bwMode="auto">
            <a:xfrm>
              <a:off x="5116" y="2211"/>
              <a:ext cx="3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600" i="1" dirty="0" err="1"/>
                <a:t>v</a:t>
              </a:r>
              <a:r>
                <a:rPr lang="fr-CA" altLang="en-US" sz="1600" i="1" baseline="-25000" dirty="0" err="1"/>
                <a:t>ij</a:t>
              </a:r>
              <a:endParaRPr lang="fr-CA" altLang="en-US" sz="1600" i="1" baseline="-25000" dirty="0"/>
            </a:p>
          </p:txBody>
        </p:sp>
        <p:sp>
          <p:nvSpPr>
            <p:cNvPr id="30" name="Text Box 53"/>
            <p:cNvSpPr txBox="1">
              <a:spLocks noChangeArrowheads="1"/>
            </p:cNvSpPr>
            <p:nvPr/>
          </p:nvSpPr>
          <p:spPr bwMode="auto">
            <a:xfrm>
              <a:off x="5206" y="2500"/>
              <a:ext cx="2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b="1" i="1" dirty="0"/>
                <a:t>x</a:t>
              </a:r>
              <a:r>
                <a:rPr lang="fr-CA" altLang="en-US" sz="1400" b="1" i="1" baseline="-25000" dirty="0"/>
                <a:t>i</a:t>
              </a:r>
            </a:p>
          </p:txBody>
        </p:sp>
        <p:sp>
          <p:nvSpPr>
            <p:cNvPr id="31" name="Oval 54"/>
            <p:cNvSpPr>
              <a:spLocks noChangeArrowheads="1"/>
            </p:cNvSpPr>
            <p:nvPr/>
          </p:nvSpPr>
          <p:spPr bwMode="auto">
            <a:xfrm rot="-5400000">
              <a:off x="5202" y="1806"/>
              <a:ext cx="230" cy="23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32" name="Text Box 55"/>
            <p:cNvSpPr txBox="1">
              <a:spLocks noChangeArrowheads="1"/>
            </p:cNvSpPr>
            <p:nvPr/>
          </p:nvSpPr>
          <p:spPr bwMode="auto">
            <a:xfrm>
              <a:off x="5218" y="1832"/>
              <a:ext cx="26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b="1" i="1" dirty="0" err="1"/>
                <a:t>z</a:t>
              </a:r>
              <a:r>
                <a:rPr lang="fr-CA" altLang="en-US" sz="1400" b="1" i="1" baseline="-25000" dirty="0" err="1"/>
                <a:t>j</a:t>
              </a:r>
              <a:endParaRPr lang="fr-CA" altLang="en-US" sz="1600" i="1" baseline="-25000" dirty="0"/>
            </a:p>
          </p:txBody>
        </p:sp>
        <p:sp>
          <p:nvSpPr>
            <p:cNvPr id="33" name="Line 56"/>
            <p:cNvSpPr>
              <a:spLocks noChangeShapeType="1"/>
            </p:cNvSpPr>
            <p:nvPr/>
          </p:nvSpPr>
          <p:spPr bwMode="auto">
            <a:xfrm rot="-5400000">
              <a:off x="5001" y="1922"/>
              <a:ext cx="100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4" name="Text Box 57"/>
            <p:cNvSpPr txBox="1">
              <a:spLocks noChangeArrowheads="1"/>
            </p:cNvSpPr>
            <p:nvPr/>
          </p:nvSpPr>
          <p:spPr bwMode="auto">
            <a:xfrm>
              <a:off x="4928" y="2057"/>
              <a:ext cx="4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i="1" dirty="0"/>
                <a:t>v</a:t>
              </a:r>
              <a:r>
                <a:rPr lang="fr-CA" altLang="en-US" sz="1400" i="1" baseline="-25000" dirty="0"/>
                <a:t>0j</a:t>
              </a:r>
            </a:p>
          </p:txBody>
        </p:sp>
        <p:sp>
          <p:nvSpPr>
            <p:cNvPr id="35" name="Oval 58"/>
            <p:cNvSpPr>
              <a:spLocks noChangeArrowheads="1"/>
            </p:cNvSpPr>
            <p:nvPr/>
          </p:nvSpPr>
          <p:spPr bwMode="auto">
            <a:xfrm rot="-5400000">
              <a:off x="4685" y="2037"/>
              <a:ext cx="232" cy="233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36" name="Text Box 59"/>
            <p:cNvSpPr txBox="1">
              <a:spLocks noChangeArrowheads="1"/>
            </p:cNvSpPr>
            <p:nvPr/>
          </p:nvSpPr>
          <p:spPr bwMode="auto">
            <a:xfrm>
              <a:off x="4725" y="2038"/>
              <a:ext cx="2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dirty="0"/>
                <a:t>1</a:t>
              </a:r>
            </a:p>
          </p:txBody>
        </p:sp>
        <p:sp>
          <p:nvSpPr>
            <p:cNvPr id="37" name="Line 60"/>
            <p:cNvSpPr>
              <a:spLocks noChangeShapeType="1"/>
            </p:cNvSpPr>
            <p:nvPr/>
          </p:nvSpPr>
          <p:spPr bwMode="auto">
            <a:xfrm rot="-5400000">
              <a:off x="5013" y="980"/>
              <a:ext cx="10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38" name="Text Box 61"/>
            <p:cNvSpPr txBox="1">
              <a:spLocks noChangeArrowheads="1"/>
            </p:cNvSpPr>
            <p:nvPr/>
          </p:nvSpPr>
          <p:spPr bwMode="auto">
            <a:xfrm>
              <a:off x="4955" y="1139"/>
              <a:ext cx="45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i="1" dirty="0"/>
                <a:t>w</a:t>
              </a:r>
              <a:r>
                <a:rPr lang="fr-CA" altLang="en-US" sz="1400" i="1" baseline="-25000" dirty="0"/>
                <a:t>0k</a:t>
              </a:r>
            </a:p>
          </p:txBody>
        </p:sp>
        <p:sp>
          <p:nvSpPr>
            <p:cNvPr id="39" name="Oval 62"/>
            <p:cNvSpPr>
              <a:spLocks noChangeArrowheads="1"/>
            </p:cNvSpPr>
            <p:nvPr/>
          </p:nvSpPr>
          <p:spPr bwMode="auto">
            <a:xfrm rot="-5400000">
              <a:off x="4697" y="1098"/>
              <a:ext cx="229" cy="232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40" name="Text Box 63"/>
            <p:cNvSpPr txBox="1">
              <a:spLocks noChangeArrowheads="1"/>
            </p:cNvSpPr>
            <p:nvPr/>
          </p:nvSpPr>
          <p:spPr bwMode="auto">
            <a:xfrm>
              <a:off x="4724" y="1139"/>
              <a:ext cx="2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400" dirty="0"/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kern="1200" dirty="0">
                <a:solidFill>
                  <a:srgbClr val="0070C0"/>
                </a:solidFill>
              </a:rPr>
              <a:t>Pseudocode</a:t>
            </a:r>
          </a:p>
        </p:txBody>
      </p:sp>
      <p:sp>
        <p:nvSpPr>
          <p:cNvPr id="10" name="AutoShape 8" descr="\Delta w_h"/>
          <p:cNvSpPr>
            <a:spLocks noChangeAspect="1" noChangeArrowheads="1"/>
          </p:cNvSpPr>
          <p:nvPr/>
        </p:nvSpPr>
        <p:spPr bwMode="auto">
          <a:xfrm>
            <a:off x="73342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1" name="AutoShape 9" descr="\Delta w_i"/>
          <p:cNvSpPr>
            <a:spLocks noChangeAspect="1" noChangeArrowheads="1"/>
          </p:cNvSpPr>
          <p:nvPr/>
        </p:nvSpPr>
        <p:spPr bwMode="auto">
          <a:xfrm>
            <a:off x="6616700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242225" y="1973262"/>
            <a:ext cx="8835163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initialize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network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weights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values)</a:t>
            </a:r>
            <a:endParaRPr lang="fr-CA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CA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endParaRPr lang="fr-CA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fr-CA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forEach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training exemple </a:t>
            </a:r>
            <a:r>
              <a:rPr lang="fr-CA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</a:t>
            </a:r>
            <a:endParaRPr lang="fr-CA" sz="1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prediction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sortie_réseau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CA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éseau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fr-CA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//</a:t>
            </a:r>
            <a:r>
              <a:rPr lang="fr-CA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forward</a:t>
            </a:r>
            <a:r>
              <a:rPr lang="fr-CA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pass</a:t>
            </a:r>
            <a:endParaRPr lang="fr-CA" sz="1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compute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prediction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actual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at the output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units</a:t>
            </a:r>
            <a:endParaRPr lang="fr-CA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compute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</a:t>
            </a:r>
            <a:r>
              <a:rPr lang="fr-CA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fr-CA" sz="18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all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weights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hidden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layer to output layer  </a:t>
            </a:r>
            <a:r>
              <a:rPr lang="fr-CA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// </a:t>
            </a:r>
            <a:r>
              <a:rPr lang="fr-CA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backward</a:t>
            </a:r>
            <a:r>
              <a:rPr lang="fr-CA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pass</a:t>
            </a:r>
            <a:r>
              <a:rPr lang="fr-CA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pPr>
              <a:spcAft>
                <a:spcPts val="600"/>
              </a:spcAft>
            </a:pP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compute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</a:t>
            </a:r>
            <a:r>
              <a:rPr lang="fr-CA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fr-CA" sz="1800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all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weights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input layer to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hidden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layer      </a:t>
            </a:r>
            <a:r>
              <a:rPr lang="fr-CA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// </a:t>
            </a:r>
            <a:r>
              <a:rPr lang="fr-CA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backward</a:t>
            </a:r>
            <a:r>
              <a:rPr lang="fr-CA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pass</a:t>
            </a:r>
            <a:r>
              <a:rPr lang="fr-CA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cont’d</a:t>
            </a:r>
            <a:r>
              <a:rPr lang="fr-CA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  <a:p>
            <a:pPr>
              <a:spcAft>
                <a:spcPts val="600"/>
              </a:spcAft>
            </a:pP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update network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weights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// input layer not </a:t>
            </a:r>
            <a:r>
              <a:rPr lang="fr-CA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modified</a:t>
            </a:r>
            <a:r>
              <a:rPr lang="fr-CA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fr-CA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fr-CA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estimate</a:t>
            </a:r>
            <a:endParaRPr lang="fr-CA" sz="1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CA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until</a:t>
            </a:r>
            <a:r>
              <a:rPr lang="fr-CA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classified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correctly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another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stopping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criterion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satisfied</a:t>
            </a:r>
            <a:endParaRPr lang="fr-CA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r-CA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return </a:t>
            </a:r>
            <a:r>
              <a:rPr lang="fr-CA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network</a:t>
            </a:r>
          </a:p>
          <a:p>
            <a:pPr>
              <a:spcAft>
                <a:spcPts val="600"/>
              </a:spcAft>
            </a:pPr>
            <a:endParaRPr lang="fr-C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fr-CA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* By </a:t>
            </a:r>
            <a:r>
              <a:rPr lang="fr-CA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fr-CA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backpropagation</a:t>
            </a:r>
            <a:endParaRPr lang="fr-CA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2949" y="385879"/>
            <a:ext cx="8183169" cy="5881687"/>
          </a:xfrm>
        </p:spPr>
        <p:txBody>
          <a:bodyPr/>
          <a:lstStyle/>
          <a:p>
            <a:pPr marL="398463" indent="-398463" eaLnBrk="1" hangingPunct="1">
              <a:buFontTx/>
              <a:buNone/>
            </a:pPr>
            <a:r>
              <a:rPr lang="fr-CA" altLang="en-US" sz="2000" b="1" i="1" dirty="0" smtClean="0"/>
              <a:t>     </a:t>
            </a:r>
            <a:r>
              <a:rPr lang="fr-CA" altLang="en-US" sz="3600" kern="1200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Notes :</a:t>
            </a:r>
          </a:p>
          <a:p>
            <a:pPr marL="568325" eaLnBrk="1" hangingPunct="1"/>
            <a:r>
              <a:rPr lang="fr-CA" altLang="en-US" sz="2000" dirty="0" smtClean="0">
                <a:latin typeface="Calibri" panose="020F0502020204030204" pitchFamily="34" charset="0"/>
              </a:rPr>
              <a:t>L’erreur pour un neurone caché 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z </a:t>
            </a:r>
            <a:r>
              <a:rPr lang="fr-CA" altLang="en-US" sz="2000" dirty="0" smtClean="0">
                <a:latin typeface="Calibri" panose="020F0502020204030204" pitchFamily="34" charset="0"/>
              </a:rPr>
              <a:t>est la somme pondérée des erreurs </a:t>
            </a:r>
            <a:r>
              <a:rPr lang="fr-CA" altLang="en-US" sz="2000" i="1" dirty="0" smtClean="0">
                <a:latin typeface="Calibri" panose="020F0502020204030204" pitchFamily="34" charset="0"/>
                <a:sym typeface="Symbol" panose="05050102010706020507" pitchFamily="18" charset="2"/>
              </a:rPr>
              <a:t></a:t>
            </a:r>
            <a:r>
              <a:rPr lang="fr-CA" altLang="en-US" sz="2000" i="1" baseline="-25000" dirty="0" smtClean="0">
                <a:latin typeface="Calibri" panose="020F0502020204030204" pitchFamily="34" charset="0"/>
              </a:rPr>
              <a:t>k</a:t>
            </a:r>
            <a:r>
              <a:rPr lang="fr-CA" altLang="en-US" sz="2000" dirty="0" smtClean="0">
                <a:latin typeface="Calibri" panose="020F0502020204030204" pitchFamily="34" charset="0"/>
              </a:rPr>
              <a:t> de tous les neurones de sortie 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y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k</a:t>
            </a:r>
            <a:r>
              <a:rPr lang="fr-CA" altLang="en-US" sz="2000" dirty="0" smtClean="0">
                <a:latin typeface="Calibri" panose="020F0502020204030204" pitchFamily="34" charset="0"/>
              </a:rPr>
              <a:t>,</a:t>
            </a:r>
            <a:r>
              <a:rPr lang="fr-CA" altLang="en-US" sz="2000" baseline="-25000" dirty="0" smtClean="0">
                <a:latin typeface="Calibri" panose="020F0502020204030204" pitchFamily="34" charset="0"/>
              </a:rPr>
              <a:t>  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multipliée par la dérivée de la sortie du neurone</a:t>
            </a:r>
            <a:r>
              <a:rPr lang="fr-CA" altLang="en-US" sz="2000" dirty="0" smtClean="0">
                <a:latin typeface="Calibri" panose="020F0502020204030204" pitchFamily="34" charset="0"/>
              </a:rPr>
              <a:t> :</a:t>
            </a:r>
          </a:p>
          <a:p>
            <a:pPr marL="225425" indent="0" eaLnBrk="1" hangingPunct="1"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	</a:t>
            </a:r>
            <a:r>
              <a:rPr lang="fr-CA" altLang="en-US" sz="2000" i="1" dirty="0" smtClean="0">
                <a:latin typeface="Calibri" panose="020F0502020204030204" pitchFamily="34" charset="0"/>
                <a:sym typeface="Symbol" panose="05050102010706020507" pitchFamily="18" charset="2"/>
              </a:rPr>
              <a:t>  </a:t>
            </a:r>
            <a:r>
              <a:rPr lang="fr-CA" altLang="en-US" sz="2000" baseline="-25000" dirty="0" err="1" smtClean="0">
                <a:latin typeface="Calibri" panose="020F0502020204030204" pitchFamily="34" charset="0"/>
              </a:rPr>
              <a:t>in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j</a:t>
            </a:r>
            <a:r>
              <a:rPr lang="fr-CA" altLang="en-US" sz="2000" dirty="0" smtClean="0">
                <a:latin typeface="Calibri" panose="020F0502020204030204" pitchFamily="34" charset="0"/>
              </a:rPr>
              <a:t> = </a:t>
            </a:r>
            <a:r>
              <a:rPr lang="fr-CA" altLang="en-US" sz="2000" dirty="0" err="1" smtClean="0">
                <a:latin typeface="Calibri" panose="020F0502020204030204" pitchFamily="34" charset="0"/>
              </a:rPr>
              <a:t>Sum</a:t>
            </a:r>
            <a:r>
              <a:rPr lang="fr-CA" altLang="en-US" sz="2000" dirty="0" smtClean="0">
                <a:latin typeface="Calibri" panose="020F0502020204030204" pitchFamily="34" charset="0"/>
              </a:rPr>
              <a:t>(</a:t>
            </a:r>
            <a:r>
              <a:rPr lang="fr-CA" altLang="en-US" sz="2000" i="1" dirty="0" smtClean="0">
                <a:latin typeface="Calibri" panose="020F0502020204030204" pitchFamily="34" charset="0"/>
                <a:sym typeface="Symbol" panose="05050102010706020507" pitchFamily="18" charset="2"/>
              </a:rPr>
              <a:t> </a:t>
            </a:r>
            <a:r>
              <a:rPr lang="fr-CA" altLang="en-US" sz="2000" i="1" baseline="-25000" dirty="0" smtClean="0">
                <a:latin typeface="Calibri" panose="020F0502020204030204" pitchFamily="34" charset="0"/>
              </a:rPr>
              <a:t>k</a:t>
            </a:r>
            <a:r>
              <a:rPr lang="fr-CA" altLang="en-US" sz="2000" dirty="0" smtClean="0">
                <a:latin typeface="Calibri" panose="020F0502020204030204" pitchFamily="34" charset="0"/>
              </a:rPr>
              <a:t> * 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w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jk</a:t>
            </a:r>
            <a:r>
              <a:rPr lang="fr-CA" altLang="en-US" sz="2000" dirty="0" smtClean="0">
                <a:latin typeface="Calibri" panose="020F0502020204030204" pitchFamily="34" charset="0"/>
              </a:rPr>
              <a:t>)* 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f </a:t>
            </a:r>
            <a:r>
              <a:rPr lang="fr-CA" altLang="en-US" sz="2000" dirty="0" smtClean="0">
                <a:latin typeface="Calibri" panose="020F0502020204030204" pitchFamily="34" charset="0"/>
              </a:rPr>
              <a:t>’(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z</a:t>
            </a:r>
            <a:r>
              <a:rPr lang="fr-CA" altLang="en-US" sz="2000" baseline="-25000" dirty="0" err="1" smtClean="0">
                <a:latin typeface="Calibri" panose="020F0502020204030204" pitchFamily="34" charset="0"/>
              </a:rPr>
              <a:t>in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j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)</a:t>
            </a:r>
          </a:p>
          <a:p>
            <a:pPr marL="538163" indent="0" eaLnBrk="1" hangingPunct="1">
              <a:buNone/>
            </a:pPr>
            <a:r>
              <a:rPr lang="fr-CA" altLang="en-US" sz="2000" i="1" dirty="0" smtClean="0">
                <a:latin typeface="Calibri" panose="020F0502020204030204" pitchFamily="34" charset="0"/>
                <a:sym typeface="Symbol" panose="05050102010706020507" pitchFamily="18" charset="2"/>
              </a:rPr>
              <a:t> </a:t>
            </a:r>
            <a:r>
              <a:rPr lang="fr-CA" altLang="en-US" sz="2000" baseline="-25000" dirty="0" err="1" smtClean="0">
                <a:latin typeface="Calibri" panose="020F0502020204030204" pitchFamily="34" charset="0"/>
              </a:rPr>
              <a:t>in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j</a:t>
            </a:r>
            <a:r>
              <a:rPr lang="fr-CA" altLang="en-US" sz="2000" baseline="-25000" dirty="0" smtClean="0">
                <a:latin typeface="Calibri" panose="020F0502020204030204" pitchFamily="34" charset="0"/>
              </a:rPr>
              <a:t> </a:t>
            </a:r>
            <a:r>
              <a:rPr lang="fr-CA" altLang="en-US" sz="2000" dirty="0" smtClean="0">
                <a:latin typeface="Calibri" panose="020F0502020204030204" pitchFamily="34" charset="0"/>
              </a:rPr>
              <a:t>joue le même rôle pour un neurones caché 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v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j</a:t>
            </a:r>
            <a:r>
              <a:rPr lang="fr-CA" altLang="en-US" sz="2000" dirty="0" smtClean="0">
                <a:latin typeface="Calibri" panose="020F0502020204030204" pitchFamily="34" charset="0"/>
              </a:rPr>
              <a:t> que (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t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k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 </a:t>
            </a:r>
            <a:r>
              <a:rPr lang="fr-CA" altLang="en-US" sz="2000" dirty="0" smtClean="0">
                <a:latin typeface="Calibri" panose="020F0502020204030204" pitchFamily="34" charset="0"/>
              </a:rPr>
              <a:t>– 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y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k</a:t>
            </a:r>
            <a:r>
              <a:rPr lang="fr-CA" altLang="en-US" sz="2000" dirty="0" smtClean="0">
                <a:latin typeface="Calibri" panose="020F0502020204030204" pitchFamily="34" charset="0"/>
              </a:rPr>
              <a:t>) pour un neurone de sortie 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y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k</a:t>
            </a:r>
            <a:endParaRPr lang="fr-CA" altLang="en-US" sz="2000" i="1" baseline="-25000" dirty="0" smtClean="0">
              <a:latin typeface="Calibri" panose="020F0502020204030204" pitchFamily="34" charset="0"/>
            </a:endParaRPr>
          </a:p>
          <a:p>
            <a:pPr marL="568325" eaLnBrk="1" hangingPunct="1"/>
            <a:r>
              <a:rPr lang="fr-CA" altLang="en-US" sz="2000" dirty="0" smtClean="0">
                <a:latin typeface="Calibri" panose="020F0502020204030204" pitchFamily="34" charset="0"/>
              </a:rPr>
              <a:t>La fonction sigmoïde peut être unipolaire ou bipolaire (tg </a:t>
            </a:r>
            <a:r>
              <a:rPr lang="fr-CA" altLang="en-US" sz="2000" dirty="0" err="1" smtClean="0">
                <a:latin typeface="Calibri" panose="020F0502020204030204" pitchFamily="34" charset="0"/>
              </a:rPr>
              <a:t>hyperb</a:t>
            </a:r>
            <a:r>
              <a:rPr lang="fr-CA" altLang="en-US" sz="2000" dirty="0" smtClean="0">
                <a:latin typeface="Calibri" panose="020F0502020204030204" pitchFamily="34" charset="0"/>
              </a:rPr>
              <a:t>.)</a:t>
            </a:r>
          </a:p>
          <a:p>
            <a:pPr marL="568325" eaLnBrk="1" hangingPunct="1"/>
            <a:r>
              <a:rPr lang="fr-CA" altLang="en-US" sz="2000" b="1" dirty="0" smtClean="0">
                <a:latin typeface="Calibri" panose="020F0502020204030204" pitchFamily="34" charset="0"/>
              </a:rPr>
              <a:t>Condition d’arrêt :</a:t>
            </a:r>
          </a:p>
          <a:p>
            <a:pPr marL="806450" lvl="1" eaLnBrk="1" hangingPunct="1"/>
            <a:r>
              <a:rPr lang="fr-CA" altLang="en-US" sz="2000" dirty="0" smtClean="0">
                <a:latin typeface="Calibri" panose="020F0502020204030204" pitchFamily="34" charset="0"/>
              </a:rPr>
              <a:t>L’erreur de sortie totale 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E</a:t>
            </a:r>
            <a:r>
              <a:rPr lang="fr-CA" altLang="en-US" sz="2000" dirty="0" smtClean="0">
                <a:latin typeface="Calibri" panose="020F0502020204030204" pitchFamily="34" charset="0"/>
              </a:rPr>
              <a:t> = Somme(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t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k</a:t>
            </a:r>
            <a:r>
              <a:rPr lang="fr-CA" altLang="en-US" sz="2000" dirty="0" smtClean="0">
                <a:latin typeface="Calibri" panose="020F0502020204030204" pitchFamily="34" charset="0"/>
              </a:rPr>
              <a:t> – 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y</a:t>
            </a:r>
            <a:r>
              <a:rPr lang="fr-CA" altLang="en-US" sz="2000" i="1" baseline="-25000" dirty="0" err="1" smtClean="0">
                <a:latin typeface="Calibri" panose="020F0502020204030204" pitchFamily="34" charset="0"/>
              </a:rPr>
              <a:t>k</a:t>
            </a:r>
            <a:r>
              <a:rPr lang="fr-CA" altLang="en-US" sz="2000" dirty="0" smtClean="0">
                <a:latin typeface="Calibri" panose="020F0502020204030204" pitchFamily="34" charset="0"/>
              </a:rPr>
              <a:t>)</a:t>
            </a:r>
            <a:r>
              <a:rPr lang="fr-CA" altLang="en-US" sz="2000" baseline="30000" dirty="0" smtClean="0">
                <a:latin typeface="Calibri" panose="020F0502020204030204" pitchFamily="34" charset="0"/>
              </a:rPr>
              <a:t>2</a:t>
            </a:r>
            <a:r>
              <a:rPr lang="fr-CA" altLang="en-US" sz="2000" dirty="0" smtClean="0">
                <a:latin typeface="Calibri" panose="020F0502020204030204" pitchFamily="34" charset="0"/>
              </a:rPr>
              <a:t> devient inférieure à un seuil acceptable</a:t>
            </a:r>
          </a:p>
          <a:p>
            <a:pPr marL="806450" lvl="1" eaLnBrk="1" hangingPunct="1"/>
            <a:r>
              <a:rPr lang="fr-CA" altLang="en-US" sz="2000" i="1" dirty="0" smtClean="0">
                <a:latin typeface="Calibri" panose="020F0502020204030204" pitchFamily="34" charset="0"/>
              </a:rPr>
              <a:t>E</a:t>
            </a:r>
            <a:r>
              <a:rPr lang="fr-CA" altLang="en-US" sz="2000" dirty="0" smtClean="0">
                <a:latin typeface="Calibri" panose="020F0502020204030204" pitchFamily="34" charset="0"/>
              </a:rPr>
              <a:t> tend à se stabiliser</a:t>
            </a:r>
          </a:p>
          <a:p>
            <a:pPr marL="806450" lvl="1" eaLnBrk="1" hangingPunct="1"/>
            <a:r>
              <a:rPr lang="fr-CA" altLang="en-US" sz="2000" dirty="0" smtClean="0">
                <a:latin typeface="Calibri" panose="020F0502020204030204" pitchFamily="34" charset="0"/>
              </a:rPr>
              <a:t>Le temps maximum (ou nombre d’époques) est atteint.</a:t>
            </a:r>
          </a:p>
          <a:p>
            <a:pPr marL="625475" eaLnBrk="1" hangingPunct="1"/>
            <a:r>
              <a:rPr lang="fr-CA" altLang="en-US" sz="2000" dirty="0" smtClean="0">
                <a:latin typeface="Calibri" panose="020F0502020204030204" pitchFamily="34" charset="0"/>
              </a:rPr>
              <a:t>Il est utile d’avoir des fonctions de sortie dont les valeurs des dérivées s’expriment en fonctions des valeurs  des fonctions: </a:t>
            </a:r>
          </a:p>
          <a:p>
            <a:pPr marL="282575" indent="0" eaLnBrk="1" hangingPunct="1"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                  		</a:t>
            </a:r>
            <a:r>
              <a:rPr lang="fr-CA" altLang="en-US" sz="2000" dirty="0">
                <a:latin typeface="Calibri" panose="020F0502020204030204" pitchFamily="34" charset="0"/>
              </a:rPr>
              <a:t> </a:t>
            </a:r>
            <a:r>
              <a:rPr lang="fr-CA" altLang="en-US" sz="2000" dirty="0" smtClean="0">
                <a:latin typeface="Calibri" panose="020F0502020204030204" pitchFamily="34" charset="0"/>
              </a:rPr>
              <a:t>    </a:t>
            </a:r>
            <a:r>
              <a:rPr lang="fr-CA" altLang="en-US" sz="2000" dirty="0" smtClean="0">
                <a:latin typeface="Calibri" panose="020F0502020204030204" pitchFamily="34" charset="0"/>
                <a:sym typeface="Symbol" panose="05050102010706020507" pitchFamily="18" charset="2"/>
              </a:rPr>
              <a:t></a:t>
            </a:r>
            <a:endParaRPr lang="fr-CA" altLang="en-US" sz="2000" dirty="0" smtClean="0">
              <a:latin typeface="Calibri" panose="020F0502020204030204" pitchFamily="34" charset="0"/>
            </a:endParaRP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1445718" y="5816598"/>
            <a:ext cx="1873250" cy="314325"/>
            <a:chOff x="973" y="833"/>
            <a:chExt cx="1180" cy="198"/>
          </a:xfrm>
        </p:grpSpPr>
        <p:sp>
          <p:nvSpPr>
            <p:cNvPr id="44053" name="Rectangle 4"/>
            <p:cNvSpPr>
              <a:spLocks noChangeArrowheads="1"/>
            </p:cNvSpPr>
            <p:nvPr/>
          </p:nvSpPr>
          <p:spPr bwMode="auto">
            <a:xfrm>
              <a:off x="2105" y="857"/>
              <a:ext cx="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dirty="0" smtClean="0">
                  <a:solidFill>
                    <a:srgbClr val="000000"/>
                  </a:solidFill>
                </a:rPr>
                <a:t>)</a:t>
              </a:r>
              <a:endParaRPr lang="fr-CA" altLang="en-US" sz="1800" dirty="0"/>
            </a:p>
          </p:txBody>
        </p:sp>
        <p:sp>
          <p:nvSpPr>
            <p:cNvPr id="44054" name="Rectangle 5"/>
            <p:cNvSpPr>
              <a:spLocks noChangeArrowheads="1"/>
            </p:cNvSpPr>
            <p:nvPr/>
          </p:nvSpPr>
          <p:spPr bwMode="auto">
            <a:xfrm>
              <a:off x="1644" y="857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dirty="0" smtClean="0">
                  <a:solidFill>
                    <a:srgbClr val="000000"/>
                  </a:solidFill>
                </a:rPr>
                <a:t>1</a:t>
              </a:r>
              <a:endParaRPr lang="fr-CA" altLang="en-US" sz="1800" dirty="0"/>
            </a:p>
          </p:txBody>
        </p:sp>
        <p:sp>
          <p:nvSpPr>
            <p:cNvPr id="44055" name="Rectangle 6"/>
            <p:cNvSpPr>
              <a:spLocks noChangeArrowheads="1"/>
            </p:cNvSpPr>
            <p:nvPr/>
          </p:nvSpPr>
          <p:spPr bwMode="auto">
            <a:xfrm>
              <a:off x="1555" y="857"/>
              <a:ext cx="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dirty="0" smtClean="0">
                  <a:solidFill>
                    <a:srgbClr val="000000"/>
                  </a:solidFill>
                </a:rPr>
                <a:t>/(</a:t>
              </a:r>
              <a:endParaRPr lang="fr-CA" altLang="en-US" sz="1800" dirty="0"/>
            </a:p>
          </p:txBody>
        </p:sp>
        <p:sp>
          <p:nvSpPr>
            <p:cNvPr id="44056" name="Rectangle 7"/>
            <p:cNvSpPr>
              <a:spLocks noChangeArrowheads="1"/>
            </p:cNvSpPr>
            <p:nvPr/>
          </p:nvSpPr>
          <p:spPr bwMode="auto">
            <a:xfrm>
              <a:off x="1453" y="857"/>
              <a:ext cx="7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dirty="0" smtClean="0">
                  <a:solidFill>
                    <a:srgbClr val="000000"/>
                  </a:solidFill>
                </a:rPr>
                <a:t>1</a:t>
              </a:r>
              <a:endParaRPr lang="fr-CA" altLang="en-US" sz="1800" dirty="0"/>
            </a:p>
          </p:txBody>
        </p:sp>
        <p:sp>
          <p:nvSpPr>
            <p:cNvPr id="44057" name="Rectangle 8"/>
            <p:cNvSpPr>
              <a:spLocks noChangeArrowheads="1"/>
            </p:cNvSpPr>
            <p:nvPr/>
          </p:nvSpPr>
          <p:spPr bwMode="auto">
            <a:xfrm>
              <a:off x="1233" y="857"/>
              <a:ext cx="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dirty="0" smtClean="0">
                  <a:solidFill>
                    <a:srgbClr val="000000"/>
                  </a:solidFill>
                </a:rPr>
                <a:t>)</a:t>
              </a:r>
              <a:endParaRPr lang="fr-CA" altLang="en-US" sz="1800" dirty="0"/>
            </a:p>
          </p:txBody>
        </p:sp>
        <p:sp>
          <p:nvSpPr>
            <p:cNvPr id="44058" name="Rectangle 9"/>
            <p:cNvSpPr>
              <a:spLocks noChangeArrowheads="1"/>
            </p:cNvSpPr>
            <p:nvPr/>
          </p:nvSpPr>
          <p:spPr bwMode="auto">
            <a:xfrm>
              <a:off x="1061" y="857"/>
              <a:ext cx="4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dirty="0" smtClean="0">
                  <a:solidFill>
                    <a:srgbClr val="000000"/>
                  </a:solidFill>
                </a:rPr>
                <a:t>(</a:t>
              </a:r>
              <a:endParaRPr lang="fr-CA" altLang="en-US" sz="1800" dirty="0"/>
            </a:p>
          </p:txBody>
        </p:sp>
        <p:sp>
          <p:nvSpPr>
            <p:cNvPr id="44059" name="Rectangle 10"/>
            <p:cNvSpPr>
              <a:spLocks noChangeArrowheads="1"/>
            </p:cNvSpPr>
            <p:nvPr/>
          </p:nvSpPr>
          <p:spPr bwMode="auto">
            <a:xfrm>
              <a:off x="1870" y="857"/>
              <a:ext cx="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i="1" dirty="0" smtClean="0">
                  <a:solidFill>
                    <a:srgbClr val="000000"/>
                  </a:solidFill>
                </a:rPr>
                <a:t>e</a:t>
              </a:r>
              <a:endParaRPr lang="fr-CA" altLang="en-US" sz="1800" dirty="0"/>
            </a:p>
          </p:txBody>
        </p:sp>
        <p:sp>
          <p:nvSpPr>
            <p:cNvPr id="44060" name="Rectangle 11"/>
            <p:cNvSpPr>
              <a:spLocks noChangeArrowheads="1"/>
            </p:cNvSpPr>
            <p:nvPr/>
          </p:nvSpPr>
          <p:spPr bwMode="auto">
            <a:xfrm>
              <a:off x="1151" y="857"/>
              <a:ext cx="6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i="1" dirty="0" smtClean="0">
                  <a:solidFill>
                    <a:srgbClr val="000000"/>
                  </a:solidFill>
                </a:rPr>
                <a:t>x</a:t>
              </a:r>
              <a:endParaRPr lang="fr-CA" altLang="en-US" sz="1800" dirty="0"/>
            </a:p>
          </p:txBody>
        </p:sp>
        <p:sp>
          <p:nvSpPr>
            <p:cNvPr id="44061" name="Rectangle 12"/>
            <p:cNvSpPr>
              <a:spLocks noChangeArrowheads="1"/>
            </p:cNvSpPr>
            <p:nvPr/>
          </p:nvSpPr>
          <p:spPr bwMode="auto">
            <a:xfrm>
              <a:off x="973" y="857"/>
              <a:ext cx="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i="1" dirty="0" smtClean="0">
                  <a:solidFill>
                    <a:srgbClr val="000000"/>
                  </a:solidFill>
                </a:rPr>
                <a:t>f</a:t>
              </a:r>
              <a:endParaRPr lang="fr-CA" altLang="en-US" sz="1800" dirty="0"/>
            </a:p>
          </p:txBody>
        </p:sp>
        <p:sp>
          <p:nvSpPr>
            <p:cNvPr id="44062" name="Rectangle 13"/>
            <p:cNvSpPr>
              <a:spLocks noChangeArrowheads="1"/>
            </p:cNvSpPr>
            <p:nvPr/>
          </p:nvSpPr>
          <p:spPr bwMode="auto">
            <a:xfrm>
              <a:off x="2006" y="844"/>
              <a:ext cx="3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100" i="1" dirty="0" smtClean="0">
                  <a:solidFill>
                    <a:srgbClr val="000000"/>
                  </a:solidFill>
                </a:rPr>
                <a:t>x</a:t>
              </a:r>
              <a:endParaRPr lang="fr-CA" altLang="en-US" sz="1800" dirty="0"/>
            </a:p>
          </p:txBody>
        </p:sp>
        <p:sp>
          <p:nvSpPr>
            <p:cNvPr id="44063" name="Rectangle 14"/>
            <p:cNvSpPr>
              <a:spLocks noChangeArrowheads="1"/>
            </p:cNvSpPr>
            <p:nvPr/>
          </p:nvSpPr>
          <p:spPr bwMode="auto">
            <a:xfrm>
              <a:off x="1782" y="837"/>
              <a:ext cx="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+</a:t>
              </a:r>
              <a:endParaRPr lang="fr-CA" altLang="en-US" sz="1800" dirty="0"/>
            </a:p>
          </p:txBody>
        </p:sp>
        <p:sp>
          <p:nvSpPr>
            <p:cNvPr id="44064" name="Rectangle 15"/>
            <p:cNvSpPr>
              <a:spLocks noChangeArrowheads="1"/>
            </p:cNvSpPr>
            <p:nvPr/>
          </p:nvSpPr>
          <p:spPr bwMode="auto">
            <a:xfrm>
              <a:off x="1372" y="837"/>
              <a:ext cx="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fr-CA" altLang="en-US" sz="1800" dirty="0"/>
            </a:p>
          </p:txBody>
        </p:sp>
        <p:sp>
          <p:nvSpPr>
            <p:cNvPr id="44065" name="Rectangle 16"/>
            <p:cNvSpPr>
              <a:spLocks noChangeArrowheads="1"/>
            </p:cNvSpPr>
            <p:nvPr/>
          </p:nvSpPr>
          <p:spPr bwMode="auto">
            <a:xfrm>
              <a:off x="1949" y="833"/>
              <a:ext cx="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1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fr-CA" altLang="en-US" sz="1800" dirty="0"/>
            </a:p>
          </p:txBody>
        </p:sp>
      </p:grpSp>
      <p:grpSp>
        <p:nvGrpSpPr>
          <p:cNvPr id="44036" name="Group 31"/>
          <p:cNvGrpSpPr>
            <a:grpSpLocks/>
          </p:cNvGrpSpPr>
          <p:nvPr/>
        </p:nvGrpSpPr>
        <p:grpSpPr bwMode="auto">
          <a:xfrm>
            <a:off x="3957637" y="5803898"/>
            <a:ext cx="2559050" cy="307975"/>
            <a:chOff x="3185" y="837"/>
            <a:chExt cx="1612" cy="194"/>
          </a:xfrm>
        </p:grpSpPr>
        <p:sp>
          <p:nvSpPr>
            <p:cNvPr id="44037" name="Rectangle 32"/>
            <p:cNvSpPr>
              <a:spLocks noChangeArrowheads="1"/>
            </p:cNvSpPr>
            <p:nvPr/>
          </p:nvSpPr>
          <p:spPr bwMode="auto">
            <a:xfrm>
              <a:off x="4672" y="857"/>
              <a:ext cx="12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dirty="0" smtClean="0">
                  <a:solidFill>
                    <a:srgbClr val="000000"/>
                  </a:solidFill>
                </a:rPr>
                <a:t>))</a:t>
              </a:r>
              <a:endParaRPr lang="fr-CA" altLang="en-US" sz="1800" dirty="0"/>
            </a:p>
          </p:txBody>
        </p:sp>
        <p:sp>
          <p:nvSpPr>
            <p:cNvPr id="44038" name="Rectangle 33"/>
            <p:cNvSpPr>
              <a:spLocks noChangeArrowheads="1"/>
            </p:cNvSpPr>
            <p:nvPr/>
          </p:nvSpPr>
          <p:spPr bwMode="auto">
            <a:xfrm>
              <a:off x="4501" y="857"/>
              <a:ext cx="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dirty="0" smtClean="0">
                  <a:solidFill>
                    <a:srgbClr val="000000"/>
                  </a:solidFill>
                </a:rPr>
                <a:t>(</a:t>
              </a:r>
              <a:endParaRPr lang="fr-CA" altLang="en-US" sz="1800" dirty="0"/>
            </a:p>
          </p:txBody>
        </p:sp>
        <p:sp>
          <p:nvSpPr>
            <p:cNvPr id="44039" name="Rectangle 34"/>
            <p:cNvSpPr>
              <a:spLocks noChangeArrowheads="1"/>
            </p:cNvSpPr>
            <p:nvPr/>
          </p:nvSpPr>
          <p:spPr bwMode="auto">
            <a:xfrm>
              <a:off x="4141" y="857"/>
              <a:ext cx="9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dirty="0" smtClean="0">
                  <a:solidFill>
                    <a:srgbClr val="000000"/>
                  </a:solidFill>
                </a:rPr>
                <a:t>1</a:t>
              </a:r>
              <a:endParaRPr lang="fr-CA" altLang="en-US" sz="1800" dirty="0"/>
            </a:p>
          </p:txBody>
        </p:sp>
        <p:sp>
          <p:nvSpPr>
            <p:cNvPr id="44040" name="Rectangle 35"/>
            <p:cNvSpPr>
              <a:spLocks noChangeArrowheads="1"/>
            </p:cNvSpPr>
            <p:nvPr/>
          </p:nvSpPr>
          <p:spPr bwMode="auto">
            <a:xfrm>
              <a:off x="4039" y="857"/>
              <a:ext cx="12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dirty="0" smtClean="0">
                  <a:solidFill>
                    <a:srgbClr val="000000"/>
                  </a:solidFill>
                </a:rPr>
                <a:t>)(</a:t>
              </a:r>
              <a:endParaRPr lang="fr-CA" altLang="en-US" sz="1800" dirty="0"/>
            </a:p>
          </p:txBody>
        </p:sp>
        <p:sp>
          <p:nvSpPr>
            <p:cNvPr id="44041" name="Rectangle 36"/>
            <p:cNvSpPr>
              <a:spLocks noChangeArrowheads="1"/>
            </p:cNvSpPr>
            <p:nvPr/>
          </p:nvSpPr>
          <p:spPr bwMode="auto">
            <a:xfrm>
              <a:off x="3868" y="857"/>
              <a:ext cx="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dirty="0" smtClean="0">
                  <a:solidFill>
                    <a:srgbClr val="000000"/>
                  </a:solidFill>
                </a:rPr>
                <a:t>(</a:t>
              </a:r>
              <a:endParaRPr lang="fr-CA" altLang="en-US" sz="1800" dirty="0"/>
            </a:p>
          </p:txBody>
        </p:sp>
        <p:sp>
          <p:nvSpPr>
            <p:cNvPr id="44042" name="Rectangle 37"/>
            <p:cNvSpPr>
              <a:spLocks noChangeArrowheads="1"/>
            </p:cNvSpPr>
            <p:nvPr/>
          </p:nvSpPr>
          <p:spPr bwMode="auto">
            <a:xfrm>
              <a:off x="3500" y="857"/>
              <a:ext cx="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dirty="0" smtClean="0">
                  <a:solidFill>
                    <a:srgbClr val="000000"/>
                  </a:solidFill>
                </a:rPr>
                <a:t>)</a:t>
              </a:r>
              <a:endParaRPr lang="fr-CA" altLang="en-US" sz="1800" dirty="0"/>
            </a:p>
          </p:txBody>
        </p:sp>
        <p:sp>
          <p:nvSpPr>
            <p:cNvPr id="44043" name="Rectangle 38"/>
            <p:cNvSpPr>
              <a:spLocks noChangeArrowheads="1"/>
            </p:cNvSpPr>
            <p:nvPr/>
          </p:nvSpPr>
          <p:spPr bwMode="auto">
            <a:xfrm>
              <a:off x="3328" y="857"/>
              <a:ext cx="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dirty="0" smtClean="0">
                  <a:solidFill>
                    <a:srgbClr val="000000"/>
                  </a:solidFill>
                </a:rPr>
                <a:t>(</a:t>
              </a:r>
              <a:endParaRPr lang="fr-CA" altLang="en-US" sz="1800" dirty="0"/>
            </a:p>
          </p:txBody>
        </p:sp>
        <p:sp>
          <p:nvSpPr>
            <p:cNvPr id="44044" name="Rectangle 39"/>
            <p:cNvSpPr>
              <a:spLocks noChangeArrowheads="1"/>
            </p:cNvSpPr>
            <p:nvPr/>
          </p:nvSpPr>
          <p:spPr bwMode="auto">
            <a:xfrm>
              <a:off x="3281" y="857"/>
              <a:ext cx="3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dirty="0" smtClean="0">
                  <a:solidFill>
                    <a:srgbClr val="000000"/>
                  </a:solidFill>
                </a:rPr>
                <a:t>'</a:t>
              </a:r>
              <a:endParaRPr lang="fr-CA" altLang="en-US" sz="1800" dirty="0"/>
            </a:p>
          </p:txBody>
        </p:sp>
        <p:sp>
          <p:nvSpPr>
            <p:cNvPr id="44045" name="Rectangle 40"/>
            <p:cNvSpPr>
              <a:spLocks noChangeArrowheads="1"/>
            </p:cNvSpPr>
            <p:nvPr/>
          </p:nvSpPr>
          <p:spPr bwMode="auto">
            <a:xfrm>
              <a:off x="4580" y="857"/>
              <a:ext cx="9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i="1" dirty="0" smtClean="0">
                  <a:solidFill>
                    <a:srgbClr val="000000"/>
                  </a:solidFill>
                </a:rPr>
                <a:t>x</a:t>
              </a:r>
              <a:endParaRPr lang="fr-CA" altLang="en-US" sz="1800" dirty="0"/>
            </a:p>
          </p:txBody>
        </p:sp>
        <p:sp>
          <p:nvSpPr>
            <p:cNvPr id="44046" name="Rectangle 41"/>
            <p:cNvSpPr>
              <a:spLocks noChangeArrowheads="1"/>
            </p:cNvSpPr>
            <p:nvPr/>
          </p:nvSpPr>
          <p:spPr bwMode="auto">
            <a:xfrm>
              <a:off x="4405" y="857"/>
              <a:ext cx="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i="1" dirty="0" smtClean="0">
                  <a:solidFill>
                    <a:srgbClr val="000000"/>
                  </a:solidFill>
                </a:rPr>
                <a:t>f</a:t>
              </a:r>
              <a:endParaRPr lang="fr-CA" altLang="en-US" sz="1800" dirty="0"/>
            </a:p>
          </p:txBody>
        </p:sp>
        <p:sp>
          <p:nvSpPr>
            <p:cNvPr id="44047" name="Rectangle 42"/>
            <p:cNvSpPr>
              <a:spLocks noChangeArrowheads="1"/>
            </p:cNvSpPr>
            <p:nvPr/>
          </p:nvSpPr>
          <p:spPr bwMode="auto">
            <a:xfrm>
              <a:off x="3946" y="857"/>
              <a:ext cx="9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i="1" dirty="0" smtClean="0">
                  <a:solidFill>
                    <a:srgbClr val="000000"/>
                  </a:solidFill>
                </a:rPr>
                <a:t>x</a:t>
              </a:r>
              <a:endParaRPr lang="fr-CA" altLang="en-US" sz="1800" dirty="0"/>
            </a:p>
          </p:txBody>
        </p:sp>
        <p:sp>
          <p:nvSpPr>
            <p:cNvPr id="44048" name="Rectangle 43"/>
            <p:cNvSpPr>
              <a:spLocks noChangeArrowheads="1"/>
            </p:cNvSpPr>
            <p:nvPr/>
          </p:nvSpPr>
          <p:spPr bwMode="auto">
            <a:xfrm>
              <a:off x="3772" y="857"/>
              <a:ext cx="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i="1" dirty="0" smtClean="0">
                  <a:solidFill>
                    <a:srgbClr val="000000"/>
                  </a:solidFill>
                </a:rPr>
                <a:t>f</a:t>
              </a:r>
              <a:endParaRPr lang="fr-CA" altLang="en-US" sz="1800" dirty="0"/>
            </a:p>
          </p:txBody>
        </p:sp>
        <p:sp>
          <p:nvSpPr>
            <p:cNvPr id="44049" name="Rectangle 44"/>
            <p:cNvSpPr>
              <a:spLocks noChangeArrowheads="1"/>
            </p:cNvSpPr>
            <p:nvPr/>
          </p:nvSpPr>
          <p:spPr bwMode="auto">
            <a:xfrm>
              <a:off x="3406" y="857"/>
              <a:ext cx="9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i="1" dirty="0" smtClean="0">
                  <a:solidFill>
                    <a:srgbClr val="000000"/>
                  </a:solidFill>
                </a:rPr>
                <a:t>x</a:t>
              </a:r>
              <a:endParaRPr lang="fr-CA" altLang="en-US" sz="1800" dirty="0"/>
            </a:p>
          </p:txBody>
        </p:sp>
        <p:sp>
          <p:nvSpPr>
            <p:cNvPr id="44050" name="Rectangle 45"/>
            <p:cNvSpPr>
              <a:spLocks noChangeArrowheads="1"/>
            </p:cNvSpPr>
            <p:nvPr/>
          </p:nvSpPr>
          <p:spPr bwMode="auto">
            <a:xfrm>
              <a:off x="3185" y="857"/>
              <a:ext cx="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i="1" dirty="0" smtClean="0">
                  <a:solidFill>
                    <a:srgbClr val="000000"/>
                  </a:solidFill>
                </a:rPr>
                <a:t>f</a:t>
              </a:r>
              <a:endParaRPr lang="fr-CA" altLang="en-US" sz="1800" dirty="0"/>
            </a:p>
          </p:txBody>
        </p:sp>
        <p:sp>
          <p:nvSpPr>
            <p:cNvPr id="44051" name="Rectangle 46"/>
            <p:cNvSpPr>
              <a:spLocks noChangeArrowheads="1"/>
            </p:cNvSpPr>
            <p:nvPr/>
          </p:nvSpPr>
          <p:spPr bwMode="auto">
            <a:xfrm>
              <a:off x="4277" y="837"/>
              <a:ext cx="10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-</a:t>
              </a:r>
              <a:endParaRPr lang="fr-CA" altLang="en-US" sz="1800" dirty="0"/>
            </a:p>
          </p:txBody>
        </p:sp>
        <p:sp>
          <p:nvSpPr>
            <p:cNvPr id="44052" name="Rectangle 47"/>
            <p:cNvSpPr>
              <a:spLocks noChangeArrowheads="1"/>
            </p:cNvSpPr>
            <p:nvPr/>
          </p:nvSpPr>
          <p:spPr bwMode="auto">
            <a:xfrm>
              <a:off x="3633" y="837"/>
              <a:ext cx="10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dirty="0" smtClean="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lang="fr-CA" altLang="en-US"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2280" y="609600"/>
            <a:ext cx="9001386" cy="1143000"/>
          </a:xfrm>
        </p:spPr>
        <p:txBody>
          <a:bodyPr/>
          <a:lstStyle/>
          <a:p>
            <a:r>
              <a:rPr lang="fr-CA" sz="3400" kern="1200" dirty="0">
                <a:solidFill>
                  <a:srgbClr val="0070C0"/>
                </a:solidFill>
              </a:rPr>
              <a:t>Ex</a:t>
            </a:r>
            <a:r>
              <a:rPr lang="fr-CA" sz="3400" kern="1200" dirty="0" smtClean="0">
                <a:solidFill>
                  <a:srgbClr val="0070C0"/>
                </a:solidFill>
              </a:rPr>
              <a:t>. de code de mise en œuvre: </a:t>
            </a:r>
            <a:r>
              <a:rPr lang="fr-CA" sz="3400" kern="1200" dirty="0">
                <a:solidFill>
                  <a:srgbClr val="0070C0"/>
                </a:solidFill>
              </a:rPr>
              <a:t>3 neurones d’entrée, 2 cachés, 1 de </a:t>
            </a:r>
            <a:r>
              <a:rPr lang="fr-CA" sz="3400" kern="1200" dirty="0" smtClean="0">
                <a:solidFill>
                  <a:srgbClr val="0070C0"/>
                </a:solidFill>
              </a:rPr>
              <a:t>sortie, sortie sigmoïdale</a:t>
            </a:r>
            <a:endParaRPr lang="fr-CA" sz="3400" kern="1200" dirty="0">
              <a:solidFill>
                <a:srgbClr val="0070C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 de base en python:</a:t>
            </a:r>
          </a:p>
          <a:p>
            <a:pPr marL="0" indent="0">
              <a:buNone/>
            </a:pPr>
            <a:endParaRPr lang="fr-CA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np.array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([0.5, 0.1, -0.2]) 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	#Entrées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= 0.6 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		#Sortie désirée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learnrate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= 0.5 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	#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Coeff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d’apprentissage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weights_in_to_hidden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np.array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([[0.5, -0.6],</a:t>
            </a:r>
          </a:p>
          <a:p>
            <a:pPr marL="0" indent="0" defTabSz="717550"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	 	 [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0.1, -0.2],</a:t>
            </a:r>
          </a:p>
          <a:p>
            <a:pPr marL="0" indent="0" defTabSz="717550"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		 [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0.1, 0.7]])</a:t>
            </a:r>
          </a:p>
          <a:p>
            <a:pPr marL="0" indent="0">
              <a:buNone/>
            </a:pP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weights_hidden_to_out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np.array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([0.1, -0.3])</a:t>
            </a:r>
          </a:p>
          <a:p>
            <a:pPr marL="0" indent="0">
              <a:buNone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## 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Passe avant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hidden_layer_act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=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np.dot(x, 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weights_in_to_hidden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hidden_layer_out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sigmoid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hidden_layer_act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CA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output_layer_act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np.dot(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hidden_layer_out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		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weights_hidden_to_out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output = 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sigmoid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output_layer_act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445466" cy="4114800"/>
          </a:xfrm>
        </p:spPr>
        <p:txBody>
          <a:bodyPr/>
          <a:lstStyle/>
          <a:p>
            <a:pPr marL="0" indent="0"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## 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Passe arrière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## 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Erreur de sortie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target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- output</a:t>
            </a:r>
          </a:p>
          <a:p>
            <a:pPr marL="0" indent="0">
              <a:buNone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#Terme d’erreur pour la couche de sortie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output_delta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*output*(1-output)</a:t>
            </a:r>
          </a:p>
          <a:p>
            <a:pPr marL="0" indent="0">
              <a:buNone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#Terme d’erreur pour la couche d’entrée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73100">
              <a:buNone/>
            </a:pP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hidden_delta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weights_hidden_to_out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output_delta</a:t>
            </a:r>
            <a:endParaRPr lang="fr-CA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673100"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	*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hidden_layer_out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*(1 - 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hidden_layer_out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#Modification de poids de la couche cachée vers la sortie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delta_w_h_o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learnrate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* 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output_delta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*  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hidden_layer_out</a:t>
            </a:r>
            <a:endParaRPr lang="fr-CA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# Modification de poids de la couche 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d’entrée vers la couche cachée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delta_w_i_h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learnrate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* 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hidden_delta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*x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[:, None]</a:t>
            </a:r>
          </a:p>
          <a:p>
            <a:pPr marL="0" indent="0">
              <a:buNone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CA" sz="1200" dirty="0"/>
          </a:p>
        </p:txBody>
      </p:sp>
    </p:spTree>
    <p:extLst>
      <p:ext uri="{BB962C8B-B14F-4D97-AF65-F5344CB8AC3E}">
        <p14:creationId xmlns:p14="http://schemas.microsoft.com/office/powerpoint/2010/main" val="295244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8" y="2390862"/>
            <a:ext cx="5556365" cy="3472729"/>
          </a:xfrm>
          <a:prstGeom prst="rect">
            <a:avLst/>
          </a:prstGeom>
        </p:spPr>
      </p:pic>
      <p:sp>
        <p:nvSpPr>
          <p:cNvPr id="4" name="object 5"/>
          <p:cNvSpPr txBox="1">
            <a:spLocks/>
          </p:cNvSpPr>
          <p:nvPr/>
        </p:nvSpPr>
        <p:spPr>
          <a:xfrm>
            <a:off x="285750" y="1352586"/>
            <a:ext cx="822960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4300" b="0" i="0">
                <a:solidFill>
                  <a:srgbClr val="562213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CA" sz="3300" dirty="0">
                <a:solidFill>
                  <a:srgbClr val="008A1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MNIST                                                    code</a:t>
            </a:r>
          </a:p>
        </p:txBody>
      </p:sp>
      <p:sp>
        <p:nvSpPr>
          <p:cNvPr id="6" name="object 6"/>
          <p:cNvSpPr/>
          <p:nvPr/>
        </p:nvSpPr>
        <p:spPr>
          <a:xfrm>
            <a:off x="6156334" y="1905382"/>
            <a:ext cx="2903776" cy="4646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>
          <a:xfrm>
            <a:off x="146807" y="357931"/>
            <a:ext cx="8804246" cy="1143000"/>
          </a:xfrm>
        </p:spPr>
        <p:txBody>
          <a:bodyPr/>
          <a:lstStyle/>
          <a:p>
            <a:r>
              <a:rPr lang="fr-CA" sz="3600" kern="1200" dirty="0" smtClean="0">
                <a:solidFill>
                  <a:srgbClr val="0070C0"/>
                </a:solidFill>
              </a:rPr>
              <a:t>Les APIs rendent la vie plus simple encore</a:t>
            </a:r>
            <a:endParaRPr lang="fr-CA" sz="3600" kern="12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337883" y="5316441"/>
            <a:ext cx="2125048" cy="310198"/>
          </a:xfrm>
          <a:prstGeom prst="rect">
            <a:avLst/>
          </a:prstGeom>
          <a:solidFill>
            <a:srgbClr val="00CC99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799" y="1198563"/>
            <a:ext cx="8261059" cy="5106987"/>
          </a:xfrm>
          <a:noFill/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fr-CA" altLang="en-US" sz="2400" dirty="0" smtClean="0">
                <a:latin typeface="Calibri" panose="020F0502020204030204" pitchFamily="34" charset="0"/>
              </a:rPr>
              <a:t>Bon pouvoir de représentation</a:t>
            </a:r>
          </a:p>
          <a:p>
            <a:pPr lvl="1" eaLnBrk="1" hangingPunct="1">
              <a:spcBef>
                <a:spcPts val="600"/>
              </a:spcBef>
            </a:pPr>
            <a:r>
              <a:rPr lang="fr-CA" altLang="en-US" sz="1800" dirty="0" smtClean="0">
                <a:latin typeface="Calibri" panose="020F0502020204030204" pitchFamily="34" charset="0"/>
              </a:rPr>
              <a:t>La plupart des fonction utiles si on utilise suffisamment de neurones et/ou de couches (en théorie, un seule couche cachée suffit)</a:t>
            </a:r>
          </a:p>
          <a:p>
            <a:pPr lvl="1" eaLnBrk="1" hangingPunct="1">
              <a:spcBef>
                <a:spcPts val="600"/>
              </a:spcBef>
            </a:pPr>
            <a:r>
              <a:rPr lang="fr-CA" altLang="en-US" sz="1800" dirty="0" smtClean="0">
                <a:latin typeface="Calibri" panose="020F0502020204030204" pitchFamily="34" charset="0"/>
              </a:rPr>
              <a:t>Applicables à tout problème de reconnaissance (séparabilité linéaire ou non)</a:t>
            </a:r>
          </a:p>
          <a:p>
            <a:pPr lvl="1" eaLnBrk="1" hangingPunct="1">
              <a:spcBef>
                <a:spcPts val="600"/>
              </a:spcBef>
            </a:pPr>
            <a:r>
              <a:rPr lang="fr-CA" altLang="en-US" sz="1800" dirty="0" smtClean="0">
                <a:latin typeface="Calibri" panose="020F0502020204030204" pitchFamily="34" charset="0"/>
              </a:rPr>
              <a:t>L’apprentissage par descente de gradient est applicable dans la plupart des cas</a:t>
            </a:r>
          </a:p>
          <a:p>
            <a:pPr eaLnBrk="1" hangingPunct="1">
              <a:spcBef>
                <a:spcPts val="600"/>
              </a:spcBef>
            </a:pPr>
            <a:r>
              <a:rPr lang="fr-CA" altLang="en-US" sz="2400" dirty="0">
                <a:latin typeface="Calibri" panose="020F0502020204030204" pitchFamily="34" charset="0"/>
              </a:rPr>
              <a:t>Domaine d applications très vaste</a:t>
            </a:r>
          </a:p>
          <a:p>
            <a:pPr lvl="1" eaLnBrk="1" hangingPunct="1">
              <a:spcBef>
                <a:spcPts val="600"/>
              </a:spcBef>
            </a:pPr>
            <a:r>
              <a:rPr lang="fr-CA" altLang="en-US" sz="1800" dirty="0">
                <a:latin typeface="Calibri" panose="020F0502020204030204" pitchFamily="34" charset="0"/>
              </a:rPr>
              <a:t>Demande seulement un ensemble représentatif </a:t>
            </a:r>
            <a:r>
              <a:rPr lang="fr-CA" altLang="en-US" sz="1800" dirty="0" smtClean="0">
                <a:latin typeface="Calibri" panose="020F0502020204030204" pitchFamily="34" charset="0"/>
              </a:rPr>
              <a:t>de </a:t>
            </a:r>
            <a:r>
              <a:rPr lang="fr-CA" altLang="en-US" sz="1800" dirty="0">
                <a:latin typeface="Calibri" panose="020F0502020204030204" pitchFamily="34" charset="0"/>
              </a:rPr>
              <a:t>données</a:t>
            </a:r>
            <a:endParaRPr lang="fr-CA" altLang="en-US" sz="1600" dirty="0">
              <a:latin typeface="Calibri" panose="020F0502020204030204" pitchFamily="34" charset="0"/>
            </a:endParaRPr>
          </a:p>
          <a:p>
            <a:pPr lvl="1" eaLnBrk="1" hangingPunct="1">
              <a:spcBef>
                <a:spcPts val="600"/>
              </a:spcBef>
            </a:pPr>
            <a:r>
              <a:rPr lang="fr-CA" altLang="en-US" sz="1800" dirty="0" smtClean="0">
                <a:latin typeface="Calibri" panose="020F0502020204030204" pitchFamily="34" charset="0"/>
              </a:rPr>
              <a:t>Peut fonctionner sans </a:t>
            </a:r>
            <a:r>
              <a:rPr lang="fr-CA" altLang="en-US" sz="1800" dirty="0">
                <a:latin typeface="Calibri" panose="020F0502020204030204" pitchFamily="34" charset="0"/>
              </a:rPr>
              <a:t>connaissance profonde des relations d’entrées-sorties (problèmes mal structurés)</a:t>
            </a:r>
          </a:p>
          <a:p>
            <a:pPr eaLnBrk="1" hangingPunct="1">
              <a:spcBef>
                <a:spcPts val="600"/>
              </a:spcBef>
            </a:pPr>
            <a:r>
              <a:rPr lang="fr-CA" altLang="en-US" sz="2400" dirty="0" smtClean="0">
                <a:latin typeface="Calibri" panose="020F0502020204030204" pitchFamily="34" charset="0"/>
              </a:rPr>
              <a:t>Bonne capacité de généralisation en général</a:t>
            </a:r>
          </a:p>
          <a:p>
            <a:pPr lvl="1" eaLnBrk="1" hangingPunct="1">
              <a:spcBef>
                <a:spcPts val="600"/>
              </a:spcBef>
            </a:pPr>
            <a:r>
              <a:rPr lang="fr-CA" altLang="en-US" sz="1800" dirty="0" smtClean="0">
                <a:latin typeface="Calibri" panose="020F0502020204030204" pitchFamily="34" charset="0"/>
              </a:rPr>
              <a:t>Mais Problème potentiel de sur-adaptation/sur-apprentissage : Le réseau apprend l’ensemble d’apprentissage parfaitement mais donne de faux résultats pour les données n’appartenant pas à l’ensemble.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93763"/>
          </a:xfrm>
          <a:noFill/>
        </p:spPr>
        <p:txBody>
          <a:bodyPr/>
          <a:lstStyle/>
          <a:p>
            <a:pPr eaLnBrk="1" hangingPunct="1"/>
            <a:r>
              <a:rPr lang="fr-CA" altLang="en-US" sz="3600" kern="1200" dirty="0"/>
              <a:t>Points forts des réseaux PMC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 smtClean="0"/>
              <a:t>Perceptron multicouches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2015616"/>
            <a:ext cx="5390093" cy="3779838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>
                <a:srgbClr val="00B050"/>
              </a:buClr>
              <a:buFont typeface="Wingdings 2" panose="05020102010507070707" pitchFamily="18" charset="2"/>
              <a:buChar char="Ë"/>
              <a:tabLst>
                <a:tab pos="358775" algn="l"/>
              </a:tabLst>
            </a:pPr>
            <a:r>
              <a:rPr lang="fr-CA" altLang="en-US" sz="1900" dirty="0" smtClean="0">
                <a:latin typeface="Calibri" panose="020F0502020204030204" pitchFamily="34" charset="0"/>
              </a:rPr>
              <a:t>  </a:t>
            </a:r>
            <a:r>
              <a:rPr lang="fr-CA" altLang="en-US" sz="2100" dirty="0" smtClean="0">
                <a:latin typeface="Calibri" panose="020F0502020204030204" pitchFamily="34" charset="0"/>
              </a:rPr>
              <a:t>Des théorèmes existent prouvant :</a:t>
            </a:r>
          </a:p>
          <a:p>
            <a:pPr marL="804863" lvl="1" indent="-360363" eaLnBrk="1" hangingPunct="1">
              <a:lnSpc>
                <a:spcPct val="110000"/>
              </a:lnSpc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fr-CA" altLang="en-US" sz="1900" b="1" i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Approximateur</a:t>
            </a:r>
            <a:r>
              <a:rPr lang="fr-CA" altLang="en-US" sz="19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universel</a:t>
            </a:r>
            <a:r>
              <a:rPr lang="fr-CA" altLang="en-US" sz="1900" i="1" dirty="0" smtClean="0">
                <a:solidFill>
                  <a:schemeClr val="folHlink"/>
                </a:solidFill>
                <a:latin typeface="Calibri" panose="020F0502020204030204" pitchFamily="34" charset="0"/>
              </a:rPr>
              <a:t> </a:t>
            </a:r>
            <a:r>
              <a:rPr lang="fr-CA" altLang="en-US" sz="1900" i="1" dirty="0" smtClean="0">
                <a:latin typeface="Calibri" panose="020F0502020204030204" pitchFamily="34" charset="0"/>
              </a:rPr>
              <a:t>de toute fonction bornée et suffisamment régulière        (prouvé en 1989)</a:t>
            </a:r>
            <a:endParaRPr lang="fr-CA" altLang="en-US" sz="1900" dirty="0" smtClean="0">
              <a:latin typeface="Calibri" panose="020F0502020204030204" pitchFamily="34" charset="0"/>
            </a:endParaRPr>
          </a:p>
          <a:p>
            <a:pPr marL="804863" lvl="1" indent="-360363" eaLnBrk="1" hangingPunct="1">
              <a:lnSpc>
                <a:spcPct val="110000"/>
              </a:lnSpc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fr-CA" altLang="en-US" sz="1900" i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Parsimonieux</a:t>
            </a:r>
            <a:r>
              <a:rPr lang="fr-CA" altLang="en-US" sz="19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en paramètres</a:t>
            </a:r>
            <a:r>
              <a:rPr lang="fr-CA" altLang="en-US" sz="1900" i="1" dirty="0" smtClean="0">
                <a:latin typeface="Calibri" panose="020F0502020204030204" pitchFamily="34" charset="0"/>
              </a:rPr>
              <a:t> en comparaison avec un algorithme linéaire</a:t>
            </a:r>
            <a:endParaRPr lang="fr-CA" altLang="en-US" sz="1900" dirty="0" smtClean="0">
              <a:latin typeface="Calibri" panose="020F0502020204030204" pitchFamily="34" charset="0"/>
            </a:endParaRPr>
          </a:p>
          <a:p>
            <a:pPr marL="804863" lvl="1" indent="-360363" eaLnBrk="1" hangingPunct="1">
              <a:lnSpc>
                <a:spcPct val="110000"/>
              </a:lnSpc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fr-CA" altLang="en-US" sz="19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Converge vers une solution (laquelle?)</a:t>
            </a:r>
            <a:r>
              <a:rPr lang="fr-CA" altLang="en-US" sz="2100" dirty="0" smtClean="0">
                <a:latin typeface="Calibri" panose="020F0502020204030204" pitchFamily="34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buFont typeface="Webdings" panose="05030102010509060703" pitchFamily="18" charset="2"/>
              <a:buChar char="0"/>
              <a:tabLst>
                <a:tab pos="358775" algn="l"/>
              </a:tabLst>
            </a:pPr>
            <a:endParaRPr lang="fr-CA" altLang="en-US" sz="2100" dirty="0" smtClean="0">
              <a:latin typeface="Calibri" panose="020F050202020403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577419" y="2302954"/>
            <a:ext cx="3385915" cy="2232025"/>
            <a:chOff x="5006975" y="2302954"/>
            <a:chExt cx="3385915" cy="2232025"/>
          </a:xfrm>
        </p:grpSpPr>
        <p:sp>
          <p:nvSpPr>
            <p:cNvPr id="19460" name="Oval 4"/>
            <p:cNvSpPr>
              <a:spLocks noChangeArrowheads="1"/>
            </p:cNvSpPr>
            <p:nvPr/>
          </p:nvSpPr>
          <p:spPr bwMode="auto">
            <a:xfrm>
              <a:off x="5438775" y="2447416"/>
              <a:ext cx="266700" cy="266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19461" name="Oval 5"/>
            <p:cNvSpPr>
              <a:spLocks noChangeArrowheads="1"/>
            </p:cNvSpPr>
            <p:nvPr/>
          </p:nvSpPr>
          <p:spPr bwMode="auto">
            <a:xfrm>
              <a:off x="5870575" y="2447416"/>
              <a:ext cx="266700" cy="266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 flipV="1">
              <a:off x="5222875" y="2663316"/>
              <a:ext cx="287338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 flipV="1">
              <a:off x="5654675" y="2663316"/>
              <a:ext cx="287338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H="1" flipV="1">
              <a:off x="6086475" y="2663316"/>
              <a:ext cx="217488" cy="649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 flipH="1" flipV="1">
              <a:off x="5654675" y="2663316"/>
              <a:ext cx="287338" cy="719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 flipH="1" flipV="1">
              <a:off x="5726113" y="2661729"/>
              <a:ext cx="576262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flipH="1" flipV="1">
              <a:off x="6015038" y="2734754"/>
              <a:ext cx="1587" cy="577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flipH="1" flipV="1">
              <a:off x="5583238" y="2734754"/>
              <a:ext cx="0" cy="577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6807200" y="3190366"/>
              <a:ext cx="15856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600" dirty="0">
                  <a:solidFill>
                    <a:srgbClr val="0070C0"/>
                  </a:solidFill>
                  <a:latin typeface="Arial" panose="020B0604020202020204" pitchFamily="34" charset="0"/>
                </a:rPr>
                <a:t>Unités cachées</a:t>
              </a:r>
            </a:p>
          </p:txBody>
        </p:sp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6518275" y="2302954"/>
              <a:ext cx="17876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800" dirty="0">
                  <a:solidFill>
                    <a:srgbClr val="0070C0"/>
                  </a:solidFill>
                  <a:latin typeface="Arial" panose="020B0604020202020204" pitchFamily="34" charset="0"/>
                </a:rPr>
                <a:t>Unités de sortie</a:t>
              </a:r>
            </a:p>
          </p:txBody>
        </p:sp>
        <p:sp>
          <p:nvSpPr>
            <p:cNvPr id="19471" name="Oval 15"/>
            <p:cNvSpPr>
              <a:spLocks noChangeArrowheads="1"/>
            </p:cNvSpPr>
            <p:nvPr/>
          </p:nvSpPr>
          <p:spPr bwMode="auto">
            <a:xfrm>
              <a:off x="5870575" y="3331654"/>
              <a:ext cx="266700" cy="266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19472" name="Oval 16"/>
            <p:cNvSpPr>
              <a:spLocks noChangeArrowheads="1"/>
            </p:cNvSpPr>
            <p:nvPr/>
          </p:nvSpPr>
          <p:spPr bwMode="auto">
            <a:xfrm>
              <a:off x="6302375" y="3331654"/>
              <a:ext cx="266700" cy="266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>
                <a:solidFill>
                  <a:srgbClr val="0070C0"/>
                </a:solidFill>
              </a:endParaRPr>
            </a:p>
          </p:txBody>
        </p:sp>
        <p:sp>
          <p:nvSpPr>
            <p:cNvPr id="19473" name="Oval 17"/>
            <p:cNvSpPr>
              <a:spLocks noChangeArrowheads="1"/>
            </p:cNvSpPr>
            <p:nvPr/>
          </p:nvSpPr>
          <p:spPr bwMode="auto">
            <a:xfrm>
              <a:off x="5222875" y="4268279"/>
              <a:ext cx="266700" cy="266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19474" name="Oval 18"/>
            <p:cNvSpPr>
              <a:spLocks noChangeArrowheads="1"/>
            </p:cNvSpPr>
            <p:nvPr/>
          </p:nvSpPr>
          <p:spPr bwMode="auto">
            <a:xfrm>
              <a:off x="5654675" y="4268279"/>
              <a:ext cx="266700" cy="266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19475" name="Oval 19"/>
            <p:cNvSpPr>
              <a:spLocks noChangeArrowheads="1"/>
            </p:cNvSpPr>
            <p:nvPr/>
          </p:nvSpPr>
          <p:spPr bwMode="auto">
            <a:xfrm>
              <a:off x="6086475" y="4268279"/>
              <a:ext cx="266700" cy="266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>
                <a:solidFill>
                  <a:srgbClr val="0070C0"/>
                </a:solidFill>
              </a:endParaRPr>
            </a:p>
          </p:txBody>
        </p:sp>
        <p:sp>
          <p:nvSpPr>
            <p:cNvPr id="19476" name="Oval 20"/>
            <p:cNvSpPr>
              <a:spLocks noChangeArrowheads="1"/>
            </p:cNvSpPr>
            <p:nvPr/>
          </p:nvSpPr>
          <p:spPr bwMode="auto">
            <a:xfrm>
              <a:off x="5438775" y="3331654"/>
              <a:ext cx="266700" cy="266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19477" name="Oval 21"/>
            <p:cNvSpPr>
              <a:spLocks noChangeArrowheads="1"/>
            </p:cNvSpPr>
            <p:nvPr/>
          </p:nvSpPr>
          <p:spPr bwMode="auto">
            <a:xfrm>
              <a:off x="5006975" y="3311016"/>
              <a:ext cx="266700" cy="2667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 flipV="1">
              <a:off x="5367338" y="3599941"/>
              <a:ext cx="21590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 flipV="1">
              <a:off x="6230938" y="3599941"/>
              <a:ext cx="21590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 flipH="1" flipV="1">
              <a:off x="6015038" y="3598354"/>
              <a:ext cx="217487" cy="649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 flipH="1" flipV="1">
              <a:off x="5583238" y="3598354"/>
              <a:ext cx="217487" cy="649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 flipH="1" flipV="1">
              <a:off x="5654675" y="3598354"/>
              <a:ext cx="503238" cy="649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 flipH="1" flipV="1">
              <a:off x="5222875" y="3598354"/>
              <a:ext cx="503238" cy="649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 flipH="1" flipV="1">
              <a:off x="5149850" y="3598354"/>
              <a:ext cx="217488" cy="649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85" name="Line 29"/>
            <p:cNvSpPr>
              <a:spLocks noChangeShapeType="1"/>
            </p:cNvSpPr>
            <p:nvPr/>
          </p:nvSpPr>
          <p:spPr bwMode="auto">
            <a:xfrm flipV="1">
              <a:off x="5799138" y="3599941"/>
              <a:ext cx="215900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86" name="Line 30"/>
            <p:cNvSpPr>
              <a:spLocks noChangeShapeType="1"/>
            </p:cNvSpPr>
            <p:nvPr/>
          </p:nvSpPr>
          <p:spPr bwMode="auto">
            <a:xfrm flipV="1">
              <a:off x="5870575" y="3598354"/>
              <a:ext cx="504825" cy="647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487" name="Text Box 31"/>
            <p:cNvSpPr txBox="1">
              <a:spLocks noChangeArrowheads="1"/>
            </p:cNvSpPr>
            <p:nvPr/>
          </p:nvSpPr>
          <p:spPr bwMode="auto">
            <a:xfrm>
              <a:off x="6662738" y="4103179"/>
              <a:ext cx="17301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800" dirty="0">
                  <a:solidFill>
                    <a:srgbClr val="0070C0"/>
                  </a:solidFill>
                  <a:latin typeface="Arial" panose="020B0604020202020204" pitchFamily="34" charset="0"/>
                </a:rPr>
                <a:t>Unités d’entrée</a:t>
              </a:r>
            </a:p>
          </p:txBody>
        </p:sp>
        <p:sp>
          <p:nvSpPr>
            <p:cNvPr id="19488" name="Oval 32"/>
            <p:cNvSpPr>
              <a:spLocks noChangeArrowheads="1"/>
            </p:cNvSpPr>
            <p:nvPr/>
          </p:nvSpPr>
          <p:spPr bwMode="auto">
            <a:xfrm>
              <a:off x="5362575" y="2831591"/>
              <a:ext cx="107950" cy="10795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19489" name="Oval 33"/>
            <p:cNvSpPr>
              <a:spLocks noChangeArrowheads="1"/>
            </p:cNvSpPr>
            <p:nvPr/>
          </p:nvSpPr>
          <p:spPr bwMode="auto">
            <a:xfrm>
              <a:off x="5507038" y="2831591"/>
              <a:ext cx="107950" cy="10795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19490" name="Oval 34"/>
            <p:cNvSpPr>
              <a:spLocks noChangeArrowheads="1"/>
            </p:cNvSpPr>
            <p:nvPr/>
          </p:nvSpPr>
          <p:spPr bwMode="auto">
            <a:xfrm>
              <a:off x="5686425" y="2795079"/>
              <a:ext cx="107950" cy="10795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19491" name="Oval 35"/>
            <p:cNvSpPr>
              <a:spLocks noChangeArrowheads="1"/>
            </p:cNvSpPr>
            <p:nvPr/>
          </p:nvSpPr>
          <p:spPr bwMode="auto">
            <a:xfrm>
              <a:off x="5470525" y="3695191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19492" name="Oval 36"/>
            <p:cNvSpPr>
              <a:spLocks noChangeArrowheads="1"/>
            </p:cNvSpPr>
            <p:nvPr/>
          </p:nvSpPr>
          <p:spPr bwMode="auto">
            <a:xfrm>
              <a:off x="5578475" y="3695191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  <p:sp>
          <p:nvSpPr>
            <p:cNvPr id="19493" name="Oval 37"/>
            <p:cNvSpPr>
              <a:spLocks noChangeArrowheads="1"/>
            </p:cNvSpPr>
            <p:nvPr/>
          </p:nvSpPr>
          <p:spPr bwMode="auto">
            <a:xfrm>
              <a:off x="5722938" y="3695191"/>
              <a:ext cx="107950" cy="1079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400"/>
            </a:p>
          </p:txBody>
        </p:sp>
      </p:grpSp>
      <p:sp>
        <p:nvSpPr>
          <p:cNvPr id="5158" name="TextBox 39"/>
          <p:cNvSpPr txBox="1">
            <a:spLocks noChangeArrowheads="1"/>
          </p:cNvSpPr>
          <p:nvPr/>
        </p:nvSpPr>
        <p:spPr bwMode="auto">
          <a:xfrm>
            <a:off x="604838" y="4949316"/>
            <a:ext cx="835849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1463" indent="-2714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FF0000"/>
              </a:buClr>
              <a:buSzPct val="150000"/>
              <a:buFont typeface="Calibri" panose="020F0502020204030204" pitchFamily="34" charset="0"/>
              <a:buChar char="−"/>
              <a:defRPr/>
            </a:pPr>
            <a:r>
              <a:rPr lang="fr-CA" altLang="en-US" sz="2100" dirty="0" smtClean="0">
                <a:latin typeface="Calibri" panose="020F0502020204030204" pitchFamily="34" charset="0"/>
              </a:rPr>
              <a:t>Il n’existe pas de méthode formelle pour régler les paramètres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SzPct val="150000"/>
              <a:buFont typeface="Wingdings" panose="05000000000000000000" pitchFamily="2" charset="2"/>
              <a:buChar char="§"/>
              <a:defRPr/>
            </a:pPr>
            <a:r>
              <a:rPr lang="fr-CA" altLang="en-US" sz="1600" dirty="0" smtClean="0">
                <a:latin typeface="Calibri" panose="020F0502020204030204" pitchFamily="34" charset="0"/>
              </a:rPr>
              <a:t>Percée récente avec l’apprentissage profond, mais avec des résultats peu interprétables</a:t>
            </a:r>
            <a:endParaRPr lang="fr-CA" altLang="en-US" sz="18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rgbClr val="FF0000"/>
              </a:buClr>
              <a:buSzPct val="150000"/>
              <a:buFont typeface="Calibri" panose="020F0502020204030204" pitchFamily="34" charset="0"/>
              <a:buChar char="−"/>
              <a:defRPr/>
            </a:pPr>
            <a:r>
              <a:rPr lang="fr-CA" altLang="en-US" sz="2000" dirty="0" smtClean="0">
                <a:latin typeface="Calibri" panose="020F0502020204030204" pitchFamily="34" charset="0"/>
              </a:rPr>
              <a:t>Apprentissage à </a:t>
            </a:r>
            <a:r>
              <a:rPr lang="fr-CA" altLang="en-US" sz="2000" b="1" dirty="0" smtClean="0">
                <a:latin typeface="Calibri" panose="020F0502020204030204" pitchFamily="34" charset="0"/>
              </a:rPr>
              <a:t>faible plausibilité biologique</a:t>
            </a:r>
          </a:p>
          <a:p>
            <a:pPr marL="268288" indent="0" eaLnBrk="1" hangingPunct="1">
              <a:spcBef>
                <a:spcPct val="0"/>
              </a:spcBef>
              <a:spcAft>
                <a:spcPts val="200"/>
              </a:spcAft>
              <a:buSzPct val="150000"/>
              <a:buFontTx/>
              <a:buNone/>
              <a:defRPr/>
            </a:pPr>
            <a:r>
              <a:rPr lang="fr-CA" altLang="en-US" sz="1800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(la couleur du chat importe peu s’il attrape la souris », Deng Xia Ping)</a:t>
            </a:r>
          </a:p>
        </p:txBody>
      </p:sp>
    </p:spTree>
    <p:extLst>
      <p:ext uri="{BB962C8B-B14F-4D97-AF65-F5344CB8AC3E}">
        <p14:creationId xmlns:p14="http://schemas.microsoft.com/office/powerpoint/2010/main" val="33318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5775" y="1196975"/>
            <a:ext cx="8615836" cy="5059363"/>
          </a:xfrm>
          <a:noFill/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fr-CA" altLang="en-US" sz="2400" dirty="0" smtClean="0">
                <a:latin typeface="Calibri" panose="020F0502020204030204" pitchFamily="34" charset="0"/>
              </a:rPr>
              <a:t>Le réseau est une boîte noire </a:t>
            </a:r>
          </a:p>
          <a:p>
            <a:pPr lvl="1" eaLnBrk="1" hangingPunct="1">
              <a:spcBef>
                <a:spcPct val="10000"/>
              </a:spcBef>
            </a:pPr>
            <a:r>
              <a:rPr lang="fr-CA" altLang="en-US" sz="2000" dirty="0" smtClean="0">
                <a:latin typeface="Calibri" panose="020F0502020204030204" pitchFamily="34" charset="0"/>
              </a:rPr>
              <a:t>La relation entre les entrées et les sorties est fournie sous forme (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x, y</a:t>
            </a:r>
            <a:r>
              <a:rPr lang="fr-CA" altLang="en-US" sz="2000" dirty="0" smtClean="0">
                <a:latin typeface="Calibri" panose="020F0502020204030204" pitchFamily="34" charset="0"/>
              </a:rPr>
              <a:t>)</a:t>
            </a:r>
            <a:endParaRPr lang="fr-CA" altLang="en-US" sz="2000" i="1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10000"/>
              </a:spcBef>
            </a:pPr>
            <a:r>
              <a:rPr lang="fr-CA" altLang="en-US" sz="2000" dirty="0" smtClean="0">
                <a:latin typeface="Calibri" panose="020F0502020204030204" pitchFamily="34" charset="0"/>
              </a:rPr>
              <a:t>Difficile de dériver une explication causale ou interprétable des résultats.</a:t>
            </a:r>
          </a:p>
          <a:p>
            <a:pPr marL="987425" lvl="2" indent="-182563" defTabSz="1077913" eaLnBrk="1" hangingPunct="1">
              <a:spcBef>
                <a:spcPct val="10000"/>
              </a:spcBef>
            </a:pPr>
            <a:r>
              <a:rPr lang="fr-CA" altLang="en-US" sz="1800" dirty="0" smtClean="0">
                <a:latin typeface="Calibri" panose="020F0502020204030204" pitchFamily="34" charset="0"/>
              </a:rPr>
              <a:t>Les neurones cachés et les poids obtenus n’ont pas de sens sémantique (paramètres opérationnels plutôt que traits caractéristiques du domaine)</a:t>
            </a:r>
          </a:p>
          <a:p>
            <a:pPr eaLnBrk="1" hangingPunct="1">
              <a:spcBef>
                <a:spcPct val="10000"/>
              </a:spcBef>
            </a:pPr>
            <a:r>
              <a:rPr lang="fr-CA" altLang="en-US" sz="2400" dirty="0" smtClean="0">
                <a:latin typeface="Calibri" panose="020F0502020204030204" pitchFamily="34" charset="0"/>
              </a:rPr>
              <a:t>Le pouvoir de généralisation n’est pas garanti, même si l’erreur d’apprentissage est réduite à 0 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lang="fr-CA" sz="2400" dirty="0">
                <a:latin typeface="Calibri" pitchFamily="34" charset="0"/>
              </a:rPr>
              <a:t>L’apprentissage (précision, vitesse et, généralisation) dépend </a:t>
            </a:r>
            <a:r>
              <a:rPr lang="fr-CA" sz="2400" dirty="0" smtClean="0">
                <a:latin typeface="Calibri" pitchFamily="34" charset="0"/>
              </a:rPr>
              <a:t>des </a:t>
            </a:r>
            <a:r>
              <a:rPr lang="fr-CA" sz="2400" dirty="0">
                <a:latin typeface="Calibri" pitchFamily="34" charset="0"/>
              </a:rPr>
              <a:t>paramètres </a:t>
            </a:r>
            <a:r>
              <a:rPr lang="fr-CA" sz="2400" dirty="0" smtClean="0">
                <a:latin typeface="Calibri" pitchFamily="34" charset="0"/>
              </a:rPr>
              <a:t>et </a:t>
            </a:r>
            <a:r>
              <a:rPr lang="fr-CA" sz="2400" dirty="0" err="1" smtClean="0">
                <a:latin typeface="Calibri" pitchFamily="34" charset="0"/>
              </a:rPr>
              <a:t>hyperparamètres</a:t>
            </a:r>
            <a:r>
              <a:rPr lang="fr-CA" sz="2400" dirty="0" smtClean="0">
                <a:latin typeface="Calibri" pitchFamily="34" charset="0"/>
              </a:rPr>
              <a:t>.</a:t>
            </a:r>
            <a:endParaRPr lang="fr-CA" sz="2400" dirty="0">
              <a:latin typeface="Calibri" pitchFamily="34" charset="0"/>
            </a:endParaRPr>
          </a:p>
          <a:p>
            <a:pPr lvl="1" eaLnBrk="1" hangingPunct="1">
              <a:spcBef>
                <a:spcPct val="10000"/>
              </a:spcBef>
              <a:defRPr/>
            </a:pPr>
            <a:r>
              <a:rPr lang="fr-CA" sz="2000" dirty="0">
                <a:latin typeface="Calibri" pitchFamily="34" charset="0"/>
              </a:rPr>
              <a:t>Poids initiaux, taux d’apprentissage, # de couches, # de neurones cachés...</a:t>
            </a:r>
          </a:p>
          <a:p>
            <a:pPr eaLnBrk="1" hangingPunct="1">
              <a:spcBef>
                <a:spcPct val="10000"/>
              </a:spcBef>
            </a:pPr>
            <a:r>
              <a:rPr lang="fr-CA" altLang="en-US" sz="2400" dirty="0" smtClean="0">
                <a:latin typeface="Calibri" panose="020F0502020204030204" pitchFamily="34" charset="0"/>
              </a:rPr>
              <a:t>L’apprentissage peut être lent</a:t>
            </a:r>
          </a:p>
          <a:p>
            <a:pPr lvl="1" eaLnBrk="1" hangingPunct="1">
              <a:spcBef>
                <a:spcPct val="10000"/>
              </a:spcBef>
            </a:pPr>
            <a:r>
              <a:rPr lang="fr-CA" altLang="en-US" sz="2000" dirty="0" smtClean="0">
                <a:latin typeface="Calibri" panose="020F0502020204030204" pitchFamily="34" charset="0"/>
              </a:rPr>
              <a:t>Peut demander des dizaines de milliers de périodes d’apprentissage et + </a:t>
            </a:r>
          </a:p>
          <a:p>
            <a:pPr marL="400050" eaLnBrk="1" hangingPunct="1">
              <a:spcBef>
                <a:spcPct val="10000"/>
              </a:spcBef>
            </a:pPr>
            <a:r>
              <a:rPr lang="fr-CA" sz="2400" dirty="0" smtClean="0">
                <a:latin typeface="Calibri" pitchFamily="34" charset="0"/>
              </a:rPr>
              <a:t>La plupart des paramètres doivent être déterminés empiriquement (moins avec l’apprentissage profond) </a:t>
            </a:r>
          </a:p>
          <a:p>
            <a:pPr marL="457200" lvl="1" indent="0" eaLnBrk="1" hangingPunct="1">
              <a:spcBef>
                <a:spcPct val="10000"/>
              </a:spcBef>
              <a:buNone/>
            </a:pPr>
            <a:endParaRPr lang="fr-CA" altLang="en-US" sz="2000" dirty="0" smtClean="0">
              <a:latin typeface="Calibri" panose="020F0502020204030204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09613"/>
          </a:xfrm>
          <a:noFill/>
        </p:spPr>
        <p:txBody>
          <a:bodyPr/>
          <a:lstStyle/>
          <a:p>
            <a:pPr eaLnBrk="1" hangingPunct="1"/>
            <a:r>
              <a:rPr lang="en-US" altLang="en-US" sz="3600" kern="1200" dirty="0"/>
              <a:t>Points </a:t>
            </a:r>
            <a:r>
              <a:rPr lang="en-US" altLang="en-US" sz="3600" kern="1200" dirty="0" err="1"/>
              <a:t>faibles</a:t>
            </a:r>
            <a:r>
              <a:rPr lang="en-US" altLang="en-US" sz="3600" kern="1200" dirty="0"/>
              <a:t> des </a:t>
            </a:r>
            <a:r>
              <a:rPr lang="en-US" altLang="en-US" sz="3600" kern="1200" dirty="0" err="1"/>
              <a:t>réseaux</a:t>
            </a:r>
            <a:r>
              <a:rPr lang="en-US" altLang="en-US" sz="3600" kern="1200" dirty="0"/>
              <a:t> PMC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4038" y="968375"/>
            <a:ext cx="8401050" cy="5719763"/>
          </a:xfrm>
        </p:spPr>
        <p:txBody>
          <a:bodyPr/>
          <a:lstStyle/>
          <a:p>
            <a:pPr marL="609600" indent="-609600" eaLnBrk="1" hangingPunct="1">
              <a:lnSpc>
                <a:spcPct val="30000"/>
              </a:lnSpc>
              <a:spcBef>
                <a:spcPct val="10000"/>
              </a:spcBef>
              <a:defRPr/>
            </a:pPr>
            <a:endParaRPr lang="fr-CA" sz="2000" dirty="0" smtClean="0">
              <a:latin typeface="Calibri" pitchFamily="34" charset="0"/>
            </a:endParaRPr>
          </a:p>
          <a:p>
            <a:pPr marL="990600" lvl="1" indent="-533400" eaLnBrk="1" hangingPunct="1">
              <a:lnSpc>
                <a:spcPct val="20000"/>
              </a:lnSpc>
              <a:spcBef>
                <a:spcPct val="10000"/>
              </a:spcBef>
              <a:buFontTx/>
              <a:buNone/>
              <a:defRPr/>
            </a:pPr>
            <a:endParaRPr lang="fr-CA" sz="2400" dirty="0" smtClean="0">
              <a:latin typeface="Calibri" pitchFamily="34" charset="0"/>
            </a:endParaRPr>
          </a:p>
          <a:p>
            <a:pPr marL="357188" indent="-357188" eaLnBrk="1" hangingPunct="1">
              <a:spcBef>
                <a:spcPts val="0"/>
              </a:spcBef>
              <a:defRPr/>
            </a:pPr>
            <a:r>
              <a:rPr lang="fr-CA" sz="2400" dirty="0" smtClean="0">
                <a:latin typeface="Calibri" pitchFamily="34" charset="0"/>
              </a:rPr>
              <a:t>Le réseau est sensible aux valeurs de x et w</a:t>
            </a:r>
          </a:p>
          <a:p>
            <a:pPr marL="609600" indent="-609600" eaLnBrk="1" hangingPunct="1">
              <a:spcBef>
                <a:spcPts val="600"/>
              </a:spcBef>
              <a:buFontTx/>
              <a:buNone/>
              <a:defRPr/>
            </a:pPr>
            <a:endParaRPr lang="fr-CA" sz="2800" dirty="0" smtClean="0">
              <a:latin typeface="Calibri" pitchFamily="34" charset="0"/>
            </a:endParaRPr>
          </a:p>
          <a:p>
            <a:pPr marL="609600" indent="-609600" eaLnBrk="1" hangingPunct="1">
              <a:spcBef>
                <a:spcPct val="10000"/>
              </a:spcBef>
              <a:defRPr/>
            </a:pPr>
            <a:endParaRPr lang="fr-CA" sz="2100" dirty="0" smtClean="0">
              <a:latin typeface="Calibri" pitchFamily="34" charset="0"/>
            </a:endParaRPr>
          </a:p>
          <a:p>
            <a:pPr marL="609600" indent="-609600" eaLnBrk="1" hangingPunct="1">
              <a:spcBef>
                <a:spcPct val="10000"/>
              </a:spcBef>
              <a:defRPr/>
            </a:pPr>
            <a:endParaRPr lang="fr-CA" sz="2100" dirty="0" smtClean="0">
              <a:latin typeface="Calibri" pitchFamily="34" charset="0"/>
            </a:endParaRPr>
          </a:p>
          <a:p>
            <a:pPr marL="609600" indent="-609600" eaLnBrk="1" hangingPunct="1">
              <a:spcBef>
                <a:spcPct val="10000"/>
              </a:spcBef>
              <a:buFontTx/>
              <a:buNone/>
              <a:defRPr/>
            </a:pPr>
            <a:r>
              <a:rPr lang="fr-CA" sz="2400" dirty="0" smtClean="0">
                <a:latin typeface="Calibri" pitchFamily="34" charset="0"/>
              </a:rPr>
              <a:t>	</a:t>
            </a:r>
            <a:r>
              <a:rPr lang="fr-CA" sz="2000" dirty="0" smtClean="0">
                <a:latin typeface="Calibri" pitchFamily="34" charset="0"/>
              </a:rPr>
              <a:t>L’activation         dépend de </a:t>
            </a:r>
            <a:r>
              <a:rPr lang="fr-CA" sz="2000" i="1" dirty="0" smtClean="0">
                <a:latin typeface="Calibri" pitchFamily="34" charset="0"/>
              </a:rPr>
              <a:t>x</a:t>
            </a:r>
            <a:r>
              <a:rPr lang="fr-CA" sz="2000" dirty="0" smtClean="0">
                <a:latin typeface="Calibri" pitchFamily="34" charset="0"/>
              </a:rPr>
              <a:t> et </a:t>
            </a:r>
            <a:r>
              <a:rPr lang="fr-CA" sz="2000" i="1" dirty="0" smtClean="0">
                <a:latin typeface="Calibri" pitchFamily="34" charset="0"/>
              </a:rPr>
              <a:t>w</a:t>
            </a:r>
            <a:r>
              <a:rPr lang="fr-CA" sz="2000" dirty="0" smtClean="0">
                <a:latin typeface="Calibri" pitchFamily="34" charset="0"/>
              </a:rPr>
              <a:t>.</a:t>
            </a:r>
          </a:p>
          <a:p>
            <a:pPr marL="990600" lvl="1" indent="-533400" eaLnBrk="1" hangingPunct="1">
              <a:spcBef>
                <a:spcPct val="10000"/>
              </a:spcBef>
              <a:defRPr/>
            </a:pPr>
            <a:r>
              <a:rPr lang="fr-CA" sz="1800" dirty="0" smtClean="0">
                <a:latin typeface="Calibri" pitchFamily="34" charset="0"/>
              </a:rPr>
              <a:t>Remède possibles: n</a:t>
            </a:r>
            <a:r>
              <a:rPr lang="fr-CA" sz="1900" dirty="0" smtClean="0">
                <a:latin typeface="Calibri" pitchFamily="34" charset="0"/>
              </a:rPr>
              <a:t>ormaliser les poids et les données</a:t>
            </a:r>
          </a:p>
          <a:p>
            <a:pPr eaLnBrk="1" hangingPunct="1">
              <a:spcBef>
                <a:spcPct val="10000"/>
              </a:spcBef>
              <a:defRPr/>
            </a:pPr>
            <a:r>
              <a:rPr lang="fr-CA" sz="2300" dirty="0" smtClean="0">
                <a:latin typeface="Calibri" pitchFamily="34" charset="0"/>
              </a:rPr>
              <a:t>L’apprentissage utilise des produits de fonctions bornées par -1 et 1, dont le nombre augmente avec celui des couches cachées</a:t>
            </a:r>
          </a:p>
          <a:p>
            <a:pPr lvl="1" eaLnBrk="1" hangingPunct="1">
              <a:spcBef>
                <a:spcPct val="10000"/>
              </a:spcBef>
              <a:defRPr/>
            </a:pPr>
            <a:r>
              <a:rPr lang="fr-CA" sz="1900" dirty="0" smtClean="0">
                <a:latin typeface="Calibri" pitchFamily="34" charset="0"/>
              </a:rPr>
              <a:t>Problème du gradient évanescent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fr-CA" altLang="en-US" sz="2400" dirty="0" smtClean="0">
                <a:latin typeface="Calibri" panose="020F0502020204030204" pitchFamily="34" charset="0"/>
              </a:rPr>
              <a:t>La descente de gradient peut converger </a:t>
            </a:r>
          </a:p>
          <a:p>
            <a:pPr marL="357188" indent="0" eaLnBrk="1" hangingPunct="1">
              <a:lnSpc>
                <a:spcPct val="90000"/>
              </a:lnSpc>
              <a:spcBef>
                <a:spcPct val="10000"/>
              </a:spcBef>
              <a:buNone/>
            </a:pPr>
            <a:r>
              <a:rPr lang="fr-CA" altLang="en-US" sz="2400" dirty="0" smtClean="0">
                <a:latin typeface="Calibri" panose="020F0502020204030204" pitchFamily="34" charset="0"/>
              </a:rPr>
              <a:t>vers une solution sous optimale</a:t>
            </a:r>
          </a:p>
          <a:p>
            <a:pPr marL="360363" indent="-360363" eaLnBrk="1" hangingPunct="1">
              <a:lnSpc>
                <a:spcPct val="90000"/>
              </a:lnSpc>
              <a:spcBef>
                <a:spcPct val="10000"/>
              </a:spcBef>
            </a:pPr>
            <a:r>
              <a:rPr lang="fr-CA" altLang="en-US" sz="2400" dirty="0" smtClean="0">
                <a:latin typeface="Calibri" panose="020F0502020204030204" pitchFamily="34" charset="0"/>
              </a:rPr>
              <a:t>La performance se dégrade pour des                                          motifs tournés, translatés ou à échelle                                    </a:t>
            </a:r>
            <a:r>
              <a:rPr lang="fr-CA" altLang="en-US" sz="2400" dirty="0" err="1" smtClean="0">
                <a:latin typeface="Calibri" panose="020F0502020204030204" pitchFamily="34" charset="0"/>
              </a:rPr>
              <a:t>modifée</a:t>
            </a:r>
            <a:endParaRPr lang="fr-CA" altLang="en-US" sz="2400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50179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142947"/>
              </p:ext>
            </p:extLst>
          </p:nvPr>
        </p:nvGraphicFramePr>
        <p:xfrm>
          <a:off x="1173163" y="2085963"/>
          <a:ext cx="5326063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2" name="Équation" r:id="rId4" imgW="2844800" imgH="444500" progId="Equation.3">
                  <p:embed/>
                </p:oleObj>
              </mc:Choice>
              <mc:Fallback>
                <p:oleObj name="Équation" r:id="rId4" imgW="2844800" imgH="4445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2085963"/>
                        <a:ext cx="5326063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680074"/>
              </p:ext>
            </p:extLst>
          </p:nvPr>
        </p:nvGraphicFramePr>
        <p:xfrm>
          <a:off x="2412208" y="2815850"/>
          <a:ext cx="3921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3" name="Equation" r:id="rId6" imgW="215713" imgH="241091" progId="Equation.3">
                  <p:embed/>
                </p:oleObj>
              </mc:Choice>
              <mc:Fallback>
                <p:oleObj name="Equation" r:id="rId6" imgW="215713" imgH="24109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208" y="2815850"/>
                        <a:ext cx="39211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Rectangle 9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09613"/>
          </a:xfrm>
          <a:noFill/>
        </p:spPr>
        <p:txBody>
          <a:bodyPr/>
          <a:lstStyle/>
          <a:p>
            <a:pPr eaLnBrk="1" hangingPunct="1"/>
            <a:r>
              <a:rPr lang="en-US" altLang="en-US" sz="3600" kern="1200" dirty="0"/>
              <a:t>Points </a:t>
            </a:r>
            <a:r>
              <a:rPr lang="en-US" altLang="en-US" sz="3600" kern="1200" dirty="0" err="1"/>
              <a:t>faibles</a:t>
            </a:r>
            <a:r>
              <a:rPr lang="en-US" altLang="en-US" sz="3600" kern="1200" dirty="0"/>
              <a:t> des </a:t>
            </a:r>
            <a:r>
              <a:rPr lang="en-US" altLang="en-US" sz="3600" kern="1200" dirty="0" err="1"/>
              <a:t>réseaux</a:t>
            </a:r>
            <a:r>
              <a:rPr lang="en-US" altLang="en-US" sz="3600" kern="1200" dirty="0"/>
              <a:t> PMC</a:t>
            </a:r>
          </a:p>
        </p:txBody>
      </p:sp>
      <p:sp>
        <p:nvSpPr>
          <p:cNvPr id="48" name="Rectangle 41"/>
          <p:cNvSpPr>
            <a:spLocks noChangeArrowheads="1"/>
          </p:cNvSpPr>
          <p:nvPr/>
        </p:nvSpPr>
        <p:spPr bwMode="auto">
          <a:xfrm>
            <a:off x="6758170" y="1744772"/>
            <a:ext cx="3093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si  </a:t>
            </a:r>
            <a:endParaRPr lang="fr-CA" altLang="en-US" sz="2400" dirty="0">
              <a:latin typeface="Calibri" panose="020F0502020204030204" pitchFamily="34" charset="0"/>
            </a:endParaRPr>
          </a:p>
        </p:txBody>
      </p:sp>
      <p:sp>
        <p:nvSpPr>
          <p:cNvPr id="49" name="Rectangle 42"/>
          <p:cNvSpPr>
            <a:spLocks noChangeArrowheads="1"/>
          </p:cNvSpPr>
          <p:nvPr/>
        </p:nvSpPr>
        <p:spPr bwMode="auto">
          <a:xfrm>
            <a:off x="6443869" y="1765409"/>
            <a:ext cx="1426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en-US" sz="2200">
                <a:solidFill>
                  <a:srgbClr val="000000"/>
                </a:solidFill>
                <a:latin typeface="Calibri" panose="020F0502020204030204" pitchFamily="34" charset="0"/>
              </a:rPr>
              <a:t>0</a:t>
            </a:r>
            <a:endParaRPr lang="fr-CA" altLang="en-US" sz="2400">
              <a:latin typeface="Calibri" panose="020F0502020204030204" pitchFamily="34" charset="0"/>
            </a:endParaRPr>
          </a:p>
        </p:txBody>
      </p:sp>
      <p:sp>
        <p:nvSpPr>
          <p:cNvPr id="50" name="Rectangle 45"/>
          <p:cNvSpPr>
            <a:spLocks noChangeArrowheads="1"/>
          </p:cNvSpPr>
          <p:nvPr/>
        </p:nvSpPr>
        <p:spPr bwMode="auto">
          <a:xfrm>
            <a:off x="3158951" y="1768463"/>
            <a:ext cx="3462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=&gt; </a:t>
            </a:r>
            <a:endParaRPr lang="fr-CA" altLang="en-US" sz="2400" dirty="0">
              <a:latin typeface="Calibri" panose="020F0502020204030204" pitchFamily="34" charset="0"/>
            </a:endParaRPr>
          </a:p>
        </p:txBody>
      </p:sp>
      <p:sp>
        <p:nvSpPr>
          <p:cNvPr id="51" name="Rectangle 53"/>
          <p:cNvSpPr>
            <a:spLocks noChangeArrowheads="1"/>
          </p:cNvSpPr>
          <p:nvPr/>
        </p:nvSpPr>
        <p:spPr bwMode="auto">
          <a:xfrm>
            <a:off x="7085422" y="1733659"/>
            <a:ext cx="1218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en-US" sz="2200" i="1">
                <a:solidFill>
                  <a:srgbClr val="000000"/>
                </a:solidFill>
                <a:latin typeface="Calibri" panose="020F0502020204030204" pitchFamily="34" charset="0"/>
              </a:rPr>
              <a:t>x</a:t>
            </a:r>
            <a:endParaRPr lang="fr-CA" altLang="en-US" sz="2400">
              <a:latin typeface="Calibri" panose="020F0502020204030204" pitchFamily="34" charset="0"/>
            </a:endParaRPr>
          </a:p>
        </p:txBody>
      </p:sp>
      <p:sp>
        <p:nvSpPr>
          <p:cNvPr id="52" name="Rectangle 54"/>
          <p:cNvSpPr>
            <a:spLocks noChangeArrowheads="1"/>
          </p:cNvSpPr>
          <p:nvPr/>
        </p:nvSpPr>
        <p:spPr bwMode="auto">
          <a:xfrm>
            <a:off x="7702267" y="1727309"/>
            <a:ext cx="357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en-US" sz="2200">
                <a:solidFill>
                  <a:srgbClr val="000000"/>
                </a:solidFill>
                <a:latin typeface="Symbol" panose="05050102010706020507" pitchFamily="18" charset="2"/>
              </a:rPr>
              <a:t>±¥</a:t>
            </a:r>
            <a:endParaRPr lang="fr-CA" altLang="en-US" sz="2400">
              <a:latin typeface="Symbol" panose="05050102010706020507" pitchFamily="18" charset="2"/>
            </a:endParaRPr>
          </a:p>
        </p:txBody>
      </p:sp>
      <p:sp>
        <p:nvSpPr>
          <p:cNvPr id="53" name="Rectangle 55"/>
          <p:cNvSpPr>
            <a:spLocks noChangeArrowheads="1"/>
          </p:cNvSpPr>
          <p:nvPr/>
        </p:nvSpPr>
        <p:spPr bwMode="auto">
          <a:xfrm>
            <a:off x="7349014" y="1727309"/>
            <a:ext cx="2789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en-US" sz="2200">
                <a:solidFill>
                  <a:srgbClr val="000000"/>
                </a:solidFill>
                <a:latin typeface="Symbol" panose="05050102010706020507" pitchFamily="18" charset="2"/>
              </a:rPr>
              <a:t>®</a:t>
            </a:r>
            <a:endParaRPr lang="fr-CA" altLang="en-US" sz="2400">
              <a:latin typeface="Symbol" panose="05050102010706020507" pitchFamily="18" charset="2"/>
            </a:endParaRPr>
          </a:p>
        </p:txBody>
      </p:sp>
      <p:sp>
        <p:nvSpPr>
          <p:cNvPr id="54" name="Rectangle 56"/>
          <p:cNvSpPr>
            <a:spLocks noChangeArrowheads="1"/>
          </p:cNvSpPr>
          <p:nvPr/>
        </p:nvSpPr>
        <p:spPr bwMode="auto">
          <a:xfrm>
            <a:off x="6169502" y="1733659"/>
            <a:ext cx="2789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CA" altLang="en-US" sz="2200">
                <a:solidFill>
                  <a:srgbClr val="000000"/>
                </a:solidFill>
                <a:latin typeface="Symbol" panose="05050102010706020507" pitchFamily="18" charset="2"/>
              </a:rPr>
              <a:t>®</a:t>
            </a:r>
            <a:endParaRPr lang="fr-CA" altLang="en-US" sz="2400">
              <a:latin typeface="Symbol" panose="05050102010706020507" pitchFamily="18" charset="2"/>
            </a:endParaRPr>
          </a:p>
        </p:txBody>
      </p:sp>
      <p:grpSp>
        <p:nvGrpSpPr>
          <p:cNvPr id="55" name="Group 57"/>
          <p:cNvGrpSpPr>
            <a:grpSpLocks/>
          </p:cNvGrpSpPr>
          <p:nvPr/>
        </p:nvGrpSpPr>
        <p:grpSpPr bwMode="auto">
          <a:xfrm>
            <a:off x="3571875" y="1716075"/>
            <a:ext cx="2559050" cy="369888"/>
            <a:chOff x="3185" y="837"/>
            <a:chExt cx="1612" cy="233"/>
          </a:xfrm>
        </p:grpSpPr>
        <p:sp>
          <p:nvSpPr>
            <p:cNvPr id="56" name="Rectangle 58"/>
            <p:cNvSpPr>
              <a:spLocks noChangeArrowheads="1"/>
            </p:cNvSpPr>
            <p:nvPr/>
          </p:nvSpPr>
          <p:spPr bwMode="auto">
            <a:xfrm>
              <a:off x="4672" y="857"/>
              <a:ext cx="1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))</a:t>
              </a:r>
              <a:endParaRPr lang="fr-CA" altLang="en-US" sz="2400" dirty="0">
                <a:latin typeface="Calibri" panose="020F0502020204030204" pitchFamily="34" charset="0"/>
              </a:endParaRPr>
            </a:p>
          </p:txBody>
        </p:sp>
        <p:sp>
          <p:nvSpPr>
            <p:cNvPr id="57" name="Rectangle 59"/>
            <p:cNvSpPr>
              <a:spLocks noChangeArrowheads="1"/>
            </p:cNvSpPr>
            <p:nvPr/>
          </p:nvSpPr>
          <p:spPr bwMode="auto">
            <a:xfrm>
              <a:off x="4501" y="857"/>
              <a:ext cx="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>
                  <a:solidFill>
                    <a:srgbClr val="000000"/>
                  </a:solidFill>
                  <a:latin typeface="Calibri" panose="020F0502020204030204" pitchFamily="34" charset="0"/>
                </a:rPr>
                <a:t>(</a:t>
              </a:r>
              <a:endParaRPr lang="fr-CA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58" name="Rectangle 60"/>
            <p:cNvSpPr>
              <a:spLocks noChangeArrowheads="1"/>
            </p:cNvSpPr>
            <p:nvPr/>
          </p:nvSpPr>
          <p:spPr bwMode="auto">
            <a:xfrm>
              <a:off x="4141" y="857"/>
              <a:ext cx="9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  <a:endParaRPr lang="fr-CA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59" name="Rectangle 61"/>
            <p:cNvSpPr>
              <a:spLocks noChangeArrowheads="1"/>
            </p:cNvSpPr>
            <p:nvPr/>
          </p:nvSpPr>
          <p:spPr bwMode="auto">
            <a:xfrm>
              <a:off x="4039" y="857"/>
              <a:ext cx="12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>
                  <a:solidFill>
                    <a:srgbClr val="000000"/>
                  </a:solidFill>
                  <a:latin typeface="Calibri" panose="020F0502020204030204" pitchFamily="34" charset="0"/>
                </a:rPr>
                <a:t>)(</a:t>
              </a:r>
              <a:endParaRPr lang="fr-CA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60" name="Rectangle 62"/>
            <p:cNvSpPr>
              <a:spLocks noChangeArrowheads="1"/>
            </p:cNvSpPr>
            <p:nvPr/>
          </p:nvSpPr>
          <p:spPr bwMode="auto">
            <a:xfrm>
              <a:off x="3868" y="857"/>
              <a:ext cx="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>
                  <a:solidFill>
                    <a:srgbClr val="000000"/>
                  </a:solidFill>
                  <a:latin typeface="Calibri" panose="020F0502020204030204" pitchFamily="34" charset="0"/>
                </a:rPr>
                <a:t>(</a:t>
              </a:r>
              <a:endParaRPr lang="fr-CA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61" name="Rectangle 63"/>
            <p:cNvSpPr>
              <a:spLocks noChangeArrowheads="1"/>
            </p:cNvSpPr>
            <p:nvPr/>
          </p:nvSpPr>
          <p:spPr bwMode="auto">
            <a:xfrm>
              <a:off x="3500" y="857"/>
              <a:ext cx="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)</a:t>
              </a:r>
              <a:endParaRPr lang="fr-CA" altLang="en-US" sz="2400" dirty="0">
                <a:latin typeface="Calibri" panose="020F0502020204030204" pitchFamily="34" charset="0"/>
              </a:endParaRPr>
            </a:p>
          </p:txBody>
        </p:sp>
        <p:sp>
          <p:nvSpPr>
            <p:cNvPr id="62" name="Rectangle 64"/>
            <p:cNvSpPr>
              <a:spLocks noChangeArrowheads="1"/>
            </p:cNvSpPr>
            <p:nvPr/>
          </p:nvSpPr>
          <p:spPr bwMode="auto">
            <a:xfrm>
              <a:off x="3328" y="857"/>
              <a:ext cx="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>
                  <a:solidFill>
                    <a:srgbClr val="000000"/>
                  </a:solidFill>
                  <a:latin typeface="Calibri" panose="020F0502020204030204" pitchFamily="34" charset="0"/>
                </a:rPr>
                <a:t>(</a:t>
              </a:r>
              <a:endParaRPr lang="fr-CA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63" name="Rectangle 65"/>
            <p:cNvSpPr>
              <a:spLocks noChangeArrowheads="1"/>
            </p:cNvSpPr>
            <p:nvPr/>
          </p:nvSpPr>
          <p:spPr bwMode="auto">
            <a:xfrm>
              <a:off x="3281" y="857"/>
              <a:ext cx="3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'</a:t>
              </a:r>
              <a:endParaRPr lang="fr-CA" altLang="en-US" sz="2400" dirty="0">
                <a:latin typeface="Calibri" panose="020F0502020204030204" pitchFamily="34" charset="0"/>
              </a:endParaRPr>
            </a:p>
          </p:txBody>
        </p:sp>
        <p:sp>
          <p:nvSpPr>
            <p:cNvPr id="64" name="Rectangle 66"/>
            <p:cNvSpPr>
              <a:spLocks noChangeArrowheads="1"/>
            </p:cNvSpPr>
            <p:nvPr/>
          </p:nvSpPr>
          <p:spPr bwMode="auto">
            <a:xfrm>
              <a:off x="4580" y="857"/>
              <a:ext cx="9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x</a:t>
              </a:r>
              <a:endParaRPr lang="fr-CA" altLang="en-US" sz="2400" dirty="0">
                <a:latin typeface="Calibri" panose="020F0502020204030204" pitchFamily="34" charset="0"/>
              </a:endParaRPr>
            </a:p>
          </p:txBody>
        </p:sp>
        <p:sp>
          <p:nvSpPr>
            <p:cNvPr id="65" name="Rectangle 67"/>
            <p:cNvSpPr>
              <a:spLocks noChangeArrowheads="1"/>
            </p:cNvSpPr>
            <p:nvPr/>
          </p:nvSpPr>
          <p:spPr bwMode="auto">
            <a:xfrm>
              <a:off x="4405" y="857"/>
              <a:ext cx="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i="1">
                  <a:solidFill>
                    <a:srgbClr val="000000"/>
                  </a:solidFill>
                  <a:latin typeface="Calibri" panose="020F0502020204030204" pitchFamily="34" charset="0"/>
                </a:rPr>
                <a:t>f</a:t>
              </a:r>
              <a:endParaRPr lang="fr-CA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66" name="Rectangle 68"/>
            <p:cNvSpPr>
              <a:spLocks noChangeArrowheads="1"/>
            </p:cNvSpPr>
            <p:nvPr/>
          </p:nvSpPr>
          <p:spPr bwMode="auto">
            <a:xfrm>
              <a:off x="3946" y="857"/>
              <a:ext cx="9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i="1">
                  <a:solidFill>
                    <a:srgbClr val="000000"/>
                  </a:solidFill>
                  <a:latin typeface="Calibri" panose="020F0502020204030204" pitchFamily="34" charset="0"/>
                </a:rPr>
                <a:t>x</a:t>
              </a:r>
              <a:endParaRPr lang="fr-CA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67" name="Rectangle 69"/>
            <p:cNvSpPr>
              <a:spLocks noChangeArrowheads="1"/>
            </p:cNvSpPr>
            <p:nvPr/>
          </p:nvSpPr>
          <p:spPr bwMode="auto">
            <a:xfrm>
              <a:off x="3772" y="857"/>
              <a:ext cx="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i="1">
                  <a:solidFill>
                    <a:srgbClr val="000000"/>
                  </a:solidFill>
                  <a:latin typeface="Calibri" panose="020F0502020204030204" pitchFamily="34" charset="0"/>
                </a:rPr>
                <a:t>f</a:t>
              </a:r>
              <a:endParaRPr lang="fr-CA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68" name="Rectangle 70"/>
            <p:cNvSpPr>
              <a:spLocks noChangeArrowheads="1"/>
            </p:cNvSpPr>
            <p:nvPr/>
          </p:nvSpPr>
          <p:spPr bwMode="auto">
            <a:xfrm>
              <a:off x="3406" y="857"/>
              <a:ext cx="9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x</a:t>
              </a:r>
              <a:endParaRPr lang="fr-CA" altLang="en-US" sz="2400" dirty="0">
                <a:latin typeface="Calibri" panose="020F0502020204030204" pitchFamily="34" charset="0"/>
              </a:endParaRPr>
            </a:p>
          </p:txBody>
        </p:sp>
        <p:sp>
          <p:nvSpPr>
            <p:cNvPr id="69" name="Rectangle 71"/>
            <p:cNvSpPr>
              <a:spLocks noChangeArrowheads="1"/>
            </p:cNvSpPr>
            <p:nvPr/>
          </p:nvSpPr>
          <p:spPr bwMode="auto">
            <a:xfrm>
              <a:off x="3185" y="857"/>
              <a:ext cx="6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i="1" dirty="0">
                  <a:solidFill>
                    <a:srgbClr val="000000"/>
                  </a:solidFill>
                  <a:latin typeface="Calibri" panose="020F0502020204030204" pitchFamily="34" charset="0"/>
                </a:rPr>
                <a:t>f</a:t>
              </a:r>
              <a:endParaRPr lang="fr-CA" altLang="en-US" sz="2400" dirty="0">
                <a:latin typeface="Calibri" panose="020F0502020204030204" pitchFamily="34" charset="0"/>
              </a:endParaRPr>
            </a:p>
          </p:txBody>
        </p:sp>
        <p:sp>
          <p:nvSpPr>
            <p:cNvPr id="70" name="Rectangle 72"/>
            <p:cNvSpPr>
              <a:spLocks noChangeArrowheads="1"/>
            </p:cNvSpPr>
            <p:nvPr/>
          </p:nvSpPr>
          <p:spPr bwMode="auto">
            <a:xfrm>
              <a:off x="4277" y="837"/>
              <a:ext cx="10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endParaRPr lang="fr-CA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71" name="Rectangle 73"/>
            <p:cNvSpPr>
              <a:spLocks noChangeArrowheads="1"/>
            </p:cNvSpPr>
            <p:nvPr/>
          </p:nvSpPr>
          <p:spPr bwMode="auto">
            <a:xfrm>
              <a:off x="3633" y="837"/>
              <a:ext cx="10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>
                  <a:solidFill>
                    <a:srgbClr val="000000"/>
                  </a:solidFill>
                  <a:latin typeface="Calibri" panose="020F0502020204030204" pitchFamily="34" charset="0"/>
                </a:rPr>
                <a:t>=</a:t>
              </a:r>
              <a:endParaRPr lang="fr-CA" altLang="en-US" sz="2400">
                <a:latin typeface="Calibri" panose="020F0502020204030204" pitchFamily="34" charset="0"/>
              </a:endParaRPr>
            </a:p>
          </p:txBody>
        </p:sp>
      </p:grpSp>
      <p:grpSp>
        <p:nvGrpSpPr>
          <p:cNvPr id="72" name="Group 74"/>
          <p:cNvGrpSpPr>
            <a:grpSpLocks/>
          </p:cNvGrpSpPr>
          <p:nvPr/>
        </p:nvGrpSpPr>
        <p:grpSpPr bwMode="auto">
          <a:xfrm>
            <a:off x="1173163" y="1709725"/>
            <a:ext cx="1897063" cy="376238"/>
            <a:chOff x="958" y="833"/>
            <a:chExt cx="1195" cy="237"/>
          </a:xfrm>
        </p:grpSpPr>
        <p:sp>
          <p:nvSpPr>
            <p:cNvPr id="73" name="Rectangle 75"/>
            <p:cNvSpPr>
              <a:spLocks noChangeArrowheads="1"/>
            </p:cNvSpPr>
            <p:nvPr/>
          </p:nvSpPr>
          <p:spPr bwMode="auto">
            <a:xfrm>
              <a:off x="2099" y="857"/>
              <a:ext cx="5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)</a:t>
              </a:r>
              <a:endParaRPr lang="fr-CA" altLang="en-US" sz="2400" dirty="0">
                <a:latin typeface="Calibri" panose="020F0502020204030204" pitchFamily="34" charset="0"/>
              </a:endParaRPr>
            </a:p>
          </p:txBody>
        </p:sp>
        <p:sp>
          <p:nvSpPr>
            <p:cNvPr id="74" name="Rectangle 76"/>
            <p:cNvSpPr>
              <a:spLocks noChangeArrowheads="1"/>
            </p:cNvSpPr>
            <p:nvPr/>
          </p:nvSpPr>
          <p:spPr bwMode="auto">
            <a:xfrm>
              <a:off x="1627" y="857"/>
              <a:ext cx="9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  <a:endParaRPr lang="fr-CA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75" name="Rectangle 77"/>
            <p:cNvSpPr>
              <a:spLocks noChangeArrowheads="1"/>
            </p:cNvSpPr>
            <p:nvPr/>
          </p:nvSpPr>
          <p:spPr bwMode="auto">
            <a:xfrm>
              <a:off x="1522" y="857"/>
              <a:ext cx="12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>
                  <a:solidFill>
                    <a:srgbClr val="000000"/>
                  </a:solidFill>
                  <a:latin typeface="Calibri" panose="020F0502020204030204" pitchFamily="34" charset="0"/>
                </a:rPr>
                <a:t>/(</a:t>
              </a:r>
              <a:endParaRPr lang="fr-CA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76" name="Rectangle 78"/>
            <p:cNvSpPr>
              <a:spLocks noChangeArrowheads="1"/>
            </p:cNvSpPr>
            <p:nvPr/>
          </p:nvSpPr>
          <p:spPr bwMode="auto">
            <a:xfrm>
              <a:off x="1436" y="857"/>
              <a:ext cx="9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  <a:endParaRPr lang="fr-CA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77" name="Rectangle 79"/>
            <p:cNvSpPr>
              <a:spLocks noChangeArrowheads="1"/>
            </p:cNvSpPr>
            <p:nvPr/>
          </p:nvSpPr>
          <p:spPr bwMode="auto">
            <a:xfrm>
              <a:off x="1227" y="857"/>
              <a:ext cx="5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>
                  <a:solidFill>
                    <a:srgbClr val="000000"/>
                  </a:solidFill>
                  <a:latin typeface="Calibri" panose="020F0502020204030204" pitchFamily="34" charset="0"/>
                </a:rPr>
                <a:t>)</a:t>
              </a:r>
              <a:endParaRPr lang="fr-CA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78" name="Rectangle 80"/>
            <p:cNvSpPr>
              <a:spLocks noChangeArrowheads="1"/>
            </p:cNvSpPr>
            <p:nvPr/>
          </p:nvSpPr>
          <p:spPr bwMode="auto">
            <a:xfrm>
              <a:off x="1055" y="857"/>
              <a:ext cx="5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(</a:t>
              </a:r>
              <a:endParaRPr lang="fr-CA" altLang="en-US" sz="2400" dirty="0">
                <a:latin typeface="Calibri" panose="020F0502020204030204" pitchFamily="34" charset="0"/>
              </a:endParaRPr>
            </a:p>
          </p:txBody>
        </p:sp>
        <p:sp>
          <p:nvSpPr>
            <p:cNvPr id="79" name="Rectangle 81"/>
            <p:cNvSpPr>
              <a:spLocks noChangeArrowheads="1"/>
            </p:cNvSpPr>
            <p:nvPr/>
          </p:nvSpPr>
          <p:spPr bwMode="auto">
            <a:xfrm>
              <a:off x="1848" y="857"/>
              <a:ext cx="8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i="1">
                  <a:solidFill>
                    <a:srgbClr val="000000"/>
                  </a:solidFill>
                  <a:latin typeface="Calibri" panose="020F0502020204030204" pitchFamily="34" charset="0"/>
                </a:rPr>
                <a:t>e</a:t>
              </a:r>
              <a:endParaRPr lang="fr-CA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80" name="Rectangle 82"/>
            <p:cNvSpPr>
              <a:spLocks noChangeArrowheads="1"/>
            </p:cNvSpPr>
            <p:nvPr/>
          </p:nvSpPr>
          <p:spPr bwMode="auto">
            <a:xfrm>
              <a:off x="1139" y="857"/>
              <a:ext cx="7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i="1">
                  <a:solidFill>
                    <a:srgbClr val="000000"/>
                  </a:solidFill>
                  <a:latin typeface="Calibri" panose="020F0502020204030204" pitchFamily="34" charset="0"/>
                </a:rPr>
                <a:t>x</a:t>
              </a:r>
              <a:endParaRPr lang="fr-CA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81" name="Rectangle 83"/>
            <p:cNvSpPr>
              <a:spLocks noChangeArrowheads="1"/>
            </p:cNvSpPr>
            <p:nvPr/>
          </p:nvSpPr>
          <p:spPr bwMode="auto">
            <a:xfrm>
              <a:off x="958" y="857"/>
              <a:ext cx="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i="1">
                  <a:solidFill>
                    <a:srgbClr val="000000"/>
                  </a:solidFill>
                  <a:latin typeface="Calibri" panose="020F0502020204030204" pitchFamily="34" charset="0"/>
                </a:rPr>
                <a:t>f</a:t>
              </a:r>
              <a:endParaRPr lang="fr-CA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82" name="Rectangle 84"/>
            <p:cNvSpPr>
              <a:spLocks noChangeArrowheads="1"/>
            </p:cNvSpPr>
            <p:nvPr/>
          </p:nvSpPr>
          <p:spPr bwMode="auto">
            <a:xfrm>
              <a:off x="2000" y="844"/>
              <a:ext cx="4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300" i="1">
                  <a:solidFill>
                    <a:srgbClr val="000000"/>
                  </a:solidFill>
                  <a:latin typeface="Calibri" panose="020F0502020204030204" pitchFamily="34" charset="0"/>
                </a:rPr>
                <a:t>x</a:t>
              </a:r>
              <a:endParaRPr lang="fr-CA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83" name="Rectangle 85"/>
            <p:cNvSpPr>
              <a:spLocks noChangeArrowheads="1"/>
            </p:cNvSpPr>
            <p:nvPr/>
          </p:nvSpPr>
          <p:spPr bwMode="auto">
            <a:xfrm>
              <a:off x="1773" y="837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>
                  <a:solidFill>
                    <a:srgbClr val="000000"/>
                  </a:solidFill>
                  <a:latin typeface="Calibri" panose="020F0502020204030204" pitchFamily="34" charset="0"/>
                </a:rPr>
                <a:t>+</a:t>
              </a:r>
              <a:endParaRPr lang="fr-CA" altLang="en-US" sz="2400">
                <a:latin typeface="Calibri" panose="020F0502020204030204" pitchFamily="34" charset="0"/>
              </a:endParaRPr>
            </a:p>
          </p:txBody>
        </p:sp>
        <p:sp>
          <p:nvSpPr>
            <p:cNvPr id="84" name="Rectangle 86"/>
            <p:cNvSpPr>
              <a:spLocks noChangeArrowheads="1"/>
            </p:cNvSpPr>
            <p:nvPr/>
          </p:nvSpPr>
          <p:spPr bwMode="auto">
            <a:xfrm>
              <a:off x="1363" y="837"/>
              <a:ext cx="8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2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=</a:t>
              </a:r>
              <a:endParaRPr lang="fr-CA" altLang="en-US" sz="2400" dirty="0">
                <a:latin typeface="Calibri" panose="020F0502020204030204" pitchFamily="34" charset="0"/>
              </a:endParaRPr>
            </a:p>
          </p:txBody>
        </p:sp>
        <p:sp>
          <p:nvSpPr>
            <p:cNvPr id="85" name="Rectangle 87"/>
            <p:cNvSpPr>
              <a:spLocks noChangeArrowheads="1"/>
            </p:cNvSpPr>
            <p:nvPr/>
          </p:nvSpPr>
          <p:spPr bwMode="auto">
            <a:xfrm>
              <a:off x="1965" y="833"/>
              <a:ext cx="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CA" altLang="en-US" sz="1300">
                  <a:solidFill>
                    <a:srgbClr val="000000"/>
                  </a:solidFill>
                  <a:latin typeface="Calibri" panose="020F0502020204030204" pitchFamily="34" charset="0"/>
                </a:rPr>
                <a:t>-</a:t>
              </a:r>
              <a:endParaRPr lang="fr-CA" altLang="en-US" sz="2400">
                <a:latin typeface="Calibri" panose="020F0502020204030204" pitchFamily="34" charset="0"/>
              </a:endParaRPr>
            </a:p>
          </p:txBody>
        </p:sp>
      </p:grpSp>
      <p:pic>
        <p:nvPicPr>
          <p:cNvPr id="50235" name="Picture 59" descr="Alt tex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71" y="4333626"/>
            <a:ext cx="2693505" cy="208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Minima </a:t>
            </a:r>
            <a:r>
              <a:rPr lang="en-US" altLang="zh-TW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locaux</a:t>
            </a:r>
            <a:endParaRPr lang="zh-TW" alt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L’atteinte</a:t>
            </a:r>
            <a:r>
              <a:rPr lang="en-US" altLang="zh-TW" dirty="0" smtClean="0"/>
              <a:t> du minimum global </a:t>
            </a:r>
            <a:r>
              <a:rPr lang="en-US" altLang="zh-TW" dirty="0" err="1" smtClean="0"/>
              <a:t>n’est</a:t>
            </a:r>
            <a:r>
              <a:rPr lang="en-US" altLang="zh-TW" dirty="0" smtClean="0"/>
              <a:t> pas </a:t>
            </a:r>
            <a:r>
              <a:rPr lang="en-US" altLang="zh-TW" dirty="0" err="1" smtClean="0"/>
              <a:t>garantie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642294" y="2635914"/>
            <a:ext cx="3802441" cy="3291920"/>
            <a:chOff x="2141628" y="1985961"/>
            <a:chExt cx="5417088" cy="433863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7793" y="1985961"/>
              <a:ext cx="5260923" cy="43386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2141628" y="3738534"/>
                  <a:ext cx="31233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TW" altLang="en-US" sz="28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6" name="文字方塊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1628" y="3738534"/>
                  <a:ext cx="312330" cy="4308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3427448" y="5437129"/>
                  <a:ext cx="49321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7448" y="5437129"/>
                  <a:ext cx="493212" cy="43088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6309167" y="5396258"/>
                  <a:ext cx="50148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TW" altLang="en-US" sz="280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9167" y="5396258"/>
                  <a:ext cx="501484" cy="4308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347965" y="2331544"/>
                <a:ext cx="2510854" cy="95410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TW" sz="2800" dirty="0" err="1" smtClean="0">
                    <a:solidFill>
                      <a:prstClr val="white"/>
                    </a:solidFill>
                  </a:rPr>
                  <a:t>Différente</a:t>
                </a:r>
                <a:r>
                  <a:rPr lang="en-US" altLang="zh-TW" sz="28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altLang="zh-TW" sz="2800" dirty="0" err="1" smtClean="0">
                    <a:solidFill>
                      <a:prstClr val="white"/>
                    </a:solidFill>
                  </a:rPr>
                  <a:t>valeur</a:t>
                </a:r>
                <a:r>
                  <a:rPr lang="en-US" altLang="zh-TW" sz="2800" dirty="0" smtClean="0">
                    <a:solidFill>
                      <a:prstClr val="white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TW" sz="2800" dirty="0">
                    <a:solidFill>
                      <a:prstClr val="white"/>
                    </a:solidFill>
                  </a:rPr>
                  <a:t>  </a:t>
                </a:r>
                <a:endParaRPr lang="zh-TW" altLang="en-US" sz="28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965" y="2331544"/>
                <a:ext cx="2510854" cy="9541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5347965" y="3934155"/>
            <a:ext cx="356235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 smtClean="0">
                <a:solidFill>
                  <a:prstClr val="white"/>
                </a:solidFill>
              </a:rPr>
              <a:t>Different </a:t>
            </a:r>
            <a:r>
              <a:rPr lang="en-US" altLang="zh-TW" sz="2800" dirty="0">
                <a:solidFill>
                  <a:prstClr val="white"/>
                </a:solidFill>
              </a:rPr>
              <a:t>minima, </a:t>
            </a:r>
            <a:r>
              <a:rPr lang="en-US" altLang="zh-TW" sz="2800" dirty="0" err="1" smtClean="0">
                <a:solidFill>
                  <a:prstClr val="white"/>
                </a:solidFill>
              </a:rPr>
              <a:t>donc</a:t>
            </a:r>
            <a:r>
              <a:rPr lang="en-US" altLang="zh-TW" sz="2800" dirty="0" smtClean="0">
                <a:solidFill>
                  <a:prstClr val="white"/>
                </a:solidFill>
              </a:rPr>
              <a:t> different </a:t>
            </a:r>
            <a:r>
              <a:rPr lang="en-US" altLang="zh-TW" sz="2800" dirty="0" err="1" smtClean="0">
                <a:solidFill>
                  <a:prstClr val="white"/>
                </a:solidFill>
              </a:rPr>
              <a:t>résultats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sp>
        <p:nvSpPr>
          <p:cNvPr id="11" name="向下箭號 10"/>
          <p:cNvSpPr/>
          <p:nvPr/>
        </p:nvSpPr>
        <p:spPr>
          <a:xfrm>
            <a:off x="6159412" y="3354081"/>
            <a:ext cx="641261" cy="53799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72000" y="502227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600" dirty="0">
                <a:solidFill>
                  <a:prstClr val="black"/>
                </a:solidFill>
                <a:latin typeface="Calibri" panose="020F0502020204030204"/>
              </a:rPr>
              <a:t>Who is Afraid of Non-Convex Loss Functions?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1600" u="sng" dirty="0">
                <a:solidFill>
                  <a:prstClr val="black"/>
                </a:solidFill>
                <a:latin typeface="Calibri" panose="020F0502020204030204"/>
              </a:rPr>
              <a:t>http://videolectures.net/eml07_lecun_wia/</a:t>
            </a:r>
            <a:endParaRPr lang="zh-TW" alt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797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直線接點 42"/>
          <p:cNvCxnSpPr/>
          <p:nvPr/>
        </p:nvCxnSpPr>
        <p:spPr>
          <a:xfrm>
            <a:off x="6477914" y="5086227"/>
            <a:ext cx="0" cy="72709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橢圓 23"/>
          <p:cNvSpPr/>
          <p:nvPr/>
        </p:nvSpPr>
        <p:spPr>
          <a:xfrm>
            <a:off x="6146877" y="4769704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cxnSp>
        <p:nvCxnSpPr>
          <p:cNvPr id="42" name="直線接點 41"/>
          <p:cNvCxnSpPr/>
          <p:nvPr/>
        </p:nvCxnSpPr>
        <p:spPr>
          <a:xfrm>
            <a:off x="4542662" y="4062409"/>
            <a:ext cx="0" cy="17626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>
            <a:off x="2807794" y="4050707"/>
            <a:ext cx="0" cy="176261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302268" y="2964487"/>
            <a:ext cx="0" cy="288006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1410327" y="5813320"/>
            <a:ext cx="676977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altLang="zh-TW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fait, les embuches </a:t>
            </a:r>
            <a:r>
              <a:rPr lang="fr-CA" altLang="zh-TW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sont nombreuses…</a:t>
            </a:r>
            <a:endParaRPr lang="fr-CA" altLang="zh-TW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600809" y="1909536"/>
            <a:ext cx="7914542" cy="4208267"/>
          </a:xfrm>
          <a:custGeom>
            <a:avLst/>
            <a:gdLst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4783016 w 7754816"/>
              <a:gd name="connsiteY3" fmla="*/ 3130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5820508 w 7754816"/>
              <a:gd name="connsiteY4" fmla="*/ 26025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499339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019908 w 7754816"/>
              <a:gd name="connsiteY1" fmla="*/ 2356339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941312 w 7754816"/>
              <a:gd name="connsiteY2" fmla="*/ 2760785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767202 w 7754816"/>
              <a:gd name="connsiteY2" fmla="*/ 271724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  <a:gd name="connsiteX0" fmla="*/ 0 w 7754816"/>
              <a:gd name="connsiteY0" fmla="*/ 0 h 4208267"/>
              <a:gd name="connsiteX1" fmla="*/ 1314558 w 7754816"/>
              <a:gd name="connsiteY1" fmla="*/ 2225710 h 4208267"/>
              <a:gd name="connsiteX2" fmla="*/ 3823199 w 7754816"/>
              <a:gd name="connsiteY2" fmla="*/ 2698193 h 4208267"/>
              <a:gd name="connsiteX3" fmla="*/ 5732254 w 7754816"/>
              <a:gd name="connsiteY3" fmla="*/ 3511062 h 4208267"/>
              <a:gd name="connsiteX4" fmla="*/ 6289268 w 7754816"/>
              <a:gd name="connsiteY4" fmla="*/ 2754923 h 4208267"/>
              <a:gd name="connsiteX5" fmla="*/ 6664570 w 7754816"/>
              <a:gd name="connsiteY5" fmla="*/ 2391508 h 4208267"/>
              <a:gd name="connsiteX6" fmla="*/ 7561385 w 7754816"/>
              <a:gd name="connsiteY6" fmla="*/ 3991708 h 4208267"/>
              <a:gd name="connsiteX7" fmla="*/ 7754816 w 7754816"/>
              <a:gd name="connsiteY7" fmla="*/ 4149970 h 42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4816" h="4208267">
                <a:moveTo>
                  <a:pt x="0" y="0"/>
                </a:moveTo>
                <a:cubicBezTo>
                  <a:pt x="218342" y="948104"/>
                  <a:pt x="677358" y="1776011"/>
                  <a:pt x="1314558" y="2225710"/>
                </a:cubicBezTo>
                <a:cubicBezTo>
                  <a:pt x="1951758" y="2675409"/>
                  <a:pt x="3073523" y="2701682"/>
                  <a:pt x="3823199" y="2698193"/>
                </a:cubicBezTo>
                <a:cubicBezTo>
                  <a:pt x="4572875" y="2694704"/>
                  <a:pt x="5321243" y="3501607"/>
                  <a:pt x="5732254" y="3511062"/>
                </a:cubicBezTo>
                <a:cubicBezTo>
                  <a:pt x="6143265" y="3520517"/>
                  <a:pt x="6133882" y="2941515"/>
                  <a:pt x="6289268" y="2754923"/>
                </a:cubicBezTo>
                <a:cubicBezTo>
                  <a:pt x="6444654" y="2568331"/>
                  <a:pt x="6452551" y="2185377"/>
                  <a:pt x="6664570" y="2391508"/>
                </a:cubicBezTo>
                <a:cubicBezTo>
                  <a:pt x="6876589" y="2597639"/>
                  <a:pt x="7379677" y="3698631"/>
                  <a:pt x="7561385" y="3991708"/>
                </a:cubicBezTo>
                <a:cubicBezTo>
                  <a:pt x="7743093" y="4284785"/>
                  <a:pt x="7748954" y="4217377"/>
                  <a:pt x="7754816" y="4149970"/>
                </a:cubicBezTo>
              </a:path>
            </a:pathLst>
          </a:custGeom>
          <a:noFill/>
          <a:ln w="635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226140" y="3972511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>
            <a:off x="411176" y="5955032"/>
            <a:ext cx="8428024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829408" y="1801390"/>
            <a:ext cx="0" cy="43628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921269" y="1755204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dirty="0" err="1" smtClean="0">
                <a:solidFill>
                  <a:prstClr val="black"/>
                </a:solidFill>
                <a:latin typeface="Calibri" panose="020F0502020204030204"/>
              </a:rPr>
              <a:t>coût</a:t>
            </a:r>
            <a:endParaRPr lang="zh-TW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319576" y="6050224"/>
            <a:ext cx="336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dirty="0" err="1" smtClean="0">
                <a:solidFill>
                  <a:prstClr val="black"/>
                </a:solidFill>
                <a:latin typeface="Calibri" panose="020F0502020204030204"/>
              </a:rPr>
              <a:t>Espace</a:t>
            </a:r>
            <a:r>
              <a:rPr lang="en-US" altLang="zh-TW" dirty="0" smtClean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US" altLang="zh-TW" dirty="0" err="1" smtClean="0">
                <a:solidFill>
                  <a:prstClr val="black"/>
                </a:solidFill>
                <a:latin typeface="Calibri" panose="020F0502020204030204"/>
              </a:rPr>
              <a:t>paramètres</a:t>
            </a:r>
            <a:endParaRPr lang="zh-TW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213390" y="1945244"/>
            <a:ext cx="254950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 smtClean="0">
                <a:solidFill>
                  <a:prstClr val="white"/>
                </a:solidFill>
              </a:rPr>
              <a:t>plateau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719185" y="3608094"/>
            <a:ext cx="335024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TW" sz="2800" dirty="0" smtClean="0">
                <a:solidFill>
                  <a:prstClr val="white"/>
                </a:solidFill>
              </a:rPr>
              <a:t>Minimum local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1009471" y="2647964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6707566" y="5250879"/>
                <a:ext cx="1053142" cy="81394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baseline="-25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566" y="5250879"/>
                <a:ext cx="1053142" cy="8139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橢圓 29"/>
          <p:cNvSpPr/>
          <p:nvPr/>
        </p:nvSpPr>
        <p:spPr>
          <a:xfrm>
            <a:off x="2491271" y="3847314"/>
            <a:ext cx="633046" cy="633046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4320922" y="2819014"/>
            <a:ext cx="335024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white"/>
                </a:solidFill>
              </a:rPr>
              <a:t>Point-selle</a:t>
            </a:r>
            <a:endParaRPr lang="zh-TW" altLang="en-US" sz="2800" dirty="0">
              <a:solidFill>
                <a:prstClr val="white"/>
              </a:solidFill>
            </a:endParaRPr>
          </a:p>
        </p:txBody>
      </p:sp>
      <p:cxnSp>
        <p:nvCxnSpPr>
          <p:cNvPr id="34" name="直線單箭頭接點 33"/>
          <p:cNvCxnSpPr>
            <a:stCxn id="24" idx="7"/>
          </p:cNvCxnSpPr>
          <p:nvPr/>
        </p:nvCxnSpPr>
        <p:spPr>
          <a:xfrm flipV="1">
            <a:off x="6687216" y="4131315"/>
            <a:ext cx="342234" cy="73109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4703879" y="3281010"/>
            <a:ext cx="344940" cy="76969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>
            <a:stCxn id="30" idx="7"/>
            <a:endCxn id="11" idx="2"/>
          </p:cNvCxnSpPr>
          <p:nvPr/>
        </p:nvCxnSpPr>
        <p:spPr>
          <a:xfrm flipV="1">
            <a:off x="3031610" y="2468464"/>
            <a:ext cx="456533" cy="147155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738592" y="5212030"/>
                <a:ext cx="1053142" cy="81394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baseline="-25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8592" y="5212030"/>
                <a:ext cx="1053142" cy="8139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2988708" y="5227198"/>
                <a:ext cx="1053142" cy="81394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TW" alt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𝛻</m:t>
                      </m:r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</m:t>
                      </m:r>
                    </m:oMath>
                  </m:oMathPara>
                </a14:m>
                <a:endParaRPr lang="zh-TW" altLang="en-US" baseline="-25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708" y="5227198"/>
                <a:ext cx="1053142" cy="8139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橢圓 34"/>
          <p:cNvSpPr/>
          <p:nvPr/>
        </p:nvSpPr>
        <p:spPr>
          <a:xfrm>
            <a:off x="1194210" y="5846973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2706138" y="5841274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39" name="橢圓 38"/>
          <p:cNvSpPr/>
          <p:nvPr/>
        </p:nvSpPr>
        <p:spPr>
          <a:xfrm>
            <a:off x="4434604" y="5816826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40" name="橢圓 39"/>
          <p:cNvSpPr/>
          <p:nvPr/>
        </p:nvSpPr>
        <p:spPr>
          <a:xfrm>
            <a:off x="6375849" y="5825022"/>
            <a:ext cx="216117" cy="21611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TW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11" grpId="0" animBg="1"/>
      <p:bldP spid="22" grpId="0" animBg="1"/>
      <p:bldP spid="28" grpId="0" animBg="1"/>
      <p:bldP spid="30" grpId="0" animBg="1"/>
      <p:bldP spid="33" grpId="0" animBg="1"/>
      <p:bldP spid="26" grpId="0" animBg="1"/>
      <p:bldP spid="29" grpId="0" animBg="1"/>
      <p:bldP spid="38" grpId="0" animBg="1"/>
      <p:bldP spid="39" grpId="0" animBg="1"/>
      <p:bldP spid="4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3050" y="312738"/>
            <a:ext cx="8666163" cy="64595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fr-CA" altLang="en-US" sz="3600" kern="1200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Paires d’apprentissage: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fr-CA" altLang="en-US" sz="2400" dirty="0" smtClean="0">
                <a:latin typeface="Calibri" panose="020F0502020204030204" pitchFamily="34" charset="0"/>
              </a:rPr>
              <a:t>Qualité et quantité déterminent la qualité de l’apprentissage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fr-CA" altLang="en-US" sz="2000" dirty="0" smtClean="0">
                <a:latin typeface="Calibri" panose="020F0502020204030204" pitchFamily="34" charset="0"/>
              </a:rPr>
              <a:t>Doivent être représentatifs du problème</a:t>
            </a:r>
          </a:p>
          <a:p>
            <a:pPr marL="1490663" lvl="3" indent="-1762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fr-CA" altLang="en-US" sz="1800" dirty="0" smtClean="0">
                <a:latin typeface="Calibri" panose="020F0502020204030204" pitchFamily="34" charset="0"/>
              </a:rPr>
              <a:t>Échantillonnage aléatoire</a:t>
            </a:r>
          </a:p>
          <a:p>
            <a:pPr marL="1490663" lvl="3" indent="-1762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fr-CA" altLang="en-US" sz="1800" dirty="0" smtClean="0">
                <a:latin typeface="Calibri" panose="020F0502020204030204" pitchFamily="34" charset="0"/>
              </a:rPr>
              <a:t>Représentation homogène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fr-CA" altLang="en-US" sz="2400" dirty="0" smtClean="0">
                <a:latin typeface="Calibri" panose="020F0502020204030204" pitchFamily="34" charset="0"/>
              </a:rPr>
              <a:t>Pas de formule théorique pour déterminer le nombre requis : </a:t>
            </a:r>
          </a:p>
          <a:p>
            <a:pPr marL="1033463" lvl="2" indent="-176213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fr-CA" altLang="en-US" dirty="0" smtClean="0">
                <a:latin typeface="Calibri" panose="020F0502020204030204" pitchFamily="34" charset="0"/>
              </a:rPr>
              <a:t>Règle heuristique : </a:t>
            </a:r>
          </a:p>
          <a:p>
            <a:pPr marL="1435100" lvl="3" indent="-22225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fr-CA" altLang="en-US" dirty="0" smtClean="0">
                <a:latin typeface="Calibri" panose="020F0502020204030204" pitchFamily="34" charset="0"/>
              </a:rPr>
              <a:t>Si </a:t>
            </a:r>
            <a:r>
              <a:rPr lang="fr-CA" altLang="en-US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fr-CA" altLang="en-US" i="1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fr-CA" altLang="en-US" b="1" i="1" dirty="0" smtClean="0"/>
              <a:t> </a:t>
            </a:r>
            <a:r>
              <a:rPr lang="fr-CA" altLang="en-US" dirty="0" smtClean="0">
                <a:latin typeface="Calibri" panose="020F0502020204030204" pitchFamily="34" charset="0"/>
              </a:rPr>
              <a:t>est le nombre de poids à déterminer et </a:t>
            </a:r>
            <a:r>
              <a:rPr lang="fr-CA" altLang="en-US" i="1" dirty="0" smtClean="0">
                <a:latin typeface="Calibri" panose="020F0502020204030204" pitchFamily="34" charset="0"/>
              </a:rPr>
              <a:t>e</a:t>
            </a:r>
            <a:r>
              <a:rPr lang="fr-CA" altLang="en-US" dirty="0" smtClean="0">
                <a:latin typeface="Calibri" panose="020F0502020204030204" pitchFamily="34" charset="0"/>
              </a:rPr>
              <a:t> est le pourcentage d’erreur de classification, alors :</a:t>
            </a:r>
          </a:p>
          <a:p>
            <a:pPr marL="1436688" lvl="4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fr-CA" altLang="en-US" dirty="0" smtClean="0">
                <a:latin typeface="Calibri" panose="020F0502020204030204" pitchFamily="34" charset="0"/>
              </a:rPr>
              <a:t>si</a:t>
            </a:r>
            <a:r>
              <a:rPr lang="fr-CA" altLang="en-US" i="1" dirty="0" smtClean="0">
                <a:latin typeface="Calibri" panose="020F0502020204030204" pitchFamily="34" charset="0"/>
              </a:rPr>
              <a:t> P</a:t>
            </a:r>
            <a:r>
              <a:rPr lang="fr-CA" altLang="en-US" dirty="0" smtClean="0">
                <a:latin typeface="Calibri" panose="020F0502020204030204" pitchFamily="34" charset="0"/>
              </a:rPr>
              <a:t> = </a:t>
            </a:r>
            <a:r>
              <a:rPr lang="fr-CA" altLang="en-US" i="1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fr-CA" altLang="en-US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fr-CA" altLang="en-US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CA" alt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fr-CA" altLang="en-US" dirty="0" smtClean="0">
                <a:latin typeface="Calibri" panose="020F0502020204030204" pitchFamily="34" charset="0"/>
              </a:rPr>
              <a:t>paires son utilisées et (1 – </a:t>
            </a:r>
            <a:r>
              <a:rPr lang="fr-CA" altLang="en-US" i="1" dirty="0" smtClean="0">
                <a:latin typeface="Calibri" panose="020F0502020204030204" pitchFamily="34" charset="0"/>
              </a:rPr>
              <a:t>e</a:t>
            </a:r>
            <a:r>
              <a:rPr lang="fr-CA" altLang="en-US" dirty="0" smtClean="0">
                <a:latin typeface="Calibri" panose="020F0502020204030204" pitchFamily="34" charset="0"/>
              </a:rPr>
              <a:t>/2)</a:t>
            </a:r>
            <a:r>
              <a:rPr lang="fr-CA" altLang="en-US" i="1" dirty="0" smtClean="0">
                <a:latin typeface="Calibri" panose="020F0502020204030204" pitchFamily="34" charset="0"/>
              </a:rPr>
              <a:t>P </a:t>
            </a:r>
            <a:r>
              <a:rPr lang="fr-CA" altLang="en-US" dirty="0" smtClean="0">
                <a:latin typeface="Calibri" panose="020F0502020204030204" pitchFamily="34" charset="0"/>
              </a:rPr>
              <a:t>sont classées correctement après apprentissage, le réseau classera correctement une proportion de (1 – </a:t>
            </a:r>
            <a:r>
              <a:rPr lang="fr-CA" altLang="en-US" i="1" dirty="0" smtClean="0">
                <a:latin typeface="Calibri" panose="020F0502020204030204" pitchFamily="34" charset="0"/>
              </a:rPr>
              <a:t>e</a:t>
            </a:r>
            <a:r>
              <a:rPr lang="fr-CA" altLang="en-US" dirty="0" smtClean="0">
                <a:latin typeface="Calibri" panose="020F0502020204030204" pitchFamily="34" charset="0"/>
              </a:rPr>
              <a:t>) non comprises dans l’ensemble d’apprentissage</a:t>
            </a:r>
          </a:p>
          <a:p>
            <a:pPr marL="1881188" lvl="4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fr-CA" altLang="en-US" sz="1800" dirty="0" smtClean="0">
                <a:latin typeface="Calibri" panose="020F0502020204030204" pitchFamily="34" charset="0"/>
              </a:rPr>
              <a:t>Exemple: </a:t>
            </a:r>
            <a:r>
              <a:rPr lang="fr-CA" altLang="en-US" sz="1800" i="1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fr-CA" altLang="en-US" sz="18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fr-CA" altLang="en-US" sz="1800" i="1" baseline="-25000" dirty="0"/>
              <a:t> </a:t>
            </a:r>
            <a:r>
              <a:rPr lang="fr-CA" altLang="en-US" sz="1800" dirty="0" smtClean="0">
                <a:latin typeface="Calibri" panose="020F0502020204030204" pitchFamily="34" charset="0"/>
              </a:rPr>
              <a:t>= 80, </a:t>
            </a:r>
            <a:r>
              <a:rPr lang="fr-CA" altLang="en-US" sz="1800" i="1" dirty="0" smtClean="0">
                <a:latin typeface="Calibri" panose="020F0502020204030204" pitchFamily="34" charset="0"/>
              </a:rPr>
              <a:t>e</a:t>
            </a:r>
            <a:r>
              <a:rPr lang="fr-CA" altLang="en-US" sz="1800" dirty="0" smtClean="0">
                <a:latin typeface="Calibri" panose="020F0502020204030204" pitchFamily="34" charset="0"/>
              </a:rPr>
              <a:t> = 0.1. Si le réseau apprend à classer correctement (1 – 0.1/2)*800 = 760 des 80/0.1=800 patrons d’apprentissage, on peut présumer que le réseau donnera le bon résultat pour 90% d’autres patrons d’entrée.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6569" y="203912"/>
            <a:ext cx="8151812" cy="6154737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CA" sz="3600" kern="1200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Format </a:t>
            </a:r>
            <a:r>
              <a:rPr lang="fr-CA" sz="3600" kern="1200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des données et </a:t>
            </a:r>
            <a:r>
              <a:rPr lang="fr-CA" sz="3600" kern="1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</a:t>
            </a:r>
            <a:r>
              <a:rPr lang="fr-CA" sz="3600" kern="1200" dirty="0" smtClean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CA" sz="3600" kern="1200" dirty="0">
                <a:solidFill>
                  <a:srgbClr val="0070C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: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CA" sz="2200" dirty="0" smtClean="0">
                <a:latin typeface="Calibri" pitchFamily="34" charset="0"/>
              </a:rPr>
              <a:t>Binaire vs bipolaire</a:t>
            </a:r>
          </a:p>
          <a:p>
            <a:pPr marL="901700" lvl="2" indent="-176213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CA" sz="2000" dirty="0" smtClean="0">
                <a:latin typeface="Calibri" pitchFamily="34" charset="0"/>
              </a:rPr>
              <a:t>La représentation bipolaire est plus efficace pour l’apprentissage :</a:t>
            </a:r>
          </a:p>
          <a:p>
            <a:pPr marL="1033463" lvl="2" indent="-176213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fr-CA" sz="2000" dirty="0" smtClean="0">
              <a:latin typeface="Calibri" pitchFamily="34" charset="0"/>
            </a:endParaRPr>
          </a:p>
          <a:p>
            <a:pPr marL="1033463" lvl="2" indent="-176213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fr-CA" sz="2000" dirty="0" smtClean="0">
                <a:latin typeface="Calibri" pitchFamily="34" charset="0"/>
              </a:rPr>
              <a:t>	Pas d’apprentissage lorsque 		      avec une représentation binaire.</a:t>
            </a:r>
          </a:p>
          <a:p>
            <a:pPr marL="901700" lvl="2" indent="-176213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CA" sz="2000" dirty="0" smtClean="0">
                <a:latin typeface="Calibri" pitchFamily="34" charset="0"/>
              </a:rPr>
              <a:t># de patrons pouvant être représentés avec </a:t>
            </a:r>
            <a:r>
              <a:rPr lang="fr-CA" sz="2000" i="1" dirty="0" smtClean="0">
                <a:latin typeface="Calibri" pitchFamily="34" charset="0"/>
              </a:rPr>
              <a:t>n</a:t>
            </a:r>
            <a:r>
              <a:rPr lang="fr-CA" sz="2000" dirty="0" smtClean="0">
                <a:latin typeface="Calibri" pitchFamily="34" charset="0"/>
              </a:rPr>
              <a:t> neurones dans la couche d’entrée :</a:t>
            </a:r>
          </a:p>
          <a:p>
            <a:pPr marL="1033463" lvl="2" indent="-176213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fr-CA" sz="2000" dirty="0" smtClean="0">
                <a:latin typeface="Calibri" pitchFamily="34" charset="0"/>
              </a:rPr>
              <a:t>	Binaire : 2</a:t>
            </a:r>
            <a:r>
              <a:rPr lang="fr-CA" sz="2000" baseline="30000" dirty="0" smtClean="0">
                <a:latin typeface="Calibri" pitchFamily="34" charset="0"/>
              </a:rPr>
              <a:t>n</a:t>
            </a:r>
            <a:r>
              <a:rPr lang="fr-CA" sz="2000" dirty="0" smtClean="0">
                <a:latin typeface="Calibri" pitchFamily="34" charset="0"/>
              </a:rPr>
              <a:t> ;  bipolaire : 2 </a:t>
            </a:r>
            <a:r>
              <a:rPr lang="fr-CA" sz="2000" baseline="30000" dirty="0" smtClean="0">
                <a:latin typeface="Calibri" pitchFamily="34" charset="0"/>
              </a:rPr>
              <a:t>n-1</a:t>
            </a:r>
            <a:r>
              <a:rPr lang="fr-CA" sz="2000" dirty="0" smtClean="0">
                <a:latin typeface="Calibri" pitchFamily="34" charset="0"/>
              </a:rPr>
              <a:t> si pas de termes de biais, dû à la propriété d’antisymétrie (si la sortie pour x est y, elle sera de  –y pour –x)	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fr-CA" sz="2200" dirty="0" smtClean="0">
                <a:latin typeface="Calibri" pitchFamily="34" charset="0"/>
              </a:rPr>
              <a:t>Données à valeurs réelles</a:t>
            </a:r>
          </a:p>
          <a:p>
            <a:pPr marL="1033463" lvl="2" indent="-176213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fr-CA" sz="2000" dirty="0" smtClean="0">
                <a:latin typeface="Calibri" pitchFamily="34" charset="0"/>
              </a:rPr>
              <a:t>Neurones d’entrée : valeurs d’entrée (sujettes à normalisation)</a:t>
            </a:r>
          </a:p>
          <a:p>
            <a:pPr marL="1033463" lvl="2" indent="-176213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fr-CA" sz="2000" dirty="0" smtClean="0">
                <a:latin typeface="Calibri" pitchFamily="34" charset="0"/>
              </a:rPr>
              <a:t>Unités cachées : souvent sigmoïdes (uni ou bipolaires)</a:t>
            </a:r>
          </a:p>
          <a:p>
            <a:pPr marL="1033463" lvl="2" indent="-176213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fr-CA" sz="2000" dirty="0" smtClean="0">
                <a:latin typeface="Calibri" pitchFamily="34" charset="0"/>
              </a:rPr>
              <a:t>Unités de sortie : souvent linéaires (</a:t>
            </a:r>
            <a:r>
              <a:rPr lang="fr-CA" sz="2000" dirty="0" err="1" smtClean="0">
                <a:latin typeface="Calibri" pitchFamily="34" charset="0"/>
              </a:rPr>
              <a:t>e.g</a:t>
            </a:r>
            <a:r>
              <a:rPr lang="fr-CA" sz="2000" dirty="0" smtClean="0">
                <a:latin typeface="Calibri" pitchFamily="34" charset="0"/>
              </a:rPr>
              <a:t>. identité)</a:t>
            </a:r>
          </a:p>
          <a:p>
            <a:pPr marL="1033463" lvl="2" indent="-176213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fr-CA" sz="2000" dirty="0" smtClean="0">
                <a:latin typeface="Calibri" pitchFamily="34" charset="0"/>
              </a:rPr>
              <a:t>L’apprentissage peut être beaucoup plus lent qu’avec des données binaires/bipolaires (peut être avantageux de convertir les valeurs réelles en binaire/bipolaire)</a:t>
            </a:r>
          </a:p>
          <a:p>
            <a:pPr marL="1033463" lvl="2" indent="-176213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fr-CA" sz="2000" dirty="0" smtClean="0">
              <a:latin typeface="Calibri" pitchFamily="34" charset="0"/>
            </a:endParaRPr>
          </a:p>
        </p:txBody>
      </p:sp>
      <p:graphicFrame>
        <p:nvGraphicFramePr>
          <p:cNvPr id="54275" name="Object 0"/>
          <p:cNvGraphicFramePr>
            <a:graphicFrameLocks noChangeAspect="1"/>
          </p:cNvGraphicFramePr>
          <p:nvPr/>
        </p:nvGraphicFramePr>
        <p:xfrm>
          <a:off x="4140200" y="1562100"/>
          <a:ext cx="182721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1" name="Equation" r:id="rId4" imgW="1002865" imgH="241195" progId="Equation.3">
                  <p:embed/>
                </p:oleObj>
              </mc:Choice>
              <mc:Fallback>
                <p:oleObj name="Equation" r:id="rId4" imgW="1002865" imgH="241195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562100"/>
                        <a:ext cx="1827213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1"/>
          <p:cNvGraphicFramePr>
            <a:graphicFrameLocks noChangeAspect="1"/>
          </p:cNvGraphicFramePr>
          <p:nvPr/>
        </p:nvGraphicFramePr>
        <p:xfrm>
          <a:off x="1979613" y="1562100"/>
          <a:ext cx="194151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2" name="Equation" r:id="rId6" imgW="1066800" imgH="241300" progId="Equation.3">
                  <p:embed/>
                </p:oleObj>
              </mc:Choice>
              <mc:Fallback>
                <p:oleObj name="Equation" r:id="rId6" imgW="10668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562100"/>
                        <a:ext cx="1941512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2"/>
          <p:cNvGraphicFramePr>
            <a:graphicFrameLocks noChangeAspect="1"/>
          </p:cNvGraphicFramePr>
          <p:nvPr/>
        </p:nvGraphicFramePr>
        <p:xfrm>
          <a:off x="4562475" y="1954213"/>
          <a:ext cx="17764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3" name="Equation" r:id="rId8" imgW="1040948" imgH="241195" progId="Equation.3">
                  <p:embed/>
                </p:oleObj>
              </mc:Choice>
              <mc:Fallback>
                <p:oleObj name="Equation" r:id="rId8" imgW="1040948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1954213"/>
                        <a:ext cx="1776413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3"/>
          <p:cNvGraphicFramePr>
            <a:graphicFrameLocks noChangeAspect="1"/>
          </p:cNvGraphicFramePr>
          <p:nvPr/>
        </p:nvGraphicFramePr>
        <p:xfrm>
          <a:off x="8053388" y="571500"/>
          <a:ext cx="2079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4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3388" y="571500"/>
                        <a:ext cx="2079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4038" y="573088"/>
            <a:ext cx="8151812" cy="5800725"/>
          </a:xfrm>
          <a:noFill/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fr-CA" altLang="en-US" sz="3600" kern="1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Nombres de couches </a:t>
            </a:r>
            <a:r>
              <a:rPr lang="fr-CA" altLang="en-US" sz="3600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cachées et </a:t>
            </a:r>
            <a:r>
              <a:rPr lang="fr-CA" altLang="en-US" sz="3600" kern="1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neurones</a:t>
            </a:r>
          </a:p>
          <a:p>
            <a:pPr lvl="1" eaLnBrk="1" hangingPunct="1">
              <a:spcBef>
                <a:spcPct val="10000"/>
              </a:spcBef>
            </a:pPr>
            <a:r>
              <a:rPr lang="fr-CA" altLang="en-US" sz="2200" dirty="0" smtClean="0">
                <a:latin typeface="Calibri" panose="020F0502020204030204" pitchFamily="34" charset="0"/>
              </a:rPr>
              <a:t>Théoriquement, une couche cachée suffit (si suffisamment de neurones dedans) pour reproduire toute fonction de type L2</a:t>
            </a:r>
          </a:p>
          <a:p>
            <a:pPr lvl="1" eaLnBrk="1" hangingPunct="1">
              <a:spcBef>
                <a:spcPct val="10000"/>
              </a:spcBef>
            </a:pPr>
            <a:r>
              <a:rPr lang="fr-CA" altLang="en-US" sz="2200" dirty="0" smtClean="0">
                <a:latin typeface="Calibri" panose="020F0502020204030204" pitchFamily="34" charset="0"/>
              </a:rPr>
              <a:t>Il n’existe pas de résultat théorique sur le nombre minimum de neurones cachés nécessaires (peu être infini pour une couche)</a:t>
            </a:r>
          </a:p>
          <a:p>
            <a:pPr lvl="1" eaLnBrk="1" hangingPunct="1">
              <a:spcBef>
                <a:spcPct val="10000"/>
              </a:spcBef>
            </a:pPr>
            <a:r>
              <a:rPr lang="fr-CA" altLang="en-US" sz="2200" dirty="0" smtClean="0">
                <a:latin typeface="Calibri" panose="020F0502020204030204" pitchFamily="34" charset="0"/>
              </a:rPr>
              <a:t>Règles empiriques : </a:t>
            </a:r>
          </a:p>
          <a:p>
            <a:pPr marL="1033463" lvl="2" indent="-176213" eaLnBrk="1" hangingPunct="1">
              <a:spcBef>
                <a:spcPct val="10000"/>
              </a:spcBef>
            </a:pPr>
            <a:r>
              <a:rPr lang="fr-CA" altLang="en-US" sz="2000" dirty="0" smtClean="0">
                <a:latin typeface="Calibri" panose="020F0502020204030204" pitchFamily="34" charset="0"/>
              </a:rPr>
              <a:t>n =  # de neurones d’entrée; p = # de neurones cachés</a:t>
            </a:r>
          </a:p>
          <a:p>
            <a:pPr lvl="3" eaLnBrk="1" hangingPunct="1">
              <a:spcBef>
                <a:spcPct val="10000"/>
              </a:spcBef>
            </a:pPr>
            <a:r>
              <a:rPr lang="fr-CA" altLang="en-US" sz="1800" dirty="0" smtClean="0">
                <a:latin typeface="Calibri" panose="020F0502020204030204" pitchFamily="34" charset="0"/>
              </a:rPr>
              <a:t>Pour des données binaires/bipolaires : p = 2n</a:t>
            </a:r>
          </a:p>
          <a:p>
            <a:pPr lvl="3" eaLnBrk="1" hangingPunct="1">
              <a:spcBef>
                <a:spcPct val="10000"/>
              </a:spcBef>
            </a:pPr>
            <a:r>
              <a:rPr lang="fr-CA" altLang="en-US" sz="1800" dirty="0" smtClean="0">
                <a:latin typeface="Calibri" panose="020F0502020204030204" pitchFamily="34" charset="0"/>
              </a:rPr>
              <a:t>Pour des données réelles : p &gt;&gt; 2n</a:t>
            </a:r>
          </a:p>
          <a:p>
            <a:pPr marL="1033463" lvl="2" indent="-176213" eaLnBrk="1" hangingPunct="1">
              <a:spcBef>
                <a:spcPct val="10000"/>
              </a:spcBef>
            </a:pPr>
            <a:r>
              <a:rPr lang="fr-CA" altLang="en-US" sz="2000" dirty="0" smtClean="0">
                <a:latin typeface="Calibri" panose="020F0502020204030204" pitchFamily="34" charset="0"/>
              </a:rPr>
              <a:t>Commencer toujours avec un seule couche cachée ; cependant des couches cachées multiples avec moins de neurones au total peuvent  apprendre plus vite, pour la même performance, dans certaines applications.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83890" y="180975"/>
            <a:ext cx="8703578" cy="6348413"/>
          </a:xfrm>
          <a:noFill/>
        </p:spPr>
        <p:txBody>
          <a:bodyPr/>
          <a:lstStyle/>
          <a:p>
            <a:pPr lvl="2" eaLnBrk="1" hangingPunct="1">
              <a:lnSpc>
                <a:spcPct val="120000"/>
              </a:lnSpc>
              <a:spcBef>
                <a:spcPct val="10000"/>
              </a:spcBef>
              <a:buFontTx/>
              <a:buNone/>
            </a:pPr>
            <a:endParaRPr lang="fr-CA" altLang="en-US" sz="800" dirty="0" smtClean="0">
              <a:latin typeface="Calibri" panose="020F050202020403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fr-CA" altLang="en-US" sz="3600" kern="1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Sur-apprentissage/sur-adaptation</a:t>
            </a:r>
            <a:endParaRPr lang="fr-CA" altLang="en-US" sz="2400" b="1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fr-CA" altLang="en-US" sz="2000" dirty="0" smtClean="0">
                <a:latin typeface="Calibri" panose="020F0502020204030204" pitchFamily="34" charset="0"/>
              </a:rPr>
              <a:t>Le réseau opère correctement avec les patrons appris (erreur totale 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E</a:t>
            </a:r>
            <a:r>
              <a:rPr lang="fr-CA" altLang="en-US" sz="2000" dirty="0" smtClean="0">
                <a:latin typeface="Calibri" panose="020F0502020204030204" pitchFamily="34" charset="0"/>
              </a:rPr>
              <a:t> </a:t>
            </a:r>
            <a:r>
              <a:rPr lang="fr-CA" altLang="en-US" sz="2000" dirty="0" smtClean="0">
                <a:latin typeface="Calibri" panose="020F0502020204030204" pitchFamily="34" charset="0"/>
                <a:sym typeface="Symbol" panose="05050102010706020507" pitchFamily="18" charset="2"/>
              </a:rPr>
              <a:t> 0</a:t>
            </a:r>
            <a:r>
              <a:rPr lang="fr-CA" altLang="en-US" sz="2000" dirty="0" smtClean="0">
                <a:latin typeface="Calibri" panose="020F0502020204030204" pitchFamily="34" charset="0"/>
              </a:rPr>
              <a:t>), mais pas avec de nouveaux stimuli. 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fr-CA" altLang="en-US" sz="2000" dirty="0" smtClean="0">
                <a:latin typeface="Calibri" panose="020F0502020204030204" pitchFamily="34" charset="0"/>
              </a:rPr>
              <a:t>Le sur-apprentissage peut devenir sérieux si les patrons d’apprentissage ne sont pas représentatifs ou L’ensemble d’apprentissage est très bruité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fr-CA" altLang="en-US" sz="2000" dirty="0" smtClean="0">
                <a:latin typeface="Calibri" panose="020F0502020204030204" pitchFamily="34" charset="0"/>
              </a:rPr>
              <a:t>On peut mitiger l’effet du sur-apprentissage par 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</a:pPr>
            <a:r>
              <a:rPr lang="fr-CA" altLang="en-US" sz="2000" dirty="0" smtClean="0">
                <a:latin typeface="Calibri" panose="020F0502020204030204" pitchFamily="34" charset="0"/>
              </a:rPr>
              <a:t>Validation-croisée</a:t>
            </a:r>
            <a:r>
              <a:rPr lang="fr-CA" altLang="en-US" sz="2000" b="1" dirty="0" smtClean="0">
                <a:latin typeface="Calibri" panose="020F0502020204030204" pitchFamily="34" charset="0"/>
              </a:rPr>
              <a:t> </a:t>
            </a:r>
            <a:r>
              <a:rPr lang="fr-CA" altLang="en-US" sz="2000" dirty="0" smtClean="0">
                <a:latin typeface="Calibri" panose="020F0502020204030204" pitchFamily="34" charset="0"/>
              </a:rPr>
              <a:t>: On divise les patrons en un ensemble d’apprentissage et un ensemble de test(</a:t>
            </a:r>
            <a:r>
              <a:rPr lang="fr-CA" altLang="en-US" sz="2000" dirty="0" err="1" smtClean="0">
                <a:latin typeface="Calibri" panose="020F0502020204030204" pitchFamily="34" charset="0"/>
              </a:rPr>
              <a:t>e.g</a:t>
            </a:r>
            <a:r>
              <a:rPr lang="fr-CA" altLang="en-US" sz="2000" dirty="0" smtClean="0">
                <a:latin typeface="Calibri" panose="020F0502020204030204" pitchFamily="34" charset="0"/>
              </a:rPr>
              <a:t>., 90%/10%) et on vérifie périodiquement le réseau avec les patrons de test; en faisant des rotations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</a:pPr>
            <a:r>
              <a:rPr lang="fr-CA" altLang="en-US" sz="2000" dirty="0" smtClean="0">
                <a:latin typeface="Calibri" panose="020F0502020204030204" pitchFamily="34" charset="0"/>
              </a:rPr>
              <a:t>On arrête l’apprentissage tôt (avant </a:t>
            </a:r>
            <a:r>
              <a:rPr lang="fr-CA" altLang="en-US" sz="1800" i="1" dirty="0" smtClean="0">
                <a:latin typeface="Calibri" panose="020F0502020204030204" pitchFamily="34" charset="0"/>
              </a:rPr>
              <a:t>E</a:t>
            </a:r>
            <a:r>
              <a:rPr lang="fr-CA" altLang="en-US" sz="1800" dirty="0" smtClean="0">
                <a:latin typeface="Calibri" panose="020F0502020204030204" pitchFamily="34" charset="0"/>
              </a:rPr>
              <a:t> </a:t>
            </a:r>
            <a:r>
              <a:rPr lang="fr-CA" altLang="en-US" sz="1800" dirty="0" smtClean="0">
                <a:latin typeface="Calibri" panose="020F0502020204030204" pitchFamily="34" charset="0"/>
                <a:sym typeface="Symbol" panose="05050102010706020507" pitchFamily="18" charset="2"/>
              </a:rPr>
              <a:t> 0</a:t>
            </a:r>
            <a:r>
              <a:rPr lang="fr-CA" altLang="en-US" sz="2000" dirty="0" smtClean="0">
                <a:latin typeface="Calibri" panose="020F0502020204030204" pitchFamily="34" charset="0"/>
              </a:rPr>
              <a:t>)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</a:pPr>
            <a:r>
              <a:rPr lang="fr-CA" altLang="en-US" sz="2000" dirty="0" err="1" smtClean="0">
                <a:latin typeface="Calibri" panose="020F0502020204030204" pitchFamily="34" charset="0"/>
              </a:rPr>
              <a:t>Suréchantillonnage</a:t>
            </a:r>
            <a:r>
              <a:rPr lang="fr-CA" altLang="en-US" sz="2000" dirty="0" smtClean="0">
                <a:latin typeface="Calibri" panose="020F0502020204030204" pitchFamily="34" charset="0"/>
              </a:rPr>
              <a:t> : on  crée de nouveaux exemples en ajoutant du bruit aux échantillons d’apprentissage: (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x,t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)</a:t>
            </a:r>
            <a:r>
              <a:rPr lang="fr-CA" altLang="en-US" sz="2000" dirty="0" smtClean="0">
                <a:latin typeface="Calibri" panose="020F0502020204030204" pitchFamily="34" charset="0"/>
              </a:rPr>
              <a:t>  devient  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(</a:t>
            </a:r>
            <a:r>
              <a:rPr lang="fr-CA" altLang="en-US" sz="2000" i="1" dirty="0" err="1" smtClean="0">
                <a:latin typeface="Calibri" panose="020F0502020204030204" pitchFamily="34" charset="0"/>
              </a:rPr>
              <a:t>x+bruit,t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) )</a:t>
            </a:r>
            <a:endParaRPr lang="fr-CA" altLang="en-US" sz="2000" dirty="0" smtClean="0">
              <a:latin typeface="Calibri" panose="020F0502020204030204" pitchFamily="34" charset="0"/>
            </a:endParaRP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</a:pPr>
            <a:r>
              <a:rPr lang="fr-CA" altLang="en-US" sz="2000" dirty="0" smtClean="0">
                <a:latin typeface="Calibri" panose="020F0502020204030204" pitchFamily="34" charset="0"/>
              </a:rPr>
              <a:t>On entraine le réseau en créant des sous-réseaux aléatoires plus simples (dropout)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</a:pPr>
            <a:r>
              <a:rPr lang="fr-CA" altLang="en-US" sz="2000" dirty="0" smtClean="0">
                <a:latin typeface="Calibri" panose="020F0502020204030204" pitchFamily="34" charset="0"/>
              </a:rPr>
              <a:t>En ajoute un terme de régularisation à la fonction de coût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endParaRPr lang="fr-CA" altLang="en-US" sz="24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/>
        </p:nvSpPr>
        <p:spPr>
          <a:xfrm>
            <a:off x="167325" y="164901"/>
            <a:ext cx="5063100" cy="65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 dirty="0">
                <a:solidFill>
                  <a:schemeClr val="bg1"/>
                </a:solidFill>
              </a:rPr>
              <a:t>Weight Regularization</a:t>
            </a:r>
          </a:p>
        </p:txBody>
      </p:sp>
      <p:sp>
        <p:nvSpPr>
          <p:cNvPr id="566" name="Shape 566"/>
          <p:cNvSpPr/>
          <p:nvPr/>
        </p:nvSpPr>
        <p:spPr>
          <a:xfrm>
            <a:off x="5040132" y="3308344"/>
            <a:ext cx="1069499" cy="590471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67" name="Shape 567"/>
          <p:cNvCxnSpPr/>
          <p:nvPr/>
        </p:nvCxnSpPr>
        <p:spPr>
          <a:xfrm flipH="1">
            <a:off x="6199466" y="3112303"/>
            <a:ext cx="176167" cy="19604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8" name="Shape 568"/>
              <p:cNvSpPr txBox="1"/>
              <p:nvPr/>
            </p:nvSpPr>
            <p:spPr>
              <a:xfrm>
                <a:off x="5574881" y="2745910"/>
                <a:ext cx="1972330" cy="417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" sz="1800" i="1" dirty="0" smtClean="0">
                        <a:latin typeface="Cambria Math"/>
                        <a:ea typeface="Cambria Math"/>
                      </a:rPr>
                      <m:t>𝜆</m:t>
                    </m:r>
                  </m:oMath>
                </a14:m>
                <a:r>
                  <a:rPr lang="en" sz="1800" dirty="0" smtClean="0"/>
                  <a:t>= hyperparamètre</a:t>
                </a:r>
                <a:endParaRPr lang="en" sz="1800" dirty="0"/>
              </a:p>
            </p:txBody>
          </p:sp>
        </mc:Choice>
        <mc:Fallback xmlns="">
          <p:sp>
            <p:nvSpPr>
              <p:cNvPr id="568" name="Shape 5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881" y="2745910"/>
                <a:ext cx="1972330" cy="417199"/>
              </a:xfrm>
              <a:prstGeom prst="rect">
                <a:avLst/>
              </a:prstGeom>
              <a:blipFill rotWithShape="0">
                <a:blip r:embed="rId3"/>
                <a:stretch>
                  <a:fillRect r="-929" b="-217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9" name="Shape 569"/>
              <p:cNvSpPr txBox="1"/>
              <p:nvPr/>
            </p:nvSpPr>
            <p:spPr>
              <a:xfrm>
                <a:off x="539770" y="2904482"/>
                <a:ext cx="7811471" cy="32136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/>
                <a:endParaRPr lang="fr-CA" b="0" i="1" dirty="0" smtClean="0">
                  <a:latin typeface="Cambria Math" panose="02040503050406030204" pitchFamily="18" charset="0"/>
                  <a:ea typeface="Cambria Math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b="0" i="1" smtClean="0">
                          <a:latin typeface="Cambria Math" panose="02040503050406030204" pitchFamily="18" charset="0"/>
                          <a:ea typeface="Cambria Math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fr-CA" i="1">
                          <a:latin typeface="Cambria Math" panose="02040503050406030204" pitchFamily="18" charset="0"/>
                          <a:ea typeface="Cambria Math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</m:d>
                      <m:r>
                        <a:rPr lang="fr-CA" b="0" i="1" smtClean="0"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" sz="3000" dirty="0" smtClean="0">
                  <a:solidFill>
                    <a:srgbClr val="38761D"/>
                  </a:solidFill>
                </a:endParaRPr>
              </a:p>
              <a:p>
                <a:pPr lvl="0" rtl="0">
                  <a:spcBef>
                    <a:spcPts val="1200"/>
                  </a:spcBef>
                  <a:buNone/>
                </a:pPr>
                <a:r>
                  <a:rPr lang="en" sz="2400" dirty="0" smtClean="0"/>
                  <a:t> </a:t>
                </a:r>
                <a:endParaRPr lang="en" sz="2400" dirty="0"/>
              </a:p>
              <a:p>
                <a:pPr lvl="0" rtl="0">
                  <a:spcBef>
                    <a:spcPts val="1200"/>
                  </a:spcBef>
                  <a:buNone/>
                </a:pPr>
                <a:r>
                  <a:rPr lang="en" sz="2400" dirty="0" smtClean="0"/>
                  <a:t>Régularisation L2</a:t>
                </a:r>
                <a:r>
                  <a:rPr lang="en" sz="2400" b="1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𝑊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400" b="0" i="1" smtClean="0">
                                <a:latin typeface="Cambria Math"/>
                              </a:rPr>
                              <m:t>𝑙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r>
                  <a:rPr lang="en" sz="2400" b="1" dirty="0" smtClean="0"/>
                  <a:t>    </a:t>
                </a:r>
                <a:endParaRPr lang="en" sz="2400" b="1" dirty="0"/>
              </a:p>
              <a:p>
                <a:pPr lvl="0">
                  <a:spcBef>
                    <a:spcPts val="1200"/>
                  </a:spcBef>
                </a:pPr>
                <a:r>
                  <a:rPr lang="en" sz="2400" dirty="0" smtClean="0"/>
                  <a:t>Régularization L1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𝑊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400" i="1">
                                <a:latin typeface="Cambria Math"/>
                              </a:rPr>
                              <m:t>𝑙</m:t>
                            </m:r>
                          </m:sub>
                          <m:sup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  <m:sup/>
                                </m:sSubSup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" sz="2400" dirty="0"/>
              </a:p>
              <a:p>
                <a:pPr lvl="0">
                  <a:spcBef>
                    <a:spcPts val="1200"/>
                  </a:spcBef>
                </a:pPr>
                <a:r>
                  <a:rPr lang="en" sz="2400" dirty="0"/>
                  <a:t>Elastic net (L1 + L2</a:t>
                </a:r>
                <a:r>
                  <a:rPr lang="en" sz="2400" dirty="0" smtClean="0"/>
                  <a:t>)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𝑊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400" i="1">
                                <a:latin typeface="Cambria Math"/>
                              </a:rPr>
                              <m:t>𝑙</m:t>
                            </m:r>
                          </m:sub>
                          <m:sup/>
                          <m:e>
                            <m:r>
                              <a:rPr lang="en-US" sz="240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/>
                              </a:rPr>
                              <m:t>+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  <m:sup/>
                                </m:sSubSup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" sz="2400" dirty="0"/>
              </a:p>
            </p:txBody>
          </p:sp>
        </mc:Choice>
        <mc:Fallback xmlns="">
          <p:sp>
            <p:nvSpPr>
              <p:cNvPr id="569" name="Shape 5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70" y="2904482"/>
                <a:ext cx="7811471" cy="3213685"/>
              </a:xfrm>
              <a:prstGeom prst="rect">
                <a:avLst/>
              </a:prstGeom>
              <a:blipFill rotWithShape="0">
                <a:blip r:embed="rId4"/>
                <a:stretch>
                  <a:fillRect l="-1249" b="-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206319" y="644969"/>
            <a:ext cx="7667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CA" altLang="fr-FR" sz="36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Régularisation</a:t>
            </a:r>
            <a:r>
              <a:rPr lang="en-CA" altLang="fr-FR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CA" altLang="fr-FR" sz="36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l’apprentissage</a:t>
            </a:r>
            <a:endParaRPr lang="en-CA" altLang="fr-FR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7325" y="1754180"/>
            <a:ext cx="8855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Vise à pénaliser les poids forts afin de réduire la sensibilité au bruit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On ajoute un terme à la fonction de coût pour favoriser les poids faibles ou nuls</a:t>
            </a:r>
            <a:endParaRPr lang="fr-C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29" name="Group 17"/>
          <p:cNvGrpSpPr>
            <a:grpSpLocks/>
          </p:cNvGrpSpPr>
          <p:nvPr/>
        </p:nvGrpSpPr>
        <p:grpSpPr bwMode="auto">
          <a:xfrm>
            <a:off x="684213" y="1650124"/>
            <a:ext cx="8137525" cy="4613275"/>
            <a:chOff x="448" y="750"/>
            <a:chExt cx="3880" cy="1657"/>
          </a:xfrm>
        </p:grpSpPr>
        <p:pic>
          <p:nvPicPr>
            <p:cNvPr id="38917" name="Picture 5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39" t="10733" r="758" b="38309"/>
            <a:stretch>
              <a:fillRect/>
            </a:stretch>
          </p:blipFill>
          <p:spPr bwMode="auto">
            <a:xfrm>
              <a:off x="457" y="771"/>
              <a:ext cx="944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8" name="Picture 6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86" t="10629" r="682" b="38823"/>
            <a:stretch>
              <a:fillRect/>
            </a:stretch>
          </p:blipFill>
          <p:spPr bwMode="auto">
            <a:xfrm>
              <a:off x="1426" y="764"/>
              <a:ext cx="945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8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69" t="11775" r="980" b="43597"/>
            <a:stretch>
              <a:fillRect/>
            </a:stretch>
          </p:blipFill>
          <p:spPr bwMode="auto">
            <a:xfrm>
              <a:off x="448" y="1646"/>
              <a:ext cx="944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1" name="Picture 9"/>
            <p:cNvPicPr preferRelativeResize="0"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18" t="11890" r="905" b="43768"/>
            <a:stretch>
              <a:fillRect/>
            </a:stretch>
          </p:blipFill>
          <p:spPr bwMode="auto">
            <a:xfrm>
              <a:off x="1422" y="1643"/>
              <a:ext cx="945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3" name="Picture 11"/>
            <p:cNvPicPr preferRelativeResize="0"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18" t="11957" r="485" b="45203"/>
            <a:stretch>
              <a:fillRect/>
            </a:stretch>
          </p:blipFill>
          <p:spPr bwMode="auto">
            <a:xfrm>
              <a:off x="2401" y="750"/>
              <a:ext cx="944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4" name="Picture 12"/>
            <p:cNvPicPr preferRelativeResize="0"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41" t="11723" r="560" b="45612"/>
            <a:stretch>
              <a:fillRect/>
            </a:stretch>
          </p:blipFill>
          <p:spPr bwMode="auto">
            <a:xfrm>
              <a:off x="3379" y="754"/>
              <a:ext cx="945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6" name="Picture 14"/>
            <p:cNvPicPr preferRelativeResize="0">
              <a:picLocks noChangeArrowheads="1"/>
            </p:cNvPicPr>
            <p:nvPr/>
          </p:nvPicPr>
          <p:blipFill>
            <a:blip r:embed="rId8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93" t="11841" r="560" b="45552"/>
            <a:stretch>
              <a:fillRect/>
            </a:stretch>
          </p:blipFill>
          <p:spPr bwMode="auto">
            <a:xfrm>
              <a:off x="2400" y="1636"/>
              <a:ext cx="945" cy="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7" name="Picture 15"/>
            <p:cNvPicPr preferRelativeResize="0"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818" t="11723" r="635" b="45494"/>
            <a:stretch>
              <a:fillRect/>
            </a:stretch>
          </p:blipFill>
          <p:spPr bwMode="auto">
            <a:xfrm>
              <a:off x="3383" y="1629"/>
              <a:ext cx="945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684213" y="6680200"/>
            <a:ext cx="1493837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/>
          <a:lstStyle/>
          <a:p>
            <a:endParaRPr lang="fr-CA" altLang="fr-FR" u="none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1331913" y="881748"/>
            <a:ext cx="7667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CA" altLang="fr-FR" sz="36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Erreurs</a:t>
            </a:r>
            <a:r>
              <a:rPr lang="en-CA" altLang="fr-FR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altLang="fr-FR" sz="3600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d’apprentissage</a:t>
            </a:r>
            <a:r>
              <a:rPr lang="en-CA" altLang="fr-FR" sz="3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altLang="fr-FR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de test</a:t>
            </a:r>
          </a:p>
        </p:txBody>
      </p:sp>
    </p:spTree>
    <p:extLst>
      <p:ext uri="{BB962C8B-B14F-4D97-AF65-F5344CB8AC3E}">
        <p14:creationId xmlns:p14="http://schemas.microsoft.com/office/powerpoint/2010/main" val="41558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F3D35-A6AA-45D5-8E50-77FFCCDF2AB8}" type="slidenum">
              <a:rPr lang="en-US" altLang="fr-FR"/>
              <a:pPr/>
              <a:t>5</a:t>
            </a:fld>
            <a:endParaRPr lang="en-US" altLang="fr-FR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fr-FR" dirty="0"/>
              <a:t>Expressive Capabilities of ANN</a:t>
            </a:r>
            <a:endParaRPr lang="en-US" altLang="fr-FR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4191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v-SE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Boolean functions</a:t>
            </a:r>
          </a:p>
          <a:p>
            <a:pPr>
              <a:lnSpc>
                <a:spcPct val="90000"/>
              </a:lnSpc>
            </a:pPr>
            <a:r>
              <a:rPr lang="sv-SE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Every boolean function can be represented by network with single hidden layer</a:t>
            </a:r>
          </a:p>
          <a:p>
            <a:pPr>
              <a:lnSpc>
                <a:spcPct val="90000"/>
              </a:lnSpc>
            </a:pPr>
            <a:r>
              <a:rPr lang="sv-SE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But might require exponential (in number of inputs) hidden units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v-SE" alt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v-SE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Continuous functions</a:t>
            </a:r>
          </a:p>
          <a:p>
            <a:pPr>
              <a:lnSpc>
                <a:spcPct val="90000"/>
              </a:lnSpc>
            </a:pPr>
            <a:r>
              <a:rPr lang="sv-SE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Every bounded continuous function can be approximated with arbitrarily small error, by network with one hidden layer [Cybenko 1989, Hornik 1989]</a:t>
            </a:r>
          </a:p>
          <a:p>
            <a:pPr>
              <a:lnSpc>
                <a:spcPct val="90000"/>
              </a:lnSpc>
            </a:pPr>
            <a:r>
              <a:rPr lang="sv-SE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Any function can be approximated to arbitrary accuracy by a network with two hidden layers [Cybenko 1988]</a:t>
            </a:r>
            <a:endParaRPr lang="en-US" altLang="fr-F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0050" y="1474788"/>
            <a:ext cx="8458200" cy="5214937"/>
          </a:xfrm>
          <a:noFill/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fr-CA" altLang="en-US" sz="2400" b="1" dirty="0" smtClean="0">
                <a:latin typeface="Calibri" panose="020F0502020204030204" pitchFamily="34" charset="0"/>
              </a:rPr>
              <a:t>Apprentissage du OU exclusif </a:t>
            </a:r>
          </a:p>
          <a:p>
            <a:pPr lvl="1" eaLnBrk="1" hangingPunct="1">
              <a:spcBef>
                <a:spcPct val="10000"/>
              </a:spcBef>
            </a:pPr>
            <a:r>
              <a:rPr lang="fr-CA" altLang="en-US" sz="2000" dirty="0" smtClean="0">
                <a:latin typeface="Calibri" panose="020F0502020204030204" pitchFamily="34" charset="0"/>
              </a:rPr>
              <a:t>Paramètres initiaux</a:t>
            </a:r>
          </a:p>
          <a:p>
            <a:pPr lvl="2" eaLnBrk="1" hangingPunct="1">
              <a:spcBef>
                <a:spcPct val="10000"/>
              </a:spcBef>
            </a:pPr>
            <a:r>
              <a:rPr lang="fr-CA" altLang="en-US" sz="2000" b="1" dirty="0" smtClean="0">
                <a:latin typeface="Calibri" panose="020F0502020204030204" pitchFamily="34" charset="0"/>
              </a:rPr>
              <a:t>poids</a:t>
            </a:r>
            <a:r>
              <a:rPr lang="fr-CA" altLang="en-US" sz="2000" dirty="0" smtClean="0">
                <a:latin typeface="Calibri" panose="020F0502020204030204" pitchFamily="34" charset="0"/>
              </a:rPr>
              <a:t>: nombres aléatoires pris dans [-1, 1]</a:t>
            </a:r>
          </a:p>
          <a:p>
            <a:pPr lvl="2" eaLnBrk="1" hangingPunct="1">
              <a:spcBef>
                <a:spcPct val="10000"/>
              </a:spcBef>
            </a:pPr>
            <a:r>
              <a:rPr lang="fr-CA" altLang="en-US" sz="2000" b="1" dirty="0" smtClean="0">
                <a:latin typeface="Calibri" panose="020F0502020204030204" pitchFamily="34" charset="0"/>
              </a:rPr>
              <a:t>Unités cachées</a:t>
            </a:r>
            <a:r>
              <a:rPr lang="fr-CA" altLang="en-US" sz="2000" dirty="0" smtClean="0">
                <a:latin typeface="Calibri" panose="020F0502020204030204" pitchFamily="34" charset="0"/>
              </a:rPr>
              <a:t>: une couche de 4 unités (topologie de réseau 2-4-1)</a:t>
            </a:r>
          </a:p>
          <a:p>
            <a:pPr lvl="2" eaLnBrk="1" hangingPunct="1">
              <a:spcBef>
                <a:spcPct val="10000"/>
              </a:spcBef>
            </a:pPr>
            <a:r>
              <a:rPr lang="fr-CA" altLang="en-US" sz="2000" b="1" dirty="0" smtClean="0">
                <a:latin typeface="Calibri" panose="020F0502020204030204" pitchFamily="34" charset="0"/>
              </a:rPr>
              <a:t>biais</a:t>
            </a:r>
            <a:r>
              <a:rPr lang="fr-CA" altLang="en-US" sz="2000" dirty="0" smtClean="0">
                <a:latin typeface="Calibri" panose="020F0502020204030204" pitchFamily="34" charset="0"/>
              </a:rPr>
              <a:t> utilisés;</a:t>
            </a:r>
          </a:p>
          <a:p>
            <a:pPr lvl="2" eaLnBrk="1" hangingPunct="1">
              <a:spcBef>
                <a:spcPct val="10000"/>
              </a:spcBef>
            </a:pPr>
            <a:r>
              <a:rPr lang="fr-CA" altLang="en-US" sz="2000" b="1" dirty="0" smtClean="0">
                <a:latin typeface="Calibri" panose="020F0502020204030204" pitchFamily="34" charset="0"/>
              </a:rPr>
              <a:t>Coefficient d’apprentissage </a:t>
            </a:r>
            <a:r>
              <a:rPr lang="fr-CA" altLang="en-US" sz="2000" dirty="0" smtClean="0">
                <a:latin typeface="Calibri" panose="020F0502020204030204" pitchFamily="34" charset="0"/>
              </a:rPr>
              <a:t>: 2</a:t>
            </a:r>
            <a:endParaRPr lang="fr-CA" altLang="en-US" sz="2000" b="1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10000"/>
              </a:spcBef>
            </a:pPr>
            <a:r>
              <a:rPr lang="fr-CA" altLang="en-US" sz="2000" dirty="0" smtClean="0">
                <a:latin typeface="Calibri" panose="020F0502020204030204" pitchFamily="34" charset="0"/>
              </a:rPr>
              <a:t> Modèle</a:t>
            </a:r>
          </a:p>
          <a:p>
            <a:pPr lvl="2" eaLnBrk="1" hangingPunct="1">
              <a:spcBef>
                <a:spcPct val="10000"/>
              </a:spcBef>
            </a:pPr>
            <a:r>
              <a:rPr lang="fr-CA" altLang="en-US" sz="2000" dirty="0" smtClean="0">
                <a:latin typeface="Calibri" panose="020F0502020204030204" pitchFamily="34" charset="0"/>
              </a:rPr>
              <a:t>représentation binaire vs. bipolaire</a:t>
            </a:r>
          </a:p>
          <a:p>
            <a:pPr lvl="2" eaLnBrk="1" hangingPunct="1">
              <a:spcBef>
                <a:spcPct val="10000"/>
              </a:spcBef>
            </a:pPr>
            <a:r>
              <a:rPr lang="fr-CA" altLang="en-US" sz="2000" dirty="0" smtClean="0">
                <a:latin typeface="Calibri" panose="020F0502020204030204" pitchFamily="34" charset="0"/>
              </a:rPr>
              <a:t>Critères d’arrêt : nombre de périodes d’apprentissage atteint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  <a:noFill/>
        </p:spPr>
        <p:txBody>
          <a:bodyPr/>
          <a:lstStyle/>
          <a:p>
            <a:pPr eaLnBrk="1" hangingPunct="1"/>
            <a:r>
              <a:rPr lang="fr-CA" altLang="en-US" sz="3600" kern="1200" dirty="0" smtClean="0">
                <a:ea typeface="+mn-ea"/>
              </a:rPr>
              <a:t>Exemple d’application : ou exclusif</a:t>
            </a:r>
            <a:endParaRPr lang="fr-CA" altLang="en-US" sz="3600" kern="1200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kern="1200" dirty="0">
                <a:solidFill>
                  <a:srgbClr val="0070C0"/>
                </a:solidFill>
                <a:ea typeface="+mn-ea"/>
              </a:rPr>
              <a:t>Exemple de code </a:t>
            </a:r>
            <a:r>
              <a:rPr lang="fr-CA" sz="3600" kern="1200" dirty="0" smtClean="0">
                <a:solidFill>
                  <a:srgbClr val="0070C0"/>
                </a:solidFill>
                <a:ea typeface="+mn-ea"/>
              </a:rPr>
              <a:t>python de base</a:t>
            </a:r>
            <a:endParaRPr lang="fr-CA" sz="3600" kern="1200" dirty="0">
              <a:solidFill>
                <a:srgbClr val="0070C0"/>
              </a:solidFill>
              <a:ea typeface="+mn-ea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962400" cy="4114800"/>
          </a:xfrm>
        </p:spPr>
        <p:txBody>
          <a:bodyPr/>
          <a:lstStyle/>
          <a:p>
            <a:pPr marL="0" indent="0">
              <a:buNone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# 1. 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Importation de la 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librarie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fonctions 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tflearn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import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tflearn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# 2. 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Données du Ou exclusif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XOR_in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= [[0., 0.], [0., 1.], [1., 0.], [1., 1.]]</a:t>
            </a:r>
          </a:p>
          <a:p>
            <a:pPr marL="0" indent="0">
              <a:buNone/>
            </a:pP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XOR_out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= [[0.], [1.], [1.], [0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.]]</a:t>
            </a:r>
          </a:p>
          <a:p>
            <a:pPr marL="0" indent="0">
              <a:buNone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# 3. 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Spécification du modèle de réseau de neurones utilisé 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tnorm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tflearn.initializations.uniform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minval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=-1, 				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maxval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=1)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net =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tflearn.input_data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shape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=[None, 2])</a:t>
            </a:r>
          </a:p>
          <a:p>
            <a:pPr marL="0" indent="0"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net =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tflearn.fully_connected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(net, 2, activation='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sigmoid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weights_init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tnorm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net =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tflearn.fully_connected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(net, 1, activation='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sigmoid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weights_init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tnorm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regressor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tflearn.regression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(net,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optimizer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='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sgd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	   	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learning_rate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=2.,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loss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='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mean_square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')</a:t>
            </a:r>
          </a:p>
          <a:p>
            <a:pPr marL="0" indent="0">
              <a:buNone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# 4. 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Instanciation du modèle et entraînement  pour un      #      nombre de périodes données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model =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tflearn.DNN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regressor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tensorboard_verbose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=0)</a:t>
            </a:r>
          </a:p>
          <a:p>
            <a:pPr marL="0" indent="0">
              <a:buNone/>
            </a:pP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model.fit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XOR_in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XOR_out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n_epoch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=20)</a:t>
            </a:r>
          </a:p>
          <a:p>
            <a:pPr marL="0" indent="0">
              <a:buNone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# 5. 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Verification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du pouvoir de </a:t>
            </a:r>
            <a:r>
              <a:rPr lang="fr-CA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prediction</a:t>
            </a:r>
            <a:r>
              <a:rPr lang="fr-CA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obtenu</a:t>
            </a: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print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("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 XOR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operator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")</a:t>
            </a:r>
          </a:p>
          <a:p>
            <a:pPr marL="0" indent="0">
              <a:buNone/>
            </a:pP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print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("0 or 0:",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model.predict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([[0., 0.]]))</a:t>
            </a:r>
          </a:p>
          <a:p>
            <a:pPr marL="0" indent="0">
              <a:buNone/>
            </a:pP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print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("0 or 1:",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model.predict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([[0., 1.]]))</a:t>
            </a:r>
          </a:p>
          <a:p>
            <a:pPr marL="0" indent="0">
              <a:buNone/>
            </a:pP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print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("1 or 0:",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model.predict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([[1., 0.]]))</a:t>
            </a:r>
          </a:p>
          <a:p>
            <a:pPr marL="0" indent="0">
              <a:buNone/>
            </a:pP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print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("1 or 1:", </a:t>
            </a:r>
            <a:r>
              <a:rPr lang="fr-CA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model.predict</a:t>
            </a:r>
            <a:r>
              <a:rPr lang="fr-CA" sz="1200" dirty="0">
                <a:latin typeface="Calibri" panose="020F0502020204030204" pitchFamily="34" charset="0"/>
                <a:cs typeface="Calibri" panose="020F0502020204030204" pitchFamily="34" charset="0"/>
              </a:rPr>
              <a:t>([[1., 1.]]))</a:t>
            </a:r>
          </a:p>
          <a:p>
            <a:pPr marL="0" indent="0">
              <a:buNone/>
            </a:pPr>
            <a:endParaRPr lang="fr-CA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8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7" b="19157"/>
          <a:stretch/>
        </p:blipFill>
        <p:spPr>
          <a:xfrm>
            <a:off x="2178523" y="1347577"/>
            <a:ext cx="4863153" cy="4077562"/>
          </a:xfrm>
          <a:prstGeom prst="rect">
            <a:avLst/>
          </a:prstGeom>
        </p:spPr>
      </p:pic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726AE-38F8-4E31-9C5B-8B327AE0358A}" type="slidenum">
              <a:rPr lang="en-US" altLang="fr-FR"/>
              <a:pPr/>
              <a:t>52</a:t>
            </a:fld>
            <a:endParaRPr lang="en-US" altLang="fr-FR" dirty="0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295400" y="2286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2112579" y="1563208"/>
            <a:ext cx="13559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fr-FR" dirty="0"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sv-SE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entrées</a:t>
            </a:r>
            <a:endParaRPr lang="en-US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539908" y="2692769"/>
            <a:ext cx="3013292" cy="34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sv-SE" alt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sv-SE" altLang="fr-F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neurones cachés</a:t>
            </a:r>
            <a:endParaRPr lang="en-US" alt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5419725" y="1564916"/>
            <a:ext cx="12522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v-SE" altLang="fr-FR" dirty="0"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sv-SE" alt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sorties</a:t>
            </a:r>
            <a:endParaRPr lang="en-US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37" name="Text Box 13"/>
          <p:cNvSpPr txBox="1">
            <a:spLocks noGrp="1" noChangeArrowheads="1"/>
          </p:cNvSpPr>
          <p:nvPr>
            <p:ph type="title"/>
          </p:nvPr>
        </p:nvSpPr>
        <p:spPr>
          <a:xfrm>
            <a:off x="838200" y="228600"/>
            <a:ext cx="8305800" cy="1143000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sv-SE" altLang="fr-FR" sz="3600" kern="1200" dirty="0">
                <a:solidFill>
                  <a:srgbClr val="0070C0"/>
                </a:solidFill>
                <a:ea typeface="+mn-ea"/>
              </a:rPr>
              <a:t>Encoder-Decoder Binaire à 8 bits  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6292786" y="3197065"/>
            <a:ext cx="1458642" cy="210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altLang="fr-F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Valeurs cachées</a:t>
            </a:r>
            <a:endParaRPr lang="sv-SE" alt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.89 .04 .08</a:t>
            </a:r>
          </a:p>
          <a:p>
            <a:r>
              <a:rPr lang="sv-SE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.01 .11 .88</a:t>
            </a:r>
          </a:p>
          <a:p>
            <a:r>
              <a:rPr lang="sv-SE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.01 .97 .27</a:t>
            </a:r>
          </a:p>
          <a:p>
            <a:r>
              <a:rPr lang="sv-SE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.99 .97 .71</a:t>
            </a:r>
          </a:p>
          <a:p>
            <a:r>
              <a:rPr lang="sv-SE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.03 .05 .02</a:t>
            </a:r>
          </a:p>
          <a:p>
            <a:r>
              <a:rPr lang="sv-SE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.22 .99 .99</a:t>
            </a:r>
          </a:p>
          <a:p>
            <a:r>
              <a:rPr lang="sv-SE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.80 .01 .98</a:t>
            </a:r>
          </a:p>
          <a:p>
            <a:r>
              <a:rPr lang="sv-SE" alt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.60 .94 .01</a:t>
            </a:r>
            <a:endParaRPr lang="en-US" alt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24304" y="5512272"/>
            <a:ext cx="8017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Au final, chaque vecteur de 8 entrées est représenté par un vecteur de dimension 3, et les coefficients de la couche cachée serviront à décoder les codes obtenus.</a:t>
            </a:r>
            <a:endParaRPr lang="fr-C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6FAED-4FDD-4466-A2C6-7F881C01F07A}" type="slidenum">
              <a:rPr lang="en-US" altLang="fr-FR"/>
              <a:pPr/>
              <a:t>53</a:t>
            </a:fld>
            <a:endParaRPr lang="en-US" altLang="fr-FR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212" y="609600"/>
            <a:ext cx="8861459" cy="1143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sv-SE" altLang="fr-FR" sz="3500" kern="1200" dirty="0">
                <a:solidFill>
                  <a:srgbClr val="0070C0"/>
                </a:solidFill>
                <a:ea typeface="+mn-ea"/>
              </a:rPr>
              <a:t>Évolution de l’erreur quadratique totale à </a:t>
            </a:r>
            <a:r>
              <a:rPr lang="sv-SE" altLang="fr-FR" sz="3500" kern="1200" dirty="0" smtClean="0">
                <a:solidFill>
                  <a:srgbClr val="0070C0"/>
                </a:solidFill>
                <a:ea typeface="+mn-ea"/>
              </a:rPr>
              <a:t>l’entrainement et des sorties des unités cachées</a:t>
            </a:r>
            <a:endParaRPr lang="sv-SE" altLang="fr-FR" sz="3500" kern="1200" dirty="0">
              <a:solidFill>
                <a:srgbClr val="0070C0"/>
              </a:solidFill>
              <a:ea typeface="+mn-e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5" b="41916"/>
          <a:stretch/>
        </p:blipFill>
        <p:spPr>
          <a:xfrm>
            <a:off x="451410" y="2904565"/>
            <a:ext cx="4066745" cy="20708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25" b="40383"/>
          <a:stretch/>
        </p:blipFill>
        <p:spPr>
          <a:xfrm>
            <a:off x="4608709" y="2904565"/>
            <a:ext cx="4085582" cy="213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28625"/>
            <a:ext cx="7772400" cy="6100763"/>
          </a:xfrm>
          <a:noFill/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fr-CA" altLang="en-US" sz="3600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Compression de données</a:t>
            </a:r>
          </a:p>
          <a:p>
            <a:pPr lvl="1" eaLnBrk="1" hangingPunct="1">
              <a:spcBef>
                <a:spcPct val="10000"/>
              </a:spcBef>
            </a:pPr>
            <a:r>
              <a:rPr lang="fr-CA" altLang="en-US" sz="2200" b="1" dirty="0" err="1" smtClean="0">
                <a:latin typeface="Calibri" panose="020F0502020204030204" pitchFamily="34" charset="0"/>
              </a:rPr>
              <a:t>Autoassociation</a:t>
            </a:r>
            <a:r>
              <a:rPr lang="fr-CA" altLang="en-US" sz="2200" dirty="0" smtClean="0">
                <a:latin typeface="Calibri" panose="020F0502020204030204" pitchFamily="34" charset="0"/>
              </a:rPr>
              <a:t> de patrons (vecteurs) en utilisant un petit ensemble d’unités cachées:</a:t>
            </a:r>
          </a:p>
          <a:p>
            <a:pPr lvl="2" eaLnBrk="1" hangingPunct="1">
              <a:spcBef>
                <a:spcPct val="10000"/>
              </a:spcBef>
            </a:pPr>
            <a:r>
              <a:rPr lang="fr-CA" altLang="en-US" sz="2000" dirty="0" smtClean="0">
                <a:latin typeface="Calibri" panose="020F0502020204030204" pitchFamily="34" charset="0"/>
              </a:rPr>
              <a:t>Patrons d’entrée 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de dimension n, u</a:t>
            </a:r>
            <a:r>
              <a:rPr lang="fr-CA" altLang="en-US" sz="2000" dirty="0" smtClean="0">
                <a:latin typeface="Calibri" panose="020F0502020204030204" pitchFamily="34" charset="0"/>
              </a:rPr>
              <a:t>nités cachées de dimension 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m &lt; n</a:t>
            </a:r>
            <a:r>
              <a:rPr lang="fr-CA" altLang="en-US" sz="2000" dirty="0" smtClean="0">
                <a:latin typeface="Calibri" panose="020F0502020204030204" pitchFamily="34" charset="0"/>
              </a:rPr>
              <a:t> (réseau 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n-m-n</a:t>
            </a:r>
            <a:r>
              <a:rPr lang="fr-CA" altLang="en-US" sz="2000" dirty="0" smtClean="0">
                <a:latin typeface="Calibri" panose="020F0502020204030204" pitchFamily="34" charset="0"/>
              </a:rPr>
              <a:t>)</a:t>
            </a:r>
          </a:p>
          <a:p>
            <a:pPr lvl="2" eaLnBrk="1" hangingPunct="1">
              <a:spcBef>
                <a:spcPct val="10000"/>
              </a:spcBef>
              <a:buFontTx/>
              <a:buNone/>
            </a:pPr>
            <a:endParaRPr lang="fr-CA" altLang="en-US" sz="2000" dirty="0" smtClean="0">
              <a:latin typeface="Calibri" panose="020F0502020204030204" pitchFamily="34" charset="0"/>
            </a:endParaRPr>
          </a:p>
          <a:p>
            <a:pPr lvl="2" eaLnBrk="1" hangingPunct="1">
              <a:spcBef>
                <a:spcPct val="10000"/>
              </a:spcBef>
              <a:buFontTx/>
              <a:buNone/>
            </a:pPr>
            <a:endParaRPr lang="fr-CA" altLang="en-US" sz="2000" dirty="0" smtClean="0">
              <a:latin typeface="Calibri" panose="020F0502020204030204" pitchFamily="34" charset="0"/>
            </a:endParaRPr>
          </a:p>
          <a:p>
            <a:pPr lvl="2" eaLnBrk="1" hangingPunct="1">
              <a:spcBef>
                <a:spcPct val="10000"/>
              </a:spcBef>
              <a:buFontTx/>
              <a:buNone/>
            </a:pPr>
            <a:endParaRPr lang="fr-CA" altLang="en-US" sz="2000" dirty="0" smtClean="0">
              <a:latin typeface="Calibri" panose="020F0502020204030204" pitchFamily="34" charset="0"/>
            </a:endParaRPr>
          </a:p>
          <a:p>
            <a:pPr lvl="2" eaLnBrk="1" hangingPunct="1">
              <a:spcBef>
                <a:spcPct val="35000"/>
              </a:spcBef>
            </a:pPr>
            <a:r>
              <a:rPr lang="fr-CA" altLang="en-US" sz="2000" dirty="0" smtClean="0">
                <a:latin typeface="Calibri" panose="020F0502020204030204" pitchFamily="34" charset="0"/>
              </a:rPr>
              <a:t>Après entrainement, l’application d’un vecteur </a:t>
            </a:r>
            <a:r>
              <a:rPr lang="fr-CA" altLang="en-US" sz="2000" b="1" i="1" dirty="0" smtClean="0">
                <a:latin typeface="Calibri" panose="020F0502020204030204" pitchFamily="34" charset="0"/>
              </a:rPr>
              <a:t>x</a:t>
            </a:r>
            <a:r>
              <a:rPr lang="fr-CA" altLang="en-US" sz="2000" dirty="0" smtClean="0">
                <a:latin typeface="Calibri" panose="020F0502020204030204" pitchFamily="34" charset="0"/>
              </a:rPr>
              <a:t> à l’entrée du réseau donne le même vecteur à la sortie</a:t>
            </a:r>
            <a:endParaRPr lang="fr-CA" altLang="en-US" sz="2000" b="1" dirty="0" smtClean="0">
              <a:latin typeface="Calibri" panose="020F0502020204030204" pitchFamily="34" charset="0"/>
            </a:endParaRPr>
          </a:p>
          <a:p>
            <a:pPr lvl="2" eaLnBrk="1" hangingPunct="1">
              <a:spcBef>
                <a:spcPct val="10000"/>
              </a:spcBef>
            </a:pPr>
            <a:r>
              <a:rPr lang="fr-CA" altLang="en-US" sz="2000" dirty="0" smtClean="0">
                <a:latin typeface="Calibri" panose="020F0502020204030204" pitchFamily="34" charset="0"/>
              </a:rPr>
              <a:t>Le vecteur</a:t>
            </a:r>
            <a:r>
              <a:rPr lang="fr-CA" altLang="en-US" sz="2000" b="1" dirty="0" smtClean="0">
                <a:latin typeface="Calibri" panose="020F0502020204030204" pitchFamily="34" charset="0"/>
              </a:rPr>
              <a:t> </a:t>
            </a:r>
            <a:r>
              <a:rPr lang="fr-CA" altLang="en-US" sz="2000" b="1" i="1" dirty="0" smtClean="0">
                <a:latin typeface="Calibri" panose="020F0502020204030204" pitchFamily="34" charset="0"/>
              </a:rPr>
              <a:t>z </a:t>
            </a:r>
            <a:r>
              <a:rPr lang="fr-CA" altLang="en-US" sz="2000" dirty="0" smtClean="0">
                <a:latin typeface="Calibri" panose="020F0502020204030204" pitchFamily="34" charset="0"/>
              </a:rPr>
              <a:t>à la sortie des unités cachées est</a:t>
            </a:r>
            <a:r>
              <a:rPr lang="fr-CA" altLang="en-US" sz="2000" b="1" i="1" dirty="0" smtClean="0">
                <a:latin typeface="Calibri" panose="020F0502020204030204" pitchFamily="34" charset="0"/>
              </a:rPr>
              <a:t> </a:t>
            </a:r>
            <a:r>
              <a:rPr lang="fr-CA" altLang="en-US" sz="2000" dirty="0" smtClean="0">
                <a:latin typeface="Calibri" panose="020F0502020204030204" pitchFamily="34" charset="0"/>
              </a:rPr>
              <a:t>une représentation compressée de </a:t>
            </a:r>
            <a:r>
              <a:rPr lang="fr-CA" altLang="en-US" sz="2000" b="1" i="1" dirty="0" smtClean="0">
                <a:latin typeface="Calibri" panose="020F0502020204030204" pitchFamily="34" charset="0"/>
              </a:rPr>
              <a:t>x </a:t>
            </a:r>
            <a:r>
              <a:rPr lang="fr-CA" altLang="en-US" sz="2000" dirty="0" smtClean="0">
                <a:latin typeface="Calibri" panose="020F0502020204030204" pitchFamily="34" charset="0"/>
              </a:rPr>
              <a:t>(de dimension </a:t>
            </a:r>
            <a:r>
              <a:rPr lang="fr-CA" altLang="en-US" sz="2000" i="1" dirty="0" smtClean="0">
                <a:latin typeface="Calibri" panose="020F0502020204030204" pitchFamily="34" charset="0"/>
              </a:rPr>
              <a:t>m &lt; n</a:t>
            </a:r>
            <a:r>
              <a:rPr lang="fr-CA" altLang="en-US" sz="2000" dirty="0" smtClean="0">
                <a:latin typeface="Calibri" panose="020F0502020204030204" pitchFamily="34" charset="0"/>
              </a:rPr>
              <a:t>)</a:t>
            </a:r>
          </a:p>
        </p:txBody>
      </p:sp>
      <p:grpSp>
        <p:nvGrpSpPr>
          <p:cNvPr id="72707" name="Group 16"/>
          <p:cNvGrpSpPr>
            <a:grpSpLocks/>
          </p:cNvGrpSpPr>
          <p:nvPr/>
        </p:nvGrpSpPr>
        <p:grpSpPr bwMode="auto">
          <a:xfrm>
            <a:off x="2633518" y="2398059"/>
            <a:ext cx="3062288" cy="1071563"/>
            <a:chOff x="1251" y="2286"/>
            <a:chExt cx="2178" cy="765"/>
          </a:xfrm>
        </p:grpSpPr>
        <p:sp>
          <p:nvSpPr>
            <p:cNvPr id="72739" name="Oval 6"/>
            <p:cNvSpPr>
              <a:spLocks noChangeArrowheads="1"/>
            </p:cNvSpPr>
            <p:nvPr/>
          </p:nvSpPr>
          <p:spPr bwMode="auto">
            <a:xfrm>
              <a:off x="1278" y="2286"/>
              <a:ext cx="261" cy="7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72740" name="Oval 7"/>
            <p:cNvSpPr>
              <a:spLocks noChangeArrowheads="1"/>
            </p:cNvSpPr>
            <p:nvPr/>
          </p:nvSpPr>
          <p:spPr bwMode="auto">
            <a:xfrm>
              <a:off x="2238" y="2400"/>
              <a:ext cx="261" cy="56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72741" name="Oval 8"/>
            <p:cNvSpPr>
              <a:spLocks noChangeArrowheads="1"/>
            </p:cNvSpPr>
            <p:nvPr/>
          </p:nvSpPr>
          <p:spPr bwMode="auto">
            <a:xfrm>
              <a:off x="3168" y="2286"/>
              <a:ext cx="261" cy="7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72742" name="Text Box 9"/>
            <p:cNvSpPr txBox="1">
              <a:spLocks noChangeArrowheads="1"/>
            </p:cNvSpPr>
            <p:nvPr/>
          </p:nvSpPr>
          <p:spPr bwMode="auto">
            <a:xfrm>
              <a:off x="1251" y="2512"/>
              <a:ext cx="261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>
                  <a:latin typeface="Calibri" panose="020F0502020204030204" pitchFamily="34" charset="0"/>
                </a:rPr>
                <a:t>n</a:t>
              </a:r>
            </a:p>
          </p:txBody>
        </p:sp>
        <p:sp>
          <p:nvSpPr>
            <p:cNvPr id="72743" name="Text Box 10"/>
            <p:cNvSpPr txBox="1">
              <a:spLocks noChangeArrowheads="1"/>
            </p:cNvSpPr>
            <p:nvPr/>
          </p:nvSpPr>
          <p:spPr bwMode="auto">
            <a:xfrm>
              <a:off x="3150" y="2517"/>
              <a:ext cx="261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>
                  <a:latin typeface="Calibri" panose="020F0502020204030204" pitchFamily="34" charset="0"/>
                </a:rPr>
                <a:t>n</a:t>
              </a:r>
            </a:p>
          </p:txBody>
        </p:sp>
        <p:sp>
          <p:nvSpPr>
            <p:cNvPr id="72744" name="Text Box 11"/>
            <p:cNvSpPr txBox="1">
              <a:spLocks noChangeArrowheads="1"/>
            </p:cNvSpPr>
            <p:nvPr/>
          </p:nvSpPr>
          <p:spPr bwMode="auto">
            <a:xfrm>
              <a:off x="2211" y="2517"/>
              <a:ext cx="261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 dirty="0">
                  <a:latin typeface="Calibri" panose="020F0502020204030204" pitchFamily="34" charset="0"/>
                </a:rPr>
                <a:t>m</a:t>
              </a:r>
            </a:p>
          </p:txBody>
        </p:sp>
        <p:sp>
          <p:nvSpPr>
            <p:cNvPr id="72745" name="AutoShape 12"/>
            <p:cNvSpPr>
              <a:spLocks noChangeArrowheads="1"/>
            </p:cNvSpPr>
            <p:nvPr/>
          </p:nvSpPr>
          <p:spPr bwMode="auto">
            <a:xfrm>
              <a:off x="1557" y="2619"/>
              <a:ext cx="654" cy="115"/>
            </a:xfrm>
            <a:prstGeom prst="rightArrow">
              <a:avLst>
                <a:gd name="adj1" fmla="val 50000"/>
                <a:gd name="adj2" fmla="val 14217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72746" name="AutoShape 13"/>
            <p:cNvSpPr>
              <a:spLocks noChangeArrowheads="1"/>
            </p:cNvSpPr>
            <p:nvPr/>
          </p:nvSpPr>
          <p:spPr bwMode="auto">
            <a:xfrm>
              <a:off x="2526" y="2625"/>
              <a:ext cx="654" cy="115"/>
            </a:xfrm>
            <a:prstGeom prst="rightArrow">
              <a:avLst>
                <a:gd name="adj1" fmla="val 50000"/>
                <a:gd name="adj2" fmla="val 14217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72747" name="Text Box 14"/>
            <p:cNvSpPr txBox="1">
              <a:spLocks noChangeArrowheads="1"/>
            </p:cNvSpPr>
            <p:nvPr/>
          </p:nvSpPr>
          <p:spPr bwMode="auto">
            <a:xfrm>
              <a:off x="1677" y="2400"/>
              <a:ext cx="26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>
                  <a:latin typeface="Calibri" panose="020F0502020204030204" pitchFamily="34" charset="0"/>
                </a:rPr>
                <a:t>V</a:t>
              </a:r>
            </a:p>
          </p:txBody>
        </p:sp>
        <p:sp>
          <p:nvSpPr>
            <p:cNvPr id="72748" name="Text Box 15"/>
            <p:cNvSpPr txBox="1">
              <a:spLocks noChangeArrowheads="1"/>
            </p:cNvSpPr>
            <p:nvPr/>
          </p:nvSpPr>
          <p:spPr bwMode="auto">
            <a:xfrm>
              <a:off x="2638" y="2400"/>
              <a:ext cx="26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>
                  <a:latin typeface="Calibri" panose="020F0502020204030204" pitchFamily="34" charset="0"/>
                </a:rPr>
                <a:t>W</a:t>
              </a:r>
            </a:p>
          </p:txBody>
        </p:sp>
      </p:grpSp>
      <p:sp>
        <p:nvSpPr>
          <p:cNvPr id="72708" name="Text Box 45"/>
          <p:cNvSpPr txBox="1">
            <a:spLocks noChangeArrowheads="1"/>
          </p:cNvSpPr>
          <p:nvPr/>
        </p:nvSpPr>
        <p:spPr bwMode="auto">
          <a:xfrm>
            <a:off x="3600450" y="5865813"/>
            <a:ext cx="2486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Communication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channel</a:t>
            </a:r>
          </a:p>
        </p:txBody>
      </p:sp>
      <p:grpSp>
        <p:nvGrpSpPr>
          <p:cNvPr id="72709" name="Group 49"/>
          <p:cNvGrpSpPr>
            <a:grpSpLocks/>
          </p:cNvGrpSpPr>
          <p:nvPr/>
        </p:nvGrpSpPr>
        <p:grpSpPr bwMode="auto">
          <a:xfrm>
            <a:off x="1000125" y="4708525"/>
            <a:ext cx="7548563" cy="1214438"/>
            <a:chOff x="432" y="3348"/>
            <a:chExt cx="4755" cy="765"/>
          </a:xfrm>
        </p:grpSpPr>
        <p:grpSp>
          <p:nvGrpSpPr>
            <p:cNvPr id="72714" name="Group 30"/>
            <p:cNvGrpSpPr>
              <a:grpSpLocks/>
            </p:cNvGrpSpPr>
            <p:nvPr/>
          </p:nvGrpSpPr>
          <p:grpSpPr bwMode="auto">
            <a:xfrm>
              <a:off x="1965" y="3462"/>
              <a:ext cx="288" cy="561"/>
              <a:chOff x="2415" y="3462"/>
              <a:chExt cx="288" cy="561"/>
            </a:xfrm>
          </p:grpSpPr>
          <p:sp>
            <p:nvSpPr>
              <p:cNvPr id="72737" name="Oval 19"/>
              <p:cNvSpPr>
                <a:spLocks noChangeArrowheads="1"/>
              </p:cNvSpPr>
              <p:nvPr/>
            </p:nvSpPr>
            <p:spPr bwMode="auto">
              <a:xfrm>
                <a:off x="2442" y="3462"/>
                <a:ext cx="261" cy="56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400"/>
              </a:p>
            </p:txBody>
          </p:sp>
          <p:sp>
            <p:nvSpPr>
              <p:cNvPr id="72738" name="Text Box 23"/>
              <p:cNvSpPr txBox="1">
                <a:spLocks noChangeArrowheads="1"/>
              </p:cNvSpPr>
              <p:nvPr/>
            </p:nvSpPr>
            <p:spPr bwMode="auto">
              <a:xfrm>
                <a:off x="2415" y="3579"/>
                <a:ext cx="26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i="1">
                    <a:latin typeface="Calibri" panose="020F0502020204030204" pitchFamily="34" charset="0"/>
                  </a:rPr>
                  <a:t>m</a:t>
                </a:r>
              </a:p>
            </p:txBody>
          </p:sp>
        </p:grpSp>
        <p:sp>
          <p:nvSpPr>
            <p:cNvPr id="72715" name="Oval 18"/>
            <p:cNvSpPr>
              <a:spLocks noChangeArrowheads="1"/>
            </p:cNvSpPr>
            <p:nvPr/>
          </p:nvSpPr>
          <p:spPr bwMode="auto">
            <a:xfrm>
              <a:off x="1050" y="3348"/>
              <a:ext cx="261" cy="76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72716" name="Text Box 21"/>
            <p:cNvSpPr txBox="1">
              <a:spLocks noChangeArrowheads="1"/>
            </p:cNvSpPr>
            <p:nvPr/>
          </p:nvSpPr>
          <p:spPr bwMode="auto">
            <a:xfrm>
              <a:off x="1023" y="3573"/>
              <a:ext cx="2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>
                  <a:latin typeface="Calibri" panose="020F0502020204030204" pitchFamily="34" charset="0"/>
                </a:rPr>
                <a:t>n</a:t>
              </a:r>
            </a:p>
          </p:txBody>
        </p:sp>
        <p:sp>
          <p:nvSpPr>
            <p:cNvPr id="72717" name="AutoShape 24"/>
            <p:cNvSpPr>
              <a:spLocks noChangeArrowheads="1"/>
            </p:cNvSpPr>
            <p:nvPr/>
          </p:nvSpPr>
          <p:spPr bwMode="auto">
            <a:xfrm>
              <a:off x="1329" y="3681"/>
              <a:ext cx="654" cy="115"/>
            </a:xfrm>
            <a:prstGeom prst="rightArrow">
              <a:avLst>
                <a:gd name="adj1" fmla="val 50000"/>
                <a:gd name="adj2" fmla="val 14217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72718" name="Text Box 26"/>
            <p:cNvSpPr txBox="1">
              <a:spLocks noChangeArrowheads="1"/>
            </p:cNvSpPr>
            <p:nvPr/>
          </p:nvSpPr>
          <p:spPr bwMode="auto">
            <a:xfrm>
              <a:off x="1449" y="3462"/>
              <a:ext cx="2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>
                  <a:latin typeface="Calibri" panose="020F0502020204030204" pitchFamily="34" charset="0"/>
                </a:rPr>
                <a:t>V</a:t>
              </a:r>
            </a:p>
          </p:txBody>
        </p:sp>
        <p:grpSp>
          <p:nvGrpSpPr>
            <p:cNvPr id="72719" name="Group 29"/>
            <p:cNvGrpSpPr>
              <a:grpSpLocks/>
            </p:cNvGrpSpPr>
            <p:nvPr/>
          </p:nvGrpSpPr>
          <p:grpSpPr bwMode="auto">
            <a:xfrm>
              <a:off x="3720" y="3348"/>
              <a:ext cx="903" cy="765"/>
              <a:chOff x="2730" y="3348"/>
              <a:chExt cx="903" cy="765"/>
            </a:xfrm>
          </p:grpSpPr>
          <p:sp>
            <p:nvSpPr>
              <p:cNvPr id="72733" name="Oval 20"/>
              <p:cNvSpPr>
                <a:spLocks noChangeArrowheads="1"/>
              </p:cNvSpPr>
              <p:nvPr/>
            </p:nvSpPr>
            <p:spPr bwMode="auto">
              <a:xfrm>
                <a:off x="3372" y="3348"/>
                <a:ext cx="261" cy="76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400"/>
              </a:p>
            </p:txBody>
          </p:sp>
          <p:sp>
            <p:nvSpPr>
              <p:cNvPr id="72734" name="Text Box 22"/>
              <p:cNvSpPr txBox="1">
                <a:spLocks noChangeArrowheads="1"/>
              </p:cNvSpPr>
              <p:nvPr/>
            </p:nvSpPr>
            <p:spPr bwMode="auto">
              <a:xfrm>
                <a:off x="3354" y="3579"/>
                <a:ext cx="26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i="1">
                    <a:latin typeface="Calibri" panose="020F0502020204030204" pitchFamily="34" charset="0"/>
                  </a:rPr>
                  <a:t>n</a:t>
                </a:r>
              </a:p>
            </p:txBody>
          </p:sp>
          <p:sp>
            <p:nvSpPr>
              <p:cNvPr id="72735" name="AutoShape 25"/>
              <p:cNvSpPr>
                <a:spLocks noChangeArrowheads="1"/>
              </p:cNvSpPr>
              <p:nvPr/>
            </p:nvSpPr>
            <p:spPr bwMode="auto">
              <a:xfrm>
                <a:off x="2730" y="3687"/>
                <a:ext cx="654" cy="115"/>
              </a:xfrm>
              <a:prstGeom prst="rightArrow">
                <a:avLst>
                  <a:gd name="adj1" fmla="val 50000"/>
                  <a:gd name="adj2" fmla="val 142174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400"/>
              </a:p>
            </p:txBody>
          </p:sp>
          <p:sp>
            <p:nvSpPr>
              <p:cNvPr id="72736" name="Text Box 27"/>
              <p:cNvSpPr txBox="1">
                <a:spLocks noChangeArrowheads="1"/>
              </p:cNvSpPr>
              <p:nvPr/>
            </p:nvSpPr>
            <p:spPr bwMode="auto">
              <a:xfrm>
                <a:off x="2841" y="3462"/>
                <a:ext cx="26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i="1">
                    <a:latin typeface="Calibri" panose="020F0502020204030204" pitchFamily="34" charset="0"/>
                  </a:rPr>
                  <a:t>W</a:t>
                </a:r>
              </a:p>
            </p:txBody>
          </p:sp>
        </p:grpSp>
        <p:grpSp>
          <p:nvGrpSpPr>
            <p:cNvPr id="72720" name="Group 31"/>
            <p:cNvGrpSpPr>
              <a:grpSpLocks/>
            </p:cNvGrpSpPr>
            <p:nvPr/>
          </p:nvGrpSpPr>
          <p:grpSpPr bwMode="auto">
            <a:xfrm>
              <a:off x="3402" y="3486"/>
              <a:ext cx="288" cy="561"/>
              <a:chOff x="2415" y="3462"/>
              <a:chExt cx="288" cy="561"/>
            </a:xfrm>
          </p:grpSpPr>
          <p:sp>
            <p:nvSpPr>
              <p:cNvPr id="72731" name="Oval 32"/>
              <p:cNvSpPr>
                <a:spLocks noChangeArrowheads="1"/>
              </p:cNvSpPr>
              <p:nvPr/>
            </p:nvSpPr>
            <p:spPr bwMode="auto">
              <a:xfrm>
                <a:off x="2442" y="3462"/>
                <a:ext cx="261" cy="56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400"/>
              </a:p>
            </p:txBody>
          </p:sp>
          <p:sp>
            <p:nvSpPr>
              <p:cNvPr id="72732" name="Text Box 33"/>
              <p:cNvSpPr txBox="1">
                <a:spLocks noChangeArrowheads="1"/>
              </p:cNvSpPr>
              <p:nvPr/>
            </p:nvSpPr>
            <p:spPr bwMode="auto">
              <a:xfrm>
                <a:off x="2415" y="3579"/>
                <a:ext cx="26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i="1">
                    <a:latin typeface="Calibri" panose="020F0502020204030204" pitchFamily="34" charset="0"/>
                  </a:rPr>
                  <a:t>m</a:t>
                </a:r>
              </a:p>
            </p:txBody>
          </p:sp>
        </p:grpSp>
        <p:sp>
          <p:nvSpPr>
            <p:cNvPr id="72721" name="AutoShape 34"/>
            <p:cNvSpPr>
              <a:spLocks noChangeArrowheads="1"/>
            </p:cNvSpPr>
            <p:nvPr/>
          </p:nvSpPr>
          <p:spPr bwMode="auto">
            <a:xfrm>
              <a:off x="729" y="3662"/>
              <a:ext cx="357" cy="115"/>
            </a:xfrm>
            <a:prstGeom prst="rightArrow">
              <a:avLst>
                <a:gd name="adj1" fmla="val 50000"/>
                <a:gd name="adj2" fmla="val 7760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72722" name="AutoShape 35"/>
            <p:cNvSpPr>
              <a:spLocks noChangeArrowheads="1"/>
            </p:cNvSpPr>
            <p:nvPr/>
          </p:nvSpPr>
          <p:spPr bwMode="auto">
            <a:xfrm>
              <a:off x="4632" y="3671"/>
              <a:ext cx="357" cy="115"/>
            </a:xfrm>
            <a:prstGeom prst="rightArrow">
              <a:avLst>
                <a:gd name="adj1" fmla="val 50000"/>
                <a:gd name="adj2" fmla="val 7760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72723" name="Text Box 36"/>
            <p:cNvSpPr txBox="1">
              <a:spLocks noChangeArrowheads="1"/>
            </p:cNvSpPr>
            <p:nvPr/>
          </p:nvSpPr>
          <p:spPr bwMode="auto">
            <a:xfrm>
              <a:off x="432" y="3558"/>
              <a:ext cx="2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>
                  <a:latin typeface="Calibri" panose="020F0502020204030204" pitchFamily="34" charset="0"/>
                </a:rPr>
                <a:t>x</a:t>
              </a:r>
            </a:p>
          </p:txBody>
        </p:sp>
        <p:sp>
          <p:nvSpPr>
            <p:cNvPr id="72724" name="Text Box 37"/>
            <p:cNvSpPr txBox="1">
              <a:spLocks noChangeArrowheads="1"/>
            </p:cNvSpPr>
            <p:nvPr/>
          </p:nvSpPr>
          <p:spPr bwMode="auto">
            <a:xfrm>
              <a:off x="4926" y="3585"/>
              <a:ext cx="2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>
                  <a:latin typeface="Calibri" panose="020F0502020204030204" pitchFamily="34" charset="0"/>
                </a:rPr>
                <a:t>x</a:t>
              </a:r>
            </a:p>
          </p:txBody>
        </p:sp>
        <p:sp>
          <p:nvSpPr>
            <p:cNvPr id="72725" name="AutoShape 38"/>
            <p:cNvSpPr>
              <a:spLocks noChangeArrowheads="1"/>
            </p:cNvSpPr>
            <p:nvPr/>
          </p:nvSpPr>
          <p:spPr bwMode="auto">
            <a:xfrm>
              <a:off x="2268" y="3681"/>
              <a:ext cx="189" cy="115"/>
            </a:xfrm>
            <a:prstGeom prst="rightArrow">
              <a:avLst>
                <a:gd name="adj1" fmla="val 50000"/>
                <a:gd name="adj2" fmla="val 410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72726" name="Text Box 39"/>
            <p:cNvSpPr txBox="1">
              <a:spLocks noChangeArrowheads="1"/>
            </p:cNvSpPr>
            <p:nvPr/>
          </p:nvSpPr>
          <p:spPr bwMode="auto">
            <a:xfrm>
              <a:off x="2350" y="3603"/>
              <a:ext cx="2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>
                  <a:latin typeface="Calibri" panose="020F0502020204030204" pitchFamily="34" charset="0"/>
                </a:rPr>
                <a:t>z</a:t>
              </a:r>
            </a:p>
          </p:txBody>
        </p:sp>
        <p:sp>
          <p:nvSpPr>
            <p:cNvPr id="72727" name="Text Box 40"/>
            <p:cNvSpPr txBox="1">
              <a:spLocks noChangeArrowheads="1"/>
            </p:cNvSpPr>
            <p:nvPr/>
          </p:nvSpPr>
          <p:spPr bwMode="auto">
            <a:xfrm>
              <a:off x="2995" y="3591"/>
              <a:ext cx="2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b="1" i="1">
                  <a:latin typeface="Calibri" panose="020F0502020204030204" pitchFamily="34" charset="0"/>
                </a:rPr>
                <a:t>z</a:t>
              </a:r>
            </a:p>
          </p:txBody>
        </p:sp>
        <p:sp>
          <p:nvSpPr>
            <p:cNvPr id="72728" name="AutoShape 41"/>
            <p:cNvSpPr>
              <a:spLocks noChangeArrowheads="1"/>
            </p:cNvSpPr>
            <p:nvPr/>
          </p:nvSpPr>
          <p:spPr bwMode="auto">
            <a:xfrm>
              <a:off x="3246" y="3687"/>
              <a:ext cx="189" cy="115"/>
            </a:xfrm>
            <a:prstGeom prst="rightArrow">
              <a:avLst>
                <a:gd name="adj1" fmla="val 50000"/>
                <a:gd name="adj2" fmla="val 410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CA" altLang="en-US" sz="2400"/>
            </a:p>
          </p:txBody>
        </p:sp>
        <p:sp>
          <p:nvSpPr>
            <p:cNvPr id="72729" name="Freeform 44"/>
            <p:cNvSpPr>
              <a:spLocks/>
            </p:cNvSpPr>
            <p:nvPr/>
          </p:nvSpPr>
          <p:spPr bwMode="auto">
            <a:xfrm>
              <a:off x="2475" y="3552"/>
              <a:ext cx="639" cy="398"/>
            </a:xfrm>
            <a:custGeom>
              <a:avLst/>
              <a:gdLst>
                <a:gd name="T0" fmla="*/ 0 w 639"/>
                <a:gd name="T1" fmla="*/ 192 h 398"/>
                <a:gd name="T2" fmla="*/ 126 w 639"/>
                <a:gd name="T3" fmla="*/ 12 h 398"/>
                <a:gd name="T4" fmla="*/ 216 w 639"/>
                <a:gd name="T5" fmla="*/ 210 h 398"/>
                <a:gd name="T6" fmla="*/ 243 w 639"/>
                <a:gd name="T7" fmla="*/ 372 h 398"/>
                <a:gd name="T8" fmla="*/ 342 w 639"/>
                <a:gd name="T9" fmla="*/ 57 h 398"/>
                <a:gd name="T10" fmla="*/ 414 w 639"/>
                <a:gd name="T11" fmla="*/ 309 h 398"/>
                <a:gd name="T12" fmla="*/ 540 w 639"/>
                <a:gd name="T13" fmla="*/ 21 h 398"/>
                <a:gd name="T14" fmla="*/ 639 w 639"/>
                <a:gd name="T15" fmla="*/ 183 h 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39"/>
                <a:gd name="T25" fmla="*/ 0 h 398"/>
                <a:gd name="T26" fmla="*/ 639 w 639"/>
                <a:gd name="T27" fmla="*/ 398 h 3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39" h="398">
                  <a:moveTo>
                    <a:pt x="0" y="192"/>
                  </a:moveTo>
                  <a:cubicBezTo>
                    <a:pt x="45" y="100"/>
                    <a:pt x="90" y="9"/>
                    <a:pt x="126" y="12"/>
                  </a:cubicBezTo>
                  <a:cubicBezTo>
                    <a:pt x="162" y="15"/>
                    <a:pt x="197" y="150"/>
                    <a:pt x="216" y="210"/>
                  </a:cubicBezTo>
                  <a:cubicBezTo>
                    <a:pt x="235" y="270"/>
                    <a:pt x="222" y="398"/>
                    <a:pt x="243" y="372"/>
                  </a:cubicBezTo>
                  <a:cubicBezTo>
                    <a:pt x="264" y="346"/>
                    <a:pt x="313" y="68"/>
                    <a:pt x="342" y="57"/>
                  </a:cubicBezTo>
                  <a:cubicBezTo>
                    <a:pt x="371" y="46"/>
                    <a:pt x="381" y="315"/>
                    <a:pt x="414" y="309"/>
                  </a:cubicBezTo>
                  <a:cubicBezTo>
                    <a:pt x="447" y="303"/>
                    <a:pt x="503" y="42"/>
                    <a:pt x="540" y="21"/>
                  </a:cubicBezTo>
                  <a:cubicBezTo>
                    <a:pt x="577" y="0"/>
                    <a:pt x="615" y="153"/>
                    <a:pt x="639" y="18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2730" name="Line 46"/>
            <p:cNvSpPr>
              <a:spLocks noChangeShapeType="1"/>
            </p:cNvSpPr>
            <p:nvPr/>
          </p:nvSpPr>
          <p:spPr bwMode="auto">
            <a:xfrm flipH="1" flipV="1">
              <a:off x="2805" y="3853"/>
              <a:ext cx="0" cy="2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72710" name="Text Box 47"/>
          <p:cNvSpPr txBox="1">
            <a:spLocks noChangeArrowheads="1"/>
          </p:cNvSpPr>
          <p:nvPr/>
        </p:nvSpPr>
        <p:spPr bwMode="auto">
          <a:xfrm>
            <a:off x="5800725" y="6132513"/>
            <a:ext cx="2014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receiver</a:t>
            </a:r>
          </a:p>
        </p:txBody>
      </p:sp>
      <p:sp>
        <p:nvSpPr>
          <p:cNvPr id="72711" name="Text Box 48"/>
          <p:cNvSpPr txBox="1">
            <a:spLocks noChangeArrowheads="1"/>
          </p:cNvSpPr>
          <p:nvPr/>
        </p:nvSpPr>
        <p:spPr bwMode="auto">
          <a:xfrm>
            <a:off x="1190625" y="6051550"/>
            <a:ext cx="2014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sender</a:t>
            </a:r>
          </a:p>
        </p:txBody>
      </p:sp>
      <p:sp>
        <p:nvSpPr>
          <p:cNvPr id="72712" name="Line 50"/>
          <p:cNvSpPr>
            <a:spLocks noChangeShapeType="1"/>
          </p:cNvSpPr>
          <p:nvPr/>
        </p:nvSpPr>
        <p:spPr bwMode="auto">
          <a:xfrm>
            <a:off x="3986213" y="4708525"/>
            <a:ext cx="0" cy="173831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72713" name="Line 51"/>
          <p:cNvSpPr>
            <a:spLocks noChangeShapeType="1"/>
          </p:cNvSpPr>
          <p:nvPr/>
        </p:nvSpPr>
        <p:spPr bwMode="auto">
          <a:xfrm>
            <a:off x="5681663" y="4699000"/>
            <a:ext cx="0" cy="173831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28625"/>
            <a:ext cx="8196263" cy="6100763"/>
          </a:xfrm>
          <a:noFill/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fr-CA" altLang="en-US" sz="3600" kern="12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Autres applications</a:t>
            </a:r>
          </a:p>
          <a:p>
            <a:pPr lvl="1" eaLnBrk="1" hangingPunct="1">
              <a:spcBef>
                <a:spcPct val="10000"/>
              </a:spcBef>
            </a:pPr>
            <a:r>
              <a:rPr lang="fr-CA" altLang="en-US" sz="2400" b="1" dirty="0" smtClean="0">
                <a:latin typeface="Calibri" panose="020F0502020204030204" pitchFamily="34" charset="0"/>
              </a:rPr>
              <a:t>Diagnostique médical</a:t>
            </a:r>
          </a:p>
          <a:p>
            <a:pPr lvl="2" eaLnBrk="1" hangingPunct="1">
              <a:spcBef>
                <a:spcPct val="10000"/>
              </a:spcBef>
            </a:pPr>
            <a:r>
              <a:rPr lang="fr-CA" altLang="en-US" sz="2000" dirty="0" smtClean="0">
                <a:latin typeface="Calibri" panose="020F0502020204030204" pitchFamily="34" charset="0"/>
              </a:rPr>
              <a:t>Entrées: manifestation (symptômes, analyses de laboratoire, images radio, etc.)</a:t>
            </a:r>
          </a:p>
          <a:p>
            <a:pPr lvl="2" eaLnBrk="1" hangingPunct="1">
              <a:spcBef>
                <a:spcPct val="10000"/>
              </a:spcBef>
              <a:buFontTx/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	Sorties: pathologie(s) possible(s)</a:t>
            </a:r>
          </a:p>
          <a:p>
            <a:pPr lvl="2" eaLnBrk="1" hangingPunct="1">
              <a:spcBef>
                <a:spcPct val="10000"/>
              </a:spcBef>
            </a:pPr>
            <a:r>
              <a:rPr lang="fr-CA" altLang="en-US" sz="2000" dirty="0" smtClean="0">
                <a:latin typeface="Calibri" panose="020F0502020204030204" pitchFamily="34" charset="0"/>
              </a:rPr>
              <a:t>Problèmes associés : </a:t>
            </a:r>
          </a:p>
          <a:p>
            <a:pPr lvl="3" eaLnBrk="1" hangingPunct="1">
              <a:spcBef>
                <a:spcPct val="10000"/>
              </a:spcBef>
            </a:pPr>
            <a:r>
              <a:rPr lang="fr-CA" altLang="en-US" dirty="0" smtClean="0">
                <a:latin typeface="Calibri" panose="020F0502020204030204" pitchFamily="34" charset="0"/>
              </a:rPr>
              <a:t>Causalité entre entrées et sorties non triviale</a:t>
            </a:r>
          </a:p>
          <a:p>
            <a:pPr lvl="3" eaLnBrk="1" hangingPunct="1">
              <a:spcBef>
                <a:spcPct val="10000"/>
              </a:spcBef>
            </a:pPr>
            <a:r>
              <a:rPr lang="fr-CA" altLang="en-US" dirty="0" smtClean="0">
                <a:latin typeface="Calibri" panose="020F0502020204030204" pitchFamily="34" charset="0"/>
              </a:rPr>
              <a:t>Détermination des entrées à utiliser non triviale </a:t>
            </a:r>
            <a:r>
              <a:rPr lang="fr-CA" altLang="en-US" sz="1800" dirty="0" smtClean="0">
                <a:latin typeface="Calibri" panose="020F0502020204030204" pitchFamily="34" charset="0"/>
              </a:rPr>
              <a:t>        </a:t>
            </a:r>
          </a:p>
          <a:p>
            <a:pPr lvl="2" eaLnBrk="1" hangingPunct="1">
              <a:spcBef>
                <a:spcPct val="10000"/>
              </a:spcBef>
            </a:pPr>
            <a:r>
              <a:rPr lang="fr-CA" altLang="en-US" sz="2000" dirty="0" smtClean="0">
                <a:latin typeface="Calibri" panose="020F0502020204030204" pitchFamily="34" charset="0"/>
              </a:rPr>
              <a:t>L’emphase est présentement mise sur des tâches de reconnaissance spécifiques</a:t>
            </a:r>
          </a:p>
          <a:p>
            <a:pPr lvl="3" eaLnBrk="1" hangingPunct="1">
              <a:spcBef>
                <a:spcPct val="10000"/>
              </a:spcBef>
            </a:pPr>
            <a:r>
              <a:rPr lang="fr-CA" altLang="en-US" dirty="0" err="1" smtClean="0">
                <a:latin typeface="Calibri" panose="020F0502020204030204" pitchFamily="34" charset="0"/>
              </a:rPr>
              <a:t>e.g</a:t>
            </a:r>
            <a:r>
              <a:rPr lang="fr-CA" altLang="en-US" dirty="0" smtClean="0">
                <a:latin typeface="Calibri" panose="020F0502020204030204" pitchFamily="34" charset="0"/>
              </a:rPr>
              <a:t>., prédire le cancer de la prostate ou l’</a:t>
            </a:r>
            <a:r>
              <a:rPr lang="fr-CA" altLang="en-US" dirty="0" err="1" smtClean="0">
                <a:latin typeface="Calibri" panose="020F0502020204030204" pitchFamily="34" charset="0"/>
              </a:rPr>
              <a:t>hépatitite</a:t>
            </a:r>
            <a:r>
              <a:rPr lang="fr-CA" altLang="en-US" dirty="0" smtClean="0">
                <a:latin typeface="Calibri" panose="020F0502020204030204" pitchFamily="34" charset="0"/>
              </a:rPr>
              <a:t> B à partir d’analyses sanguines</a:t>
            </a:r>
          </a:p>
          <a:p>
            <a:pPr lvl="1" eaLnBrk="1" hangingPunct="1">
              <a:spcBef>
                <a:spcPct val="10000"/>
              </a:spcBef>
            </a:pPr>
            <a:r>
              <a:rPr lang="fr-CA" altLang="en-US" sz="2400" b="1" dirty="0" smtClean="0">
                <a:latin typeface="Calibri" panose="020F0502020204030204" pitchFamily="34" charset="0"/>
              </a:rPr>
              <a:t>Contrôle de procédés</a:t>
            </a:r>
          </a:p>
          <a:p>
            <a:pPr lvl="2" eaLnBrk="1" hangingPunct="1">
              <a:spcBef>
                <a:spcPct val="10000"/>
              </a:spcBef>
            </a:pPr>
            <a:r>
              <a:rPr lang="fr-CA" altLang="en-US" sz="2000" dirty="0" smtClean="0">
                <a:latin typeface="Calibri" panose="020F0502020204030204" pitchFamily="34" charset="0"/>
              </a:rPr>
              <a:t>Entrées : paramètres environnementaux</a:t>
            </a:r>
          </a:p>
          <a:p>
            <a:pPr lvl="2" eaLnBrk="1" hangingPunct="1">
              <a:spcBef>
                <a:spcPct val="10000"/>
              </a:spcBef>
              <a:buFontTx/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	Sorties : paramètre de commande</a:t>
            </a:r>
          </a:p>
          <a:p>
            <a:pPr lvl="2" eaLnBrk="1" hangingPunct="1">
              <a:spcBef>
                <a:spcPct val="10000"/>
              </a:spcBef>
            </a:pPr>
            <a:r>
              <a:rPr lang="fr-CA" altLang="en-US" sz="2000" dirty="0" smtClean="0">
                <a:latin typeface="Calibri" panose="020F0502020204030204" pitchFamily="34" charset="0"/>
              </a:rPr>
              <a:t>Permet d’apprendre de fonctions de commande non linéaires ou mal structurées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28625"/>
            <a:ext cx="8058150" cy="6100763"/>
          </a:xfrm>
          <a:noFill/>
        </p:spPr>
        <p:txBody>
          <a:bodyPr/>
          <a:lstStyle/>
          <a:p>
            <a:pPr lvl="1" eaLnBrk="1" hangingPunct="1">
              <a:spcBef>
                <a:spcPct val="10000"/>
              </a:spcBef>
            </a:pPr>
            <a:r>
              <a:rPr lang="fr-CA" altLang="en-US" sz="2400" b="1" dirty="0" smtClean="0">
                <a:latin typeface="Calibri" panose="020F0502020204030204" pitchFamily="34" charset="0"/>
              </a:rPr>
              <a:t>Prédiction boursière</a:t>
            </a:r>
          </a:p>
          <a:p>
            <a:pPr lvl="2" eaLnBrk="1" hangingPunct="1">
              <a:spcBef>
                <a:spcPct val="10000"/>
              </a:spcBef>
            </a:pPr>
            <a:r>
              <a:rPr lang="fr-CA" altLang="en-US" sz="2000" dirty="0" smtClean="0">
                <a:latin typeface="Calibri" panose="020F0502020204030204" pitchFamily="34" charset="0"/>
              </a:rPr>
              <a:t>Entrées : indicateurs financiers (macroéconomiques et/ou techniques : indice à la consommation, taux d’intérêts, indice DJ, prix des actions, etc.) quotidiens, hebdomadaires, mensuels, etc.</a:t>
            </a:r>
          </a:p>
          <a:p>
            <a:pPr lvl="2" eaLnBrk="1" hangingPunct="1">
              <a:spcBef>
                <a:spcPct val="10000"/>
              </a:spcBef>
              <a:buFontTx/>
              <a:buNone/>
            </a:pPr>
            <a:r>
              <a:rPr lang="fr-CA" altLang="en-US" sz="2000" dirty="0" smtClean="0">
                <a:latin typeface="Calibri" panose="020F0502020204030204" pitchFamily="34" charset="0"/>
              </a:rPr>
              <a:t>	Sorties : prédiction du prix des actions ou des indices boursiers (</a:t>
            </a:r>
            <a:r>
              <a:rPr lang="fr-CA" altLang="en-US" sz="2000" dirty="0" err="1" smtClean="0">
                <a:latin typeface="Calibri" panose="020F0502020204030204" pitchFamily="34" charset="0"/>
              </a:rPr>
              <a:t>e.g</a:t>
            </a:r>
            <a:r>
              <a:rPr lang="fr-CA" altLang="en-US" sz="2000" dirty="0" smtClean="0">
                <a:latin typeface="Calibri" panose="020F0502020204030204" pitchFamily="34" charset="0"/>
              </a:rPr>
              <a:t>., S&amp;P 500)</a:t>
            </a:r>
          </a:p>
          <a:p>
            <a:pPr lvl="2" eaLnBrk="1" hangingPunct="1">
              <a:spcBef>
                <a:spcPct val="10000"/>
              </a:spcBef>
            </a:pPr>
            <a:r>
              <a:rPr lang="fr-CA" altLang="en-US" sz="2000" dirty="0" smtClean="0">
                <a:latin typeface="Calibri" panose="020F0502020204030204" pitchFamily="34" charset="0"/>
              </a:rPr>
              <a:t>Ensemble d’apprentissage: Données historiques des dernières années</a:t>
            </a:r>
          </a:p>
          <a:p>
            <a:pPr lvl="1" eaLnBrk="1" hangingPunct="1">
              <a:spcBef>
                <a:spcPct val="10000"/>
              </a:spcBef>
            </a:pPr>
            <a:r>
              <a:rPr lang="fr-CA" altLang="en-US" sz="2400" b="1" dirty="0" smtClean="0">
                <a:latin typeface="Calibri" panose="020F0502020204030204" pitchFamily="34" charset="0"/>
              </a:rPr>
              <a:t>Évaluation de crédit</a:t>
            </a:r>
          </a:p>
          <a:p>
            <a:pPr lvl="2" eaLnBrk="1" hangingPunct="1">
              <a:spcBef>
                <a:spcPct val="10000"/>
              </a:spcBef>
            </a:pPr>
            <a:r>
              <a:rPr lang="fr-CA" altLang="en-US" sz="2000" dirty="0" smtClean="0">
                <a:latin typeface="Calibri" panose="020F0502020204030204" pitchFamily="34" charset="0"/>
              </a:rPr>
              <a:t>Entrées : Information financière personnelle (revenu, dettes, habitudes de paiement, etc.)</a:t>
            </a:r>
          </a:p>
          <a:p>
            <a:pPr lvl="2" eaLnBrk="1" hangingPunct="1">
              <a:spcBef>
                <a:spcPct val="10000"/>
              </a:spcBef>
            </a:pPr>
            <a:r>
              <a:rPr lang="fr-CA" altLang="en-US" sz="2000" dirty="0" smtClean="0">
                <a:latin typeface="Calibri" panose="020F0502020204030204" pitchFamily="34" charset="0"/>
              </a:rPr>
              <a:t>Sorties : cote de crédit  </a:t>
            </a:r>
            <a:endParaRPr lang="fr-CA" altLang="en-US" sz="1800" dirty="0" smtClean="0">
              <a:latin typeface="Calibri" panose="020F0502020204030204" pitchFamily="34" charset="0"/>
            </a:endParaRPr>
          </a:p>
          <a:p>
            <a:pPr lvl="1" eaLnBrk="1" hangingPunct="1">
              <a:spcBef>
                <a:spcPct val="10000"/>
              </a:spcBef>
            </a:pPr>
            <a:r>
              <a:rPr lang="fr-CA" altLang="en-US" sz="2400" b="1" dirty="0" smtClean="0">
                <a:latin typeface="Calibri" panose="020F0502020204030204" pitchFamily="34" charset="0"/>
              </a:rPr>
              <a:t>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sz="3600" kern="1200" dirty="0" smtClean="0">
                <a:ea typeface="+mn-ea"/>
              </a:rPr>
              <a:t>Clés du succès</a:t>
            </a:r>
            <a:endParaRPr lang="fr-CA" altLang="en-US" sz="3600" kern="1200" dirty="0">
              <a:ea typeface="+mn-ea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007" y="1981200"/>
            <a:ext cx="8397378" cy="4114800"/>
          </a:xfrm>
        </p:spPr>
        <p:txBody>
          <a:bodyPr/>
          <a:lstStyle/>
          <a:p>
            <a:pPr eaLnBrk="1" hangingPunct="1">
              <a:spcBef>
                <a:spcPct val="10000"/>
              </a:spcBef>
            </a:pPr>
            <a:r>
              <a:rPr lang="fr-CA" altLang="en-US" sz="2800" dirty="0" smtClean="0">
                <a:latin typeface="Calibri" panose="020F0502020204030204" pitchFamily="34" charset="0"/>
              </a:rPr>
              <a:t>Topologie, fonctions de sortie et règle d’apprentissage  adéquates (plusieurs variantes de la descente de gradient existent !)</a:t>
            </a:r>
          </a:p>
          <a:p>
            <a:pPr eaLnBrk="1" hangingPunct="1">
              <a:spcBef>
                <a:spcPct val="10000"/>
              </a:spcBef>
            </a:pPr>
            <a:r>
              <a:rPr lang="fr-CA" altLang="en-US" sz="2800" dirty="0" smtClean="0">
                <a:latin typeface="Calibri" panose="020F0502020204030204" pitchFamily="34" charset="0"/>
              </a:rPr>
              <a:t>Vecteurs d’entrée pertinents (incluant tous les traits importants) : utiliser les connaissances du domaine, la fouille de données, le génie des connaissances, et aussi son intuition! </a:t>
            </a:r>
          </a:p>
          <a:p>
            <a:pPr eaLnBrk="1" hangingPunct="1">
              <a:spcBef>
                <a:spcPct val="10000"/>
              </a:spcBef>
            </a:pPr>
            <a:r>
              <a:rPr lang="fr-CA" altLang="en-US" sz="2800" i="1" dirty="0" smtClean="0">
                <a:latin typeface="Calibri" panose="020F0502020204030204" pitchFamily="34" charset="0"/>
              </a:rPr>
              <a:t>Pas évident, mais l’apprentissage profond peut aider!</a:t>
            </a:r>
            <a:r>
              <a:rPr lang="fr-CA" altLang="en-US" i="1" dirty="0" smtClean="0">
                <a:latin typeface="Calibri" panose="020F0502020204030204" pitchFamily="34" charset="0"/>
              </a:rPr>
              <a:t> </a:t>
            </a:r>
            <a:endParaRPr lang="fr-CA" altLang="en-US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Propriétés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générales</a:t>
            </a:r>
            <a:endParaRPr lang="en-US" altLang="en-US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06600"/>
            <a:ext cx="7884459" cy="395763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fr-CA" altLang="en-US" sz="2600" dirty="0" smtClean="0">
                <a:latin typeface="Calibri" panose="020F0502020204030204" pitchFamily="34" charset="0"/>
              </a:rPr>
              <a:t>Topologie non récurrente à propagation </a:t>
            </a:r>
            <a:r>
              <a:rPr lang="fr-CA" altLang="en-US" sz="2600" dirty="0" smtClean="0">
                <a:latin typeface="Calibri" panose="020F0502020204030204" pitchFamily="34" charset="0"/>
              </a:rPr>
              <a:t>directe </a:t>
            </a:r>
            <a:r>
              <a:rPr lang="fr-CA" altLang="en-US" sz="24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(liens uniquement d’une couche à la suivante)</a:t>
            </a:r>
            <a:endParaRPr lang="fr-CA" altLang="en-US" sz="26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fr-CA" altLang="en-US" sz="2600" dirty="0" smtClean="0">
                <a:latin typeface="Calibri" panose="020F0502020204030204" pitchFamily="34" charset="0"/>
              </a:rPr>
              <a:t>Au </a:t>
            </a:r>
            <a:r>
              <a:rPr lang="fr-CA" altLang="en-US" sz="2600" dirty="0" smtClean="0">
                <a:latin typeface="Calibri" panose="020F0502020204030204" pitchFamily="34" charset="0"/>
              </a:rPr>
              <a:t>moins une couche cachée faite d’unités à fonction de sortie non linéaire (</a:t>
            </a:r>
            <a:r>
              <a:rPr lang="fr-CA" altLang="en-US" sz="2600" dirty="0" err="1" smtClean="0">
                <a:latin typeface="Calibri" panose="020F0502020204030204" pitchFamily="34" charset="0"/>
              </a:rPr>
              <a:t>e.g</a:t>
            </a:r>
            <a:r>
              <a:rPr lang="fr-CA" altLang="en-US" sz="2600" dirty="0" smtClean="0">
                <a:latin typeface="Calibri" panose="020F0502020204030204" pitchFamily="34" charset="0"/>
              </a:rPr>
              <a:t>., sigmoïde</a:t>
            </a:r>
            <a:r>
              <a:rPr lang="fr-CA" altLang="en-US" sz="2600" dirty="0" smtClean="0">
                <a:latin typeface="Calibri" panose="020F0502020204030204" pitchFamily="34" charset="0"/>
              </a:rPr>
              <a:t>)</a:t>
            </a:r>
          </a:p>
          <a:p>
            <a:pPr lvl="1" eaLnBrk="1" hangingPunct="1">
              <a:spcAft>
                <a:spcPts val="600"/>
              </a:spcAft>
            </a:pPr>
            <a:r>
              <a:rPr lang="fr-CA" altLang="en-US" sz="2200" dirty="0" smtClean="0">
                <a:latin typeface="Calibri" panose="020F0502020204030204" pitchFamily="34" charset="0"/>
              </a:rPr>
              <a:t>Plus que deux couches cachées : réseau profond</a:t>
            </a:r>
            <a:endParaRPr lang="fr-CA" altLang="en-US" sz="2200" dirty="0" smtClean="0">
              <a:latin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fr-CA" altLang="en-US" sz="2600" dirty="0" smtClean="0">
                <a:latin typeface="Calibri" panose="020F0502020204030204" pitchFamily="34" charset="0"/>
              </a:rPr>
              <a:t>Apprentissage supervisé, basé sur l’erreur entre  la sortie désirée et la sortie obtenue </a:t>
            </a:r>
            <a:r>
              <a:rPr lang="fr-CA" altLang="en-US" sz="21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(variante de la règle des moindres carrés dite règle delta généralisée)</a:t>
            </a:r>
          </a:p>
          <a:p>
            <a:pPr lvl="1" eaLnBrk="1" hangingPunct="1">
              <a:spcAft>
                <a:spcPts val="600"/>
              </a:spcAft>
            </a:pPr>
            <a:r>
              <a:rPr lang="fr-CA" altLang="en-US" sz="2300" dirty="0" smtClean="0">
                <a:latin typeface="Calibri" panose="020F0502020204030204" pitchFamily="34" charset="0"/>
              </a:rPr>
              <a:t>En pratique, les poids synaptiques sont déterminés par la méthode de descente du gradient </a:t>
            </a:r>
            <a:r>
              <a:rPr lang="fr-CA" altLang="en-US" sz="2300" dirty="0" smtClean="0">
                <a:latin typeface="Calibri" panose="020F0502020204030204" pitchFamily="34" charset="0"/>
              </a:rPr>
              <a:t>appliquée à </a:t>
            </a:r>
            <a:r>
              <a:rPr lang="fr-CA" altLang="en-US" sz="2300" dirty="0" smtClean="0">
                <a:latin typeface="Calibri" panose="020F0502020204030204" pitchFamily="34" charset="0"/>
              </a:rPr>
              <a:t>l’erreur</a:t>
            </a:r>
          </a:p>
        </p:txBody>
      </p:sp>
    </p:spTree>
    <p:extLst>
      <p:ext uri="{BB962C8B-B14F-4D97-AF65-F5344CB8AC3E}">
        <p14:creationId xmlns:p14="http://schemas.microsoft.com/office/powerpoint/2010/main" val="316374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>
            <a:spLocks/>
          </p:cNvSpPr>
          <p:nvPr/>
        </p:nvSpPr>
        <p:spPr>
          <a:xfrm>
            <a:off x="740569" y="296068"/>
            <a:ext cx="7772400" cy="140060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CA" altLang="en-US" dirty="0" err="1" smtClean="0">
                <a:solidFill>
                  <a:srgbClr val="0070C0"/>
                </a:solidFill>
              </a:rPr>
              <a:t>Nombre</a:t>
            </a:r>
            <a:r>
              <a:rPr lang="en-CA" altLang="en-US" dirty="0" smtClean="0">
                <a:solidFill>
                  <a:srgbClr val="0070C0"/>
                </a:solidFill>
              </a:rPr>
              <a:t> de couches et </a:t>
            </a:r>
            <a:r>
              <a:rPr lang="en-CA" altLang="en-US" dirty="0" err="1" smtClean="0">
                <a:solidFill>
                  <a:srgbClr val="0070C0"/>
                </a:solidFill>
              </a:rPr>
              <a:t>capacité</a:t>
            </a:r>
            <a:r>
              <a:rPr lang="en-CA" altLang="en-US" dirty="0" smtClean="0">
                <a:solidFill>
                  <a:srgbClr val="0070C0"/>
                </a:solidFill>
              </a:rPr>
              <a:t> </a:t>
            </a:r>
            <a:r>
              <a:rPr lang="en-CA" altLang="en-US" dirty="0">
                <a:solidFill>
                  <a:srgbClr val="0070C0"/>
                </a:solidFill>
              </a:rPr>
              <a:t>de </a:t>
            </a:r>
            <a:r>
              <a:rPr lang="en-CA" altLang="en-US" dirty="0" smtClean="0">
                <a:solidFill>
                  <a:srgbClr val="0070C0"/>
                </a:solidFill>
              </a:rPr>
              <a:t>classification</a:t>
            </a:r>
            <a:endParaRPr lang="en-US" altLang="en-US" dirty="0">
              <a:solidFill>
                <a:srgbClr val="0070C0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062843" y="1838666"/>
            <a:ext cx="7194608" cy="3900030"/>
            <a:chOff x="152400" y="1828800"/>
            <a:chExt cx="8782924" cy="4720987"/>
          </a:xfrm>
        </p:grpSpPr>
        <p:sp>
          <p:nvSpPr>
            <p:cNvPr id="77826" name="Freeform 2"/>
            <p:cNvSpPr>
              <a:spLocks/>
            </p:cNvSpPr>
            <p:nvPr/>
          </p:nvSpPr>
          <p:spPr bwMode="auto">
            <a:xfrm>
              <a:off x="6096000" y="5486400"/>
              <a:ext cx="1144588" cy="915988"/>
            </a:xfrm>
            <a:custGeom>
              <a:avLst/>
              <a:gdLst>
                <a:gd name="T0" fmla="*/ 0 w 721"/>
                <a:gd name="T1" fmla="*/ 528 h 577"/>
                <a:gd name="T2" fmla="*/ 96 w 721"/>
                <a:gd name="T3" fmla="*/ 384 h 577"/>
                <a:gd name="T4" fmla="*/ 288 w 721"/>
                <a:gd name="T5" fmla="*/ 384 h 577"/>
                <a:gd name="T6" fmla="*/ 288 w 721"/>
                <a:gd name="T7" fmla="*/ 192 h 577"/>
                <a:gd name="T8" fmla="*/ 48 w 721"/>
                <a:gd name="T9" fmla="*/ 144 h 577"/>
                <a:gd name="T10" fmla="*/ 192 w 721"/>
                <a:gd name="T11" fmla="*/ 0 h 577"/>
                <a:gd name="T12" fmla="*/ 576 w 721"/>
                <a:gd name="T13" fmla="*/ 48 h 577"/>
                <a:gd name="T14" fmla="*/ 720 w 721"/>
                <a:gd name="T15" fmla="*/ 384 h 577"/>
                <a:gd name="T16" fmla="*/ 432 w 721"/>
                <a:gd name="T17" fmla="*/ 576 h 577"/>
                <a:gd name="T18" fmla="*/ 0 w 721"/>
                <a:gd name="T19" fmla="*/ 528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1" h="577">
                  <a:moveTo>
                    <a:pt x="0" y="528"/>
                  </a:moveTo>
                  <a:lnTo>
                    <a:pt x="96" y="384"/>
                  </a:lnTo>
                  <a:lnTo>
                    <a:pt x="288" y="384"/>
                  </a:lnTo>
                  <a:lnTo>
                    <a:pt x="288" y="192"/>
                  </a:lnTo>
                  <a:lnTo>
                    <a:pt x="48" y="144"/>
                  </a:lnTo>
                  <a:lnTo>
                    <a:pt x="192" y="0"/>
                  </a:lnTo>
                  <a:lnTo>
                    <a:pt x="576" y="48"/>
                  </a:lnTo>
                  <a:lnTo>
                    <a:pt x="720" y="384"/>
                  </a:lnTo>
                  <a:lnTo>
                    <a:pt x="432" y="576"/>
                  </a:lnTo>
                  <a:lnTo>
                    <a:pt x="0" y="528"/>
                  </a:lnTo>
                </a:path>
              </a:pathLst>
            </a:custGeom>
            <a:solidFill>
              <a:srgbClr val="FFE80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27" name="Freeform 3"/>
            <p:cNvSpPr>
              <a:spLocks/>
            </p:cNvSpPr>
            <p:nvPr/>
          </p:nvSpPr>
          <p:spPr bwMode="auto">
            <a:xfrm>
              <a:off x="6172200" y="3886200"/>
              <a:ext cx="1144588" cy="1296988"/>
            </a:xfrm>
            <a:custGeom>
              <a:avLst/>
              <a:gdLst>
                <a:gd name="T0" fmla="*/ 0 w 721"/>
                <a:gd name="T1" fmla="*/ 336 h 817"/>
                <a:gd name="T2" fmla="*/ 720 w 721"/>
                <a:gd name="T3" fmla="*/ 0 h 817"/>
                <a:gd name="T4" fmla="*/ 720 w 721"/>
                <a:gd name="T5" fmla="*/ 816 h 817"/>
                <a:gd name="T6" fmla="*/ 0 w 721"/>
                <a:gd name="T7" fmla="*/ 336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1" h="817">
                  <a:moveTo>
                    <a:pt x="0" y="336"/>
                  </a:moveTo>
                  <a:lnTo>
                    <a:pt x="720" y="0"/>
                  </a:lnTo>
                  <a:lnTo>
                    <a:pt x="720" y="816"/>
                  </a:lnTo>
                  <a:lnTo>
                    <a:pt x="0" y="336"/>
                  </a:lnTo>
                </a:path>
              </a:pathLst>
            </a:custGeom>
            <a:solidFill>
              <a:srgbClr val="FFE80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28" name="Freeform 4"/>
            <p:cNvSpPr>
              <a:spLocks/>
            </p:cNvSpPr>
            <p:nvPr/>
          </p:nvSpPr>
          <p:spPr bwMode="auto">
            <a:xfrm>
              <a:off x="6248400" y="2590800"/>
              <a:ext cx="1068388" cy="1296988"/>
            </a:xfrm>
            <a:custGeom>
              <a:avLst/>
              <a:gdLst>
                <a:gd name="T0" fmla="*/ 0 w 673"/>
                <a:gd name="T1" fmla="*/ 0 h 817"/>
                <a:gd name="T2" fmla="*/ 288 w 673"/>
                <a:gd name="T3" fmla="*/ 816 h 817"/>
                <a:gd name="T4" fmla="*/ 672 w 673"/>
                <a:gd name="T5" fmla="*/ 816 h 817"/>
                <a:gd name="T6" fmla="*/ 672 w 673"/>
                <a:gd name="T7" fmla="*/ 0 h 817"/>
                <a:gd name="T8" fmla="*/ 0 w 673"/>
                <a:gd name="T9" fmla="*/ 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3" h="817">
                  <a:moveTo>
                    <a:pt x="0" y="0"/>
                  </a:moveTo>
                  <a:lnTo>
                    <a:pt x="288" y="816"/>
                  </a:lnTo>
                  <a:lnTo>
                    <a:pt x="672" y="816"/>
                  </a:lnTo>
                  <a:lnTo>
                    <a:pt x="672" y="0"/>
                  </a:lnTo>
                  <a:lnTo>
                    <a:pt x="0" y="0"/>
                  </a:lnTo>
                </a:path>
              </a:pathLst>
            </a:custGeom>
            <a:solidFill>
              <a:srgbClr val="FFE80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29" name="Freeform 5"/>
            <p:cNvSpPr>
              <a:spLocks/>
            </p:cNvSpPr>
            <p:nvPr/>
          </p:nvSpPr>
          <p:spPr bwMode="auto">
            <a:xfrm>
              <a:off x="4876800" y="5791200"/>
              <a:ext cx="687388" cy="687388"/>
            </a:xfrm>
            <a:custGeom>
              <a:avLst/>
              <a:gdLst>
                <a:gd name="T0" fmla="*/ 48 w 433"/>
                <a:gd name="T1" fmla="*/ 432 h 433"/>
                <a:gd name="T2" fmla="*/ 0 w 433"/>
                <a:gd name="T3" fmla="*/ 240 h 433"/>
                <a:gd name="T4" fmla="*/ 48 w 433"/>
                <a:gd name="T5" fmla="*/ 0 h 433"/>
                <a:gd name="T6" fmla="*/ 432 w 433"/>
                <a:gd name="T7" fmla="*/ 96 h 433"/>
                <a:gd name="T8" fmla="*/ 432 w 433"/>
                <a:gd name="T9" fmla="*/ 432 h 433"/>
                <a:gd name="T10" fmla="*/ 48 w 433"/>
                <a:gd name="T11" fmla="*/ 432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3" h="433">
                  <a:moveTo>
                    <a:pt x="48" y="432"/>
                  </a:moveTo>
                  <a:lnTo>
                    <a:pt x="0" y="240"/>
                  </a:lnTo>
                  <a:lnTo>
                    <a:pt x="48" y="0"/>
                  </a:lnTo>
                  <a:lnTo>
                    <a:pt x="432" y="96"/>
                  </a:lnTo>
                  <a:lnTo>
                    <a:pt x="432" y="432"/>
                  </a:lnTo>
                  <a:lnTo>
                    <a:pt x="48" y="432"/>
                  </a:lnTo>
                </a:path>
              </a:pathLst>
            </a:custGeom>
            <a:solidFill>
              <a:srgbClr val="00D2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30" name="Freeform 6"/>
            <p:cNvSpPr>
              <a:spLocks/>
            </p:cNvSpPr>
            <p:nvPr/>
          </p:nvSpPr>
          <p:spPr bwMode="auto">
            <a:xfrm>
              <a:off x="3810000" y="5257800"/>
              <a:ext cx="763588" cy="534988"/>
            </a:xfrm>
            <a:custGeom>
              <a:avLst/>
              <a:gdLst>
                <a:gd name="T0" fmla="*/ 96 w 481"/>
                <a:gd name="T1" fmla="*/ 336 h 337"/>
                <a:gd name="T2" fmla="*/ 0 w 481"/>
                <a:gd name="T3" fmla="*/ 0 h 337"/>
                <a:gd name="T4" fmla="*/ 480 w 481"/>
                <a:gd name="T5" fmla="*/ 0 h 337"/>
                <a:gd name="T6" fmla="*/ 384 w 481"/>
                <a:gd name="T7" fmla="*/ 288 h 337"/>
                <a:gd name="T8" fmla="*/ 96 w 481"/>
                <a:gd name="T9" fmla="*/ 3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337">
                  <a:moveTo>
                    <a:pt x="96" y="336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384" y="288"/>
                  </a:lnTo>
                  <a:lnTo>
                    <a:pt x="96" y="336"/>
                  </a:lnTo>
                </a:path>
              </a:pathLst>
            </a:custGeom>
            <a:solidFill>
              <a:srgbClr val="00D2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31" name="Freeform 7"/>
            <p:cNvSpPr>
              <a:spLocks/>
            </p:cNvSpPr>
            <p:nvPr/>
          </p:nvSpPr>
          <p:spPr bwMode="auto">
            <a:xfrm>
              <a:off x="3733800" y="3886200"/>
              <a:ext cx="1830388" cy="1296988"/>
            </a:xfrm>
            <a:custGeom>
              <a:avLst/>
              <a:gdLst>
                <a:gd name="T0" fmla="*/ 0 w 1153"/>
                <a:gd name="T1" fmla="*/ 288 h 817"/>
                <a:gd name="T2" fmla="*/ 960 w 1153"/>
                <a:gd name="T3" fmla="*/ 816 h 817"/>
                <a:gd name="T4" fmla="*/ 1152 w 1153"/>
                <a:gd name="T5" fmla="*/ 816 h 817"/>
                <a:gd name="T6" fmla="*/ 1152 w 1153"/>
                <a:gd name="T7" fmla="*/ 576 h 817"/>
                <a:gd name="T8" fmla="*/ 240 w 1153"/>
                <a:gd name="T9" fmla="*/ 0 h 817"/>
                <a:gd name="T10" fmla="*/ 0 w 1153"/>
                <a:gd name="T11" fmla="*/ 0 h 817"/>
                <a:gd name="T12" fmla="*/ 0 w 1153"/>
                <a:gd name="T13" fmla="*/ 288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3" h="817">
                  <a:moveTo>
                    <a:pt x="0" y="288"/>
                  </a:moveTo>
                  <a:lnTo>
                    <a:pt x="960" y="816"/>
                  </a:lnTo>
                  <a:lnTo>
                    <a:pt x="1152" y="816"/>
                  </a:lnTo>
                  <a:lnTo>
                    <a:pt x="1152" y="57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solidFill>
              <a:srgbClr val="00D2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32" name="Freeform 8"/>
            <p:cNvSpPr>
              <a:spLocks/>
            </p:cNvSpPr>
            <p:nvPr/>
          </p:nvSpPr>
          <p:spPr bwMode="auto">
            <a:xfrm>
              <a:off x="3733800" y="2590800"/>
              <a:ext cx="1373188" cy="915988"/>
            </a:xfrm>
            <a:custGeom>
              <a:avLst/>
              <a:gdLst>
                <a:gd name="T0" fmla="*/ 0 w 865"/>
                <a:gd name="T1" fmla="*/ 576 h 577"/>
                <a:gd name="T2" fmla="*/ 864 w 865"/>
                <a:gd name="T3" fmla="*/ 0 h 577"/>
                <a:gd name="T4" fmla="*/ 0 w 865"/>
                <a:gd name="T5" fmla="*/ 0 h 577"/>
                <a:gd name="T6" fmla="*/ 0 w 865"/>
                <a:gd name="T7" fmla="*/ 57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5" h="577">
                  <a:moveTo>
                    <a:pt x="0" y="576"/>
                  </a:moveTo>
                  <a:lnTo>
                    <a:pt x="864" y="0"/>
                  </a:lnTo>
                  <a:lnTo>
                    <a:pt x="0" y="0"/>
                  </a:lnTo>
                  <a:lnTo>
                    <a:pt x="0" y="576"/>
                  </a:lnTo>
                </a:path>
              </a:pathLst>
            </a:custGeom>
            <a:solidFill>
              <a:srgbClr val="00D2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34" name="Rectangle 10"/>
            <p:cNvSpPr>
              <a:spLocks noChangeArrowheads="1"/>
            </p:cNvSpPr>
            <p:nvPr/>
          </p:nvSpPr>
          <p:spPr bwMode="auto">
            <a:xfrm>
              <a:off x="158750" y="1835150"/>
              <a:ext cx="8750300" cy="46355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sz="1800"/>
            </a:p>
          </p:txBody>
        </p:sp>
        <p:sp>
          <p:nvSpPr>
            <p:cNvPr id="77835" name="Line 11"/>
            <p:cNvSpPr>
              <a:spLocks noChangeShapeType="1"/>
            </p:cNvSpPr>
            <p:nvPr/>
          </p:nvSpPr>
          <p:spPr bwMode="auto">
            <a:xfrm>
              <a:off x="1828800" y="1828800"/>
              <a:ext cx="0" cy="464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36" name="Line 12"/>
            <p:cNvSpPr>
              <a:spLocks noChangeShapeType="1"/>
            </p:cNvSpPr>
            <p:nvPr/>
          </p:nvSpPr>
          <p:spPr bwMode="auto">
            <a:xfrm>
              <a:off x="3733800" y="1828800"/>
              <a:ext cx="0" cy="464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37" name="Line 13"/>
            <p:cNvSpPr>
              <a:spLocks noChangeShapeType="1"/>
            </p:cNvSpPr>
            <p:nvPr/>
          </p:nvSpPr>
          <p:spPr bwMode="auto">
            <a:xfrm>
              <a:off x="5562600" y="1828800"/>
              <a:ext cx="0" cy="464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38" name="Line 14"/>
            <p:cNvSpPr>
              <a:spLocks noChangeShapeType="1"/>
            </p:cNvSpPr>
            <p:nvPr/>
          </p:nvSpPr>
          <p:spPr bwMode="auto">
            <a:xfrm>
              <a:off x="7315200" y="1828800"/>
              <a:ext cx="0" cy="464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39" name="Line 15"/>
            <p:cNvSpPr>
              <a:spLocks noChangeShapeType="1"/>
            </p:cNvSpPr>
            <p:nvPr/>
          </p:nvSpPr>
          <p:spPr bwMode="auto">
            <a:xfrm>
              <a:off x="172324" y="2590800"/>
              <a:ext cx="876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40" name="Line 16"/>
            <p:cNvSpPr>
              <a:spLocks noChangeShapeType="1"/>
            </p:cNvSpPr>
            <p:nvPr/>
          </p:nvSpPr>
          <p:spPr bwMode="auto">
            <a:xfrm>
              <a:off x="152400" y="3886200"/>
              <a:ext cx="876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41" name="Line 17"/>
            <p:cNvSpPr>
              <a:spLocks noChangeShapeType="1"/>
            </p:cNvSpPr>
            <p:nvPr/>
          </p:nvSpPr>
          <p:spPr bwMode="auto">
            <a:xfrm>
              <a:off x="152400" y="5181600"/>
              <a:ext cx="8763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42" name="Rectangle 18"/>
            <p:cNvSpPr>
              <a:spLocks noChangeArrowheads="1"/>
            </p:cNvSpPr>
            <p:nvPr/>
          </p:nvSpPr>
          <p:spPr bwMode="auto">
            <a:xfrm>
              <a:off x="442913" y="2012950"/>
              <a:ext cx="1109558" cy="369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altLang="fr-FR" sz="1400" i="1" dirty="0">
                  <a:latin typeface="Arial" panose="020B0604020202020204" pitchFamily="34" charset="0"/>
                </a:rPr>
                <a:t>Structure</a:t>
              </a:r>
            </a:p>
          </p:txBody>
        </p:sp>
        <p:sp>
          <p:nvSpPr>
            <p:cNvPr id="77843" name="Rectangle 19"/>
            <p:cNvSpPr>
              <a:spLocks noChangeArrowheads="1"/>
            </p:cNvSpPr>
            <p:nvPr/>
          </p:nvSpPr>
          <p:spPr bwMode="auto">
            <a:xfrm>
              <a:off x="2059615" y="1860550"/>
              <a:ext cx="1389393" cy="630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GB" altLang="fr-FR" sz="1400" i="1" dirty="0" err="1" smtClean="0">
                  <a:latin typeface="Arial" panose="020B0604020202020204" pitchFamily="34" charset="0"/>
                </a:rPr>
                <a:t>Régions</a:t>
              </a:r>
              <a:r>
                <a:rPr lang="en-GB" altLang="fr-FR" sz="1400" i="1" dirty="0" smtClean="0">
                  <a:latin typeface="Arial" panose="020B0604020202020204" pitchFamily="34" charset="0"/>
                </a:rPr>
                <a:t> de </a:t>
              </a:r>
              <a:endParaRPr lang="en-GB" altLang="fr-FR" sz="1400" i="1" dirty="0">
                <a:latin typeface="Arial" panose="020B0604020202020204" pitchFamily="34" charset="0"/>
              </a:endParaRPr>
            </a:p>
            <a:p>
              <a:pPr algn="ctr" eaLnBrk="0" hangingPunct="0"/>
              <a:r>
                <a:rPr lang="en-GB" altLang="fr-FR" sz="1400" i="1" dirty="0" err="1" smtClean="0">
                  <a:latin typeface="Arial" panose="020B0604020202020204" pitchFamily="34" charset="0"/>
                </a:rPr>
                <a:t>Décision</a:t>
              </a:r>
              <a:endParaRPr lang="en-GB" altLang="fr-FR" sz="1400" i="1" dirty="0">
                <a:latin typeface="Arial" panose="020B0604020202020204" pitchFamily="34" charset="0"/>
              </a:endParaRPr>
            </a:p>
          </p:txBody>
        </p:sp>
        <p:sp>
          <p:nvSpPr>
            <p:cNvPr id="77844" name="Rectangle 20"/>
            <p:cNvSpPr>
              <a:spLocks noChangeArrowheads="1"/>
            </p:cNvSpPr>
            <p:nvPr/>
          </p:nvSpPr>
          <p:spPr bwMode="auto">
            <a:xfrm>
              <a:off x="3810000" y="1860550"/>
              <a:ext cx="1622426" cy="630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/>
              <a:r>
                <a:rPr lang="en-GB" altLang="fr-FR" sz="1400" i="1" dirty="0" err="1" smtClean="0">
                  <a:latin typeface="Arial" panose="020B0604020202020204" pitchFamily="34" charset="0"/>
                </a:rPr>
                <a:t>Problème</a:t>
              </a:r>
              <a:r>
                <a:rPr lang="en-GB" altLang="fr-FR" sz="1400" i="1" dirty="0" smtClean="0">
                  <a:latin typeface="Arial" panose="020B0604020202020204" pitchFamily="34" charset="0"/>
                </a:rPr>
                <a:t> du </a:t>
              </a:r>
              <a:r>
                <a:rPr lang="en-GB" altLang="fr-FR" sz="1400" i="1" dirty="0" err="1" smtClean="0">
                  <a:latin typeface="Arial" panose="020B0604020202020204" pitchFamily="34" charset="0"/>
                </a:rPr>
                <a:t>ou-exclusif</a:t>
              </a:r>
              <a:endParaRPr lang="en-GB" altLang="fr-FR" sz="1400" i="1" dirty="0">
                <a:latin typeface="Arial" panose="020B0604020202020204" pitchFamily="34" charset="0"/>
              </a:endParaRPr>
            </a:p>
          </p:txBody>
        </p:sp>
        <p:sp>
          <p:nvSpPr>
            <p:cNvPr id="77845" name="Rectangle 21"/>
            <p:cNvSpPr>
              <a:spLocks noChangeArrowheads="1"/>
            </p:cNvSpPr>
            <p:nvPr/>
          </p:nvSpPr>
          <p:spPr bwMode="auto">
            <a:xfrm>
              <a:off x="5600701" y="1860550"/>
              <a:ext cx="1582737" cy="630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/>
              <a:r>
                <a:rPr lang="en-GB" altLang="fr-FR" sz="1400" i="1" dirty="0" err="1" smtClean="0">
                  <a:latin typeface="Arial" panose="020B0604020202020204" pitchFamily="34" charset="0"/>
                </a:rPr>
                <a:t>Régions</a:t>
              </a:r>
              <a:r>
                <a:rPr lang="en-GB" altLang="fr-FR" sz="1400" i="1" dirty="0" smtClean="0">
                  <a:latin typeface="Arial" panose="020B0604020202020204" pitchFamily="34" charset="0"/>
                </a:rPr>
                <a:t> </a:t>
              </a:r>
              <a:r>
                <a:rPr lang="en-GB" altLang="fr-FR" sz="1400" i="1" dirty="0" err="1" smtClean="0">
                  <a:latin typeface="Arial" panose="020B0604020202020204" pitchFamily="34" charset="0"/>
                </a:rPr>
                <a:t>pénétgrantes</a:t>
              </a:r>
              <a:endParaRPr lang="en-GB" altLang="fr-FR" sz="1400" i="1" dirty="0">
                <a:latin typeface="Arial" panose="020B0604020202020204" pitchFamily="34" charset="0"/>
              </a:endParaRPr>
            </a:p>
          </p:txBody>
        </p:sp>
        <p:sp>
          <p:nvSpPr>
            <p:cNvPr id="77846" name="Rectangle 22"/>
            <p:cNvSpPr>
              <a:spLocks noChangeArrowheads="1"/>
            </p:cNvSpPr>
            <p:nvPr/>
          </p:nvSpPr>
          <p:spPr bwMode="auto">
            <a:xfrm>
              <a:off x="7321551" y="1860550"/>
              <a:ext cx="1519237" cy="630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/>
              <a:r>
                <a:rPr lang="en-GB" altLang="fr-FR" sz="1400" i="1" dirty="0" err="1" smtClean="0">
                  <a:latin typeface="Arial" panose="020B0604020202020204" pitchFamily="34" charset="0"/>
                </a:rPr>
                <a:t>Forme</a:t>
              </a:r>
              <a:r>
                <a:rPr lang="en-GB" altLang="fr-FR" sz="1400" i="1" dirty="0" smtClean="0">
                  <a:latin typeface="Arial" panose="020B0604020202020204" pitchFamily="34" charset="0"/>
                </a:rPr>
                <a:t> </a:t>
              </a:r>
              <a:r>
                <a:rPr lang="en-GB" altLang="fr-FR" sz="1400" i="1" dirty="0" err="1" smtClean="0">
                  <a:latin typeface="Arial" panose="020B0604020202020204" pitchFamily="34" charset="0"/>
                </a:rPr>
                <a:t>générale</a:t>
              </a:r>
              <a:endParaRPr lang="en-GB" altLang="fr-FR" sz="1400" i="1" dirty="0">
                <a:latin typeface="Arial" panose="020B0604020202020204" pitchFamily="34" charset="0"/>
              </a:endParaRPr>
            </a:p>
          </p:txBody>
        </p:sp>
        <p:sp>
          <p:nvSpPr>
            <p:cNvPr id="77847" name="Rectangle 23"/>
            <p:cNvSpPr>
              <a:spLocks noChangeArrowheads="1"/>
            </p:cNvSpPr>
            <p:nvPr/>
          </p:nvSpPr>
          <p:spPr bwMode="auto">
            <a:xfrm>
              <a:off x="214314" y="2622550"/>
              <a:ext cx="1109558" cy="369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altLang="fr-FR" sz="1400" i="1" dirty="0" smtClean="0">
                  <a:latin typeface="Arial" panose="020B0604020202020204" pitchFamily="34" charset="0"/>
                </a:rPr>
                <a:t>1 </a:t>
              </a:r>
              <a:r>
                <a:rPr lang="en-GB" altLang="fr-FR" sz="1400" i="1" dirty="0" err="1" smtClean="0">
                  <a:latin typeface="Arial" panose="020B0604020202020204" pitchFamily="34" charset="0"/>
                </a:rPr>
                <a:t>couche</a:t>
              </a:r>
              <a:endParaRPr lang="en-GB" altLang="fr-FR" sz="1400" i="1" dirty="0">
                <a:latin typeface="Arial" panose="020B0604020202020204" pitchFamily="34" charset="0"/>
              </a:endParaRPr>
            </a:p>
          </p:txBody>
        </p:sp>
        <p:grpSp>
          <p:nvGrpSpPr>
            <p:cNvPr id="77848" name="Group 24"/>
            <p:cNvGrpSpPr>
              <a:grpSpLocks/>
            </p:cNvGrpSpPr>
            <p:nvPr/>
          </p:nvGrpSpPr>
          <p:grpSpPr bwMode="auto">
            <a:xfrm>
              <a:off x="609600" y="3054350"/>
              <a:ext cx="685800" cy="527050"/>
              <a:chOff x="384" y="1924"/>
              <a:chExt cx="432" cy="332"/>
            </a:xfrm>
          </p:grpSpPr>
          <p:sp>
            <p:nvSpPr>
              <p:cNvPr id="77849" name="Oval 25"/>
              <p:cNvSpPr>
                <a:spLocks noChangeArrowheads="1"/>
              </p:cNvSpPr>
              <p:nvPr/>
            </p:nvSpPr>
            <p:spPr bwMode="auto">
              <a:xfrm>
                <a:off x="532" y="1924"/>
                <a:ext cx="136" cy="1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 sz="1800"/>
              </a:p>
            </p:txBody>
          </p:sp>
          <p:sp>
            <p:nvSpPr>
              <p:cNvPr id="77850" name="Line 26"/>
              <p:cNvSpPr>
                <a:spLocks noChangeShapeType="1"/>
              </p:cNvSpPr>
              <p:nvPr/>
            </p:nvSpPr>
            <p:spPr bwMode="auto">
              <a:xfrm flipH="1">
                <a:off x="384" y="2064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 sz="1800"/>
              </a:p>
            </p:txBody>
          </p:sp>
          <p:sp>
            <p:nvSpPr>
              <p:cNvPr id="77851" name="Line 27"/>
              <p:cNvSpPr>
                <a:spLocks noChangeShapeType="1"/>
              </p:cNvSpPr>
              <p:nvPr/>
            </p:nvSpPr>
            <p:spPr bwMode="auto">
              <a:xfrm>
                <a:off x="624" y="2064"/>
                <a:ext cx="192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 sz="1800"/>
              </a:p>
            </p:txBody>
          </p:sp>
        </p:grpSp>
        <p:sp>
          <p:nvSpPr>
            <p:cNvPr id="77852" name="Rectangle 28"/>
            <p:cNvSpPr>
              <a:spLocks noChangeArrowheads="1"/>
            </p:cNvSpPr>
            <p:nvPr/>
          </p:nvSpPr>
          <p:spPr bwMode="auto">
            <a:xfrm>
              <a:off x="290512" y="3917950"/>
              <a:ext cx="1219144" cy="369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altLang="fr-FR" sz="1400" i="1" dirty="0" smtClean="0">
                  <a:latin typeface="Arial" panose="020B0604020202020204" pitchFamily="34" charset="0"/>
                </a:rPr>
                <a:t>2 couches</a:t>
              </a:r>
              <a:endParaRPr lang="en-GB" altLang="fr-FR" sz="1400" i="1" dirty="0">
                <a:latin typeface="Arial" panose="020B0604020202020204" pitchFamily="34" charset="0"/>
              </a:endParaRPr>
            </a:p>
          </p:txBody>
        </p:sp>
        <p:grpSp>
          <p:nvGrpSpPr>
            <p:cNvPr id="77853" name="Group 29"/>
            <p:cNvGrpSpPr>
              <a:grpSpLocks/>
            </p:cNvGrpSpPr>
            <p:nvPr/>
          </p:nvGrpSpPr>
          <p:grpSpPr bwMode="auto">
            <a:xfrm>
              <a:off x="539750" y="4273550"/>
              <a:ext cx="825500" cy="831850"/>
              <a:chOff x="340" y="2692"/>
              <a:chExt cx="520" cy="524"/>
            </a:xfrm>
          </p:grpSpPr>
          <p:sp>
            <p:nvSpPr>
              <p:cNvPr id="77854" name="Oval 30"/>
              <p:cNvSpPr>
                <a:spLocks noChangeArrowheads="1"/>
              </p:cNvSpPr>
              <p:nvPr/>
            </p:nvSpPr>
            <p:spPr bwMode="auto">
              <a:xfrm>
                <a:off x="532" y="2692"/>
                <a:ext cx="136" cy="1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 sz="1800"/>
              </a:p>
            </p:txBody>
          </p:sp>
          <p:sp>
            <p:nvSpPr>
              <p:cNvPr id="77855" name="Line 31"/>
              <p:cNvSpPr>
                <a:spLocks noChangeShapeType="1"/>
              </p:cNvSpPr>
              <p:nvPr/>
            </p:nvSpPr>
            <p:spPr bwMode="auto">
              <a:xfrm flipH="1">
                <a:off x="432" y="2832"/>
                <a:ext cx="144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 sz="1800"/>
              </a:p>
            </p:txBody>
          </p:sp>
          <p:sp>
            <p:nvSpPr>
              <p:cNvPr id="77856" name="Line 32"/>
              <p:cNvSpPr>
                <a:spLocks noChangeShapeType="1"/>
              </p:cNvSpPr>
              <p:nvPr/>
            </p:nvSpPr>
            <p:spPr bwMode="auto">
              <a:xfrm>
                <a:off x="624" y="2832"/>
                <a:ext cx="144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 sz="1800"/>
              </a:p>
            </p:txBody>
          </p:sp>
          <p:sp>
            <p:nvSpPr>
              <p:cNvPr id="77857" name="Oval 33"/>
              <p:cNvSpPr>
                <a:spLocks noChangeArrowheads="1"/>
              </p:cNvSpPr>
              <p:nvPr/>
            </p:nvSpPr>
            <p:spPr bwMode="auto">
              <a:xfrm>
                <a:off x="724" y="2980"/>
                <a:ext cx="136" cy="1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 sz="1800"/>
              </a:p>
            </p:txBody>
          </p:sp>
          <p:sp>
            <p:nvSpPr>
              <p:cNvPr id="77858" name="Oval 34"/>
              <p:cNvSpPr>
                <a:spLocks noChangeArrowheads="1"/>
              </p:cNvSpPr>
              <p:nvPr/>
            </p:nvSpPr>
            <p:spPr bwMode="auto">
              <a:xfrm>
                <a:off x="340" y="2980"/>
                <a:ext cx="136" cy="13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 sz="1800"/>
              </a:p>
            </p:txBody>
          </p:sp>
          <p:sp>
            <p:nvSpPr>
              <p:cNvPr id="77859" name="Line 35"/>
              <p:cNvSpPr>
                <a:spLocks noChangeShapeType="1"/>
              </p:cNvSpPr>
              <p:nvPr/>
            </p:nvSpPr>
            <p:spPr bwMode="auto">
              <a:xfrm>
                <a:off x="408" y="312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 sz="1800"/>
              </a:p>
            </p:txBody>
          </p:sp>
          <p:sp>
            <p:nvSpPr>
              <p:cNvPr id="77860" name="Line 36"/>
              <p:cNvSpPr>
                <a:spLocks noChangeShapeType="1"/>
              </p:cNvSpPr>
              <p:nvPr/>
            </p:nvSpPr>
            <p:spPr bwMode="auto">
              <a:xfrm>
                <a:off x="792" y="3120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 sz="1800"/>
              </a:p>
            </p:txBody>
          </p:sp>
          <p:sp>
            <p:nvSpPr>
              <p:cNvPr id="77861" name="Line 37"/>
              <p:cNvSpPr>
                <a:spLocks noChangeShapeType="1"/>
              </p:cNvSpPr>
              <p:nvPr/>
            </p:nvSpPr>
            <p:spPr bwMode="auto">
              <a:xfrm flipV="1">
                <a:off x="408" y="3060"/>
                <a:ext cx="315" cy="1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 sz="1800"/>
              </a:p>
            </p:txBody>
          </p:sp>
          <p:sp>
            <p:nvSpPr>
              <p:cNvPr id="77862" name="Line 38"/>
              <p:cNvSpPr>
                <a:spLocks noChangeShapeType="1"/>
              </p:cNvSpPr>
              <p:nvPr/>
            </p:nvSpPr>
            <p:spPr bwMode="auto">
              <a:xfrm flipH="1" flipV="1">
                <a:off x="473" y="3060"/>
                <a:ext cx="315" cy="1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 sz="1800"/>
              </a:p>
            </p:txBody>
          </p:sp>
        </p:grpSp>
        <p:sp>
          <p:nvSpPr>
            <p:cNvPr id="77863" name="Rectangle 39"/>
            <p:cNvSpPr>
              <a:spLocks noChangeArrowheads="1"/>
            </p:cNvSpPr>
            <p:nvPr/>
          </p:nvSpPr>
          <p:spPr bwMode="auto">
            <a:xfrm>
              <a:off x="290512" y="5213350"/>
              <a:ext cx="1219144" cy="369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altLang="fr-FR" sz="1400" i="1" dirty="0" smtClean="0">
                  <a:latin typeface="Arial" panose="020B0604020202020204" pitchFamily="34" charset="0"/>
                </a:rPr>
                <a:t>3 couches</a:t>
              </a:r>
              <a:endParaRPr lang="en-GB" altLang="fr-FR" sz="1400" i="1" dirty="0">
                <a:latin typeface="Arial" panose="020B0604020202020204" pitchFamily="34" charset="0"/>
              </a:endParaRPr>
            </a:p>
          </p:txBody>
        </p:sp>
        <p:sp>
          <p:nvSpPr>
            <p:cNvPr id="77864" name="Oval 40"/>
            <p:cNvSpPr>
              <a:spLocks noChangeArrowheads="1"/>
            </p:cNvSpPr>
            <p:nvPr/>
          </p:nvSpPr>
          <p:spPr bwMode="auto">
            <a:xfrm>
              <a:off x="920750" y="5568950"/>
              <a:ext cx="139700" cy="139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CA" sz="1800"/>
            </a:p>
          </p:txBody>
        </p:sp>
        <p:grpSp>
          <p:nvGrpSpPr>
            <p:cNvPr id="77865" name="Group 41"/>
            <p:cNvGrpSpPr>
              <a:grpSpLocks/>
            </p:cNvGrpSpPr>
            <p:nvPr/>
          </p:nvGrpSpPr>
          <p:grpSpPr bwMode="auto">
            <a:xfrm>
              <a:off x="387350" y="5797550"/>
              <a:ext cx="1206500" cy="444500"/>
              <a:chOff x="244" y="3652"/>
              <a:chExt cx="760" cy="280"/>
            </a:xfrm>
          </p:grpSpPr>
          <p:grpSp>
            <p:nvGrpSpPr>
              <p:cNvPr id="77866" name="Group 42"/>
              <p:cNvGrpSpPr>
                <a:grpSpLocks/>
              </p:cNvGrpSpPr>
              <p:nvPr/>
            </p:nvGrpSpPr>
            <p:grpSpPr bwMode="auto">
              <a:xfrm>
                <a:off x="244" y="3652"/>
                <a:ext cx="328" cy="280"/>
                <a:chOff x="244" y="3652"/>
                <a:chExt cx="328" cy="280"/>
              </a:xfrm>
            </p:grpSpPr>
            <p:sp>
              <p:nvSpPr>
                <p:cNvPr id="77867" name="Oval 43"/>
                <p:cNvSpPr>
                  <a:spLocks noChangeArrowheads="1"/>
                </p:cNvSpPr>
                <p:nvPr/>
              </p:nvSpPr>
              <p:spPr bwMode="auto">
                <a:xfrm>
                  <a:off x="364" y="3652"/>
                  <a:ext cx="88" cy="8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 sz="1800"/>
                </a:p>
              </p:txBody>
            </p:sp>
            <p:grpSp>
              <p:nvGrpSpPr>
                <p:cNvPr id="77868" name="Group 44"/>
                <p:cNvGrpSpPr>
                  <a:grpSpLocks/>
                </p:cNvGrpSpPr>
                <p:nvPr/>
              </p:nvGrpSpPr>
              <p:grpSpPr bwMode="auto">
                <a:xfrm>
                  <a:off x="244" y="3844"/>
                  <a:ext cx="328" cy="88"/>
                  <a:chOff x="244" y="3844"/>
                  <a:chExt cx="328" cy="88"/>
                </a:xfrm>
              </p:grpSpPr>
              <p:sp>
                <p:nvSpPr>
                  <p:cNvPr id="77869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244" y="3844"/>
                    <a:ext cx="88" cy="88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A" sz="1800"/>
                  </a:p>
                </p:txBody>
              </p:sp>
              <p:sp>
                <p:nvSpPr>
                  <p:cNvPr id="77870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484" y="3844"/>
                    <a:ext cx="88" cy="88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A" sz="1800"/>
                  </a:p>
                </p:txBody>
              </p:sp>
            </p:grpSp>
          </p:grpSp>
          <p:grpSp>
            <p:nvGrpSpPr>
              <p:cNvPr id="77871" name="Group 47"/>
              <p:cNvGrpSpPr>
                <a:grpSpLocks/>
              </p:cNvGrpSpPr>
              <p:nvPr/>
            </p:nvGrpSpPr>
            <p:grpSpPr bwMode="auto">
              <a:xfrm>
                <a:off x="676" y="3652"/>
                <a:ext cx="328" cy="280"/>
                <a:chOff x="676" y="3652"/>
                <a:chExt cx="328" cy="280"/>
              </a:xfrm>
            </p:grpSpPr>
            <p:sp>
              <p:nvSpPr>
                <p:cNvPr id="77872" name="Oval 48"/>
                <p:cNvSpPr>
                  <a:spLocks noChangeArrowheads="1"/>
                </p:cNvSpPr>
                <p:nvPr/>
              </p:nvSpPr>
              <p:spPr bwMode="auto">
                <a:xfrm>
                  <a:off x="796" y="3652"/>
                  <a:ext cx="88" cy="8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CA" sz="1800"/>
                </a:p>
              </p:txBody>
            </p:sp>
            <p:grpSp>
              <p:nvGrpSpPr>
                <p:cNvPr id="77873" name="Group 49"/>
                <p:cNvGrpSpPr>
                  <a:grpSpLocks/>
                </p:cNvGrpSpPr>
                <p:nvPr/>
              </p:nvGrpSpPr>
              <p:grpSpPr bwMode="auto">
                <a:xfrm>
                  <a:off x="676" y="3844"/>
                  <a:ext cx="328" cy="88"/>
                  <a:chOff x="676" y="3844"/>
                  <a:chExt cx="328" cy="88"/>
                </a:xfrm>
              </p:grpSpPr>
              <p:sp>
                <p:nvSpPr>
                  <p:cNvPr id="77874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676" y="3844"/>
                    <a:ext cx="88" cy="88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A" sz="1800"/>
                  </a:p>
                </p:txBody>
              </p:sp>
              <p:sp>
                <p:nvSpPr>
                  <p:cNvPr id="77875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916" y="3844"/>
                    <a:ext cx="88" cy="88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CA" sz="1800"/>
                  </a:p>
                </p:txBody>
              </p:sp>
            </p:grpSp>
          </p:grpSp>
        </p:grpSp>
        <p:sp>
          <p:nvSpPr>
            <p:cNvPr id="77876" name="Line 52"/>
            <p:cNvSpPr>
              <a:spLocks noChangeShapeType="1"/>
            </p:cNvSpPr>
            <p:nvPr/>
          </p:nvSpPr>
          <p:spPr bwMode="auto">
            <a:xfrm flipV="1">
              <a:off x="704850" y="5681663"/>
              <a:ext cx="223838" cy="128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77" name="Line 53"/>
            <p:cNvSpPr>
              <a:spLocks noChangeShapeType="1"/>
            </p:cNvSpPr>
            <p:nvPr/>
          </p:nvSpPr>
          <p:spPr bwMode="auto">
            <a:xfrm flipH="1" flipV="1">
              <a:off x="1046163" y="5686425"/>
              <a:ext cx="223837" cy="128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78" name="Line 54"/>
            <p:cNvSpPr>
              <a:spLocks noChangeShapeType="1"/>
            </p:cNvSpPr>
            <p:nvPr/>
          </p:nvSpPr>
          <p:spPr bwMode="auto">
            <a:xfrm flipV="1">
              <a:off x="466725" y="5938838"/>
              <a:ext cx="176213" cy="161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79" name="Line 55"/>
            <p:cNvSpPr>
              <a:spLocks noChangeShapeType="1"/>
            </p:cNvSpPr>
            <p:nvPr/>
          </p:nvSpPr>
          <p:spPr bwMode="auto">
            <a:xfrm>
              <a:off x="666750" y="5934075"/>
              <a:ext cx="166688" cy="166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80" name="Line 56"/>
            <p:cNvSpPr>
              <a:spLocks noChangeShapeType="1"/>
            </p:cNvSpPr>
            <p:nvPr/>
          </p:nvSpPr>
          <p:spPr bwMode="auto">
            <a:xfrm>
              <a:off x="690563" y="5924550"/>
              <a:ext cx="452437" cy="1762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81" name="Line 57"/>
            <p:cNvSpPr>
              <a:spLocks noChangeShapeType="1"/>
            </p:cNvSpPr>
            <p:nvPr/>
          </p:nvSpPr>
          <p:spPr bwMode="auto">
            <a:xfrm>
              <a:off x="709613" y="5919788"/>
              <a:ext cx="766762" cy="1857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82" name="Line 58"/>
            <p:cNvSpPr>
              <a:spLocks noChangeShapeType="1"/>
            </p:cNvSpPr>
            <p:nvPr/>
          </p:nvSpPr>
          <p:spPr bwMode="auto">
            <a:xfrm flipH="1">
              <a:off x="517525" y="5924550"/>
              <a:ext cx="766763" cy="1857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83" name="Line 59"/>
            <p:cNvSpPr>
              <a:spLocks noChangeShapeType="1"/>
            </p:cNvSpPr>
            <p:nvPr/>
          </p:nvSpPr>
          <p:spPr bwMode="auto">
            <a:xfrm flipH="1">
              <a:off x="838200" y="5929313"/>
              <a:ext cx="460375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84" name="Line 60"/>
            <p:cNvSpPr>
              <a:spLocks noChangeShapeType="1"/>
            </p:cNvSpPr>
            <p:nvPr/>
          </p:nvSpPr>
          <p:spPr bwMode="auto">
            <a:xfrm flipH="1">
              <a:off x="1141413" y="5934075"/>
              <a:ext cx="166687" cy="166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85" name="Line 61"/>
            <p:cNvSpPr>
              <a:spLocks noChangeShapeType="1"/>
            </p:cNvSpPr>
            <p:nvPr/>
          </p:nvSpPr>
          <p:spPr bwMode="auto">
            <a:xfrm flipH="1" flipV="1">
              <a:off x="1341438" y="5938838"/>
              <a:ext cx="176212" cy="161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86" name="Line 62"/>
            <p:cNvSpPr>
              <a:spLocks noChangeShapeType="1"/>
            </p:cNvSpPr>
            <p:nvPr/>
          </p:nvSpPr>
          <p:spPr bwMode="auto">
            <a:xfrm>
              <a:off x="471488" y="6253163"/>
              <a:ext cx="176212" cy="1619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87" name="Line 63"/>
            <p:cNvSpPr>
              <a:spLocks noChangeShapeType="1"/>
            </p:cNvSpPr>
            <p:nvPr/>
          </p:nvSpPr>
          <p:spPr bwMode="auto">
            <a:xfrm flipV="1">
              <a:off x="657225" y="6232525"/>
              <a:ext cx="166688" cy="1666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88" name="Line 64"/>
            <p:cNvSpPr>
              <a:spLocks noChangeShapeType="1"/>
            </p:cNvSpPr>
            <p:nvPr/>
          </p:nvSpPr>
          <p:spPr bwMode="auto">
            <a:xfrm flipV="1">
              <a:off x="647700" y="6227763"/>
              <a:ext cx="452438" cy="1762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89" name="Line 65"/>
            <p:cNvSpPr>
              <a:spLocks noChangeShapeType="1"/>
            </p:cNvSpPr>
            <p:nvPr/>
          </p:nvSpPr>
          <p:spPr bwMode="auto">
            <a:xfrm flipV="1">
              <a:off x="638175" y="6215063"/>
              <a:ext cx="828675" cy="1936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90" name="Line 66"/>
            <p:cNvSpPr>
              <a:spLocks noChangeShapeType="1"/>
            </p:cNvSpPr>
            <p:nvPr/>
          </p:nvSpPr>
          <p:spPr bwMode="auto">
            <a:xfrm flipH="1" flipV="1">
              <a:off x="523875" y="6210300"/>
              <a:ext cx="798513" cy="1984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91" name="Line 67"/>
            <p:cNvSpPr>
              <a:spLocks noChangeShapeType="1"/>
            </p:cNvSpPr>
            <p:nvPr/>
          </p:nvSpPr>
          <p:spPr bwMode="auto">
            <a:xfrm flipH="1" flipV="1">
              <a:off x="869950" y="6232525"/>
              <a:ext cx="452438" cy="1762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92" name="Line 68"/>
            <p:cNvSpPr>
              <a:spLocks noChangeShapeType="1"/>
            </p:cNvSpPr>
            <p:nvPr/>
          </p:nvSpPr>
          <p:spPr bwMode="auto">
            <a:xfrm flipH="1" flipV="1">
              <a:off x="1131888" y="6232525"/>
              <a:ext cx="192087" cy="1635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93" name="Line 69"/>
            <p:cNvSpPr>
              <a:spLocks noChangeShapeType="1"/>
            </p:cNvSpPr>
            <p:nvPr/>
          </p:nvSpPr>
          <p:spPr bwMode="auto">
            <a:xfrm flipH="1">
              <a:off x="1328738" y="6238875"/>
              <a:ext cx="179387" cy="171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894" name="Rectangle 70"/>
            <p:cNvSpPr>
              <a:spLocks noChangeArrowheads="1"/>
            </p:cNvSpPr>
            <p:nvPr/>
          </p:nvSpPr>
          <p:spPr bwMode="auto">
            <a:xfrm>
              <a:off x="2165381" y="2698750"/>
              <a:ext cx="1219142" cy="369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GB" altLang="fr-FR" sz="1400" i="1" dirty="0" smtClean="0">
                  <a:latin typeface="Arial" panose="020B0604020202020204" pitchFamily="34" charset="0"/>
                </a:rPr>
                <a:t>Demi-plan</a:t>
              </a:r>
              <a:endParaRPr lang="en-GB" altLang="fr-FR" sz="1400" i="1" dirty="0">
                <a:latin typeface="Arial" panose="020B0604020202020204" pitchFamily="34" charset="0"/>
              </a:endParaRPr>
            </a:p>
          </p:txBody>
        </p:sp>
        <p:sp>
          <p:nvSpPr>
            <p:cNvPr id="77895" name="Rectangle 71"/>
            <p:cNvSpPr>
              <a:spLocks noChangeArrowheads="1"/>
            </p:cNvSpPr>
            <p:nvPr/>
          </p:nvSpPr>
          <p:spPr bwMode="auto">
            <a:xfrm>
              <a:off x="1943100" y="3994151"/>
              <a:ext cx="1865791" cy="630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/>
              <a:r>
                <a:rPr lang="en-GB" altLang="fr-FR" sz="1400" i="1" dirty="0" smtClean="0">
                  <a:latin typeface="Arial" panose="020B0604020202020204" pitchFamily="34" charset="0"/>
                </a:rPr>
                <a:t>Regions </a:t>
              </a:r>
              <a:r>
                <a:rPr lang="en-GB" altLang="fr-FR" sz="1400" i="1" dirty="0" err="1" smtClean="0">
                  <a:latin typeface="Arial" panose="020B0604020202020204" pitchFamily="34" charset="0"/>
                </a:rPr>
                <a:t>convexes</a:t>
              </a:r>
              <a:endParaRPr lang="en-GB" altLang="fr-FR" sz="1400" i="1" dirty="0">
                <a:latin typeface="Arial" panose="020B0604020202020204" pitchFamily="34" charset="0"/>
              </a:endParaRPr>
            </a:p>
          </p:txBody>
        </p:sp>
        <p:sp>
          <p:nvSpPr>
            <p:cNvPr id="77896" name="Rectangle 72"/>
            <p:cNvSpPr>
              <a:spLocks noChangeArrowheads="1"/>
            </p:cNvSpPr>
            <p:nvPr/>
          </p:nvSpPr>
          <p:spPr bwMode="auto">
            <a:xfrm>
              <a:off x="1853439" y="5137150"/>
              <a:ext cx="1862899" cy="1412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/>
              <a:r>
                <a:rPr lang="en-GB" altLang="fr-FR" sz="1400" dirty="0" err="1" smtClean="0">
                  <a:latin typeface="Arial" panose="020B0604020202020204" pitchFamily="34" charset="0"/>
                </a:rPr>
                <a:t>Arbitraire</a:t>
              </a:r>
              <a:endParaRPr lang="en-GB" altLang="fr-FR" sz="1400" dirty="0">
                <a:latin typeface="Arial" panose="020B0604020202020204" pitchFamily="34" charset="0"/>
              </a:endParaRPr>
            </a:p>
            <a:p>
              <a:pPr algn="ctr"/>
              <a:r>
                <a:rPr lang="en-GB" altLang="fr-FR" sz="1400" dirty="0" smtClean="0">
                  <a:latin typeface="Arial" panose="020B0604020202020204" pitchFamily="34" charset="0"/>
                </a:rPr>
                <a:t>(</a:t>
              </a:r>
              <a:r>
                <a:rPr lang="en-GB" altLang="fr-FR" sz="1400" dirty="0" err="1" smtClean="0">
                  <a:latin typeface="Arial" panose="020B0604020202020204" pitchFamily="34" charset="0"/>
                </a:rPr>
                <a:t>Seulement</a:t>
              </a:r>
              <a:r>
                <a:rPr lang="en-GB" altLang="fr-FR" sz="1400" dirty="0" smtClean="0">
                  <a:latin typeface="Arial" panose="020B0604020202020204" pitchFamily="34" charset="0"/>
                </a:rPr>
                <a:t> </a:t>
              </a:r>
              <a:r>
                <a:rPr lang="en-GB" altLang="fr-FR" sz="1400" dirty="0" err="1" smtClean="0">
                  <a:latin typeface="Arial" panose="020B0604020202020204" pitchFamily="34" charset="0"/>
                </a:rPr>
                <a:t>limitée</a:t>
              </a:r>
              <a:r>
                <a:rPr lang="en-GB" altLang="fr-FR" sz="1400" dirty="0" smtClean="0">
                  <a:latin typeface="Arial" panose="020B0604020202020204" pitchFamily="34" charset="0"/>
                </a:rPr>
                <a:t> par le</a:t>
              </a:r>
              <a:endParaRPr lang="en-GB" altLang="fr-FR" sz="1400" dirty="0">
                <a:latin typeface="Arial" panose="020B0604020202020204" pitchFamily="34" charset="0"/>
              </a:endParaRPr>
            </a:p>
            <a:p>
              <a:pPr algn="ctr" eaLnBrk="0" hangingPunct="0"/>
              <a:r>
                <a:rPr lang="en-GB" altLang="fr-FR" sz="1400" dirty="0" err="1" smtClean="0">
                  <a:latin typeface="Arial" panose="020B0604020202020204" pitchFamily="34" charset="0"/>
                </a:rPr>
                <a:t>Nombre</a:t>
              </a:r>
              <a:r>
                <a:rPr lang="en-GB" altLang="fr-FR" sz="1400" dirty="0" smtClean="0">
                  <a:latin typeface="Arial" panose="020B0604020202020204" pitchFamily="34" charset="0"/>
                </a:rPr>
                <a:t> de </a:t>
              </a:r>
              <a:r>
                <a:rPr lang="en-GB" altLang="fr-FR" sz="1400" dirty="0" err="1" smtClean="0">
                  <a:latin typeface="Arial" panose="020B0604020202020204" pitchFamily="34" charset="0"/>
                </a:rPr>
                <a:t>noeuds</a:t>
              </a:r>
              <a:endParaRPr lang="en-GB" altLang="fr-FR" sz="1400" dirty="0">
                <a:latin typeface="Arial" panose="020B0604020202020204" pitchFamily="34" charset="0"/>
              </a:endParaRPr>
            </a:p>
          </p:txBody>
        </p:sp>
        <p:grpSp>
          <p:nvGrpSpPr>
            <p:cNvPr id="77897" name="Group 73"/>
            <p:cNvGrpSpPr>
              <a:grpSpLocks/>
            </p:cNvGrpSpPr>
            <p:nvPr/>
          </p:nvGrpSpPr>
          <p:grpSpPr bwMode="auto">
            <a:xfrm>
              <a:off x="3950905" y="2715392"/>
              <a:ext cx="1358900" cy="977900"/>
              <a:chOff x="2495" y="1717"/>
              <a:chExt cx="856" cy="616"/>
            </a:xfrm>
          </p:grpSpPr>
          <p:sp>
            <p:nvSpPr>
              <p:cNvPr id="77899" name="Oval 75"/>
              <p:cNvSpPr>
                <a:spLocks noChangeArrowheads="1"/>
              </p:cNvSpPr>
              <p:nvPr/>
            </p:nvSpPr>
            <p:spPr bwMode="auto">
              <a:xfrm>
                <a:off x="2495" y="1717"/>
                <a:ext cx="232" cy="2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 sz="1800"/>
              </a:p>
            </p:txBody>
          </p:sp>
          <p:sp>
            <p:nvSpPr>
              <p:cNvPr id="77902" name="Oval 78"/>
              <p:cNvSpPr>
                <a:spLocks noChangeArrowheads="1"/>
              </p:cNvSpPr>
              <p:nvPr/>
            </p:nvSpPr>
            <p:spPr bwMode="auto">
              <a:xfrm>
                <a:off x="3119" y="2101"/>
                <a:ext cx="232" cy="2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 sz="1800"/>
              </a:p>
            </p:txBody>
          </p:sp>
          <p:sp>
            <p:nvSpPr>
              <p:cNvPr id="77905" name="Oval 81"/>
              <p:cNvSpPr>
                <a:spLocks noChangeArrowheads="1"/>
              </p:cNvSpPr>
              <p:nvPr/>
            </p:nvSpPr>
            <p:spPr bwMode="auto">
              <a:xfrm>
                <a:off x="2495" y="2101"/>
                <a:ext cx="232" cy="23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 sz="1800"/>
              </a:p>
            </p:txBody>
          </p:sp>
          <p:sp>
            <p:nvSpPr>
              <p:cNvPr id="77908" name="Oval 84"/>
              <p:cNvSpPr>
                <a:spLocks noChangeArrowheads="1"/>
              </p:cNvSpPr>
              <p:nvPr/>
            </p:nvSpPr>
            <p:spPr bwMode="auto">
              <a:xfrm>
                <a:off x="3119" y="1717"/>
                <a:ext cx="232" cy="23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 sz="1800"/>
              </a:p>
            </p:txBody>
          </p:sp>
        </p:grpSp>
        <p:grpSp>
          <p:nvGrpSpPr>
            <p:cNvPr id="77910" name="Group 86"/>
            <p:cNvGrpSpPr>
              <a:grpSpLocks/>
            </p:cNvGrpSpPr>
            <p:nvPr/>
          </p:nvGrpSpPr>
          <p:grpSpPr bwMode="auto">
            <a:xfrm>
              <a:off x="3960813" y="4021138"/>
              <a:ext cx="1358900" cy="977900"/>
              <a:chOff x="2495" y="2533"/>
              <a:chExt cx="856" cy="616"/>
            </a:xfrm>
          </p:grpSpPr>
          <p:sp>
            <p:nvSpPr>
              <p:cNvPr id="77912" name="Oval 88"/>
              <p:cNvSpPr>
                <a:spLocks noChangeArrowheads="1"/>
              </p:cNvSpPr>
              <p:nvPr/>
            </p:nvSpPr>
            <p:spPr bwMode="auto">
              <a:xfrm>
                <a:off x="2495" y="2533"/>
                <a:ext cx="232" cy="2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 sz="1800"/>
              </a:p>
            </p:txBody>
          </p:sp>
          <p:sp>
            <p:nvSpPr>
              <p:cNvPr id="77915" name="Oval 91"/>
              <p:cNvSpPr>
                <a:spLocks noChangeArrowheads="1"/>
              </p:cNvSpPr>
              <p:nvPr/>
            </p:nvSpPr>
            <p:spPr bwMode="auto">
              <a:xfrm>
                <a:off x="3119" y="2917"/>
                <a:ext cx="232" cy="2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 sz="1800"/>
              </a:p>
            </p:txBody>
          </p:sp>
          <p:sp>
            <p:nvSpPr>
              <p:cNvPr id="77918" name="Oval 94"/>
              <p:cNvSpPr>
                <a:spLocks noChangeArrowheads="1"/>
              </p:cNvSpPr>
              <p:nvPr/>
            </p:nvSpPr>
            <p:spPr bwMode="auto">
              <a:xfrm>
                <a:off x="2495" y="2917"/>
                <a:ext cx="232" cy="23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 sz="1800"/>
              </a:p>
            </p:txBody>
          </p:sp>
          <p:sp>
            <p:nvSpPr>
              <p:cNvPr id="77921" name="Oval 97"/>
              <p:cNvSpPr>
                <a:spLocks noChangeArrowheads="1"/>
              </p:cNvSpPr>
              <p:nvPr/>
            </p:nvSpPr>
            <p:spPr bwMode="auto">
              <a:xfrm>
                <a:off x="3119" y="2533"/>
                <a:ext cx="232" cy="23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 sz="1800"/>
              </a:p>
            </p:txBody>
          </p:sp>
        </p:grpSp>
        <p:grpSp>
          <p:nvGrpSpPr>
            <p:cNvPr id="77923" name="Group 99"/>
            <p:cNvGrpSpPr>
              <a:grpSpLocks/>
            </p:cNvGrpSpPr>
            <p:nvPr/>
          </p:nvGrpSpPr>
          <p:grpSpPr bwMode="auto">
            <a:xfrm>
              <a:off x="3960813" y="5316538"/>
              <a:ext cx="1358900" cy="977900"/>
              <a:chOff x="2495" y="3349"/>
              <a:chExt cx="856" cy="616"/>
            </a:xfrm>
          </p:grpSpPr>
          <p:sp>
            <p:nvSpPr>
              <p:cNvPr id="77925" name="Oval 101"/>
              <p:cNvSpPr>
                <a:spLocks noChangeArrowheads="1"/>
              </p:cNvSpPr>
              <p:nvPr/>
            </p:nvSpPr>
            <p:spPr bwMode="auto">
              <a:xfrm>
                <a:off x="2495" y="3349"/>
                <a:ext cx="232" cy="2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 sz="1800"/>
              </a:p>
            </p:txBody>
          </p:sp>
          <p:sp>
            <p:nvSpPr>
              <p:cNvPr id="77928" name="Oval 104"/>
              <p:cNvSpPr>
                <a:spLocks noChangeArrowheads="1"/>
              </p:cNvSpPr>
              <p:nvPr/>
            </p:nvSpPr>
            <p:spPr bwMode="auto">
              <a:xfrm>
                <a:off x="3119" y="3733"/>
                <a:ext cx="232" cy="23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 sz="1800"/>
              </a:p>
            </p:txBody>
          </p:sp>
          <p:sp>
            <p:nvSpPr>
              <p:cNvPr id="77931" name="Oval 107"/>
              <p:cNvSpPr>
                <a:spLocks noChangeArrowheads="1"/>
              </p:cNvSpPr>
              <p:nvPr/>
            </p:nvSpPr>
            <p:spPr bwMode="auto">
              <a:xfrm>
                <a:off x="2495" y="3733"/>
                <a:ext cx="232" cy="23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 sz="1800"/>
              </a:p>
            </p:txBody>
          </p:sp>
          <p:sp>
            <p:nvSpPr>
              <p:cNvPr id="77934" name="Oval 110"/>
              <p:cNvSpPr>
                <a:spLocks noChangeArrowheads="1"/>
              </p:cNvSpPr>
              <p:nvPr/>
            </p:nvSpPr>
            <p:spPr bwMode="auto">
              <a:xfrm>
                <a:off x="3119" y="3349"/>
                <a:ext cx="232" cy="23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CA" sz="1800"/>
              </a:p>
            </p:txBody>
          </p:sp>
        </p:grpSp>
        <p:sp>
          <p:nvSpPr>
            <p:cNvPr id="77938" name="Arc 114"/>
            <p:cNvSpPr>
              <a:spLocks/>
            </p:cNvSpPr>
            <p:nvPr/>
          </p:nvSpPr>
          <p:spPr bwMode="auto">
            <a:xfrm>
              <a:off x="5830888" y="2744788"/>
              <a:ext cx="609600" cy="3810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544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99"/>
                  </a:moveTo>
                  <a:cubicBezTo>
                    <a:pt x="0" y="9692"/>
                    <a:pt x="9636" y="30"/>
                    <a:pt x="21544" y="0"/>
                  </a:cubicBezTo>
                </a:path>
                <a:path w="21600" h="21600" stroke="0" extrusionOk="0">
                  <a:moveTo>
                    <a:pt x="0" y="21599"/>
                  </a:moveTo>
                  <a:cubicBezTo>
                    <a:pt x="0" y="9692"/>
                    <a:pt x="9636" y="30"/>
                    <a:pt x="21544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939" name="Arc 115"/>
            <p:cNvSpPr>
              <a:spLocks/>
            </p:cNvSpPr>
            <p:nvPr/>
          </p:nvSpPr>
          <p:spPr bwMode="auto">
            <a:xfrm rot="10800000">
              <a:off x="5829300" y="3125788"/>
              <a:ext cx="611188" cy="381000"/>
            </a:xfrm>
            <a:custGeom>
              <a:avLst/>
              <a:gdLst>
                <a:gd name="G0" fmla="+- 56 0 0"/>
                <a:gd name="G1" fmla="+- 21600 0 0"/>
                <a:gd name="G2" fmla="+- 21600 0 0"/>
                <a:gd name="T0" fmla="*/ 0 w 21656"/>
                <a:gd name="T1" fmla="*/ 0 h 21600"/>
                <a:gd name="T2" fmla="*/ 21656 w 21656"/>
                <a:gd name="T3" fmla="*/ 21600 h 21600"/>
                <a:gd name="T4" fmla="*/ 56 w 2165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56" h="21600" fill="none" extrusionOk="0">
                  <a:moveTo>
                    <a:pt x="0" y="0"/>
                  </a:moveTo>
                  <a:cubicBezTo>
                    <a:pt x="18" y="0"/>
                    <a:pt x="37" y="-1"/>
                    <a:pt x="56" y="0"/>
                  </a:cubicBezTo>
                  <a:cubicBezTo>
                    <a:pt x="11985" y="0"/>
                    <a:pt x="21656" y="9670"/>
                    <a:pt x="21656" y="21600"/>
                  </a:cubicBezTo>
                </a:path>
                <a:path w="21656" h="21600" stroke="0" extrusionOk="0">
                  <a:moveTo>
                    <a:pt x="0" y="0"/>
                  </a:moveTo>
                  <a:cubicBezTo>
                    <a:pt x="18" y="0"/>
                    <a:pt x="37" y="-1"/>
                    <a:pt x="56" y="0"/>
                  </a:cubicBezTo>
                  <a:cubicBezTo>
                    <a:pt x="11985" y="0"/>
                    <a:pt x="21656" y="9670"/>
                    <a:pt x="21656" y="21600"/>
                  </a:cubicBezTo>
                  <a:lnTo>
                    <a:pt x="56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940" name="Arc 116"/>
            <p:cNvSpPr>
              <a:spLocks/>
            </p:cNvSpPr>
            <p:nvPr/>
          </p:nvSpPr>
          <p:spPr bwMode="auto">
            <a:xfrm>
              <a:off x="6135688" y="2897188"/>
              <a:ext cx="304800" cy="2286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21600"/>
                <a:gd name="T1" fmla="*/ 21600 h 21600"/>
                <a:gd name="T2" fmla="*/ 21488 w 21600"/>
                <a:gd name="T3" fmla="*/ 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21599"/>
                  </a:moveTo>
                  <a:cubicBezTo>
                    <a:pt x="0" y="9714"/>
                    <a:pt x="9602" y="61"/>
                    <a:pt x="21488" y="0"/>
                  </a:cubicBezTo>
                </a:path>
                <a:path w="21600" h="21600" stroke="0" extrusionOk="0">
                  <a:moveTo>
                    <a:pt x="0" y="21599"/>
                  </a:moveTo>
                  <a:cubicBezTo>
                    <a:pt x="0" y="9714"/>
                    <a:pt x="9602" y="61"/>
                    <a:pt x="21488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941" name="Arc 117"/>
            <p:cNvSpPr>
              <a:spLocks/>
            </p:cNvSpPr>
            <p:nvPr/>
          </p:nvSpPr>
          <p:spPr bwMode="auto">
            <a:xfrm rot="10800000">
              <a:off x="6134100" y="3125788"/>
              <a:ext cx="306388" cy="228600"/>
            </a:xfrm>
            <a:custGeom>
              <a:avLst/>
              <a:gdLst>
                <a:gd name="G0" fmla="+- 112 0 0"/>
                <a:gd name="G1" fmla="+- 21600 0 0"/>
                <a:gd name="G2" fmla="+- 21600 0 0"/>
                <a:gd name="T0" fmla="*/ 0 w 21712"/>
                <a:gd name="T1" fmla="*/ 0 h 21600"/>
                <a:gd name="T2" fmla="*/ 21712 w 21712"/>
                <a:gd name="T3" fmla="*/ 21600 h 21600"/>
                <a:gd name="T4" fmla="*/ 112 w 2171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12" h="21600" fill="none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</a:path>
                <a:path w="21712" h="21600" stroke="0" extrusionOk="0">
                  <a:moveTo>
                    <a:pt x="0" y="0"/>
                  </a:moveTo>
                  <a:cubicBezTo>
                    <a:pt x="37" y="0"/>
                    <a:pt x="74" y="-1"/>
                    <a:pt x="112" y="0"/>
                  </a:cubicBezTo>
                  <a:cubicBezTo>
                    <a:pt x="12041" y="0"/>
                    <a:pt x="21712" y="9670"/>
                    <a:pt x="21712" y="21600"/>
                  </a:cubicBezTo>
                  <a:lnTo>
                    <a:pt x="112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942" name="Arc 118"/>
            <p:cNvSpPr>
              <a:spLocks/>
            </p:cNvSpPr>
            <p:nvPr/>
          </p:nvSpPr>
          <p:spPr bwMode="auto">
            <a:xfrm>
              <a:off x="6438900" y="3354388"/>
              <a:ext cx="76200" cy="76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943" name="Arc 119"/>
            <p:cNvSpPr>
              <a:spLocks/>
            </p:cNvSpPr>
            <p:nvPr/>
          </p:nvSpPr>
          <p:spPr bwMode="auto">
            <a:xfrm rot="10800000">
              <a:off x="6440488" y="3430588"/>
              <a:ext cx="76200" cy="76200"/>
            </a:xfrm>
            <a:custGeom>
              <a:avLst/>
              <a:gdLst>
                <a:gd name="G0" fmla="+- 21600 0 0"/>
                <a:gd name="G1" fmla="+- 21595 0 0"/>
                <a:gd name="G2" fmla="+- 21600 0 0"/>
                <a:gd name="T0" fmla="*/ 0 w 21600"/>
                <a:gd name="T1" fmla="*/ 21595 h 21595"/>
                <a:gd name="T2" fmla="*/ 21150 w 21600"/>
                <a:gd name="T3" fmla="*/ 0 h 21595"/>
                <a:gd name="T4" fmla="*/ 21600 w 21600"/>
                <a:gd name="T5" fmla="*/ 21595 h 2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5" fill="none" extrusionOk="0">
                  <a:moveTo>
                    <a:pt x="0" y="21594"/>
                  </a:moveTo>
                  <a:cubicBezTo>
                    <a:pt x="0" y="9841"/>
                    <a:pt x="9398" y="244"/>
                    <a:pt x="21149" y="-1"/>
                  </a:cubicBezTo>
                </a:path>
                <a:path w="21600" h="21595" stroke="0" extrusionOk="0">
                  <a:moveTo>
                    <a:pt x="0" y="21594"/>
                  </a:moveTo>
                  <a:cubicBezTo>
                    <a:pt x="0" y="9841"/>
                    <a:pt x="9398" y="244"/>
                    <a:pt x="21149" y="-1"/>
                  </a:cubicBezTo>
                  <a:lnTo>
                    <a:pt x="21600" y="2159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944" name="Arc 120"/>
            <p:cNvSpPr>
              <a:spLocks/>
            </p:cNvSpPr>
            <p:nvPr/>
          </p:nvSpPr>
          <p:spPr bwMode="auto">
            <a:xfrm>
              <a:off x="6515100" y="2744788"/>
              <a:ext cx="76200" cy="76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945" name="Arc 121"/>
            <p:cNvSpPr>
              <a:spLocks/>
            </p:cNvSpPr>
            <p:nvPr/>
          </p:nvSpPr>
          <p:spPr bwMode="auto">
            <a:xfrm rot="10800000">
              <a:off x="6516688" y="2820988"/>
              <a:ext cx="76200" cy="76200"/>
            </a:xfrm>
            <a:custGeom>
              <a:avLst/>
              <a:gdLst>
                <a:gd name="G0" fmla="+- 21600 0 0"/>
                <a:gd name="G1" fmla="+- 21595 0 0"/>
                <a:gd name="G2" fmla="+- 21600 0 0"/>
                <a:gd name="T0" fmla="*/ 0 w 21600"/>
                <a:gd name="T1" fmla="*/ 21595 h 21595"/>
                <a:gd name="T2" fmla="*/ 21150 w 21600"/>
                <a:gd name="T3" fmla="*/ 0 h 21595"/>
                <a:gd name="T4" fmla="*/ 21600 w 21600"/>
                <a:gd name="T5" fmla="*/ 21595 h 2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5" fill="none" extrusionOk="0">
                  <a:moveTo>
                    <a:pt x="0" y="21594"/>
                  </a:moveTo>
                  <a:cubicBezTo>
                    <a:pt x="0" y="9841"/>
                    <a:pt x="9398" y="244"/>
                    <a:pt x="21149" y="-1"/>
                  </a:cubicBezTo>
                </a:path>
                <a:path w="21600" h="21595" stroke="0" extrusionOk="0">
                  <a:moveTo>
                    <a:pt x="0" y="21594"/>
                  </a:moveTo>
                  <a:cubicBezTo>
                    <a:pt x="0" y="9841"/>
                    <a:pt x="9398" y="244"/>
                    <a:pt x="21149" y="-1"/>
                  </a:cubicBezTo>
                  <a:lnTo>
                    <a:pt x="21600" y="2159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946" name="Line 122"/>
            <p:cNvSpPr>
              <a:spLocks noChangeShapeType="1"/>
            </p:cNvSpPr>
            <p:nvPr/>
          </p:nvSpPr>
          <p:spPr bwMode="auto">
            <a:xfrm>
              <a:off x="6438900" y="2895600"/>
              <a:ext cx="76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7947" name="Line 123"/>
            <p:cNvSpPr>
              <a:spLocks noChangeShapeType="1"/>
            </p:cNvSpPr>
            <p:nvPr/>
          </p:nvSpPr>
          <p:spPr bwMode="auto">
            <a:xfrm>
              <a:off x="6438900" y="2743200"/>
              <a:ext cx="76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grpSp>
          <p:nvGrpSpPr>
            <p:cNvPr id="77948" name="Group 124"/>
            <p:cNvGrpSpPr>
              <a:grpSpLocks/>
            </p:cNvGrpSpPr>
            <p:nvPr/>
          </p:nvGrpSpPr>
          <p:grpSpPr bwMode="auto">
            <a:xfrm>
              <a:off x="6286500" y="2971800"/>
              <a:ext cx="763588" cy="763588"/>
              <a:chOff x="3960" y="1872"/>
              <a:chExt cx="481" cy="481"/>
            </a:xfrm>
          </p:grpSpPr>
          <p:sp>
            <p:nvSpPr>
              <p:cNvPr id="77949" name="Arc 125"/>
              <p:cNvSpPr>
                <a:spLocks/>
              </p:cNvSpPr>
              <p:nvPr/>
            </p:nvSpPr>
            <p:spPr bwMode="auto">
              <a:xfrm>
                <a:off x="4056" y="1873"/>
                <a:ext cx="385" cy="240"/>
              </a:xfrm>
              <a:custGeom>
                <a:avLst/>
                <a:gdLst>
                  <a:gd name="G0" fmla="+- 56 0 0"/>
                  <a:gd name="G1" fmla="+- 21600 0 0"/>
                  <a:gd name="G2" fmla="+- 21600 0 0"/>
                  <a:gd name="T0" fmla="*/ 0 w 21656"/>
                  <a:gd name="T1" fmla="*/ 0 h 21600"/>
                  <a:gd name="T2" fmla="*/ 21656 w 21656"/>
                  <a:gd name="T3" fmla="*/ 21600 h 21600"/>
                  <a:gd name="T4" fmla="*/ 56 w 2165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56" h="21600" fill="none" extrusionOk="0">
                    <a:moveTo>
                      <a:pt x="0" y="0"/>
                    </a:moveTo>
                    <a:cubicBezTo>
                      <a:pt x="18" y="0"/>
                      <a:pt x="37" y="-1"/>
                      <a:pt x="56" y="0"/>
                    </a:cubicBezTo>
                    <a:cubicBezTo>
                      <a:pt x="11985" y="0"/>
                      <a:pt x="21656" y="9670"/>
                      <a:pt x="21656" y="21600"/>
                    </a:cubicBezTo>
                  </a:path>
                  <a:path w="21656" h="21600" stroke="0" extrusionOk="0">
                    <a:moveTo>
                      <a:pt x="0" y="0"/>
                    </a:moveTo>
                    <a:cubicBezTo>
                      <a:pt x="18" y="0"/>
                      <a:pt x="37" y="-1"/>
                      <a:pt x="56" y="0"/>
                    </a:cubicBezTo>
                    <a:cubicBezTo>
                      <a:pt x="11985" y="0"/>
                      <a:pt x="21656" y="9670"/>
                      <a:pt x="21656" y="21600"/>
                    </a:cubicBezTo>
                    <a:lnTo>
                      <a:pt x="56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 sz="1800"/>
              </a:p>
            </p:txBody>
          </p:sp>
          <p:sp>
            <p:nvSpPr>
              <p:cNvPr id="77950" name="Arc 126"/>
              <p:cNvSpPr>
                <a:spLocks/>
              </p:cNvSpPr>
              <p:nvPr/>
            </p:nvSpPr>
            <p:spPr bwMode="auto">
              <a:xfrm rot="10800000">
                <a:off x="4057" y="2113"/>
                <a:ext cx="384" cy="24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44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599"/>
                    </a:moveTo>
                    <a:cubicBezTo>
                      <a:pt x="0" y="9692"/>
                      <a:pt x="9636" y="30"/>
                      <a:pt x="21544" y="0"/>
                    </a:cubicBezTo>
                  </a:path>
                  <a:path w="21600" h="21600" stroke="0" extrusionOk="0">
                    <a:moveTo>
                      <a:pt x="0" y="21599"/>
                    </a:moveTo>
                    <a:cubicBezTo>
                      <a:pt x="0" y="9692"/>
                      <a:pt x="9636" y="30"/>
                      <a:pt x="2154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 sz="1800"/>
              </a:p>
            </p:txBody>
          </p:sp>
          <p:sp>
            <p:nvSpPr>
              <p:cNvPr id="77951" name="Arc 127"/>
              <p:cNvSpPr>
                <a:spLocks/>
              </p:cNvSpPr>
              <p:nvPr/>
            </p:nvSpPr>
            <p:spPr bwMode="auto">
              <a:xfrm>
                <a:off x="4056" y="1969"/>
                <a:ext cx="193" cy="144"/>
              </a:xfrm>
              <a:custGeom>
                <a:avLst/>
                <a:gdLst>
                  <a:gd name="G0" fmla="+- 112 0 0"/>
                  <a:gd name="G1" fmla="+- 21600 0 0"/>
                  <a:gd name="G2" fmla="+- 21600 0 0"/>
                  <a:gd name="T0" fmla="*/ 0 w 21712"/>
                  <a:gd name="T1" fmla="*/ 0 h 21600"/>
                  <a:gd name="T2" fmla="*/ 21712 w 21712"/>
                  <a:gd name="T3" fmla="*/ 21600 h 21600"/>
                  <a:gd name="T4" fmla="*/ 112 w 2171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712" h="21600" fill="none" extrusionOk="0">
                    <a:moveTo>
                      <a:pt x="0" y="0"/>
                    </a:moveTo>
                    <a:cubicBezTo>
                      <a:pt x="37" y="0"/>
                      <a:pt x="74" y="-1"/>
                      <a:pt x="112" y="0"/>
                    </a:cubicBezTo>
                    <a:cubicBezTo>
                      <a:pt x="12041" y="0"/>
                      <a:pt x="21712" y="9670"/>
                      <a:pt x="21712" y="21600"/>
                    </a:cubicBezTo>
                  </a:path>
                  <a:path w="21712" h="21600" stroke="0" extrusionOk="0">
                    <a:moveTo>
                      <a:pt x="0" y="0"/>
                    </a:moveTo>
                    <a:cubicBezTo>
                      <a:pt x="37" y="0"/>
                      <a:pt x="74" y="-1"/>
                      <a:pt x="112" y="0"/>
                    </a:cubicBezTo>
                    <a:cubicBezTo>
                      <a:pt x="12041" y="0"/>
                      <a:pt x="21712" y="9670"/>
                      <a:pt x="21712" y="21600"/>
                    </a:cubicBezTo>
                    <a:lnTo>
                      <a:pt x="112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 sz="1800"/>
              </a:p>
            </p:txBody>
          </p:sp>
          <p:sp>
            <p:nvSpPr>
              <p:cNvPr id="77952" name="Arc 128"/>
              <p:cNvSpPr>
                <a:spLocks/>
              </p:cNvSpPr>
              <p:nvPr/>
            </p:nvSpPr>
            <p:spPr bwMode="auto">
              <a:xfrm rot="10800000">
                <a:off x="4057" y="2113"/>
                <a:ext cx="192" cy="14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488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21599"/>
                    </a:moveTo>
                    <a:cubicBezTo>
                      <a:pt x="0" y="9714"/>
                      <a:pt x="9602" y="61"/>
                      <a:pt x="21488" y="0"/>
                    </a:cubicBezTo>
                  </a:path>
                  <a:path w="21600" h="21600" stroke="0" extrusionOk="0">
                    <a:moveTo>
                      <a:pt x="0" y="21599"/>
                    </a:moveTo>
                    <a:cubicBezTo>
                      <a:pt x="0" y="9714"/>
                      <a:pt x="9602" y="61"/>
                      <a:pt x="21488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 sz="1800"/>
              </a:p>
            </p:txBody>
          </p:sp>
          <p:sp>
            <p:nvSpPr>
              <p:cNvPr id="77953" name="Arc 129"/>
              <p:cNvSpPr>
                <a:spLocks/>
              </p:cNvSpPr>
              <p:nvPr/>
            </p:nvSpPr>
            <p:spPr bwMode="auto">
              <a:xfrm>
                <a:off x="4009" y="2257"/>
                <a:ext cx="48" cy="48"/>
              </a:xfrm>
              <a:custGeom>
                <a:avLst/>
                <a:gdLst>
                  <a:gd name="G0" fmla="+- 21600 0 0"/>
                  <a:gd name="G1" fmla="+- 21595 0 0"/>
                  <a:gd name="G2" fmla="+- 21600 0 0"/>
                  <a:gd name="T0" fmla="*/ 0 w 21600"/>
                  <a:gd name="T1" fmla="*/ 21595 h 21595"/>
                  <a:gd name="T2" fmla="*/ 21150 w 21600"/>
                  <a:gd name="T3" fmla="*/ 0 h 21595"/>
                  <a:gd name="T4" fmla="*/ 21600 w 21600"/>
                  <a:gd name="T5" fmla="*/ 21595 h 21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5" fill="none" extrusionOk="0">
                    <a:moveTo>
                      <a:pt x="0" y="21594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4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 sz="1800"/>
              </a:p>
            </p:txBody>
          </p:sp>
          <p:sp>
            <p:nvSpPr>
              <p:cNvPr id="77954" name="Arc 130"/>
              <p:cNvSpPr>
                <a:spLocks/>
              </p:cNvSpPr>
              <p:nvPr/>
            </p:nvSpPr>
            <p:spPr bwMode="auto">
              <a:xfrm rot="10800000">
                <a:off x="4008" y="2305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 sz="1800"/>
              </a:p>
            </p:txBody>
          </p:sp>
          <p:sp>
            <p:nvSpPr>
              <p:cNvPr id="77955" name="Arc 131"/>
              <p:cNvSpPr>
                <a:spLocks/>
              </p:cNvSpPr>
              <p:nvPr/>
            </p:nvSpPr>
            <p:spPr bwMode="auto">
              <a:xfrm>
                <a:off x="3961" y="1873"/>
                <a:ext cx="48" cy="48"/>
              </a:xfrm>
              <a:custGeom>
                <a:avLst/>
                <a:gdLst>
                  <a:gd name="G0" fmla="+- 21600 0 0"/>
                  <a:gd name="G1" fmla="+- 21595 0 0"/>
                  <a:gd name="G2" fmla="+- 21600 0 0"/>
                  <a:gd name="T0" fmla="*/ 0 w 21600"/>
                  <a:gd name="T1" fmla="*/ 21595 h 21595"/>
                  <a:gd name="T2" fmla="*/ 21150 w 21600"/>
                  <a:gd name="T3" fmla="*/ 0 h 21595"/>
                  <a:gd name="T4" fmla="*/ 21600 w 21600"/>
                  <a:gd name="T5" fmla="*/ 21595 h 21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5" fill="none" extrusionOk="0">
                    <a:moveTo>
                      <a:pt x="0" y="21594"/>
                    </a:moveTo>
                    <a:cubicBezTo>
                      <a:pt x="0" y="9841"/>
                      <a:pt x="9398" y="244"/>
                      <a:pt x="21149" y="-1"/>
                    </a:cubicBezTo>
                  </a:path>
                  <a:path w="21600" h="21595" stroke="0" extrusionOk="0">
                    <a:moveTo>
                      <a:pt x="0" y="21594"/>
                    </a:moveTo>
                    <a:cubicBezTo>
                      <a:pt x="0" y="9841"/>
                      <a:pt x="9398" y="244"/>
                      <a:pt x="21149" y="-1"/>
                    </a:cubicBezTo>
                    <a:lnTo>
                      <a:pt x="21600" y="2159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 sz="1800"/>
              </a:p>
            </p:txBody>
          </p:sp>
          <p:sp>
            <p:nvSpPr>
              <p:cNvPr id="77956" name="Arc 132"/>
              <p:cNvSpPr>
                <a:spLocks/>
              </p:cNvSpPr>
              <p:nvPr/>
            </p:nvSpPr>
            <p:spPr bwMode="auto">
              <a:xfrm rot="10800000">
                <a:off x="3960" y="1921"/>
                <a:ext cx="48" cy="4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 sz="1800"/>
              </a:p>
            </p:txBody>
          </p:sp>
          <p:sp>
            <p:nvSpPr>
              <p:cNvPr id="77957" name="Line 133"/>
              <p:cNvSpPr>
                <a:spLocks noChangeShapeType="1"/>
              </p:cNvSpPr>
              <p:nvPr/>
            </p:nvSpPr>
            <p:spPr bwMode="auto">
              <a:xfrm flipH="1">
                <a:off x="4008" y="1968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 sz="1800"/>
              </a:p>
            </p:txBody>
          </p:sp>
          <p:sp>
            <p:nvSpPr>
              <p:cNvPr id="77958" name="Line 134"/>
              <p:cNvSpPr>
                <a:spLocks noChangeShapeType="1"/>
              </p:cNvSpPr>
              <p:nvPr/>
            </p:nvSpPr>
            <p:spPr bwMode="auto">
              <a:xfrm flipH="1">
                <a:off x="4008" y="1872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CA" sz="1800"/>
              </a:p>
            </p:txBody>
          </p:sp>
        </p:grpSp>
        <p:sp>
          <p:nvSpPr>
            <p:cNvPr id="77960" name="Rectangle 136"/>
            <p:cNvSpPr>
              <a:spLocks noChangeArrowheads="1"/>
            </p:cNvSpPr>
            <p:nvPr/>
          </p:nvSpPr>
          <p:spPr bwMode="auto">
            <a:xfrm>
              <a:off x="6700839" y="3132138"/>
              <a:ext cx="369854" cy="369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altLang="fr-FR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grpSp>
          <p:nvGrpSpPr>
            <p:cNvPr id="77961" name="Group 137"/>
            <p:cNvGrpSpPr>
              <a:grpSpLocks/>
            </p:cNvGrpSpPr>
            <p:nvPr/>
          </p:nvGrpSpPr>
          <p:grpSpPr bwMode="auto">
            <a:xfrm>
              <a:off x="5829302" y="4038600"/>
              <a:ext cx="1241426" cy="992188"/>
              <a:chOff x="3672" y="2544"/>
              <a:chExt cx="782" cy="625"/>
            </a:xfrm>
          </p:grpSpPr>
          <p:grpSp>
            <p:nvGrpSpPr>
              <p:cNvPr id="77962" name="Group 138"/>
              <p:cNvGrpSpPr>
                <a:grpSpLocks/>
              </p:cNvGrpSpPr>
              <p:nvPr/>
            </p:nvGrpSpPr>
            <p:grpSpPr bwMode="auto">
              <a:xfrm>
                <a:off x="3672" y="2544"/>
                <a:ext cx="481" cy="481"/>
                <a:chOff x="3672" y="2544"/>
                <a:chExt cx="481" cy="481"/>
              </a:xfrm>
            </p:grpSpPr>
            <p:sp>
              <p:nvSpPr>
                <p:cNvPr id="77963" name="Arc 139"/>
                <p:cNvSpPr>
                  <a:spLocks/>
                </p:cNvSpPr>
                <p:nvPr/>
              </p:nvSpPr>
              <p:spPr bwMode="auto">
                <a:xfrm>
                  <a:off x="3673" y="2545"/>
                  <a:ext cx="384" cy="2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544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599"/>
                      </a:moveTo>
                      <a:cubicBezTo>
                        <a:pt x="0" y="9692"/>
                        <a:pt x="9636" y="30"/>
                        <a:pt x="21544" y="0"/>
                      </a:cubicBezTo>
                    </a:path>
                    <a:path w="21600" h="21600" stroke="0" extrusionOk="0">
                      <a:moveTo>
                        <a:pt x="0" y="21599"/>
                      </a:moveTo>
                      <a:cubicBezTo>
                        <a:pt x="0" y="9692"/>
                        <a:pt x="9636" y="30"/>
                        <a:pt x="21544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64" name="Arc 140"/>
                <p:cNvSpPr>
                  <a:spLocks/>
                </p:cNvSpPr>
                <p:nvPr/>
              </p:nvSpPr>
              <p:spPr bwMode="auto">
                <a:xfrm rot="10800000">
                  <a:off x="3672" y="2785"/>
                  <a:ext cx="385" cy="240"/>
                </a:xfrm>
                <a:custGeom>
                  <a:avLst/>
                  <a:gdLst>
                    <a:gd name="G0" fmla="+- 56 0 0"/>
                    <a:gd name="G1" fmla="+- 21600 0 0"/>
                    <a:gd name="G2" fmla="+- 21600 0 0"/>
                    <a:gd name="T0" fmla="*/ 0 w 21656"/>
                    <a:gd name="T1" fmla="*/ 0 h 21600"/>
                    <a:gd name="T2" fmla="*/ 21656 w 21656"/>
                    <a:gd name="T3" fmla="*/ 21600 h 21600"/>
                    <a:gd name="T4" fmla="*/ 56 w 2165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56" h="21600" fill="none" extrusionOk="0">
                      <a:moveTo>
                        <a:pt x="0" y="0"/>
                      </a:moveTo>
                      <a:cubicBezTo>
                        <a:pt x="18" y="0"/>
                        <a:pt x="37" y="-1"/>
                        <a:pt x="56" y="0"/>
                      </a:cubicBezTo>
                      <a:cubicBezTo>
                        <a:pt x="11985" y="0"/>
                        <a:pt x="21656" y="9670"/>
                        <a:pt x="21656" y="21600"/>
                      </a:cubicBezTo>
                    </a:path>
                    <a:path w="21656" h="21600" stroke="0" extrusionOk="0">
                      <a:moveTo>
                        <a:pt x="0" y="0"/>
                      </a:moveTo>
                      <a:cubicBezTo>
                        <a:pt x="18" y="0"/>
                        <a:pt x="37" y="-1"/>
                        <a:pt x="56" y="0"/>
                      </a:cubicBezTo>
                      <a:cubicBezTo>
                        <a:pt x="11985" y="0"/>
                        <a:pt x="21656" y="9670"/>
                        <a:pt x="21656" y="21600"/>
                      </a:cubicBezTo>
                      <a:lnTo>
                        <a:pt x="56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65" name="Arc 141"/>
                <p:cNvSpPr>
                  <a:spLocks/>
                </p:cNvSpPr>
                <p:nvPr/>
              </p:nvSpPr>
              <p:spPr bwMode="auto">
                <a:xfrm>
                  <a:off x="3865" y="2641"/>
                  <a:ext cx="192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488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599"/>
                      </a:moveTo>
                      <a:cubicBezTo>
                        <a:pt x="0" y="9714"/>
                        <a:pt x="9602" y="61"/>
                        <a:pt x="21488" y="0"/>
                      </a:cubicBezTo>
                    </a:path>
                    <a:path w="21600" h="21600" stroke="0" extrusionOk="0">
                      <a:moveTo>
                        <a:pt x="0" y="21599"/>
                      </a:moveTo>
                      <a:cubicBezTo>
                        <a:pt x="0" y="9714"/>
                        <a:pt x="9602" y="61"/>
                        <a:pt x="21488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66" name="Arc 142"/>
                <p:cNvSpPr>
                  <a:spLocks/>
                </p:cNvSpPr>
                <p:nvPr/>
              </p:nvSpPr>
              <p:spPr bwMode="auto">
                <a:xfrm rot="10800000">
                  <a:off x="3864" y="2785"/>
                  <a:ext cx="193" cy="144"/>
                </a:xfrm>
                <a:custGeom>
                  <a:avLst/>
                  <a:gdLst>
                    <a:gd name="G0" fmla="+- 112 0 0"/>
                    <a:gd name="G1" fmla="+- 21600 0 0"/>
                    <a:gd name="G2" fmla="+- 21600 0 0"/>
                    <a:gd name="T0" fmla="*/ 0 w 21712"/>
                    <a:gd name="T1" fmla="*/ 0 h 21600"/>
                    <a:gd name="T2" fmla="*/ 21712 w 21712"/>
                    <a:gd name="T3" fmla="*/ 21600 h 21600"/>
                    <a:gd name="T4" fmla="*/ 112 w 21712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12" h="21600" fill="none" extrusionOk="0">
                      <a:moveTo>
                        <a:pt x="0" y="0"/>
                      </a:moveTo>
                      <a:cubicBezTo>
                        <a:pt x="37" y="0"/>
                        <a:pt x="74" y="-1"/>
                        <a:pt x="112" y="0"/>
                      </a:cubicBezTo>
                      <a:cubicBezTo>
                        <a:pt x="12041" y="0"/>
                        <a:pt x="21712" y="9670"/>
                        <a:pt x="21712" y="21600"/>
                      </a:cubicBezTo>
                    </a:path>
                    <a:path w="21712" h="21600" stroke="0" extrusionOk="0">
                      <a:moveTo>
                        <a:pt x="0" y="0"/>
                      </a:moveTo>
                      <a:cubicBezTo>
                        <a:pt x="37" y="0"/>
                        <a:pt x="74" y="-1"/>
                        <a:pt x="112" y="0"/>
                      </a:cubicBezTo>
                      <a:cubicBezTo>
                        <a:pt x="12041" y="0"/>
                        <a:pt x="21712" y="9670"/>
                        <a:pt x="21712" y="21600"/>
                      </a:cubicBezTo>
                      <a:lnTo>
                        <a:pt x="112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67" name="Arc 143"/>
                <p:cNvSpPr>
                  <a:spLocks/>
                </p:cNvSpPr>
                <p:nvPr/>
              </p:nvSpPr>
              <p:spPr bwMode="auto">
                <a:xfrm>
                  <a:off x="4056" y="2929"/>
                  <a:ext cx="48" cy="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68" name="Arc 144"/>
                <p:cNvSpPr>
                  <a:spLocks/>
                </p:cNvSpPr>
                <p:nvPr/>
              </p:nvSpPr>
              <p:spPr bwMode="auto">
                <a:xfrm rot="10800000">
                  <a:off x="4057" y="2977"/>
                  <a:ext cx="48" cy="48"/>
                </a:xfrm>
                <a:custGeom>
                  <a:avLst/>
                  <a:gdLst>
                    <a:gd name="G0" fmla="+- 21600 0 0"/>
                    <a:gd name="G1" fmla="+- 21595 0 0"/>
                    <a:gd name="G2" fmla="+- 21600 0 0"/>
                    <a:gd name="T0" fmla="*/ 0 w 21600"/>
                    <a:gd name="T1" fmla="*/ 21595 h 21595"/>
                    <a:gd name="T2" fmla="*/ 21150 w 21600"/>
                    <a:gd name="T3" fmla="*/ 0 h 21595"/>
                    <a:gd name="T4" fmla="*/ 21600 w 21600"/>
                    <a:gd name="T5" fmla="*/ 21595 h 21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5" fill="none" extrusionOk="0">
                      <a:moveTo>
                        <a:pt x="0" y="21594"/>
                      </a:moveTo>
                      <a:cubicBezTo>
                        <a:pt x="0" y="9841"/>
                        <a:pt x="9398" y="244"/>
                        <a:pt x="21149" y="-1"/>
                      </a:cubicBezTo>
                    </a:path>
                    <a:path w="21600" h="21595" stroke="0" extrusionOk="0">
                      <a:moveTo>
                        <a:pt x="0" y="21594"/>
                      </a:moveTo>
                      <a:cubicBezTo>
                        <a:pt x="0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69" name="Arc 145"/>
                <p:cNvSpPr>
                  <a:spLocks/>
                </p:cNvSpPr>
                <p:nvPr/>
              </p:nvSpPr>
              <p:spPr bwMode="auto">
                <a:xfrm>
                  <a:off x="4104" y="2545"/>
                  <a:ext cx="48" cy="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70" name="Arc 146"/>
                <p:cNvSpPr>
                  <a:spLocks/>
                </p:cNvSpPr>
                <p:nvPr/>
              </p:nvSpPr>
              <p:spPr bwMode="auto">
                <a:xfrm rot="10800000">
                  <a:off x="4105" y="2593"/>
                  <a:ext cx="48" cy="48"/>
                </a:xfrm>
                <a:custGeom>
                  <a:avLst/>
                  <a:gdLst>
                    <a:gd name="G0" fmla="+- 21600 0 0"/>
                    <a:gd name="G1" fmla="+- 21595 0 0"/>
                    <a:gd name="G2" fmla="+- 21600 0 0"/>
                    <a:gd name="T0" fmla="*/ 0 w 21600"/>
                    <a:gd name="T1" fmla="*/ 21595 h 21595"/>
                    <a:gd name="T2" fmla="*/ 21150 w 21600"/>
                    <a:gd name="T3" fmla="*/ 0 h 21595"/>
                    <a:gd name="T4" fmla="*/ 21600 w 21600"/>
                    <a:gd name="T5" fmla="*/ 21595 h 21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5" fill="none" extrusionOk="0">
                      <a:moveTo>
                        <a:pt x="0" y="21594"/>
                      </a:moveTo>
                      <a:cubicBezTo>
                        <a:pt x="0" y="9841"/>
                        <a:pt x="9398" y="244"/>
                        <a:pt x="21149" y="-1"/>
                      </a:cubicBezTo>
                    </a:path>
                    <a:path w="21600" h="21595" stroke="0" extrusionOk="0">
                      <a:moveTo>
                        <a:pt x="0" y="21594"/>
                      </a:moveTo>
                      <a:cubicBezTo>
                        <a:pt x="0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71" name="Line 147"/>
                <p:cNvSpPr>
                  <a:spLocks noChangeShapeType="1"/>
                </p:cNvSpPr>
                <p:nvPr/>
              </p:nvSpPr>
              <p:spPr bwMode="auto">
                <a:xfrm>
                  <a:off x="4056" y="2640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72" name="Line 148"/>
                <p:cNvSpPr>
                  <a:spLocks noChangeShapeType="1"/>
                </p:cNvSpPr>
                <p:nvPr/>
              </p:nvSpPr>
              <p:spPr bwMode="auto">
                <a:xfrm>
                  <a:off x="4056" y="2544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</p:grpSp>
          <p:grpSp>
            <p:nvGrpSpPr>
              <p:cNvPr id="77973" name="Group 149"/>
              <p:cNvGrpSpPr>
                <a:grpSpLocks/>
              </p:cNvGrpSpPr>
              <p:nvPr/>
            </p:nvGrpSpPr>
            <p:grpSpPr bwMode="auto">
              <a:xfrm>
                <a:off x="3960" y="2688"/>
                <a:ext cx="481" cy="481"/>
                <a:chOff x="3960" y="2688"/>
                <a:chExt cx="481" cy="481"/>
              </a:xfrm>
            </p:grpSpPr>
            <p:sp>
              <p:nvSpPr>
                <p:cNvPr id="77974" name="Arc 150"/>
                <p:cNvSpPr>
                  <a:spLocks/>
                </p:cNvSpPr>
                <p:nvPr/>
              </p:nvSpPr>
              <p:spPr bwMode="auto">
                <a:xfrm>
                  <a:off x="4056" y="2689"/>
                  <a:ext cx="385" cy="240"/>
                </a:xfrm>
                <a:custGeom>
                  <a:avLst/>
                  <a:gdLst>
                    <a:gd name="G0" fmla="+- 56 0 0"/>
                    <a:gd name="G1" fmla="+- 21600 0 0"/>
                    <a:gd name="G2" fmla="+- 21600 0 0"/>
                    <a:gd name="T0" fmla="*/ 0 w 21656"/>
                    <a:gd name="T1" fmla="*/ 0 h 21600"/>
                    <a:gd name="T2" fmla="*/ 21656 w 21656"/>
                    <a:gd name="T3" fmla="*/ 21600 h 21600"/>
                    <a:gd name="T4" fmla="*/ 56 w 2165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56" h="21600" fill="none" extrusionOk="0">
                      <a:moveTo>
                        <a:pt x="0" y="0"/>
                      </a:moveTo>
                      <a:cubicBezTo>
                        <a:pt x="18" y="0"/>
                        <a:pt x="37" y="-1"/>
                        <a:pt x="56" y="0"/>
                      </a:cubicBezTo>
                      <a:cubicBezTo>
                        <a:pt x="11985" y="0"/>
                        <a:pt x="21656" y="9670"/>
                        <a:pt x="21656" y="21600"/>
                      </a:cubicBezTo>
                    </a:path>
                    <a:path w="21656" h="21600" stroke="0" extrusionOk="0">
                      <a:moveTo>
                        <a:pt x="0" y="0"/>
                      </a:moveTo>
                      <a:cubicBezTo>
                        <a:pt x="18" y="0"/>
                        <a:pt x="37" y="-1"/>
                        <a:pt x="56" y="0"/>
                      </a:cubicBezTo>
                      <a:cubicBezTo>
                        <a:pt x="11985" y="0"/>
                        <a:pt x="21656" y="9670"/>
                        <a:pt x="21656" y="21600"/>
                      </a:cubicBezTo>
                      <a:lnTo>
                        <a:pt x="56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75" name="Arc 151"/>
                <p:cNvSpPr>
                  <a:spLocks/>
                </p:cNvSpPr>
                <p:nvPr/>
              </p:nvSpPr>
              <p:spPr bwMode="auto">
                <a:xfrm rot="10800000">
                  <a:off x="4057" y="2929"/>
                  <a:ext cx="384" cy="2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544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599"/>
                      </a:moveTo>
                      <a:cubicBezTo>
                        <a:pt x="0" y="9692"/>
                        <a:pt x="9636" y="30"/>
                        <a:pt x="21544" y="0"/>
                      </a:cubicBezTo>
                    </a:path>
                    <a:path w="21600" h="21600" stroke="0" extrusionOk="0">
                      <a:moveTo>
                        <a:pt x="0" y="21599"/>
                      </a:moveTo>
                      <a:cubicBezTo>
                        <a:pt x="0" y="9692"/>
                        <a:pt x="9636" y="30"/>
                        <a:pt x="21544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76" name="Arc 152"/>
                <p:cNvSpPr>
                  <a:spLocks/>
                </p:cNvSpPr>
                <p:nvPr/>
              </p:nvSpPr>
              <p:spPr bwMode="auto">
                <a:xfrm>
                  <a:off x="4056" y="2785"/>
                  <a:ext cx="193" cy="144"/>
                </a:xfrm>
                <a:custGeom>
                  <a:avLst/>
                  <a:gdLst>
                    <a:gd name="G0" fmla="+- 112 0 0"/>
                    <a:gd name="G1" fmla="+- 21600 0 0"/>
                    <a:gd name="G2" fmla="+- 21600 0 0"/>
                    <a:gd name="T0" fmla="*/ 0 w 21712"/>
                    <a:gd name="T1" fmla="*/ 0 h 21600"/>
                    <a:gd name="T2" fmla="*/ 21712 w 21712"/>
                    <a:gd name="T3" fmla="*/ 21600 h 21600"/>
                    <a:gd name="T4" fmla="*/ 112 w 21712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12" h="21600" fill="none" extrusionOk="0">
                      <a:moveTo>
                        <a:pt x="0" y="0"/>
                      </a:moveTo>
                      <a:cubicBezTo>
                        <a:pt x="37" y="0"/>
                        <a:pt x="74" y="-1"/>
                        <a:pt x="112" y="0"/>
                      </a:cubicBezTo>
                      <a:cubicBezTo>
                        <a:pt x="12041" y="0"/>
                        <a:pt x="21712" y="9670"/>
                        <a:pt x="21712" y="21600"/>
                      </a:cubicBezTo>
                    </a:path>
                    <a:path w="21712" h="21600" stroke="0" extrusionOk="0">
                      <a:moveTo>
                        <a:pt x="0" y="0"/>
                      </a:moveTo>
                      <a:cubicBezTo>
                        <a:pt x="37" y="0"/>
                        <a:pt x="74" y="-1"/>
                        <a:pt x="112" y="0"/>
                      </a:cubicBezTo>
                      <a:cubicBezTo>
                        <a:pt x="12041" y="0"/>
                        <a:pt x="21712" y="9670"/>
                        <a:pt x="21712" y="21600"/>
                      </a:cubicBezTo>
                      <a:lnTo>
                        <a:pt x="112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77" name="Arc 153"/>
                <p:cNvSpPr>
                  <a:spLocks/>
                </p:cNvSpPr>
                <p:nvPr/>
              </p:nvSpPr>
              <p:spPr bwMode="auto">
                <a:xfrm rot="10800000">
                  <a:off x="4057" y="2929"/>
                  <a:ext cx="192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488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599"/>
                      </a:moveTo>
                      <a:cubicBezTo>
                        <a:pt x="0" y="9714"/>
                        <a:pt x="9602" y="61"/>
                        <a:pt x="21488" y="0"/>
                      </a:cubicBezTo>
                    </a:path>
                    <a:path w="21600" h="21600" stroke="0" extrusionOk="0">
                      <a:moveTo>
                        <a:pt x="0" y="21599"/>
                      </a:moveTo>
                      <a:cubicBezTo>
                        <a:pt x="0" y="9714"/>
                        <a:pt x="9602" y="61"/>
                        <a:pt x="21488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78" name="Arc 154"/>
                <p:cNvSpPr>
                  <a:spLocks/>
                </p:cNvSpPr>
                <p:nvPr/>
              </p:nvSpPr>
              <p:spPr bwMode="auto">
                <a:xfrm>
                  <a:off x="4009" y="3073"/>
                  <a:ext cx="48" cy="48"/>
                </a:xfrm>
                <a:custGeom>
                  <a:avLst/>
                  <a:gdLst>
                    <a:gd name="G0" fmla="+- 21600 0 0"/>
                    <a:gd name="G1" fmla="+- 21595 0 0"/>
                    <a:gd name="G2" fmla="+- 21600 0 0"/>
                    <a:gd name="T0" fmla="*/ 0 w 21600"/>
                    <a:gd name="T1" fmla="*/ 21595 h 21595"/>
                    <a:gd name="T2" fmla="*/ 21150 w 21600"/>
                    <a:gd name="T3" fmla="*/ 0 h 21595"/>
                    <a:gd name="T4" fmla="*/ 21600 w 21600"/>
                    <a:gd name="T5" fmla="*/ 21595 h 21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5" fill="none" extrusionOk="0">
                      <a:moveTo>
                        <a:pt x="0" y="21594"/>
                      </a:moveTo>
                      <a:cubicBezTo>
                        <a:pt x="0" y="9841"/>
                        <a:pt x="9398" y="244"/>
                        <a:pt x="21149" y="-1"/>
                      </a:cubicBezTo>
                    </a:path>
                    <a:path w="21600" h="21595" stroke="0" extrusionOk="0">
                      <a:moveTo>
                        <a:pt x="0" y="21594"/>
                      </a:moveTo>
                      <a:cubicBezTo>
                        <a:pt x="0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79" name="Arc 155"/>
                <p:cNvSpPr>
                  <a:spLocks/>
                </p:cNvSpPr>
                <p:nvPr/>
              </p:nvSpPr>
              <p:spPr bwMode="auto">
                <a:xfrm rot="10800000">
                  <a:off x="4008" y="3121"/>
                  <a:ext cx="48" cy="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80" name="Arc 156"/>
                <p:cNvSpPr>
                  <a:spLocks/>
                </p:cNvSpPr>
                <p:nvPr/>
              </p:nvSpPr>
              <p:spPr bwMode="auto">
                <a:xfrm>
                  <a:off x="3961" y="2689"/>
                  <a:ext cx="48" cy="48"/>
                </a:xfrm>
                <a:custGeom>
                  <a:avLst/>
                  <a:gdLst>
                    <a:gd name="G0" fmla="+- 21600 0 0"/>
                    <a:gd name="G1" fmla="+- 21595 0 0"/>
                    <a:gd name="G2" fmla="+- 21600 0 0"/>
                    <a:gd name="T0" fmla="*/ 0 w 21600"/>
                    <a:gd name="T1" fmla="*/ 21595 h 21595"/>
                    <a:gd name="T2" fmla="*/ 21150 w 21600"/>
                    <a:gd name="T3" fmla="*/ 0 h 21595"/>
                    <a:gd name="T4" fmla="*/ 21600 w 21600"/>
                    <a:gd name="T5" fmla="*/ 21595 h 21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5" fill="none" extrusionOk="0">
                      <a:moveTo>
                        <a:pt x="0" y="21594"/>
                      </a:moveTo>
                      <a:cubicBezTo>
                        <a:pt x="0" y="9841"/>
                        <a:pt x="9398" y="244"/>
                        <a:pt x="21149" y="-1"/>
                      </a:cubicBezTo>
                    </a:path>
                    <a:path w="21600" h="21595" stroke="0" extrusionOk="0">
                      <a:moveTo>
                        <a:pt x="0" y="21594"/>
                      </a:moveTo>
                      <a:cubicBezTo>
                        <a:pt x="0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81" name="Arc 157"/>
                <p:cNvSpPr>
                  <a:spLocks/>
                </p:cNvSpPr>
                <p:nvPr/>
              </p:nvSpPr>
              <p:spPr bwMode="auto">
                <a:xfrm rot="10800000">
                  <a:off x="3960" y="2737"/>
                  <a:ext cx="48" cy="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82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4008" y="2784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83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4008" y="2688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</p:grpSp>
          <p:sp>
            <p:nvSpPr>
              <p:cNvPr id="77985" name="Rectangle 161"/>
              <p:cNvSpPr>
                <a:spLocks noChangeArrowheads="1"/>
              </p:cNvSpPr>
              <p:nvPr/>
            </p:nvSpPr>
            <p:spPr bwMode="auto">
              <a:xfrm>
                <a:off x="4221" y="2789"/>
                <a:ext cx="23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altLang="fr-FR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grpSp>
          <p:nvGrpSpPr>
            <p:cNvPr id="77986" name="Group 162"/>
            <p:cNvGrpSpPr>
              <a:grpSpLocks/>
            </p:cNvGrpSpPr>
            <p:nvPr/>
          </p:nvGrpSpPr>
          <p:grpSpPr bwMode="auto">
            <a:xfrm>
              <a:off x="5829302" y="5334000"/>
              <a:ext cx="1241426" cy="992188"/>
              <a:chOff x="3672" y="3360"/>
              <a:chExt cx="782" cy="625"/>
            </a:xfrm>
          </p:grpSpPr>
          <p:grpSp>
            <p:nvGrpSpPr>
              <p:cNvPr id="77987" name="Group 163"/>
              <p:cNvGrpSpPr>
                <a:grpSpLocks/>
              </p:cNvGrpSpPr>
              <p:nvPr/>
            </p:nvGrpSpPr>
            <p:grpSpPr bwMode="auto">
              <a:xfrm>
                <a:off x="3672" y="3360"/>
                <a:ext cx="481" cy="481"/>
                <a:chOff x="3672" y="3360"/>
                <a:chExt cx="481" cy="481"/>
              </a:xfrm>
            </p:grpSpPr>
            <p:sp>
              <p:nvSpPr>
                <p:cNvPr id="77988" name="Arc 164"/>
                <p:cNvSpPr>
                  <a:spLocks/>
                </p:cNvSpPr>
                <p:nvPr/>
              </p:nvSpPr>
              <p:spPr bwMode="auto">
                <a:xfrm>
                  <a:off x="3673" y="3361"/>
                  <a:ext cx="384" cy="2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544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599"/>
                      </a:moveTo>
                      <a:cubicBezTo>
                        <a:pt x="0" y="9692"/>
                        <a:pt x="9636" y="30"/>
                        <a:pt x="21544" y="0"/>
                      </a:cubicBezTo>
                    </a:path>
                    <a:path w="21600" h="21600" stroke="0" extrusionOk="0">
                      <a:moveTo>
                        <a:pt x="0" y="21599"/>
                      </a:moveTo>
                      <a:cubicBezTo>
                        <a:pt x="0" y="9692"/>
                        <a:pt x="9636" y="30"/>
                        <a:pt x="21544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89" name="Arc 165"/>
                <p:cNvSpPr>
                  <a:spLocks/>
                </p:cNvSpPr>
                <p:nvPr/>
              </p:nvSpPr>
              <p:spPr bwMode="auto">
                <a:xfrm rot="10800000">
                  <a:off x="3672" y="3601"/>
                  <a:ext cx="385" cy="240"/>
                </a:xfrm>
                <a:custGeom>
                  <a:avLst/>
                  <a:gdLst>
                    <a:gd name="G0" fmla="+- 56 0 0"/>
                    <a:gd name="G1" fmla="+- 21600 0 0"/>
                    <a:gd name="G2" fmla="+- 21600 0 0"/>
                    <a:gd name="T0" fmla="*/ 0 w 21656"/>
                    <a:gd name="T1" fmla="*/ 0 h 21600"/>
                    <a:gd name="T2" fmla="*/ 21656 w 21656"/>
                    <a:gd name="T3" fmla="*/ 21600 h 21600"/>
                    <a:gd name="T4" fmla="*/ 56 w 2165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56" h="21600" fill="none" extrusionOk="0">
                      <a:moveTo>
                        <a:pt x="0" y="0"/>
                      </a:moveTo>
                      <a:cubicBezTo>
                        <a:pt x="18" y="0"/>
                        <a:pt x="37" y="-1"/>
                        <a:pt x="56" y="0"/>
                      </a:cubicBezTo>
                      <a:cubicBezTo>
                        <a:pt x="11985" y="0"/>
                        <a:pt x="21656" y="9670"/>
                        <a:pt x="21656" y="21600"/>
                      </a:cubicBezTo>
                    </a:path>
                    <a:path w="21656" h="21600" stroke="0" extrusionOk="0">
                      <a:moveTo>
                        <a:pt x="0" y="0"/>
                      </a:moveTo>
                      <a:cubicBezTo>
                        <a:pt x="18" y="0"/>
                        <a:pt x="37" y="-1"/>
                        <a:pt x="56" y="0"/>
                      </a:cubicBezTo>
                      <a:cubicBezTo>
                        <a:pt x="11985" y="0"/>
                        <a:pt x="21656" y="9670"/>
                        <a:pt x="21656" y="21600"/>
                      </a:cubicBezTo>
                      <a:lnTo>
                        <a:pt x="56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90" name="Arc 166"/>
                <p:cNvSpPr>
                  <a:spLocks/>
                </p:cNvSpPr>
                <p:nvPr/>
              </p:nvSpPr>
              <p:spPr bwMode="auto">
                <a:xfrm>
                  <a:off x="3865" y="3457"/>
                  <a:ext cx="192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488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599"/>
                      </a:moveTo>
                      <a:cubicBezTo>
                        <a:pt x="0" y="9714"/>
                        <a:pt x="9602" y="61"/>
                        <a:pt x="21488" y="0"/>
                      </a:cubicBezTo>
                    </a:path>
                    <a:path w="21600" h="21600" stroke="0" extrusionOk="0">
                      <a:moveTo>
                        <a:pt x="0" y="21599"/>
                      </a:moveTo>
                      <a:cubicBezTo>
                        <a:pt x="0" y="9714"/>
                        <a:pt x="9602" y="61"/>
                        <a:pt x="21488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91" name="Arc 167"/>
                <p:cNvSpPr>
                  <a:spLocks/>
                </p:cNvSpPr>
                <p:nvPr/>
              </p:nvSpPr>
              <p:spPr bwMode="auto">
                <a:xfrm rot="10800000">
                  <a:off x="3864" y="3601"/>
                  <a:ext cx="193" cy="144"/>
                </a:xfrm>
                <a:custGeom>
                  <a:avLst/>
                  <a:gdLst>
                    <a:gd name="G0" fmla="+- 112 0 0"/>
                    <a:gd name="G1" fmla="+- 21600 0 0"/>
                    <a:gd name="G2" fmla="+- 21600 0 0"/>
                    <a:gd name="T0" fmla="*/ 0 w 21712"/>
                    <a:gd name="T1" fmla="*/ 0 h 21600"/>
                    <a:gd name="T2" fmla="*/ 21712 w 21712"/>
                    <a:gd name="T3" fmla="*/ 21600 h 21600"/>
                    <a:gd name="T4" fmla="*/ 112 w 21712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12" h="21600" fill="none" extrusionOk="0">
                      <a:moveTo>
                        <a:pt x="0" y="0"/>
                      </a:moveTo>
                      <a:cubicBezTo>
                        <a:pt x="37" y="0"/>
                        <a:pt x="74" y="-1"/>
                        <a:pt x="112" y="0"/>
                      </a:cubicBezTo>
                      <a:cubicBezTo>
                        <a:pt x="12041" y="0"/>
                        <a:pt x="21712" y="9670"/>
                        <a:pt x="21712" y="21600"/>
                      </a:cubicBezTo>
                    </a:path>
                    <a:path w="21712" h="21600" stroke="0" extrusionOk="0">
                      <a:moveTo>
                        <a:pt x="0" y="0"/>
                      </a:moveTo>
                      <a:cubicBezTo>
                        <a:pt x="37" y="0"/>
                        <a:pt x="74" y="-1"/>
                        <a:pt x="112" y="0"/>
                      </a:cubicBezTo>
                      <a:cubicBezTo>
                        <a:pt x="12041" y="0"/>
                        <a:pt x="21712" y="9670"/>
                        <a:pt x="21712" y="21600"/>
                      </a:cubicBezTo>
                      <a:lnTo>
                        <a:pt x="112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92" name="Arc 168"/>
                <p:cNvSpPr>
                  <a:spLocks/>
                </p:cNvSpPr>
                <p:nvPr/>
              </p:nvSpPr>
              <p:spPr bwMode="auto">
                <a:xfrm>
                  <a:off x="4056" y="3745"/>
                  <a:ext cx="48" cy="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93" name="Arc 169"/>
                <p:cNvSpPr>
                  <a:spLocks/>
                </p:cNvSpPr>
                <p:nvPr/>
              </p:nvSpPr>
              <p:spPr bwMode="auto">
                <a:xfrm rot="10800000">
                  <a:off x="4057" y="3793"/>
                  <a:ext cx="48" cy="48"/>
                </a:xfrm>
                <a:custGeom>
                  <a:avLst/>
                  <a:gdLst>
                    <a:gd name="G0" fmla="+- 21600 0 0"/>
                    <a:gd name="G1" fmla="+- 21595 0 0"/>
                    <a:gd name="G2" fmla="+- 21600 0 0"/>
                    <a:gd name="T0" fmla="*/ 0 w 21600"/>
                    <a:gd name="T1" fmla="*/ 21595 h 21595"/>
                    <a:gd name="T2" fmla="*/ 21150 w 21600"/>
                    <a:gd name="T3" fmla="*/ 0 h 21595"/>
                    <a:gd name="T4" fmla="*/ 21600 w 21600"/>
                    <a:gd name="T5" fmla="*/ 21595 h 21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5" fill="none" extrusionOk="0">
                      <a:moveTo>
                        <a:pt x="0" y="21594"/>
                      </a:moveTo>
                      <a:cubicBezTo>
                        <a:pt x="0" y="9841"/>
                        <a:pt x="9398" y="244"/>
                        <a:pt x="21149" y="-1"/>
                      </a:cubicBezTo>
                    </a:path>
                    <a:path w="21600" h="21595" stroke="0" extrusionOk="0">
                      <a:moveTo>
                        <a:pt x="0" y="21594"/>
                      </a:moveTo>
                      <a:cubicBezTo>
                        <a:pt x="0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94" name="Arc 170"/>
                <p:cNvSpPr>
                  <a:spLocks/>
                </p:cNvSpPr>
                <p:nvPr/>
              </p:nvSpPr>
              <p:spPr bwMode="auto">
                <a:xfrm>
                  <a:off x="4104" y="3361"/>
                  <a:ext cx="48" cy="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95" name="Arc 171"/>
                <p:cNvSpPr>
                  <a:spLocks/>
                </p:cNvSpPr>
                <p:nvPr/>
              </p:nvSpPr>
              <p:spPr bwMode="auto">
                <a:xfrm rot="10800000">
                  <a:off x="4105" y="3409"/>
                  <a:ext cx="48" cy="48"/>
                </a:xfrm>
                <a:custGeom>
                  <a:avLst/>
                  <a:gdLst>
                    <a:gd name="G0" fmla="+- 21600 0 0"/>
                    <a:gd name="G1" fmla="+- 21595 0 0"/>
                    <a:gd name="G2" fmla="+- 21600 0 0"/>
                    <a:gd name="T0" fmla="*/ 0 w 21600"/>
                    <a:gd name="T1" fmla="*/ 21595 h 21595"/>
                    <a:gd name="T2" fmla="*/ 21150 w 21600"/>
                    <a:gd name="T3" fmla="*/ 0 h 21595"/>
                    <a:gd name="T4" fmla="*/ 21600 w 21600"/>
                    <a:gd name="T5" fmla="*/ 21595 h 21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5" fill="none" extrusionOk="0">
                      <a:moveTo>
                        <a:pt x="0" y="21594"/>
                      </a:moveTo>
                      <a:cubicBezTo>
                        <a:pt x="0" y="9841"/>
                        <a:pt x="9398" y="244"/>
                        <a:pt x="21149" y="-1"/>
                      </a:cubicBezTo>
                    </a:path>
                    <a:path w="21600" h="21595" stroke="0" extrusionOk="0">
                      <a:moveTo>
                        <a:pt x="0" y="21594"/>
                      </a:moveTo>
                      <a:cubicBezTo>
                        <a:pt x="0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96" name="Line 172"/>
                <p:cNvSpPr>
                  <a:spLocks noChangeShapeType="1"/>
                </p:cNvSpPr>
                <p:nvPr/>
              </p:nvSpPr>
              <p:spPr bwMode="auto">
                <a:xfrm>
                  <a:off x="4056" y="3456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7997" name="Line 173"/>
                <p:cNvSpPr>
                  <a:spLocks noChangeShapeType="1"/>
                </p:cNvSpPr>
                <p:nvPr/>
              </p:nvSpPr>
              <p:spPr bwMode="auto">
                <a:xfrm>
                  <a:off x="4056" y="3360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</p:grpSp>
          <p:grpSp>
            <p:nvGrpSpPr>
              <p:cNvPr id="77998" name="Group 174"/>
              <p:cNvGrpSpPr>
                <a:grpSpLocks/>
              </p:cNvGrpSpPr>
              <p:nvPr/>
            </p:nvGrpSpPr>
            <p:grpSpPr bwMode="auto">
              <a:xfrm>
                <a:off x="3960" y="3504"/>
                <a:ext cx="481" cy="481"/>
                <a:chOff x="3960" y="3504"/>
                <a:chExt cx="481" cy="481"/>
              </a:xfrm>
            </p:grpSpPr>
            <p:sp>
              <p:nvSpPr>
                <p:cNvPr id="77999" name="Arc 175"/>
                <p:cNvSpPr>
                  <a:spLocks/>
                </p:cNvSpPr>
                <p:nvPr/>
              </p:nvSpPr>
              <p:spPr bwMode="auto">
                <a:xfrm>
                  <a:off x="4056" y="3505"/>
                  <a:ext cx="385" cy="240"/>
                </a:xfrm>
                <a:custGeom>
                  <a:avLst/>
                  <a:gdLst>
                    <a:gd name="G0" fmla="+- 56 0 0"/>
                    <a:gd name="G1" fmla="+- 21600 0 0"/>
                    <a:gd name="G2" fmla="+- 21600 0 0"/>
                    <a:gd name="T0" fmla="*/ 0 w 21656"/>
                    <a:gd name="T1" fmla="*/ 0 h 21600"/>
                    <a:gd name="T2" fmla="*/ 21656 w 21656"/>
                    <a:gd name="T3" fmla="*/ 21600 h 21600"/>
                    <a:gd name="T4" fmla="*/ 56 w 2165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56" h="21600" fill="none" extrusionOk="0">
                      <a:moveTo>
                        <a:pt x="0" y="0"/>
                      </a:moveTo>
                      <a:cubicBezTo>
                        <a:pt x="18" y="0"/>
                        <a:pt x="37" y="-1"/>
                        <a:pt x="56" y="0"/>
                      </a:cubicBezTo>
                      <a:cubicBezTo>
                        <a:pt x="11985" y="0"/>
                        <a:pt x="21656" y="9670"/>
                        <a:pt x="21656" y="21600"/>
                      </a:cubicBezTo>
                    </a:path>
                    <a:path w="21656" h="21600" stroke="0" extrusionOk="0">
                      <a:moveTo>
                        <a:pt x="0" y="0"/>
                      </a:moveTo>
                      <a:cubicBezTo>
                        <a:pt x="18" y="0"/>
                        <a:pt x="37" y="-1"/>
                        <a:pt x="56" y="0"/>
                      </a:cubicBezTo>
                      <a:cubicBezTo>
                        <a:pt x="11985" y="0"/>
                        <a:pt x="21656" y="9670"/>
                        <a:pt x="21656" y="21600"/>
                      </a:cubicBezTo>
                      <a:lnTo>
                        <a:pt x="56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8000" name="Arc 176"/>
                <p:cNvSpPr>
                  <a:spLocks/>
                </p:cNvSpPr>
                <p:nvPr/>
              </p:nvSpPr>
              <p:spPr bwMode="auto">
                <a:xfrm rot="10800000">
                  <a:off x="4057" y="3745"/>
                  <a:ext cx="384" cy="24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544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599"/>
                      </a:moveTo>
                      <a:cubicBezTo>
                        <a:pt x="0" y="9692"/>
                        <a:pt x="9636" y="30"/>
                        <a:pt x="21544" y="0"/>
                      </a:cubicBezTo>
                    </a:path>
                    <a:path w="21600" h="21600" stroke="0" extrusionOk="0">
                      <a:moveTo>
                        <a:pt x="0" y="21599"/>
                      </a:moveTo>
                      <a:cubicBezTo>
                        <a:pt x="0" y="9692"/>
                        <a:pt x="9636" y="30"/>
                        <a:pt x="21544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8001" name="Arc 177"/>
                <p:cNvSpPr>
                  <a:spLocks/>
                </p:cNvSpPr>
                <p:nvPr/>
              </p:nvSpPr>
              <p:spPr bwMode="auto">
                <a:xfrm>
                  <a:off x="4056" y="3601"/>
                  <a:ext cx="193" cy="144"/>
                </a:xfrm>
                <a:custGeom>
                  <a:avLst/>
                  <a:gdLst>
                    <a:gd name="G0" fmla="+- 112 0 0"/>
                    <a:gd name="G1" fmla="+- 21600 0 0"/>
                    <a:gd name="G2" fmla="+- 21600 0 0"/>
                    <a:gd name="T0" fmla="*/ 0 w 21712"/>
                    <a:gd name="T1" fmla="*/ 0 h 21600"/>
                    <a:gd name="T2" fmla="*/ 21712 w 21712"/>
                    <a:gd name="T3" fmla="*/ 21600 h 21600"/>
                    <a:gd name="T4" fmla="*/ 112 w 21712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712" h="21600" fill="none" extrusionOk="0">
                      <a:moveTo>
                        <a:pt x="0" y="0"/>
                      </a:moveTo>
                      <a:cubicBezTo>
                        <a:pt x="37" y="0"/>
                        <a:pt x="74" y="-1"/>
                        <a:pt x="112" y="0"/>
                      </a:cubicBezTo>
                      <a:cubicBezTo>
                        <a:pt x="12041" y="0"/>
                        <a:pt x="21712" y="9670"/>
                        <a:pt x="21712" y="21600"/>
                      </a:cubicBezTo>
                    </a:path>
                    <a:path w="21712" h="21600" stroke="0" extrusionOk="0">
                      <a:moveTo>
                        <a:pt x="0" y="0"/>
                      </a:moveTo>
                      <a:cubicBezTo>
                        <a:pt x="37" y="0"/>
                        <a:pt x="74" y="-1"/>
                        <a:pt x="112" y="0"/>
                      </a:cubicBezTo>
                      <a:cubicBezTo>
                        <a:pt x="12041" y="0"/>
                        <a:pt x="21712" y="9670"/>
                        <a:pt x="21712" y="21600"/>
                      </a:cubicBezTo>
                      <a:lnTo>
                        <a:pt x="112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8002" name="Arc 178"/>
                <p:cNvSpPr>
                  <a:spLocks/>
                </p:cNvSpPr>
                <p:nvPr/>
              </p:nvSpPr>
              <p:spPr bwMode="auto">
                <a:xfrm rot="10800000">
                  <a:off x="4057" y="3745"/>
                  <a:ext cx="192" cy="144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0 w 21600"/>
                    <a:gd name="T1" fmla="*/ 21600 h 21600"/>
                    <a:gd name="T2" fmla="*/ 21488 w 21600"/>
                    <a:gd name="T3" fmla="*/ 0 h 21600"/>
                    <a:gd name="T4" fmla="*/ 2160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21599"/>
                      </a:moveTo>
                      <a:cubicBezTo>
                        <a:pt x="0" y="9714"/>
                        <a:pt x="9602" y="61"/>
                        <a:pt x="21488" y="0"/>
                      </a:cubicBezTo>
                    </a:path>
                    <a:path w="21600" h="21600" stroke="0" extrusionOk="0">
                      <a:moveTo>
                        <a:pt x="0" y="21599"/>
                      </a:moveTo>
                      <a:cubicBezTo>
                        <a:pt x="0" y="9714"/>
                        <a:pt x="9602" y="61"/>
                        <a:pt x="21488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8003" name="Arc 179"/>
                <p:cNvSpPr>
                  <a:spLocks/>
                </p:cNvSpPr>
                <p:nvPr/>
              </p:nvSpPr>
              <p:spPr bwMode="auto">
                <a:xfrm>
                  <a:off x="4009" y="3889"/>
                  <a:ext cx="48" cy="48"/>
                </a:xfrm>
                <a:custGeom>
                  <a:avLst/>
                  <a:gdLst>
                    <a:gd name="G0" fmla="+- 21600 0 0"/>
                    <a:gd name="G1" fmla="+- 21595 0 0"/>
                    <a:gd name="G2" fmla="+- 21600 0 0"/>
                    <a:gd name="T0" fmla="*/ 0 w 21600"/>
                    <a:gd name="T1" fmla="*/ 21595 h 21595"/>
                    <a:gd name="T2" fmla="*/ 21150 w 21600"/>
                    <a:gd name="T3" fmla="*/ 0 h 21595"/>
                    <a:gd name="T4" fmla="*/ 21600 w 21600"/>
                    <a:gd name="T5" fmla="*/ 21595 h 21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5" fill="none" extrusionOk="0">
                      <a:moveTo>
                        <a:pt x="0" y="21594"/>
                      </a:moveTo>
                      <a:cubicBezTo>
                        <a:pt x="0" y="9841"/>
                        <a:pt x="9398" y="244"/>
                        <a:pt x="21149" y="-1"/>
                      </a:cubicBezTo>
                    </a:path>
                    <a:path w="21600" h="21595" stroke="0" extrusionOk="0">
                      <a:moveTo>
                        <a:pt x="0" y="21594"/>
                      </a:moveTo>
                      <a:cubicBezTo>
                        <a:pt x="0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8004" name="Arc 180"/>
                <p:cNvSpPr>
                  <a:spLocks/>
                </p:cNvSpPr>
                <p:nvPr/>
              </p:nvSpPr>
              <p:spPr bwMode="auto">
                <a:xfrm rot="10800000">
                  <a:off x="4008" y="3937"/>
                  <a:ext cx="48" cy="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8005" name="Arc 181"/>
                <p:cNvSpPr>
                  <a:spLocks/>
                </p:cNvSpPr>
                <p:nvPr/>
              </p:nvSpPr>
              <p:spPr bwMode="auto">
                <a:xfrm>
                  <a:off x="3961" y="3505"/>
                  <a:ext cx="48" cy="48"/>
                </a:xfrm>
                <a:custGeom>
                  <a:avLst/>
                  <a:gdLst>
                    <a:gd name="G0" fmla="+- 21600 0 0"/>
                    <a:gd name="G1" fmla="+- 21595 0 0"/>
                    <a:gd name="G2" fmla="+- 21600 0 0"/>
                    <a:gd name="T0" fmla="*/ 0 w 21600"/>
                    <a:gd name="T1" fmla="*/ 21595 h 21595"/>
                    <a:gd name="T2" fmla="*/ 21150 w 21600"/>
                    <a:gd name="T3" fmla="*/ 0 h 21595"/>
                    <a:gd name="T4" fmla="*/ 21600 w 21600"/>
                    <a:gd name="T5" fmla="*/ 21595 h 215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95" fill="none" extrusionOk="0">
                      <a:moveTo>
                        <a:pt x="0" y="21594"/>
                      </a:moveTo>
                      <a:cubicBezTo>
                        <a:pt x="0" y="9841"/>
                        <a:pt x="9398" y="244"/>
                        <a:pt x="21149" y="-1"/>
                      </a:cubicBezTo>
                    </a:path>
                    <a:path w="21600" h="21595" stroke="0" extrusionOk="0">
                      <a:moveTo>
                        <a:pt x="0" y="21594"/>
                      </a:moveTo>
                      <a:cubicBezTo>
                        <a:pt x="0" y="9841"/>
                        <a:pt x="9398" y="244"/>
                        <a:pt x="21149" y="-1"/>
                      </a:cubicBezTo>
                      <a:lnTo>
                        <a:pt x="21600" y="21595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8006" name="Arc 182"/>
                <p:cNvSpPr>
                  <a:spLocks/>
                </p:cNvSpPr>
                <p:nvPr/>
              </p:nvSpPr>
              <p:spPr bwMode="auto">
                <a:xfrm rot="10800000">
                  <a:off x="3960" y="3553"/>
                  <a:ext cx="48" cy="4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0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8007" name="Line 183"/>
                <p:cNvSpPr>
                  <a:spLocks noChangeShapeType="1"/>
                </p:cNvSpPr>
                <p:nvPr/>
              </p:nvSpPr>
              <p:spPr bwMode="auto">
                <a:xfrm flipH="1">
                  <a:off x="4008" y="3600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  <p:sp>
              <p:nvSpPr>
                <p:cNvPr id="78008" name="Line 184"/>
                <p:cNvSpPr>
                  <a:spLocks noChangeShapeType="1"/>
                </p:cNvSpPr>
                <p:nvPr/>
              </p:nvSpPr>
              <p:spPr bwMode="auto">
                <a:xfrm flipH="1">
                  <a:off x="4008" y="3504"/>
                  <a:ext cx="4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CA" sz="1800"/>
                </a:p>
              </p:txBody>
            </p:sp>
          </p:grpSp>
          <p:sp>
            <p:nvSpPr>
              <p:cNvPr id="78010" name="Rectangle 186"/>
              <p:cNvSpPr>
                <a:spLocks noChangeArrowheads="1"/>
              </p:cNvSpPr>
              <p:nvPr/>
            </p:nvSpPr>
            <p:spPr bwMode="auto">
              <a:xfrm>
                <a:off x="4221" y="3605"/>
                <a:ext cx="23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altLang="fr-FR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  <p:sp>
          <p:nvSpPr>
            <p:cNvPr id="78011" name="Freeform 187"/>
            <p:cNvSpPr>
              <a:spLocks/>
            </p:cNvSpPr>
            <p:nvPr/>
          </p:nvSpPr>
          <p:spPr bwMode="auto">
            <a:xfrm>
              <a:off x="7315200" y="2590800"/>
              <a:ext cx="1601788" cy="687388"/>
            </a:xfrm>
            <a:custGeom>
              <a:avLst/>
              <a:gdLst>
                <a:gd name="T0" fmla="*/ 0 w 1009"/>
                <a:gd name="T1" fmla="*/ 192 h 433"/>
                <a:gd name="T2" fmla="*/ 1008 w 1009"/>
                <a:gd name="T3" fmla="*/ 432 h 433"/>
                <a:gd name="T4" fmla="*/ 1008 w 1009"/>
                <a:gd name="T5" fmla="*/ 0 h 433"/>
                <a:gd name="T6" fmla="*/ 0 w 1009"/>
                <a:gd name="T7" fmla="*/ 0 h 433"/>
                <a:gd name="T8" fmla="*/ 0 w 1009"/>
                <a:gd name="T9" fmla="*/ 192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9" h="433">
                  <a:moveTo>
                    <a:pt x="0" y="192"/>
                  </a:moveTo>
                  <a:lnTo>
                    <a:pt x="1008" y="432"/>
                  </a:lnTo>
                  <a:lnTo>
                    <a:pt x="1008" y="0"/>
                  </a:lnTo>
                  <a:lnTo>
                    <a:pt x="0" y="0"/>
                  </a:lnTo>
                  <a:lnTo>
                    <a:pt x="0" y="192"/>
                  </a:lnTo>
                </a:path>
              </a:pathLst>
            </a:custGeom>
            <a:solidFill>
              <a:srgbClr val="FFE80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8012" name="Freeform 188"/>
            <p:cNvSpPr>
              <a:spLocks/>
            </p:cNvSpPr>
            <p:nvPr/>
          </p:nvSpPr>
          <p:spPr bwMode="auto">
            <a:xfrm>
              <a:off x="7772400" y="3886200"/>
              <a:ext cx="1144588" cy="1296988"/>
            </a:xfrm>
            <a:custGeom>
              <a:avLst/>
              <a:gdLst>
                <a:gd name="T0" fmla="*/ 96 w 721"/>
                <a:gd name="T1" fmla="*/ 0 h 817"/>
                <a:gd name="T2" fmla="*/ 0 w 721"/>
                <a:gd name="T3" fmla="*/ 336 h 817"/>
                <a:gd name="T4" fmla="*/ 96 w 721"/>
                <a:gd name="T5" fmla="*/ 624 h 817"/>
                <a:gd name="T6" fmla="*/ 576 w 721"/>
                <a:gd name="T7" fmla="*/ 816 h 817"/>
                <a:gd name="T8" fmla="*/ 720 w 721"/>
                <a:gd name="T9" fmla="*/ 816 h 817"/>
                <a:gd name="T10" fmla="*/ 720 w 721"/>
                <a:gd name="T11" fmla="*/ 0 h 817"/>
                <a:gd name="T12" fmla="*/ 96 w 721"/>
                <a:gd name="T13" fmla="*/ 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1" h="817">
                  <a:moveTo>
                    <a:pt x="96" y="0"/>
                  </a:moveTo>
                  <a:lnTo>
                    <a:pt x="0" y="336"/>
                  </a:lnTo>
                  <a:lnTo>
                    <a:pt x="96" y="624"/>
                  </a:lnTo>
                  <a:lnTo>
                    <a:pt x="576" y="816"/>
                  </a:lnTo>
                  <a:lnTo>
                    <a:pt x="720" y="816"/>
                  </a:lnTo>
                  <a:lnTo>
                    <a:pt x="720" y="0"/>
                  </a:lnTo>
                  <a:lnTo>
                    <a:pt x="96" y="0"/>
                  </a:lnTo>
                </a:path>
              </a:pathLst>
            </a:custGeom>
            <a:solidFill>
              <a:srgbClr val="FFE80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8013" name="Freeform 189"/>
            <p:cNvSpPr>
              <a:spLocks/>
            </p:cNvSpPr>
            <p:nvPr/>
          </p:nvSpPr>
          <p:spPr bwMode="auto">
            <a:xfrm>
              <a:off x="7315200" y="5257800"/>
              <a:ext cx="458788" cy="534988"/>
            </a:xfrm>
            <a:custGeom>
              <a:avLst/>
              <a:gdLst>
                <a:gd name="T0" fmla="*/ 0 w 289"/>
                <a:gd name="T1" fmla="*/ 192 h 337"/>
                <a:gd name="T2" fmla="*/ 96 w 289"/>
                <a:gd name="T3" fmla="*/ 48 h 337"/>
                <a:gd name="T4" fmla="*/ 240 w 289"/>
                <a:gd name="T5" fmla="*/ 0 h 337"/>
                <a:gd name="T6" fmla="*/ 288 w 289"/>
                <a:gd name="T7" fmla="*/ 192 h 337"/>
                <a:gd name="T8" fmla="*/ 96 w 289"/>
                <a:gd name="T9" fmla="*/ 336 h 337"/>
                <a:gd name="T10" fmla="*/ 0 w 289"/>
                <a:gd name="T11" fmla="*/ 192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337">
                  <a:moveTo>
                    <a:pt x="0" y="192"/>
                  </a:moveTo>
                  <a:lnTo>
                    <a:pt x="96" y="48"/>
                  </a:lnTo>
                  <a:lnTo>
                    <a:pt x="240" y="0"/>
                  </a:lnTo>
                  <a:lnTo>
                    <a:pt x="288" y="192"/>
                  </a:lnTo>
                  <a:lnTo>
                    <a:pt x="96" y="336"/>
                  </a:lnTo>
                  <a:lnTo>
                    <a:pt x="0" y="192"/>
                  </a:lnTo>
                </a:path>
              </a:pathLst>
            </a:custGeom>
            <a:solidFill>
              <a:srgbClr val="FFE80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8014" name="Freeform 190"/>
            <p:cNvSpPr>
              <a:spLocks/>
            </p:cNvSpPr>
            <p:nvPr/>
          </p:nvSpPr>
          <p:spPr bwMode="auto">
            <a:xfrm>
              <a:off x="8001000" y="5410200"/>
              <a:ext cx="915988" cy="992188"/>
            </a:xfrm>
            <a:custGeom>
              <a:avLst/>
              <a:gdLst>
                <a:gd name="T0" fmla="*/ 0 w 577"/>
                <a:gd name="T1" fmla="*/ 576 h 625"/>
                <a:gd name="T2" fmla="*/ 0 w 577"/>
                <a:gd name="T3" fmla="*/ 336 h 625"/>
                <a:gd name="T4" fmla="*/ 144 w 577"/>
                <a:gd name="T5" fmla="*/ 288 h 625"/>
                <a:gd name="T6" fmla="*/ 144 w 577"/>
                <a:gd name="T7" fmla="*/ 96 h 625"/>
                <a:gd name="T8" fmla="*/ 432 w 577"/>
                <a:gd name="T9" fmla="*/ 0 h 625"/>
                <a:gd name="T10" fmla="*/ 576 w 577"/>
                <a:gd name="T11" fmla="*/ 240 h 625"/>
                <a:gd name="T12" fmla="*/ 576 w 577"/>
                <a:gd name="T13" fmla="*/ 528 h 625"/>
                <a:gd name="T14" fmla="*/ 384 w 577"/>
                <a:gd name="T15" fmla="*/ 624 h 625"/>
                <a:gd name="T16" fmla="*/ 0 w 577"/>
                <a:gd name="T17" fmla="*/ 576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7" h="625">
                  <a:moveTo>
                    <a:pt x="0" y="576"/>
                  </a:moveTo>
                  <a:lnTo>
                    <a:pt x="0" y="336"/>
                  </a:lnTo>
                  <a:lnTo>
                    <a:pt x="144" y="288"/>
                  </a:lnTo>
                  <a:lnTo>
                    <a:pt x="144" y="96"/>
                  </a:lnTo>
                  <a:lnTo>
                    <a:pt x="432" y="0"/>
                  </a:lnTo>
                  <a:lnTo>
                    <a:pt x="576" y="240"/>
                  </a:lnTo>
                  <a:lnTo>
                    <a:pt x="576" y="528"/>
                  </a:lnTo>
                  <a:lnTo>
                    <a:pt x="384" y="624"/>
                  </a:lnTo>
                  <a:lnTo>
                    <a:pt x="0" y="576"/>
                  </a:lnTo>
                </a:path>
              </a:pathLst>
            </a:custGeom>
            <a:solidFill>
              <a:srgbClr val="FFE80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78015" name="Freeform 191"/>
            <p:cNvSpPr>
              <a:spLocks/>
            </p:cNvSpPr>
            <p:nvPr/>
          </p:nvSpPr>
          <p:spPr bwMode="auto">
            <a:xfrm>
              <a:off x="8534400" y="5791200"/>
              <a:ext cx="306388" cy="458788"/>
            </a:xfrm>
            <a:custGeom>
              <a:avLst/>
              <a:gdLst>
                <a:gd name="T0" fmla="*/ 0 w 193"/>
                <a:gd name="T1" fmla="*/ 240 h 289"/>
                <a:gd name="T2" fmla="*/ 0 w 193"/>
                <a:gd name="T3" fmla="*/ 96 h 289"/>
                <a:gd name="T4" fmla="*/ 96 w 193"/>
                <a:gd name="T5" fmla="*/ 0 h 289"/>
                <a:gd name="T6" fmla="*/ 192 w 193"/>
                <a:gd name="T7" fmla="*/ 192 h 289"/>
                <a:gd name="T8" fmla="*/ 96 w 193"/>
                <a:gd name="T9" fmla="*/ 288 h 289"/>
                <a:gd name="T10" fmla="*/ 0 w 193"/>
                <a:gd name="T11" fmla="*/ 24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3" h="289">
                  <a:moveTo>
                    <a:pt x="0" y="240"/>
                  </a:moveTo>
                  <a:lnTo>
                    <a:pt x="0" y="96"/>
                  </a:lnTo>
                  <a:lnTo>
                    <a:pt x="96" y="0"/>
                  </a:lnTo>
                  <a:lnTo>
                    <a:pt x="192" y="192"/>
                  </a:lnTo>
                  <a:lnTo>
                    <a:pt x="96" y="288"/>
                  </a:lnTo>
                  <a:lnTo>
                    <a:pt x="0" y="24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 sz="1800"/>
            </a:p>
          </p:txBody>
        </p:sp>
        <p:sp>
          <p:nvSpPr>
            <p:cNvPr id="194" name="Rectangle 136"/>
            <p:cNvSpPr>
              <a:spLocks noChangeArrowheads="1"/>
            </p:cNvSpPr>
            <p:nvPr/>
          </p:nvSpPr>
          <p:spPr bwMode="auto">
            <a:xfrm>
              <a:off x="5841928" y="2964690"/>
              <a:ext cx="369854" cy="369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altLang="fr-FR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B</a:t>
              </a:r>
              <a:endParaRPr lang="en-GB" alt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" name="Rectangle 136"/>
            <p:cNvSpPr>
              <a:spLocks noChangeArrowheads="1"/>
            </p:cNvSpPr>
            <p:nvPr/>
          </p:nvSpPr>
          <p:spPr bwMode="auto">
            <a:xfrm>
              <a:off x="5839174" y="4243387"/>
              <a:ext cx="369854" cy="369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altLang="fr-FR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B</a:t>
              </a:r>
              <a:endParaRPr lang="en-GB" alt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6" name="Rectangle 136"/>
            <p:cNvSpPr>
              <a:spLocks noChangeArrowheads="1"/>
            </p:cNvSpPr>
            <p:nvPr/>
          </p:nvSpPr>
          <p:spPr bwMode="auto">
            <a:xfrm>
              <a:off x="5835650" y="5537198"/>
              <a:ext cx="369854" cy="369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altLang="fr-FR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B</a:t>
              </a:r>
              <a:endParaRPr lang="en-GB" altLang="fr-FR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997821" y="5872887"/>
            <a:ext cx="7445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La capacité augmente avec le nombre de couches, mais le nombre de poids à régler aussi </a:t>
            </a:r>
            <a:r>
              <a:rPr lang="fr-CA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(croissance exponentielle!)</a:t>
            </a:r>
            <a:endParaRPr lang="fr-CA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75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9163"/>
          </a:xfrm>
        </p:spPr>
        <p:txBody>
          <a:bodyPr/>
          <a:lstStyle/>
          <a:p>
            <a:pPr eaLnBrk="1" hangingPunct="1"/>
            <a:r>
              <a:rPr lang="fr-CA" altLang="en-US" dirty="0" smtClean="0"/>
              <a:t>Topologie et fonctions de sortie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665" y="1547813"/>
            <a:ext cx="8231697" cy="4691062"/>
          </a:xfrm>
        </p:spPr>
        <p:txBody>
          <a:bodyPr/>
          <a:lstStyle/>
          <a:p>
            <a:pPr eaLnBrk="1" hangingPunct="1">
              <a:defRPr/>
            </a:pPr>
            <a:r>
              <a:rPr lang="fr-CA" altLang="en-US" sz="2800" b="1" dirty="0" smtClean="0">
                <a:latin typeface="Calibri" panose="020F0502020204030204" pitchFamily="34" charset="0"/>
              </a:rPr>
              <a:t>Une ou plusieurs couches cachées</a:t>
            </a:r>
          </a:p>
          <a:p>
            <a:pPr eaLnBrk="1" hangingPunct="1">
              <a:defRPr/>
            </a:pPr>
            <a:r>
              <a:rPr lang="fr-CA" altLang="en-US" sz="2800" dirty="0" smtClean="0">
                <a:latin typeface="Calibri" panose="020F0502020204030204" pitchFamily="34" charset="0"/>
              </a:rPr>
              <a:t>Neurones d’entrée linéaires, ceux de la couche cachée non linéaires, et ceux de sortie l’un ou l’autre</a:t>
            </a:r>
          </a:p>
          <a:p>
            <a:pPr eaLnBrk="1" hangingPunct="1">
              <a:defRPr/>
            </a:pPr>
            <a:r>
              <a:rPr lang="fr-CA" altLang="en-US" sz="2800" dirty="0" smtClean="0">
                <a:latin typeface="Calibri" panose="020F0502020204030204" pitchFamily="34" charset="0"/>
              </a:rPr>
              <a:t>Connexions inter-couches, mais pas intra-couches </a:t>
            </a:r>
            <a:r>
              <a:rPr lang="fr-CA" altLang="en-US" sz="2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(propagation directe ou </a:t>
            </a:r>
            <a:r>
              <a:rPr lang="fr-CA" altLang="en-US" sz="2800" i="1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feedforward</a:t>
            </a:r>
            <a:r>
              <a:rPr lang="fr-CA" altLang="en-US" sz="2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)</a:t>
            </a:r>
          </a:p>
        </p:txBody>
      </p:sp>
      <p:grpSp>
        <p:nvGrpSpPr>
          <p:cNvPr id="23556" name="Groupe 1"/>
          <p:cNvGrpSpPr>
            <a:grpSpLocks/>
          </p:cNvGrpSpPr>
          <p:nvPr/>
        </p:nvGrpSpPr>
        <p:grpSpPr bwMode="auto">
          <a:xfrm>
            <a:off x="2097881" y="4098925"/>
            <a:ext cx="5023539" cy="2139950"/>
            <a:chOff x="1835150" y="4054475"/>
            <a:chExt cx="6218238" cy="2139950"/>
          </a:xfrm>
        </p:grpSpPr>
        <p:sp>
          <p:nvSpPr>
            <p:cNvPr id="23557" name="Text Box 4"/>
            <p:cNvSpPr txBox="1">
              <a:spLocks noChangeArrowheads="1"/>
            </p:cNvSpPr>
            <p:nvPr/>
          </p:nvSpPr>
          <p:spPr bwMode="auto">
            <a:xfrm>
              <a:off x="3587750" y="4054475"/>
              <a:ext cx="838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fr-CA" altLang="en-US" sz="18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558" name="Text Box 5"/>
            <p:cNvSpPr txBox="1">
              <a:spLocks noChangeArrowheads="1"/>
            </p:cNvSpPr>
            <p:nvPr/>
          </p:nvSpPr>
          <p:spPr bwMode="auto">
            <a:xfrm>
              <a:off x="6559550" y="4149725"/>
              <a:ext cx="149383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2000" dirty="0" smtClean="0">
                  <a:latin typeface="+mn-lt"/>
                </a:rPr>
                <a:t> </a:t>
              </a:r>
              <a:r>
                <a:rPr lang="fr-CA" altLang="en-US" sz="1600" dirty="0" smtClean="0">
                  <a:latin typeface="Calibri" panose="020F0502020204030204" pitchFamily="34" charset="0"/>
                  <a:ea typeface="Arial Unicode MS" panose="020B0604020202020204" pitchFamily="34" charset="-128"/>
                  <a:cs typeface="Calibri" panose="020F0502020204030204" pitchFamily="34" charset="0"/>
                </a:rPr>
                <a:t>Unités non linéaires</a:t>
              </a:r>
              <a:endParaRPr lang="fr-CA" altLang="en-US" sz="20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6102349" y="5156200"/>
              <a:ext cx="533401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6102350" y="5149056"/>
              <a:ext cx="6270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2000" i="1" dirty="0" err="1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</a:t>
              </a:r>
              <a:r>
                <a:rPr lang="fr-CA" altLang="en-US" sz="2000" i="1" baseline="-25000" dirty="0" err="1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k</a:t>
              </a:r>
              <a:endParaRPr lang="fr-CA" altLang="en-US" sz="2000" i="1" baseline="-25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3663950" y="5689600"/>
              <a:ext cx="6096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3765550" y="5689600"/>
              <a:ext cx="508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2000" i="1" dirty="0" err="1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z</a:t>
              </a:r>
              <a:r>
                <a:rPr lang="fr-CA" altLang="en-US" sz="2000" i="1" baseline="-25000" dirty="0" err="1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</a:t>
              </a:r>
              <a:endParaRPr lang="fr-CA" altLang="en-US" sz="2000" i="1" baseline="-25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563" name="Oval 11"/>
            <p:cNvSpPr>
              <a:spLocks noChangeArrowheads="1"/>
            </p:cNvSpPr>
            <p:nvPr/>
          </p:nvSpPr>
          <p:spPr bwMode="auto">
            <a:xfrm>
              <a:off x="3663950" y="4546600"/>
              <a:ext cx="6096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3765550" y="4546600"/>
              <a:ext cx="508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2000" i="1" dirty="0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z</a:t>
              </a:r>
              <a:r>
                <a:rPr lang="fr-CA" altLang="en-US" sz="2000" i="1" baseline="-25000" dirty="0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  <a:endParaRPr lang="fr-CA" altLang="en-US" sz="2000" i="1" baseline="-25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565" name="Line 13"/>
            <p:cNvSpPr>
              <a:spLocks noChangeShapeType="1"/>
            </p:cNvSpPr>
            <p:nvPr/>
          </p:nvSpPr>
          <p:spPr bwMode="auto">
            <a:xfrm>
              <a:off x="4273550" y="4775200"/>
              <a:ext cx="1828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 dirty="0">
                <a:latin typeface="+mn-lt"/>
              </a:endParaRPr>
            </a:p>
          </p:txBody>
        </p: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 flipV="1">
              <a:off x="4273550" y="5461000"/>
              <a:ext cx="1828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 dirty="0">
                <a:latin typeface="+mn-lt"/>
              </a:endParaRPr>
            </a:p>
          </p:txBody>
        </p:sp>
        <p:sp>
          <p:nvSpPr>
            <p:cNvPr id="23567" name="Oval 15"/>
            <p:cNvSpPr>
              <a:spLocks noChangeArrowheads="1"/>
            </p:cNvSpPr>
            <p:nvPr/>
          </p:nvSpPr>
          <p:spPr bwMode="auto">
            <a:xfrm>
              <a:off x="1835150" y="4546600"/>
              <a:ext cx="6096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1936750" y="4546600"/>
              <a:ext cx="508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2000" i="1" dirty="0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x</a:t>
              </a:r>
              <a:r>
                <a:rPr lang="fr-CA" altLang="en-US" sz="2000" i="1" baseline="-25000" dirty="0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  <a:endParaRPr lang="fr-CA" altLang="en-US" sz="2000" i="1" baseline="-25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569" name="Oval 17"/>
            <p:cNvSpPr>
              <a:spLocks noChangeArrowheads="1"/>
            </p:cNvSpPr>
            <p:nvPr/>
          </p:nvSpPr>
          <p:spPr bwMode="auto">
            <a:xfrm>
              <a:off x="1835150" y="5689600"/>
              <a:ext cx="609600" cy="457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fr-CA" altLang="en-US" sz="2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570" name="Text Box 18"/>
            <p:cNvSpPr txBox="1">
              <a:spLocks noChangeArrowheads="1"/>
            </p:cNvSpPr>
            <p:nvPr/>
          </p:nvSpPr>
          <p:spPr bwMode="auto">
            <a:xfrm>
              <a:off x="1936750" y="5689600"/>
              <a:ext cx="5080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2000" i="1" dirty="0" err="1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x</a:t>
              </a:r>
              <a:r>
                <a:rPr lang="fr-CA" altLang="en-US" sz="2000" i="1" baseline="-25000" dirty="0" err="1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endParaRPr lang="fr-CA" altLang="en-US" sz="2000" i="1" baseline="-25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2444750" y="4775200"/>
              <a:ext cx="12192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 dirty="0">
                <a:latin typeface="+mn-lt"/>
              </a:endParaRPr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2444750" y="5918200"/>
              <a:ext cx="12192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 dirty="0">
                <a:latin typeface="+mn-lt"/>
              </a:endParaRPr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>
              <a:off x="2444750" y="4851400"/>
              <a:ext cx="1219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 dirty="0">
                <a:latin typeface="+mn-lt"/>
              </a:endParaRPr>
            </a:p>
          </p:txBody>
        </p:sp>
        <p:sp>
          <p:nvSpPr>
            <p:cNvPr id="23574" name="Line 22"/>
            <p:cNvSpPr>
              <a:spLocks noChangeShapeType="1"/>
            </p:cNvSpPr>
            <p:nvPr/>
          </p:nvSpPr>
          <p:spPr bwMode="auto">
            <a:xfrm flipV="1">
              <a:off x="2444750" y="4927600"/>
              <a:ext cx="1295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 dirty="0">
                <a:latin typeface="+mn-lt"/>
              </a:endParaRPr>
            </a:p>
          </p:txBody>
        </p:sp>
        <p:sp>
          <p:nvSpPr>
            <p:cNvPr id="23575" name="Text Box 23"/>
            <p:cNvSpPr txBox="1">
              <a:spLocks noChangeArrowheads="1"/>
            </p:cNvSpPr>
            <p:nvPr/>
          </p:nvSpPr>
          <p:spPr bwMode="auto">
            <a:xfrm>
              <a:off x="4761890" y="4622800"/>
              <a:ext cx="708024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600" i="1" dirty="0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</a:t>
              </a:r>
              <a:r>
                <a:rPr lang="fr-CA" altLang="en-US" sz="1600" baseline="-25000" dirty="0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  <a:r>
                <a:rPr lang="fr-CA" altLang="en-US" sz="1600" i="1" baseline="-25000" dirty="0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k</a:t>
              </a:r>
              <a:endParaRPr lang="fr-CA" altLang="en-US" sz="1600" i="1" baseline="-25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576" name="Text Box 24"/>
            <p:cNvSpPr txBox="1">
              <a:spLocks noChangeArrowheads="1"/>
            </p:cNvSpPr>
            <p:nvPr/>
          </p:nvSpPr>
          <p:spPr bwMode="auto">
            <a:xfrm>
              <a:off x="4685690" y="5765800"/>
              <a:ext cx="7842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600" i="1" dirty="0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</a:t>
              </a:r>
              <a:r>
                <a:rPr lang="fr-CA" altLang="en-US" sz="1600" baseline="-25000" dirty="0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</a:t>
              </a:r>
              <a:r>
                <a:rPr lang="fr-CA" altLang="en-US" sz="1600" i="1" baseline="-25000" dirty="0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k</a:t>
              </a:r>
              <a:endParaRPr lang="fr-CA" altLang="en-US" sz="1600" i="1" baseline="-25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577" name="Text Box 25"/>
            <p:cNvSpPr txBox="1">
              <a:spLocks noChangeArrowheads="1"/>
            </p:cNvSpPr>
            <p:nvPr/>
          </p:nvSpPr>
          <p:spPr bwMode="auto">
            <a:xfrm>
              <a:off x="2698141" y="4408488"/>
              <a:ext cx="685799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600" i="1" dirty="0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v</a:t>
              </a:r>
              <a:r>
                <a:rPr lang="fr-CA" altLang="en-US" sz="1600" baseline="-25000" dirty="0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11</a:t>
              </a:r>
              <a:endParaRPr lang="fr-CA" altLang="en-US" sz="1600" baseline="-25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578" name="Text Box 26"/>
            <p:cNvSpPr txBox="1">
              <a:spLocks noChangeArrowheads="1"/>
            </p:cNvSpPr>
            <p:nvPr/>
          </p:nvSpPr>
          <p:spPr bwMode="auto">
            <a:xfrm>
              <a:off x="2780691" y="5856288"/>
              <a:ext cx="685799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600" i="1" dirty="0" err="1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v</a:t>
              </a:r>
              <a:r>
                <a:rPr lang="fr-CA" altLang="en-US" sz="1600" i="1" baseline="-25000" dirty="0" err="1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np</a:t>
              </a:r>
              <a:endParaRPr lang="fr-CA" altLang="en-US" sz="1600" i="1" baseline="-25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579" name="Text Box 27"/>
            <p:cNvSpPr txBox="1">
              <a:spLocks noChangeArrowheads="1"/>
            </p:cNvSpPr>
            <p:nvPr/>
          </p:nvSpPr>
          <p:spPr bwMode="auto">
            <a:xfrm>
              <a:off x="2323491" y="4941888"/>
              <a:ext cx="71755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600" i="1" dirty="0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v</a:t>
              </a:r>
              <a:r>
                <a:rPr lang="fr-CA" altLang="en-US" sz="1600" baseline="-25000" dirty="0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  <a:r>
                <a:rPr lang="fr-CA" altLang="en-US" sz="1600" i="1" baseline="-25000" dirty="0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</a:t>
              </a:r>
              <a:endParaRPr lang="fr-CA" altLang="en-US" sz="1600" i="1" baseline="-25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580" name="Text Box 28"/>
            <p:cNvSpPr txBox="1">
              <a:spLocks noChangeArrowheads="1"/>
            </p:cNvSpPr>
            <p:nvPr/>
          </p:nvSpPr>
          <p:spPr bwMode="auto">
            <a:xfrm>
              <a:off x="3406775" y="5003800"/>
              <a:ext cx="7175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CA" altLang="en-US" sz="1600" i="1" dirty="0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v</a:t>
              </a:r>
              <a:r>
                <a:rPr lang="fr-CA" altLang="en-US" sz="1600" i="1" baseline="-25000" dirty="0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r>
                <a:rPr lang="fr-CA" altLang="en-US" sz="1600" baseline="-25000" dirty="0" smtClean="0">
                  <a:latin typeface="+mn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</a:t>
              </a:r>
              <a:endParaRPr lang="fr-CA" altLang="en-US" sz="1600" baseline="-25000" dirty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23581" name="Line 29"/>
            <p:cNvSpPr>
              <a:spLocks noChangeShapeType="1"/>
            </p:cNvSpPr>
            <p:nvPr/>
          </p:nvSpPr>
          <p:spPr bwMode="auto">
            <a:xfrm flipH="1">
              <a:off x="4273550" y="4470400"/>
              <a:ext cx="2532063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 dirty="0">
                <a:latin typeface="+mn-lt"/>
              </a:endParaRPr>
            </a:p>
          </p:txBody>
        </p:sp>
        <p:sp>
          <p:nvSpPr>
            <p:cNvPr id="23582" name="Line 30"/>
            <p:cNvSpPr>
              <a:spLocks noChangeShapeType="1"/>
            </p:cNvSpPr>
            <p:nvPr/>
          </p:nvSpPr>
          <p:spPr bwMode="auto">
            <a:xfrm flipH="1">
              <a:off x="4273550" y="4546600"/>
              <a:ext cx="2532063" cy="1204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 dirty="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44213" y="5720525"/>
                <a:ext cx="2722797" cy="827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A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Souvent </a:t>
                </a:r>
                <a:r>
                  <a:rPr lang="fr-CA" sz="16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softmax</a:t>
                </a:r>
                <a:r>
                  <a:rPr lang="fr-CA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(« P(</a:t>
                </a:r>
                <a:r>
                  <a:rPr lang="fr-CA" sz="1600" i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fr-CA" sz="1600" i="1" baseline="-25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k</a:t>
                </a:r>
                <a:r>
                  <a:rPr lang="fr-CA" sz="16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|</a:t>
                </a:r>
                <a:r>
                  <a:rPr lang="fr-CA" sz="1600" i="1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fr-CA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 »):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CA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CA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A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fr-CA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fr-CA" sz="1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fr-CA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fr-CA" sz="1400" i="1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fr-CA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CA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fr-CA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CA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fr-CA" sz="1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fr-CA" sz="1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213" y="5720525"/>
                <a:ext cx="2722797" cy="827150"/>
              </a:xfrm>
              <a:prstGeom prst="rect">
                <a:avLst/>
              </a:prstGeom>
              <a:blipFill rotWithShape="0">
                <a:blip r:embed="rId3"/>
                <a:stretch>
                  <a:fillRect l="-1342" t="-2206" b="-5514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avec flèche 5"/>
          <p:cNvCxnSpPr>
            <a:stCxn id="4" idx="0"/>
          </p:cNvCxnSpPr>
          <p:nvPr/>
        </p:nvCxnSpPr>
        <p:spPr bwMode="auto">
          <a:xfrm flipH="1" flipV="1">
            <a:off x="6023936" y="5448301"/>
            <a:ext cx="981676" cy="272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530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218012" y="5073419"/>
                <a:ext cx="36084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fr-CA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fr-CA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altLang="zh-TW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  </m:t>
                          </m:r>
                        </m:e>
                      </m:d>
                    </m:oMath>
                  </m:oMathPara>
                </a14:m>
                <a:endParaRPr lang="fr-CA" altLang="zh-TW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012" y="5073419"/>
                <a:ext cx="360842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zh-TW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Exemple de calcul neuronal</a:t>
            </a:r>
            <a:r>
              <a:rPr lang="fr-CA" altLang="zh-TW" dirty="0" smtClean="0"/>
              <a:t>  </a:t>
            </a:r>
            <a:endParaRPr lang="fr-CA" altLang="zh-TW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7621461" y="4013311"/>
            <a:ext cx="6556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7621461" y="2353715"/>
            <a:ext cx="64900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橢圓 19"/>
          <p:cNvSpPr/>
          <p:nvPr/>
        </p:nvSpPr>
        <p:spPr>
          <a:xfrm>
            <a:off x="2725104" y="2142843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2713821" y="3690538"/>
            <a:ext cx="574158" cy="5741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4928526" y="2112145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4947448" y="3684821"/>
            <a:ext cx="574158" cy="5741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7082219" y="2084914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7123909" y="3684821"/>
            <a:ext cx="574158" cy="5741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grpSp>
        <p:nvGrpSpPr>
          <p:cNvPr id="84" name="群組 83"/>
          <p:cNvGrpSpPr/>
          <p:nvPr/>
        </p:nvGrpSpPr>
        <p:grpSpPr>
          <a:xfrm>
            <a:off x="1108899" y="2419071"/>
            <a:ext cx="1588876" cy="1638300"/>
            <a:chOff x="1013669" y="3459098"/>
            <a:chExt cx="1588876" cy="1638300"/>
          </a:xfrm>
        </p:grpSpPr>
        <p:cxnSp>
          <p:nvCxnSpPr>
            <p:cNvPr id="50" name="直線單箭頭接點 49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群組 82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48" name="直線單箭頭接點 47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單箭頭接點 50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單箭頭接點 79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群組 84"/>
          <p:cNvGrpSpPr/>
          <p:nvPr/>
        </p:nvGrpSpPr>
        <p:grpSpPr>
          <a:xfrm>
            <a:off x="3327206" y="2404384"/>
            <a:ext cx="1588876" cy="1638300"/>
            <a:chOff x="1013669" y="3459098"/>
            <a:chExt cx="1588876" cy="1638300"/>
          </a:xfrm>
        </p:grpSpPr>
        <p:cxnSp>
          <p:nvCxnSpPr>
            <p:cNvPr id="86" name="直線單箭頭接點 85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群組 86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88" name="直線單箭頭接點 87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單箭頭接點 88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單箭頭接點 89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群組 90"/>
          <p:cNvGrpSpPr/>
          <p:nvPr/>
        </p:nvGrpSpPr>
        <p:grpSpPr>
          <a:xfrm>
            <a:off x="5527144" y="2384466"/>
            <a:ext cx="1588876" cy="1638300"/>
            <a:chOff x="1013669" y="3459098"/>
            <a:chExt cx="1588876" cy="1638300"/>
          </a:xfrm>
        </p:grpSpPr>
        <p:cxnSp>
          <p:nvCxnSpPr>
            <p:cNvPr id="92" name="直線單箭頭接點 91"/>
            <p:cNvCxnSpPr/>
            <p:nvPr/>
          </p:nvCxnSpPr>
          <p:spPr>
            <a:xfrm flipV="1">
              <a:off x="1013669" y="3507292"/>
              <a:ext cx="1574937" cy="15851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群組 92"/>
            <p:cNvGrpSpPr/>
            <p:nvPr/>
          </p:nvGrpSpPr>
          <p:grpSpPr>
            <a:xfrm>
              <a:off x="1025705" y="3459098"/>
              <a:ext cx="1576840" cy="1638300"/>
              <a:chOff x="1025705" y="3459098"/>
              <a:chExt cx="1576840" cy="1638300"/>
            </a:xfrm>
          </p:grpSpPr>
          <p:cxnSp>
            <p:nvCxnSpPr>
              <p:cNvPr id="94" name="直線單箭頭接點 93"/>
              <p:cNvCxnSpPr/>
              <p:nvPr/>
            </p:nvCxnSpPr>
            <p:spPr>
              <a:xfrm>
                <a:off x="1048081" y="3459098"/>
                <a:ext cx="1548874" cy="160892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單箭頭接點 94"/>
              <p:cNvCxnSpPr/>
              <p:nvPr/>
            </p:nvCxnSpPr>
            <p:spPr>
              <a:xfrm flipV="1">
                <a:off x="1025705" y="50973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單箭頭接點 95"/>
              <p:cNvCxnSpPr/>
              <p:nvPr/>
            </p:nvCxnSpPr>
            <p:spPr>
              <a:xfrm flipV="1">
                <a:off x="1025705" y="3459098"/>
                <a:ext cx="157684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457814"/>
              </p:ext>
            </p:extLst>
          </p:nvPr>
        </p:nvGraphicFramePr>
        <p:xfrm>
          <a:off x="8307921" y="3740918"/>
          <a:ext cx="3794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6" name="方程式" r:id="rId5" imgW="177480" imgH="215640" progId="Equation.3">
                  <p:embed/>
                </p:oleObj>
              </mc:Choice>
              <mc:Fallback>
                <p:oleObj name="方程式" r:id="rId5" imgW="177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7921" y="3740918"/>
                        <a:ext cx="379412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720567"/>
              </p:ext>
            </p:extLst>
          </p:nvPr>
        </p:nvGraphicFramePr>
        <p:xfrm>
          <a:off x="8320088" y="2084776"/>
          <a:ext cx="352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7" name="方程式" r:id="rId7" imgW="164880" imgH="215640" progId="Equation.3">
                  <p:embed/>
                </p:oleObj>
              </mc:Choice>
              <mc:Fallback>
                <p:oleObj name="方程式" r:id="rId7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0088" y="2084776"/>
                        <a:ext cx="3524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手繪多邊形 103"/>
          <p:cNvSpPr/>
          <p:nvPr/>
        </p:nvSpPr>
        <p:spPr>
          <a:xfrm>
            <a:off x="2780137" y="3816351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sp>
        <p:nvSpPr>
          <p:cNvPr id="106" name="手繪多邊形 105"/>
          <p:cNvSpPr/>
          <p:nvPr/>
        </p:nvSpPr>
        <p:spPr>
          <a:xfrm>
            <a:off x="2761527" y="2226910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sp>
        <p:nvSpPr>
          <p:cNvPr id="107" name="手繪多邊形 106"/>
          <p:cNvSpPr/>
          <p:nvPr/>
        </p:nvSpPr>
        <p:spPr>
          <a:xfrm>
            <a:off x="4990449" y="2238093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sp>
        <p:nvSpPr>
          <p:cNvPr id="108" name="手繪多邊形 107"/>
          <p:cNvSpPr/>
          <p:nvPr/>
        </p:nvSpPr>
        <p:spPr>
          <a:xfrm>
            <a:off x="5006793" y="3761422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sp>
        <p:nvSpPr>
          <p:cNvPr id="109" name="手繪多邊形 108"/>
          <p:cNvSpPr/>
          <p:nvPr/>
        </p:nvSpPr>
        <p:spPr>
          <a:xfrm>
            <a:off x="7139390" y="2176673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sp>
        <p:nvSpPr>
          <p:cNvPr id="110" name="手繪多邊形 109"/>
          <p:cNvSpPr/>
          <p:nvPr/>
        </p:nvSpPr>
        <p:spPr>
          <a:xfrm>
            <a:off x="7186477" y="3794857"/>
            <a:ext cx="469900" cy="354083"/>
          </a:xfrm>
          <a:custGeom>
            <a:avLst/>
            <a:gdLst>
              <a:gd name="connsiteX0" fmla="*/ 469900 w 469900"/>
              <a:gd name="connsiteY0" fmla="*/ 5192 h 354083"/>
              <a:gd name="connsiteX1" fmla="*/ 254000 w 469900"/>
              <a:gd name="connsiteY1" fmla="*/ 43292 h 354083"/>
              <a:gd name="connsiteX2" fmla="*/ 139700 w 469900"/>
              <a:gd name="connsiteY2" fmla="*/ 322692 h 354083"/>
              <a:gd name="connsiteX3" fmla="*/ 0 w 469900"/>
              <a:gd name="connsiteY3" fmla="*/ 335392 h 35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354083">
                <a:moveTo>
                  <a:pt x="469900" y="5192"/>
                </a:moveTo>
                <a:cubicBezTo>
                  <a:pt x="389466" y="-2217"/>
                  <a:pt x="309033" y="-9625"/>
                  <a:pt x="254000" y="43292"/>
                </a:cubicBezTo>
                <a:cubicBezTo>
                  <a:pt x="198967" y="96209"/>
                  <a:pt x="182033" y="274009"/>
                  <a:pt x="139700" y="322692"/>
                </a:cubicBezTo>
                <a:cubicBezTo>
                  <a:pt x="97367" y="371375"/>
                  <a:pt x="48683" y="353383"/>
                  <a:pt x="0" y="33539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white"/>
              </a:solidFill>
            </a:endParaRPr>
          </a:p>
        </p:txBody>
      </p:sp>
      <p:sp>
        <p:nvSpPr>
          <p:cNvPr id="113" name="文字方塊 112"/>
          <p:cNvSpPr txBox="1"/>
          <p:nvPr/>
        </p:nvSpPr>
        <p:spPr>
          <a:xfrm>
            <a:off x="1707829" y="1939709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srgbClr val="FFC000"/>
                </a:solidFill>
                <a:latin typeface="Calibri" panose="020F0502020204030204"/>
              </a:rPr>
              <a:t>1</a:t>
            </a:r>
            <a:endParaRPr lang="fr-CA" altLang="zh-TW" dirty="0">
              <a:solidFill>
                <a:srgbClr val="FFC000"/>
              </a:solidFill>
              <a:latin typeface="Calibri" panose="020F0502020204030204"/>
            </a:endParaRPr>
          </a:p>
        </p:txBody>
      </p:sp>
      <p:sp>
        <p:nvSpPr>
          <p:cNvPr id="114" name="文字方塊 113"/>
          <p:cNvSpPr txBox="1"/>
          <p:nvPr/>
        </p:nvSpPr>
        <p:spPr>
          <a:xfrm>
            <a:off x="1874920" y="2528026"/>
            <a:ext cx="441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srgbClr val="FFC000"/>
                </a:solidFill>
                <a:latin typeface="Calibri" panose="020F0502020204030204"/>
              </a:rPr>
              <a:t>-2</a:t>
            </a:r>
            <a:endParaRPr lang="fr-CA" altLang="zh-TW" dirty="0">
              <a:solidFill>
                <a:srgbClr val="FFC000"/>
              </a:solidFill>
              <a:latin typeface="Calibri" panose="020F0502020204030204"/>
            </a:endParaRPr>
          </a:p>
        </p:txBody>
      </p:sp>
      <p:sp>
        <p:nvSpPr>
          <p:cNvPr id="115" name="文字方塊 114"/>
          <p:cNvSpPr txBox="1"/>
          <p:nvPr/>
        </p:nvSpPr>
        <p:spPr>
          <a:xfrm>
            <a:off x="1572624" y="4045156"/>
            <a:ext cx="715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srgbClr val="FFC000"/>
                </a:solidFill>
                <a:latin typeface="Calibri" panose="020F0502020204030204"/>
              </a:rPr>
              <a:t>1</a:t>
            </a:r>
            <a:endParaRPr lang="fr-CA" altLang="zh-TW" dirty="0">
              <a:solidFill>
                <a:srgbClr val="FFC000"/>
              </a:solidFill>
              <a:latin typeface="Calibri" panose="020F0502020204030204"/>
            </a:endParaRPr>
          </a:p>
        </p:txBody>
      </p:sp>
      <p:sp>
        <p:nvSpPr>
          <p:cNvPr id="116" name="文字方塊 115"/>
          <p:cNvSpPr txBox="1"/>
          <p:nvPr/>
        </p:nvSpPr>
        <p:spPr>
          <a:xfrm>
            <a:off x="1724903" y="3474844"/>
            <a:ext cx="715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srgbClr val="FFC000"/>
                </a:solidFill>
                <a:latin typeface="Calibri" panose="020F0502020204030204"/>
              </a:rPr>
              <a:t>-1</a:t>
            </a:r>
            <a:endParaRPr lang="fr-CA" altLang="zh-TW" dirty="0">
              <a:solidFill>
                <a:srgbClr val="FFC000"/>
              </a:solidFill>
              <a:latin typeface="Calibri" panose="020F0502020204030204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2471151" y="2904079"/>
            <a:ext cx="458287" cy="4487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cxnSp>
        <p:nvCxnSpPr>
          <p:cNvPr id="119" name="直線單箭頭接點 118"/>
          <p:cNvCxnSpPr/>
          <p:nvPr/>
        </p:nvCxnSpPr>
        <p:spPr>
          <a:xfrm flipV="1">
            <a:off x="2698053" y="2520879"/>
            <a:ext cx="0" cy="3841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文字方塊 119"/>
          <p:cNvSpPr txBox="1"/>
          <p:nvPr/>
        </p:nvSpPr>
        <p:spPr>
          <a:xfrm>
            <a:off x="2487759" y="2897619"/>
            <a:ext cx="441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srgbClr val="00B050"/>
                </a:solidFill>
                <a:latin typeface="Calibri" panose="020F0502020204030204"/>
              </a:rPr>
              <a:t>1</a:t>
            </a:r>
            <a:endParaRPr lang="fr-CA" altLang="zh-TW" dirty="0">
              <a:solidFill>
                <a:srgbClr val="00B050"/>
              </a:solidFill>
              <a:latin typeface="Calibri" panose="020F0502020204030204"/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2480676" y="4453418"/>
            <a:ext cx="458287" cy="4487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cxnSp>
        <p:nvCxnSpPr>
          <p:cNvPr id="133" name="直線單箭頭接點 132"/>
          <p:cNvCxnSpPr/>
          <p:nvPr/>
        </p:nvCxnSpPr>
        <p:spPr>
          <a:xfrm flipV="1">
            <a:off x="2707578" y="4070218"/>
            <a:ext cx="0" cy="3841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文字方塊 133"/>
          <p:cNvSpPr txBox="1"/>
          <p:nvPr/>
        </p:nvSpPr>
        <p:spPr>
          <a:xfrm>
            <a:off x="2497284" y="4446958"/>
            <a:ext cx="441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srgbClr val="00B050"/>
                </a:solidFill>
                <a:latin typeface="Calibri" panose="020F0502020204030204"/>
              </a:rPr>
              <a:t>0</a:t>
            </a:r>
            <a:endParaRPr lang="fr-CA" altLang="zh-TW" dirty="0">
              <a:solidFill>
                <a:srgbClr val="00B050"/>
              </a:solidFill>
              <a:latin typeface="Calibri" panose="020F0502020204030204"/>
            </a:endParaRPr>
          </a:p>
        </p:txBody>
      </p:sp>
      <p:sp>
        <p:nvSpPr>
          <p:cNvPr id="135" name="文字方塊 134"/>
          <p:cNvSpPr txBox="1"/>
          <p:nvPr/>
        </p:nvSpPr>
        <p:spPr>
          <a:xfrm>
            <a:off x="2410434" y="1887389"/>
            <a:ext cx="43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srgbClr val="FF0000"/>
                </a:solidFill>
                <a:latin typeface="Calibri" panose="020F0502020204030204"/>
              </a:rPr>
              <a:t>4</a:t>
            </a:r>
            <a:endParaRPr lang="fr-CA" altLang="zh-TW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36" name="文字方塊 135"/>
          <p:cNvSpPr txBox="1"/>
          <p:nvPr/>
        </p:nvSpPr>
        <p:spPr>
          <a:xfrm>
            <a:off x="2296396" y="3491256"/>
            <a:ext cx="68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srgbClr val="FF0000"/>
                </a:solidFill>
                <a:latin typeface="Calibri" panose="020F0502020204030204"/>
              </a:rPr>
              <a:t>-2</a:t>
            </a:r>
            <a:endParaRPr lang="fr-CA" altLang="zh-TW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38" name="文字方塊 137"/>
          <p:cNvSpPr txBox="1"/>
          <p:nvPr/>
        </p:nvSpPr>
        <p:spPr>
          <a:xfrm>
            <a:off x="3109050" y="1848457"/>
            <a:ext cx="81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srgbClr val="0000FF"/>
                </a:solidFill>
                <a:latin typeface="Calibri" panose="020F0502020204030204"/>
              </a:rPr>
              <a:t>0.98</a:t>
            </a:r>
            <a:endParaRPr lang="fr-CA" altLang="zh-TW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139" name="文字方塊 138"/>
          <p:cNvSpPr txBox="1"/>
          <p:nvPr/>
        </p:nvSpPr>
        <p:spPr>
          <a:xfrm>
            <a:off x="3131369" y="3453988"/>
            <a:ext cx="811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srgbClr val="0000FF"/>
                </a:solidFill>
                <a:latin typeface="Calibri" panose="020F0502020204030204"/>
              </a:rPr>
              <a:t>0.12</a:t>
            </a:r>
            <a:endParaRPr lang="fr-CA" altLang="zh-TW" dirty="0">
              <a:solidFill>
                <a:srgbClr val="0000FF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129083" y="4945236"/>
                <a:ext cx="701346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CA" altLang="zh-TW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altLang="zh-TW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CA" altLang="zh-TW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altLang="zh-TW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A" altLang="zh-TW" dirty="0">
                  <a:solidFill>
                    <a:srgbClr val="0000FF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83" y="4945236"/>
                <a:ext cx="701346" cy="65729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1700780" y="4956715"/>
                <a:ext cx="1408270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CA" altLang="zh-TW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altLang="zh-TW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CA" altLang="zh-TW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fr-CA" altLang="zh-TW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altLang="zh-TW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fr-CA" altLang="zh-TW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A" altLang="zh-TW" dirty="0">
                  <a:solidFill>
                    <a:srgbClr val="FFC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780" y="4956715"/>
                <a:ext cx="1408270" cy="65729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3826619" y="513356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CA" altLang="zh-TW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6619" y="5133568"/>
                <a:ext cx="298159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0408" r="-20408" b="-491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4116577" y="4934297"/>
                <a:ext cx="472117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CA" altLang="zh-TW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altLang="zh-TW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CA" altLang="zh-TW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altLang="zh-TW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A" altLang="zh-TW" dirty="0">
                  <a:solidFill>
                    <a:srgbClr val="00B05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577" y="4934297"/>
                <a:ext cx="472117" cy="65729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5084371" y="4974178"/>
                <a:ext cx="874470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CA" altLang="zh-TW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altLang="zh-TW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CA" altLang="zh-TW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fr-CA" altLang="zh-TW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.98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altLang="zh-TW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0.12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A" altLang="zh-TW" dirty="0">
                  <a:solidFill>
                    <a:srgbClr val="0000FF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371" y="4974178"/>
                <a:ext cx="874470" cy="65729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696077" y="5011829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altLang="zh-TW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CA" altLang="zh-TW" dirty="0">
                  <a:solidFill>
                    <a:srgbClr val="0000FF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077" y="5011829"/>
                <a:ext cx="482824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矩形 77"/>
          <p:cNvSpPr/>
          <p:nvPr/>
        </p:nvSpPr>
        <p:spPr>
          <a:xfrm>
            <a:off x="748793" y="2238093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17550" y="3879866"/>
            <a:ext cx="342900" cy="342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800" dirty="0">
              <a:solidFill>
                <a:prstClr val="black"/>
              </a:solidFill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760961" y="2224638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srgbClr val="0000FF"/>
                </a:solidFill>
                <a:latin typeface="Calibri" panose="020F0502020204030204"/>
              </a:rPr>
              <a:t>1</a:t>
            </a:r>
            <a:endParaRPr lang="fr-CA" altLang="zh-TW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664366" y="3814323"/>
            <a:ext cx="488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smtClean="0">
                <a:solidFill>
                  <a:srgbClr val="0000FF"/>
                </a:solidFill>
                <a:latin typeface="Calibri" panose="020F0502020204030204"/>
              </a:rPr>
              <a:t>-1</a:t>
            </a:r>
            <a:endParaRPr lang="fr-CA" altLang="zh-TW" dirty="0">
              <a:solidFill>
                <a:srgbClr val="0000FF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/>
              <p:cNvSpPr txBox="1"/>
              <p:nvPr/>
            </p:nvSpPr>
            <p:spPr>
              <a:xfrm>
                <a:off x="2843018" y="5961283"/>
                <a:ext cx="701346" cy="657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CA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fr-CA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CA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fr-CA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fr-CA" altLang="zh-TW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7" name="文字方塊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018" y="5961283"/>
                <a:ext cx="701346" cy="65729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大括弧 8"/>
          <p:cNvSpPr/>
          <p:nvPr/>
        </p:nvSpPr>
        <p:spPr>
          <a:xfrm rot="5400000">
            <a:off x="3107453" y="4362589"/>
            <a:ext cx="172476" cy="2790006"/>
          </a:xfrm>
          <a:prstGeom prst="rightBrace">
            <a:avLst>
              <a:gd name="adj1" fmla="val 115390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CA" altLang="zh-TW" sz="1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136"/>
              <p:cNvSpPr txBox="1"/>
              <p:nvPr/>
            </p:nvSpPr>
            <p:spPr>
              <a:xfrm>
                <a:off x="7186477" y="821159"/>
                <a:ext cx="175855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fr-CA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fr-CA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fr-CA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CA" altLang="zh-TW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fr-CA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fr-CA" altLang="zh-TW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CA" altLang="zh-TW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64" name="文字方塊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477" y="821159"/>
                <a:ext cx="1758558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necteur droit avec flèche 6"/>
          <p:cNvCxnSpPr/>
          <p:nvPr/>
        </p:nvCxnSpPr>
        <p:spPr>
          <a:xfrm flipV="1">
            <a:off x="1120935" y="5442751"/>
            <a:ext cx="227967" cy="228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字方塊 112"/>
          <p:cNvSpPr txBox="1"/>
          <p:nvPr/>
        </p:nvSpPr>
        <p:spPr>
          <a:xfrm>
            <a:off x="407162" y="5557052"/>
            <a:ext cx="1448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dirty="0" err="1" smtClean="0">
                <a:solidFill>
                  <a:srgbClr val="FFC000"/>
                </a:solidFill>
                <a:latin typeface="Calibri" panose="020F0502020204030204"/>
              </a:rPr>
              <a:t>Sigmoide</a:t>
            </a:r>
            <a:endParaRPr lang="fr-CA" altLang="zh-TW" dirty="0">
              <a:solidFill>
                <a:srgbClr val="FFC000"/>
              </a:solidFill>
              <a:latin typeface="Calibri" panose="020F0502020204030204"/>
            </a:endParaRPr>
          </a:p>
        </p:txBody>
      </p:sp>
      <p:sp>
        <p:nvSpPr>
          <p:cNvPr id="73" name="文字方塊 3"/>
          <p:cNvSpPr txBox="1"/>
          <p:nvPr/>
        </p:nvSpPr>
        <p:spPr>
          <a:xfrm>
            <a:off x="5980221" y="4899952"/>
            <a:ext cx="2856130" cy="18158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CA" altLang="zh-TW" sz="2800" dirty="0" smtClean="0">
                <a:solidFill>
                  <a:prstClr val="white"/>
                </a:solidFill>
              </a:rPr>
              <a:t>Brassage de nombres à répéter pour toutes les couches!</a:t>
            </a:r>
            <a:endParaRPr lang="fr-CA" altLang="zh-TW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93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3" grpId="0"/>
      <p:bldP spid="114" grpId="0"/>
      <p:bldP spid="115" grpId="0"/>
      <p:bldP spid="116" grpId="0"/>
      <p:bldP spid="120" grpId="0"/>
      <p:bldP spid="134" grpId="0"/>
      <p:bldP spid="135" grpId="0"/>
      <p:bldP spid="136" grpId="0"/>
      <p:bldP spid="138" grpId="0"/>
      <p:bldP spid="139" grpId="0"/>
      <p:bldP spid="3" grpId="0"/>
      <p:bldP spid="70" grpId="0"/>
      <p:bldP spid="71" grpId="0"/>
      <p:bldP spid="67" grpId="0"/>
      <p:bldP spid="68" grpId="0"/>
      <p:bldP spid="5" grpId="0"/>
      <p:bldP spid="81" grpId="0"/>
      <p:bldP spid="82" grpId="0"/>
      <p:bldP spid="97" grpId="0"/>
      <p:bldP spid="9" grpId="0" animBg="1"/>
      <p:bldP spid="69" grpId="0"/>
      <p:bldP spid="7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24166</TotalTime>
  <Words>3277</Words>
  <Application>Microsoft Office PowerPoint</Application>
  <PresentationFormat>Affichage à l'écran (4:3)</PresentationFormat>
  <Paragraphs>980</Paragraphs>
  <Slides>57</Slides>
  <Notes>41</Notes>
  <HiddenSlides>2</HiddenSlides>
  <MMClips>0</MMClips>
  <ScaleCrop>false</ScaleCrop>
  <HeadingPairs>
    <vt:vector size="8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5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57</vt:i4>
      </vt:variant>
    </vt:vector>
  </HeadingPairs>
  <TitlesOfParts>
    <vt:vector size="81" baseType="lpstr">
      <vt:lpstr>Arial Unicode MS</vt:lpstr>
      <vt:lpstr>Arial</vt:lpstr>
      <vt:lpstr>Calibri</vt:lpstr>
      <vt:lpstr>Calibri Light</vt:lpstr>
      <vt:lpstr>Cambria Math</vt:lpstr>
      <vt:lpstr>Comic Sans MS</vt:lpstr>
      <vt:lpstr>Georgia</vt:lpstr>
      <vt:lpstr>新細明體</vt:lpstr>
      <vt:lpstr>Segoe UI</vt:lpstr>
      <vt:lpstr>Symbol</vt:lpstr>
      <vt:lpstr>Tahoma</vt:lpstr>
      <vt:lpstr>times</vt:lpstr>
      <vt:lpstr>Times New Roman</vt:lpstr>
      <vt:lpstr>Webdings</vt:lpstr>
      <vt:lpstr>Wingdings</vt:lpstr>
      <vt:lpstr>Wingdings 2</vt:lpstr>
      <vt:lpstr>Default Design</vt:lpstr>
      <vt:lpstr>Office Theme</vt:lpstr>
      <vt:lpstr>1_Office Theme</vt:lpstr>
      <vt:lpstr>2_Office Theme</vt:lpstr>
      <vt:lpstr>3_Office Theme</vt:lpstr>
      <vt:lpstr>方程式</vt:lpstr>
      <vt:lpstr>Équation</vt:lpstr>
      <vt:lpstr>Equation</vt:lpstr>
      <vt:lpstr>Le Perceptron Multicouches et l’apprentissage par retropropagation d’erreur</vt:lpstr>
      <vt:lpstr>Une histoire courte…</vt:lpstr>
      <vt:lpstr>Perceptron multicouches</vt:lpstr>
      <vt:lpstr>Perceptron multicouches</vt:lpstr>
      <vt:lpstr>Expressive Capabilities of ANN</vt:lpstr>
      <vt:lpstr>Propriétés générales</vt:lpstr>
      <vt:lpstr>Présentation PowerPoint</vt:lpstr>
      <vt:lpstr>Topologie et fonctions de sortie</vt:lpstr>
      <vt:lpstr>Exemple de calcul neuronal  </vt:lpstr>
      <vt:lpstr>Exemple de calculs de sortie</vt:lpstr>
      <vt:lpstr>En général…</vt:lpstr>
      <vt:lpstr>En général… </vt:lpstr>
      <vt:lpstr>En résumé…</vt:lpstr>
      <vt:lpstr>Example d’application</vt:lpstr>
      <vt:lpstr>Exemple d’application : Reconnaissance des chiffres manuscrits</vt:lpstr>
      <vt:lpstr>Softmax</vt:lpstr>
      <vt:lpstr>Softmax</vt:lpstr>
      <vt:lpstr>Exemple d’application : Reconnaissance des chiffres manuscrits</vt:lpstr>
      <vt:lpstr>Réglage des paramètres du MLP</vt:lpstr>
      <vt:lpstr>Préparation de l’apprentissage</vt:lpstr>
      <vt:lpstr>Coût</vt:lpstr>
      <vt:lpstr>Coût total</vt:lpstr>
      <vt:lpstr>Méthode des moindres carrés de Widrow-Hoff</vt:lpstr>
      <vt:lpstr>L’apprentissage par  descente de gradient</vt:lpstr>
      <vt:lpstr>La descente de gradient</vt:lpstr>
      <vt:lpstr>La descente de gradient</vt:lpstr>
      <vt:lpstr>Mise en oeuvre</vt:lpstr>
      <vt:lpstr>L’algorithme de retropropagation d’erreur</vt:lpstr>
      <vt:lpstr>L’algorithme de retropropagation de l’erreur</vt:lpstr>
      <vt:lpstr>Adaptation des poids de la couche de sortie</vt:lpstr>
      <vt:lpstr>Adaptation des poids de la couche cachée</vt:lpstr>
      <vt:lpstr>Adaptation des poids de la couche cachée</vt:lpstr>
      <vt:lpstr>Algorithme pour MLP à une couche cachée</vt:lpstr>
      <vt:lpstr>Présentation PowerPoint</vt:lpstr>
      <vt:lpstr>Pseudocode</vt:lpstr>
      <vt:lpstr>Présentation PowerPoint</vt:lpstr>
      <vt:lpstr>Ex. de code de mise en œuvre: 3 neurones d’entrée, 2 cachés, 1 de sortie, sortie sigmoïdale</vt:lpstr>
      <vt:lpstr>Les APIs rendent la vie plus simple encore</vt:lpstr>
      <vt:lpstr>Points forts des réseaux PMC</vt:lpstr>
      <vt:lpstr>Points faibles des réseaux PMC</vt:lpstr>
      <vt:lpstr>Points faibles des réseaux PMC</vt:lpstr>
      <vt:lpstr>Minima locaux</vt:lpstr>
      <vt:lpstr>En fait, les embuches sont nombreuses…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 d’application : ou exclusif</vt:lpstr>
      <vt:lpstr>Exemple de code python de base</vt:lpstr>
      <vt:lpstr>Encoder-Decoder Binaire à 8 bits  </vt:lpstr>
      <vt:lpstr>Évolution de l’erreur quadratique totale à l’entrainement et des sorties des unités cachées</vt:lpstr>
      <vt:lpstr>Présentation PowerPoint</vt:lpstr>
      <vt:lpstr>Présentation PowerPoint</vt:lpstr>
      <vt:lpstr>Présentation PowerPoint</vt:lpstr>
      <vt:lpstr>Clés du succès</vt:lpstr>
    </vt:vector>
  </TitlesOfParts>
  <Company>University of Maryland Baltimore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Networks</dc:title>
  <dc:creator>qxu1</dc:creator>
  <cp:lastModifiedBy>Boukadoum, A. Mounir</cp:lastModifiedBy>
  <cp:revision>187</cp:revision>
  <dcterms:created xsi:type="dcterms:W3CDTF">2001-02-02T18:36:44Z</dcterms:created>
  <dcterms:modified xsi:type="dcterms:W3CDTF">2019-10-03T16:15:32Z</dcterms:modified>
</cp:coreProperties>
</file>