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6" r:id="rId4"/>
  </p:sldMasterIdLst>
  <p:notesMasterIdLst>
    <p:notesMasterId r:id="rId53"/>
  </p:notesMasterIdLst>
  <p:handoutMasterIdLst>
    <p:handoutMasterId r:id="rId54"/>
  </p:handoutMasterIdLst>
  <p:sldIdLst>
    <p:sldId id="441" r:id="rId5"/>
    <p:sldId id="456" r:id="rId6"/>
    <p:sldId id="457" r:id="rId7"/>
    <p:sldId id="452" r:id="rId8"/>
    <p:sldId id="455" r:id="rId9"/>
    <p:sldId id="453" r:id="rId10"/>
    <p:sldId id="454" r:id="rId11"/>
    <p:sldId id="442" r:id="rId12"/>
    <p:sldId id="443" r:id="rId13"/>
    <p:sldId id="444" r:id="rId14"/>
    <p:sldId id="446" r:id="rId15"/>
    <p:sldId id="458" r:id="rId16"/>
    <p:sldId id="428" r:id="rId17"/>
    <p:sldId id="437" r:id="rId18"/>
    <p:sldId id="431" r:id="rId19"/>
    <p:sldId id="421" r:id="rId20"/>
    <p:sldId id="419" r:id="rId21"/>
    <p:sldId id="417" r:id="rId22"/>
    <p:sldId id="415" r:id="rId23"/>
    <p:sldId id="422" r:id="rId24"/>
    <p:sldId id="425" r:id="rId25"/>
    <p:sldId id="427" r:id="rId26"/>
    <p:sldId id="447" r:id="rId27"/>
    <p:sldId id="326" r:id="rId28"/>
    <p:sldId id="330" r:id="rId29"/>
    <p:sldId id="331" r:id="rId30"/>
    <p:sldId id="334" r:id="rId31"/>
    <p:sldId id="338" r:id="rId32"/>
    <p:sldId id="339" r:id="rId33"/>
    <p:sldId id="340" r:id="rId34"/>
    <p:sldId id="404" r:id="rId35"/>
    <p:sldId id="346" r:id="rId36"/>
    <p:sldId id="347" r:id="rId37"/>
    <p:sldId id="348" r:id="rId38"/>
    <p:sldId id="406" r:id="rId39"/>
    <p:sldId id="366" r:id="rId40"/>
    <p:sldId id="367" r:id="rId41"/>
    <p:sldId id="368" r:id="rId42"/>
    <p:sldId id="371" r:id="rId43"/>
    <p:sldId id="373" r:id="rId44"/>
    <p:sldId id="409" r:id="rId45"/>
    <p:sldId id="414" r:id="rId46"/>
    <p:sldId id="377" r:id="rId47"/>
    <p:sldId id="440" r:id="rId48"/>
    <p:sldId id="448" r:id="rId49"/>
    <p:sldId id="449" r:id="rId50"/>
    <p:sldId id="450" r:id="rId51"/>
    <p:sldId id="451" r:id="rId52"/>
  </p:sldIdLst>
  <p:sldSz cx="12192000" cy="6858000"/>
  <p:notesSz cx="10058400" cy="6946900"/>
  <p:kinsoku lang="ja-JP" invalStChars="、。，．・：；？！゛゜ヽヾゝゞ々ー’”）〕］｝〉》」』】°‰′″℃￠％ぁぃぅぇぉっゃゅょゎァィゥェォッャュョヮヵヶ!%),.:;?]}｡｣､･ｧｨｩｪｫｬｭｮｯｰﾞﾟ" invalEndChars="‘“（〔［｛〈《「『【￥＄$([\{｢￡"/>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88">
          <p15:clr>
            <a:srgbClr val="A4A3A4"/>
          </p15:clr>
        </p15:guide>
        <p15:guide id="2" pos="3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4F8A"/>
    <a:srgbClr val="E9D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15285-F1EE-45BC-B5F5-005DA04B4CAD}" v="107" dt="2025-12-01T17:26:11.1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5" autoAdjust="0"/>
    <p:restoredTop sz="96761" autoAdjust="0"/>
  </p:normalViewPr>
  <p:slideViewPr>
    <p:cSldViewPr snapToGrid="0">
      <p:cViewPr varScale="1">
        <p:scale>
          <a:sx n="126" d="100"/>
          <a:sy n="126" d="100"/>
        </p:scale>
        <p:origin x="357" y="72"/>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1" d="100"/>
          <a:sy n="101" d="100"/>
        </p:scale>
        <p:origin x="1200" y="66"/>
      </p:cViewPr>
      <p:guideLst>
        <p:guide orient="horz" pos="2188"/>
        <p:guide pos="316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kadoum, A. Mounir" userId="b7bd8864-7f11-4e02-955e-45bf86893dcf" providerId="ADAL" clId="{6CC15285-F1EE-45BC-B5F5-005DA04B4CAD}"/>
    <pc:docChg chg="undo redo custSel addSld delSld modSld sldOrd">
      <pc:chgData name="Boukadoum, A. Mounir" userId="b7bd8864-7f11-4e02-955e-45bf86893dcf" providerId="ADAL" clId="{6CC15285-F1EE-45BC-B5F5-005DA04B4CAD}" dt="2023-12-11T22:41:09.617" v="4450" actId="1076"/>
      <pc:docMkLst>
        <pc:docMk/>
      </pc:docMkLst>
      <pc:sldChg chg="modSp mod">
        <pc:chgData name="Boukadoum, A. Mounir" userId="b7bd8864-7f11-4e02-955e-45bf86893dcf" providerId="ADAL" clId="{6CC15285-F1EE-45BC-B5F5-005DA04B4CAD}" dt="2023-12-11T21:43:37.127" v="3262" actId="6549"/>
        <pc:sldMkLst>
          <pc:docMk/>
          <pc:sldMk cId="0" sldId="326"/>
        </pc:sldMkLst>
      </pc:sldChg>
      <pc:sldChg chg="addSp delSp modSp mod">
        <pc:chgData name="Boukadoum, A. Mounir" userId="b7bd8864-7f11-4e02-955e-45bf86893dcf" providerId="ADAL" clId="{6CC15285-F1EE-45BC-B5F5-005DA04B4CAD}" dt="2023-12-11T21:51:29.502" v="3451" actId="108"/>
        <pc:sldMkLst>
          <pc:docMk/>
          <pc:sldMk cId="0" sldId="331"/>
        </pc:sldMkLst>
      </pc:sldChg>
      <pc:sldChg chg="addSp delSp modSp mod">
        <pc:chgData name="Boukadoum, A. Mounir" userId="b7bd8864-7f11-4e02-955e-45bf86893dcf" providerId="ADAL" clId="{6CC15285-F1EE-45BC-B5F5-005DA04B4CAD}" dt="2023-12-11T22:03:47.375" v="3600" actId="20577"/>
        <pc:sldMkLst>
          <pc:docMk/>
          <pc:sldMk cId="0" sldId="334"/>
        </pc:sldMkLst>
      </pc:sldChg>
      <pc:sldChg chg="delSp modSp mod">
        <pc:chgData name="Boukadoum, A. Mounir" userId="b7bd8864-7f11-4e02-955e-45bf86893dcf" providerId="ADAL" clId="{6CC15285-F1EE-45BC-B5F5-005DA04B4CAD}" dt="2023-12-11T22:05:51.599" v="3609" actId="108"/>
        <pc:sldMkLst>
          <pc:docMk/>
          <pc:sldMk cId="0" sldId="338"/>
        </pc:sldMkLst>
      </pc:sldChg>
      <pc:sldChg chg="addSp delSp modSp mod">
        <pc:chgData name="Boukadoum, A. Mounir" userId="b7bd8864-7f11-4e02-955e-45bf86893dcf" providerId="ADAL" clId="{6CC15285-F1EE-45BC-B5F5-005DA04B4CAD}" dt="2023-12-11T22:07:42.318" v="3689" actId="14100"/>
        <pc:sldMkLst>
          <pc:docMk/>
          <pc:sldMk cId="0" sldId="339"/>
        </pc:sldMkLst>
      </pc:sldChg>
      <pc:sldChg chg="addSp modSp mod">
        <pc:chgData name="Boukadoum, A. Mounir" userId="b7bd8864-7f11-4e02-955e-45bf86893dcf" providerId="ADAL" clId="{6CC15285-F1EE-45BC-B5F5-005DA04B4CAD}" dt="2023-12-11T22:13:09.482" v="3927" actId="1076"/>
        <pc:sldMkLst>
          <pc:docMk/>
          <pc:sldMk cId="0" sldId="340"/>
        </pc:sldMkLst>
      </pc:sldChg>
      <pc:sldChg chg="delSp del mod">
        <pc:chgData name="Boukadoum, A. Mounir" userId="b7bd8864-7f11-4e02-955e-45bf86893dcf" providerId="ADAL" clId="{6CC15285-F1EE-45BC-B5F5-005DA04B4CAD}" dt="2023-12-11T22:13:14.357" v="3928" actId="47"/>
        <pc:sldMkLst>
          <pc:docMk/>
          <pc:sldMk cId="0" sldId="342"/>
        </pc:sldMkLst>
      </pc:sldChg>
      <pc:sldChg chg="addSp delSp modSp mod">
        <pc:chgData name="Boukadoum, A. Mounir" userId="b7bd8864-7f11-4e02-955e-45bf86893dcf" providerId="ADAL" clId="{6CC15285-F1EE-45BC-B5F5-005DA04B4CAD}" dt="2023-12-11T22:22:18.680" v="4150" actId="6549"/>
        <pc:sldMkLst>
          <pc:docMk/>
          <pc:sldMk cId="0" sldId="347"/>
        </pc:sldMkLst>
      </pc:sldChg>
      <pc:sldChg chg="modSp mod">
        <pc:chgData name="Boukadoum, A. Mounir" userId="b7bd8864-7f11-4e02-955e-45bf86893dcf" providerId="ADAL" clId="{6CC15285-F1EE-45BC-B5F5-005DA04B4CAD}" dt="2023-12-11T22:31:44.636" v="4284" actId="20577"/>
        <pc:sldMkLst>
          <pc:docMk/>
          <pc:sldMk cId="0" sldId="366"/>
        </pc:sldMkLst>
      </pc:sldChg>
      <pc:sldChg chg="modSp mod">
        <pc:chgData name="Boukadoum, A. Mounir" userId="b7bd8864-7f11-4e02-955e-45bf86893dcf" providerId="ADAL" clId="{6CC15285-F1EE-45BC-B5F5-005DA04B4CAD}" dt="2023-12-11T22:32:11.179" v="4285" actId="948"/>
        <pc:sldMkLst>
          <pc:docMk/>
          <pc:sldMk cId="0" sldId="367"/>
        </pc:sldMkLst>
      </pc:sldChg>
      <pc:sldChg chg="modSp mod">
        <pc:chgData name="Boukadoum, A. Mounir" userId="b7bd8864-7f11-4e02-955e-45bf86893dcf" providerId="ADAL" clId="{6CC15285-F1EE-45BC-B5F5-005DA04B4CAD}" dt="2023-12-11T22:27:44.393" v="4227" actId="6549"/>
        <pc:sldMkLst>
          <pc:docMk/>
          <pc:sldMk cId="0" sldId="368"/>
        </pc:sldMkLst>
      </pc:sldChg>
      <pc:sldChg chg="addSp delSp modSp mod">
        <pc:chgData name="Boukadoum, A. Mounir" userId="b7bd8864-7f11-4e02-955e-45bf86893dcf" providerId="ADAL" clId="{6CC15285-F1EE-45BC-B5F5-005DA04B4CAD}" dt="2023-12-11T22:33:24.680" v="4293" actId="20577"/>
        <pc:sldMkLst>
          <pc:docMk/>
          <pc:sldMk cId="0" sldId="371"/>
        </pc:sldMkLst>
      </pc:sldChg>
      <pc:sldChg chg="delSp del mod">
        <pc:chgData name="Boukadoum, A. Mounir" userId="b7bd8864-7f11-4e02-955e-45bf86893dcf" providerId="ADAL" clId="{6CC15285-F1EE-45BC-B5F5-005DA04B4CAD}" dt="2023-12-11T22:33:04.525" v="4291" actId="47"/>
        <pc:sldMkLst>
          <pc:docMk/>
          <pc:sldMk cId="0" sldId="372"/>
        </pc:sldMkLst>
      </pc:sldChg>
      <pc:sldChg chg="addSp modSp mod">
        <pc:chgData name="Boukadoum, A. Mounir" userId="b7bd8864-7f11-4e02-955e-45bf86893dcf" providerId="ADAL" clId="{6CC15285-F1EE-45BC-B5F5-005DA04B4CAD}" dt="2023-12-11T22:37:28.709" v="4347" actId="1076"/>
        <pc:sldMkLst>
          <pc:docMk/>
          <pc:sldMk cId="0" sldId="373"/>
        </pc:sldMkLst>
      </pc:sldChg>
      <pc:sldChg chg="modSp mod">
        <pc:chgData name="Boukadoum, A. Mounir" userId="b7bd8864-7f11-4e02-955e-45bf86893dcf" providerId="ADAL" clId="{6CC15285-F1EE-45BC-B5F5-005DA04B4CAD}" dt="2023-12-11T22:30:28.432" v="4273" actId="20577"/>
        <pc:sldMkLst>
          <pc:docMk/>
          <pc:sldMk cId="0" sldId="404"/>
        </pc:sldMkLst>
      </pc:sldChg>
      <pc:sldChg chg="addSp modSp mod">
        <pc:chgData name="Boukadoum, A. Mounir" userId="b7bd8864-7f11-4e02-955e-45bf86893dcf" providerId="ADAL" clId="{6CC15285-F1EE-45BC-B5F5-005DA04B4CAD}" dt="2023-12-11T22:31:27.709" v="4280" actId="948"/>
        <pc:sldMkLst>
          <pc:docMk/>
          <pc:sldMk cId="0" sldId="406"/>
        </pc:sldMkLst>
      </pc:sldChg>
      <pc:sldChg chg="modSp del mod">
        <pc:chgData name="Boukadoum, A. Mounir" userId="b7bd8864-7f11-4e02-955e-45bf86893dcf" providerId="ADAL" clId="{6CC15285-F1EE-45BC-B5F5-005DA04B4CAD}" dt="2023-12-11T22:31:34.458" v="4281" actId="47"/>
        <pc:sldMkLst>
          <pc:docMk/>
          <pc:sldMk cId="0" sldId="407"/>
        </pc:sldMkLst>
      </pc:sldChg>
      <pc:sldChg chg="addSp modSp mod">
        <pc:chgData name="Boukadoum, A. Mounir" userId="b7bd8864-7f11-4e02-955e-45bf86893dcf" providerId="ADAL" clId="{6CC15285-F1EE-45BC-B5F5-005DA04B4CAD}" dt="2023-12-11T22:40:26.601" v="4446" actId="6549"/>
        <pc:sldMkLst>
          <pc:docMk/>
          <pc:sldMk cId="0" sldId="409"/>
        </pc:sldMkLst>
      </pc:sldChg>
      <pc:sldChg chg="addSp delSp modSp del mod">
        <pc:chgData name="Boukadoum, A. Mounir" userId="b7bd8864-7f11-4e02-955e-45bf86893dcf" providerId="ADAL" clId="{6CC15285-F1EE-45BC-B5F5-005DA04B4CAD}" dt="2023-12-11T22:37:34.947" v="4348" actId="47"/>
        <pc:sldMkLst>
          <pc:docMk/>
          <pc:sldMk cId="0" sldId="411"/>
        </pc:sldMkLst>
      </pc:sldChg>
      <pc:sldChg chg="delSp del mod">
        <pc:chgData name="Boukadoum, A. Mounir" userId="b7bd8864-7f11-4e02-955e-45bf86893dcf" providerId="ADAL" clId="{6CC15285-F1EE-45BC-B5F5-005DA04B4CAD}" dt="2023-12-11T22:40:32.616" v="4447" actId="47"/>
        <pc:sldMkLst>
          <pc:docMk/>
          <pc:sldMk cId="0" sldId="413"/>
        </pc:sldMkLst>
      </pc:sldChg>
      <pc:sldChg chg="modSp mod">
        <pc:chgData name="Boukadoum, A. Mounir" userId="b7bd8864-7f11-4e02-955e-45bf86893dcf" providerId="ADAL" clId="{6CC15285-F1EE-45BC-B5F5-005DA04B4CAD}" dt="2023-12-11T22:41:09.617" v="4450" actId="1076"/>
        <pc:sldMkLst>
          <pc:docMk/>
          <pc:sldMk cId="0" sldId="414"/>
        </pc:sldMkLst>
      </pc:sldChg>
      <pc:sldChg chg="modSp mod">
        <pc:chgData name="Boukadoum, A. Mounir" userId="b7bd8864-7f11-4e02-955e-45bf86893dcf" providerId="ADAL" clId="{6CC15285-F1EE-45BC-B5F5-005DA04B4CAD}" dt="2023-12-11T21:10:43.172" v="3007" actId="948"/>
        <pc:sldMkLst>
          <pc:docMk/>
          <pc:sldMk cId="0" sldId="415"/>
        </pc:sldMkLst>
      </pc:sldChg>
      <pc:sldChg chg="modSp mod">
        <pc:chgData name="Boukadoum, A. Mounir" userId="b7bd8864-7f11-4e02-955e-45bf86893dcf" providerId="ADAL" clId="{6CC15285-F1EE-45BC-B5F5-005DA04B4CAD}" dt="2023-12-11T21:07:02.583" v="2991" actId="20577"/>
        <pc:sldMkLst>
          <pc:docMk/>
          <pc:sldMk cId="0" sldId="419"/>
        </pc:sldMkLst>
      </pc:sldChg>
      <pc:sldChg chg="modSp mod">
        <pc:chgData name="Boukadoum, A. Mounir" userId="b7bd8864-7f11-4e02-955e-45bf86893dcf" providerId="ADAL" clId="{6CC15285-F1EE-45BC-B5F5-005DA04B4CAD}" dt="2023-12-11T21:01:49.580" v="2888" actId="948"/>
        <pc:sldMkLst>
          <pc:docMk/>
          <pc:sldMk cId="0" sldId="421"/>
        </pc:sldMkLst>
      </pc:sldChg>
      <pc:sldChg chg="addSp delSp modSp mod">
        <pc:chgData name="Boukadoum, A. Mounir" userId="b7bd8864-7f11-4e02-955e-45bf86893dcf" providerId="ADAL" clId="{6CC15285-F1EE-45BC-B5F5-005DA04B4CAD}" dt="2023-12-11T21:16:54.181" v="3096" actId="207"/>
        <pc:sldMkLst>
          <pc:docMk/>
          <pc:sldMk cId="0" sldId="422"/>
        </pc:sldMkLst>
      </pc:sldChg>
      <pc:sldChg chg="addSp delSp modSp mod">
        <pc:chgData name="Boukadoum, A. Mounir" userId="b7bd8864-7f11-4e02-955e-45bf86893dcf" providerId="ADAL" clId="{6CC15285-F1EE-45BC-B5F5-005DA04B4CAD}" dt="2023-12-11T21:27:51.126" v="3160" actId="20577"/>
        <pc:sldMkLst>
          <pc:docMk/>
          <pc:sldMk cId="0" sldId="425"/>
        </pc:sldMkLst>
      </pc:sldChg>
      <pc:sldChg chg="modSp mod">
        <pc:chgData name="Boukadoum, A. Mounir" userId="b7bd8864-7f11-4e02-955e-45bf86893dcf" providerId="ADAL" clId="{6CC15285-F1EE-45BC-B5F5-005DA04B4CAD}" dt="2023-12-11T21:29:22.422" v="3167" actId="6549"/>
        <pc:sldMkLst>
          <pc:docMk/>
          <pc:sldMk cId="0" sldId="427"/>
        </pc:sldMkLst>
      </pc:sldChg>
      <pc:sldChg chg="modSp mod">
        <pc:chgData name="Boukadoum, A. Mounir" userId="b7bd8864-7f11-4e02-955e-45bf86893dcf" providerId="ADAL" clId="{6CC15285-F1EE-45BC-B5F5-005DA04B4CAD}" dt="2023-12-11T21:02:38.952" v="2891" actId="948"/>
        <pc:sldMkLst>
          <pc:docMk/>
          <pc:sldMk cId="0" sldId="431"/>
        </pc:sldMkLst>
      </pc:sldChg>
      <pc:sldChg chg="modSp mod">
        <pc:chgData name="Boukadoum, A. Mounir" userId="b7bd8864-7f11-4e02-955e-45bf86893dcf" providerId="ADAL" clId="{6CC15285-F1EE-45BC-B5F5-005DA04B4CAD}" dt="2023-12-11T21:02:20.469" v="2890" actId="114"/>
        <pc:sldMkLst>
          <pc:docMk/>
          <pc:sldMk cId="0" sldId="437"/>
        </pc:sldMkLst>
      </pc:sldChg>
      <pc:sldChg chg="delSp modSp mod">
        <pc:chgData name="Boukadoum, A. Mounir" userId="b7bd8864-7f11-4e02-955e-45bf86893dcf" providerId="ADAL" clId="{6CC15285-F1EE-45BC-B5F5-005DA04B4CAD}" dt="2023-12-11T20:47:36.904" v="2834" actId="478"/>
        <pc:sldMkLst>
          <pc:docMk/>
          <pc:sldMk cId="0" sldId="443"/>
        </pc:sldMkLst>
      </pc:sldChg>
      <pc:sldChg chg="modNotesTx">
        <pc:chgData name="Boukadoum, A. Mounir" userId="b7bd8864-7f11-4e02-955e-45bf86893dcf" providerId="ADAL" clId="{6CC15285-F1EE-45BC-B5F5-005DA04B4CAD}" dt="2023-12-11T20:50:08.251" v="2835" actId="6549"/>
        <pc:sldMkLst>
          <pc:docMk/>
          <pc:sldMk cId="0" sldId="444"/>
        </pc:sldMkLst>
      </pc:sldChg>
      <pc:sldChg chg="modSp mod">
        <pc:chgData name="Boukadoum, A. Mounir" userId="b7bd8864-7f11-4e02-955e-45bf86893dcf" providerId="ADAL" clId="{6CC15285-F1EE-45BC-B5F5-005DA04B4CAD}" dt="2023-12-11T20:56:08.333" v="2870" actId="6549"/>
        <pc:sldMkLst>
          <pc:docMk/>
          <pc:sldMk cId="0" sldId="446"/>
        </pc:sldMkLst>
      </pc:sldChg>
      <pc:sldChg chg="modSp mod">
        <pc:chgData name="Boukadoum, A. Mounir" userId="b7bd8864-7f11-4e02-955e-45bf86893dcf" providerId="ADAL" clId="{6CC15285-F1EE-45BC-B5F5-005DA04B4CAD}" dt="2023-12-11T21:39:32.846" v="3227" actId="948"/>
        <pc:sldMkLst>
          <pc:docMk/>
          <pc:sldMk cId="0" sldId="447"/>
        </pc:sldMkLst>
      </pc:sldChg>
      <pc:sldChg chg="modSp mod">
        <pc:chgData name="Boukadoum, A. Mounir" userId="b7bd8864-7f11-4e02-955e-45bf86893dcf" providerId="ADAL" clId="{6CC15285-F1EE-45BC-B5F5-005DA04B4CAD}" dt="2023-12-11T20:08:52.804" v="835" actId="313"/>
        <pc:sldMkLst>
          <pc:docMk/>
          <pc:sldMk cId="0" sldId="452"/>
        </pc:sldMkLst>
      </pc:sldChg>
      <pc:sldChg chg="modSp mod">
        <pc:chgData name="Boukadoum, A. Mounir" userId="b7bd8864-7f11-4e02-955e-45bf86893dcf" providerId="ADAL" clId="{6CC15285-F1EE-45BC-B5F5-005DA04B4CAD}" dt="2023-12-11T20:11:55.844" v="873" actId="20577"/>
        <pc:sldMkLst>
          <pc:docMk/>
          <pc:sldMk cId="0" sldId="453"/>
        </pc:sldMkLst>
      </pc:sldChg>
      <pc:sldChg chg="modSp mod">
        <pc:chgData name="Boukadoum, A. Mounir" userId="b7bd8864-7f11-4e02-955e-45bf86893dcf" providerId="ADAL" clId="{6CC15285-F1EE-45BC-B5F5-005DA04B4CAD}" dt="2023-12-11T20:16:55.691" v="1038" actId="313"/>
        <pc:sldMkLst>
          <pc:docMk/>
          <pc:sldMk cId="0" sldId="454"/>
        </pc:sldMkLst>
      </pc:sldChg>
      <pc:sldChg chg="modSp mod">
        <pc:chgData name="Boukadoum, A. Mounir" userId="b7bd8864-7f11-4e02-955e-45bf86893dcf" providerId="ADAL" clId="{6CC15285-F1EE-45BC-B5F5-005DA04B4CAD}" dt="2023-12-11T20:09:06.980" v="836" actId="20577"/>
        <pc:sldMkLst>
          <pc:docMk/>
          <pc:sldMk cId="0" sldId="455"/>
        </pc:sldMkLst>
      </pc:sldChg>
      <pc:sldChg chg="modSp mod">
        <pc:chgData name="Boukadoum, A. Mounir" userId="b7bd8864-7f11-4e02-955e-45bf86893dcf" providerId="ADAL" clId="{6CC15285-F1EE-45BC-B5F5-005DA04B4CAD}" dt="2023-12-11T19:59:52.556" v="594" actId="1076"/>
        <pc:sldMkLst>
          <pc:docMk/>
          <pc:sldMk cId="0" sldId="456"/>
        </pc:sldMkLst>
      </pc:sldChg>
      <pc:sldChg chg="modSp mod">
        <pc:chgData name="Boukadoum, A. Mounir" userId="b7bd8864-7f11-4e02-955e-45bf86893dcf" providerId="ADAL" clId="{6CC15285-F1EE-45BC-B5F5-005DA04B4CAD}" dt="2023-12-11T20:07:00.979" v="802" actId="6549"/>
        <pc:sldMkLst>
          <pc:docMk/>
          <pc:sldMk cId="0" sldId="457"/>
        </pc:sldMkLst>
      </pc:sldChg>
      <pc:sldChg chg="addSp delSp modSp new mod ord">
        <pc:chgData name="Boukadoum, A. Mounir" userId="b7bd8864-7f11-4e02-955e-45bf86893dcf" providerId="ADAL" clId="{6CC15285-F1EE-45BC-B5F5-005DA04B4CAD}" dt="2023-12-11T20:44:45.888" v="2822"/>
        <pc:sldMkLst>
          <pc:docMk/>
          <pc:sldMk cId="3349587182" sldId="458"/>
        </pc:sldMkLst>
      </pc:sldChg>
    </pc:docChg>
  </pc:docChgLst>
  <pc:docChgLst>
    <pc:chgData name="Boukadoum, A. Mounir" userId="b7bd8864-7f11-4e02-955e-45bf86893dcf" providerId="ADAL" clId="{0185D561-D900-45BA-A1CA-44CADA935C32}"/>
    <pc:docChg chg="modSld">
      <pc:chgData name="Boukadoum, A. Mounir" userId="b7bd8864-7f11-4e02-955e-45bf86893dcf" providerId="ADAL" clId="{0185D561-D900-45BA-A1CA-44CADA935C32}" dt="2023-12-12T18:58:43.426" v="68" actId="20577"/>
      <pc:docMkLst>
        <pc:docMk/>
      </pc:docMkLst>
      <pc:sldChg chg="modSp mod">
        <pc:chgData name="Boukadoum, A. Mounir" userId="b7bd8864-7f11-4e02-955e-45bf86893dcf" providerId="ADAL" clId="{0185D561-D900-45BA-A1CA-44CADA935C32}" dt="2023-12-12T18:58:43.426" v="68" actId="20577"/>
        <pc:sldMkLst>
          <pc:docMk/>
          <pc:sldMk cId="0" sldId="340"/>
        </pc:sldMkLst>
      </pc:sldChg>
      <pc:sldChg chg="modSp mod">
        <pc:chgData name="Boukadoum, A. Mounir" userId="b7bd8864-7f11-4e02-955e-45bf86893dcf" providerId="ADAL" clId="{0185D561-D900-45BA-A1CA-44CADA935C32}" dt="2023-12-12T18:53:40.334" v="26" actId="20577"/>
        <pc:sldMkLst>
          <pc:docMk/>
          <pc:sldMk cId="0" sldId="421"/>
        </pc:sldMkLst>
      </pc:sldChg>
      <pc:sldChg chg="modSp mod">
        <pc:chgData name="Boukadoum, A. Mounir" userId="b7bd8864-7f11-4e02-955e-45bf86893dcf" providerId="ADAL" clId="{0185D561-D900-45BA-A1CA-44CADA935C32}" dt="2023-12-12T18:55:32.681" v="28" actId="20577"/>
        <pc:sldMkLst>
          <pc:docMk/>
          <pc:sldMk cId="0" sldId="427"/>
        </pc:sldMkLst>
      </pc:sldChg>
      <pc:sldChg chg="modSp mod">
        <pc:chgData name="Boukadoum, A. Mounir" userId="b7bd8864-7f11-4e02-955e-45bf86893dcf" providerId="ADAL" clId="{0185D561-D900-45BA-A1CA-44CADA935C32}" dt="2023-12-12T18:49:08.075" v="4" actId="6549"/>
        <pc:sldMkLst>
          <pc:docMk/>
          <pc:sldMk cId="0" sldId="453"/>
        </pc:sldMkLst>
      </pc:sldChg>
      <pc:sldChg chg="modSp">
        <pc:chgData name="Boukadoum, A. Mounir" userId="b7bd8864-7f11-4e02-955e-45bf86893dcf" providerId="ADAL" clId="{0185D561-D900-45BA-A1CA-44CADA935C32}" dt="2023-12-12T18:40:52.774" v="1" actId="1076"/>
        <pc:sldMkLst>
          <pc:docMk/>
          <pc:sldMk cId="0" sldId="457"/>
        </pc:sldMkLst>
      </pc:sldChg>
    </pc:docChg>
  </pc:docChgLst>
  <pc:docChgLst>
    <pc:chgData name="Boukadoum, A. Mounir" userId="b7bd8864-7f11-4e02-955e-45bf86893dcf" providerId="ADAL" clId="{16BE21A9-D477-4B36-B43B-2846D3E82554}"/>
    <pc:docChg chg="undo redo custSel modSld">
      <pc:chgData name="Boukadoum, A. Mounir" userId="b7bd8864-7f11-4e02-955e-45bf86893dcf" providerId="ADAL" clId="{16BE21A9-D477-4B36-B43B-2846D3E82554}" dt="2025-12-01T17:27:20.775" v="500" actId="108"/>
      <pc:docMkLst>
        <pc:docMk/>
      </pc:docMkLst>
      <pc:sldChg chg="modSp mod">
        <pc:chgData name="Boukadoum, A. Mounir" userId="b7bd8864-7f11-4e02-955e-45bf86893dcf" providerId="ADAL" clId="{16BE21A9-D477-4B36-B43B-2846D3E82554}" dt="2025-12-01T17:27:20.775" v="500" actId="108"/>
        <pc:sldMkLst>
          <pc:docMk/>
          <pc:sldMk cId="0" sldId="326"/>
        </pc:sldMkLst>
        <pc:spChg chg="mod">
          <ac:chgData name="Boukadoum, A. Mounir" userId="b7bd8864-7f11-4e02-955e-45bf86893dcf" providerId="ADAL" clId="{16BE21A9-D477-4B36-B43B-2846D3E82554}" dt="2025-12-01T17:27:20.775" v="500" actId="108"/>
          <ac:spMkLst>
            <pc:docMk/>
            <pc:sldMk cId="0" sldId="326"/>
            <ac:spMk id="41986" creationId="{274228D8-820E-4226-AAB0-093AF3D9660A}"/>
          </ac:spMkLst>
        </pc:spChg>
      </pc:sldChg>
      <pc:sldChg chg="delSp modSp mod">
        <pc:chgData name="Boukadoum, A. Mounir" userId="b7bd8864-7f11-4e02-955e-45bf86893dcf" providerId="ADAL" clId="{16BE21A9-D477-4B36-B43B-2846D3E82554}" dt="2025-12-01T17:25:49.887" v="493" actId="478"/>
        <pc:sldMkLst>
          <pc:docMk/>
          <pc:sldMk cId="0" sldId="417"/>
        </pc:sldMkLst>
        <pc:spChg chg="del">
          <ac:chgData name="Boukadoum, A. Mounir" userId="b7bd8864-7f11-4e02-955e-45bf86893dcf" providerId="ADAL" clId="{16BE21A9-D477-4B36-B43B-2846D3E82554}" dt="2025-12-01T17:25:49.887" v="493" actId="478"/>
          <ac:spMkLst>
            <pc:docMk/>
            <pc:sldMk cId="0" sldId="417"/>
            <ac:spMk id="30723" creationId="{9FBD4D1F-7FD8-424F-B4B4-28B00C30F162}"/>
          </ac:spMkLst>
        </pc:spChg>
        <pc:graphicFrameChg chg="mod">
          <ac:chgData name="Boukadoum, A. Mounir" userId="b7bd8864-7f11-4e02-955e-45bf86893dcf" providerId="ADAL" clId="{16BE21A9-D477-4B36-B43B-2846D3E82554}" dt="2025-12-01T17:25:46.975" v="492" actId="1076"/>
          <ac:graphicFrameMkLst>
            <pc:docMk/>
            <pc:sldMk cId="0" sldId="417"/>
            <ac:graphicFrameMk id="30724" creationId="{1A5D3424-C721-43FA-BCD5-ED863438C8FE}"/>
          </ac:graphicFrameMkLst>
        </pc:graphicFrameChg>
      </pc:sldChg>
      <pc:sldChg chg="modSp mod">
        <pc:chgData name="Boukadoum, A. Mounir" userId="b7bd8864-7f11-4e02-955e-45bf86893dcf" providerId="ADAL" clId="{16BE21A9-D477-4B36-B43B-2846D3E82554}" dt="2025-12-01T17:25:27.442" v="490" actId="108"/>
        <pc:sldMkLst>
          <pc:docMk/>
          <pc:sldMk cId="0" sldId="419"/>
        </pc:sldMkLst>
        <pc:spChg chg="mod">
          <ac:chgData name="Boukadoum, A. Mounir" userId="b7bd8864-7f11-4e02-955e-45bf86893dcf" providerId="ADAL" clId="{16BE21A9-D477-4B36-B43B-2846D3E82554}" dt="2025-12-01T17:25:27.442" v="490" actId="108"/>
          <ac:spMkLst>
            <pc:docMk/>
            <pc:sldMk cId="0" sldId="419"/>
            <ac:spMk id="28675" creationId="{21172AAF-7AB5-4DC2-B28E-3FD7777956FA}"/>
          </ac:spMkLst>
        </pc:spChg>
      </pc:sldChg>
      <pc:sldChg chg="modSp mod">
        <pc:chgData name="Boukadoum, A. Mounir" userId="b7bd8864-7f11-4e02-955e-45bf86893dcf" providerId="ADAL" clId="{16BE21A9-D477-4B36-B43B-2846D3E82554}" dt="2025-12-01T17:24:28.629" v="485" actId="12"/>
        <pc:sldMkLst>
          <pc:docMk/>
          <pc:sldMk cId="0" sldId="421"/>
        </pc:sldMkLst>
        <pc:spChg chg="mod">
          <ac:chgData name="Boukadoum, A. Mounir" userId="b7bd8864-7f11-4e02-955e-45bf86893dcf" providerId="ADAL" clId="{16BE21A9-D477-4B36-B43B-2846D3E82554}" dt="2025-12-01T17:24:28.629" v="485" actId="12"/>
          <ac:spMkLst>
            <pc:docMk/>
            <pc:sldMk cId="0" sldId="421"/>
            <ac:spMk id="26627" creationId="{2F65AFC5-1208-4F46-B0E2-872D723A9DE6}"/>
          </ac:spMkLst>
        </pc:spChg>
      </pc:sldChg>
      <pc:sldChg chg="modSp">
        <pc:chgData name="Boukadoum, A. Mounir" userId="b7bd8864-7f11-4e02-955e-45bf86893dcf" providerId="ADAL" clId="{16BE21A9-D477-4B36-B43B-2846D3E82554}" dt="2025-12-01T17:26:11.179" v="494" actId="1076"/>
        <pc:sldMkLst>
          <pc:docMk/>
          <pc:sldMk cId="0" sldId="427"/>
        </pc:sldMkLst>
        <pc:spChg chg="mod">
          <ac:chgData name="Boukadoum, A. Mounir" userId="b7bd8864-7f11-4e02-955e-45bf86893dcf" providerId="ADAL" clId="{16BE21A9-D477-4B36-B43B-2846D3E82554}" dt="2025-12-01T17:26:11.179" v="494" actId="1076"/>
          <ac:spMkLst>
            <pc:docMk/>
            <pc:sldMk cId="0" sldId="427"/>
            <ac:spMk id="38914" creationId="{B21ACEC9-4185-46D6-9B8A-EEE87FD55F80}"/>
          </ac:spMkLst>
        </pc:spChg>
      </pc:sldChg>
      <pc:sldChg chg="modSp mod">
        <pc:chgData name="Boukadoum, A. Mounir" userId="b7bd8864-7f11-4e02-955e-45bf86893dcf" providerId="ADAL" clId="{16BE21A9-D477-4B36-B43B-2846D3E82554}" dt="2025-12-01T17:14:14.102" v="426" actId="948"/>
        <pc:sldMkLst>
          <pc:docMk/>
          <pc:sldMk cId="0" sldId="428"/>
        </pc:sldMkLst>
        <pc:spChg chg="mod">
          <ac:chgData name="Boukadoum, A. Mounir" userId="b7bd8864-7f11-4e02-955e-45bf86893dcf" providerId="ADAL" clId="{16BE21A9-D477-4B36-B43B-2846D3E82554}" dt="2025-12-01T17:14:14.102" v="426" actId="948"/>
          <ac:spMkLst>
            <pc:docMk/>
            <pc:sldMk cId="0" sldId="428"/>
            <ac:spMk id="20485" creationId="{2877246E-C41F-4B3C-A9F5-2515E49DC321}"/>
          </ac:spMkLst>
        </pc:spChg>
        <pc:spChg chg="mod">
          <ac:chgData name="Boukadoum, A. Mounir" userId="b7bd8864-7f11-4e02-955e-45bf86893dcf" providerId="ADAL" clId="{16BE21A9-D477-4B36-B43B-2846D3E82554}" dt="2025-12-01T17:13:42.114" v="424" actId="255"/>
          <ac:spMkLst>
            <pc:docMk/>
            <pc:sldMk cId="0" sldId="428"/>
            <ac:spMk id="28674" creationId="{C7C3D6CF-F1BC-40CE-BBD6-18BCDEA9DC13}"/>
          </ac:spMkLst>
        </pc:spChg>
        <pc:spChg chg="mod">
          <ac:chgData name="Boukadoum, A. Mounir" userId="b7bd8864-7f11-4e02-955e-45bf86893dcf" providerId="ADAL" clId="{16BE21A9-D477-4B36-B43B-2846D3E82554}" dt="2025-12-01T17:13:29.351" v="423" actId="255"/>
          <ac:spMkLst>
            <pc:docMk/>
            <pc:sldMk cId="0" sldId="428"/>
            <ac:spMk id="28676" creationId="{392CB422-777E-4122-A224-47BC9497EEA4}"/>
          </ac:spMkLst>
        </pc:spChg>
      </pc:sldChg>
      <pc:sldChg chg="modSp mod">
        <pc:chgData name="Boukadoum, A. Mounir" userId="b7bd8864-7f11-4e02-955e-45bf86893dcf" providerId="ADAL" clId="{16BE21A9-D477-4B36-B43B-2846D3E82554}" dt="2025-12-01T17:23:36.093" v="480" actId="108"/>
        <pc:sldMkLst>
          <pc:docMk/>
          <pc:sldMk cId="0" sldId="431"/>
        </pc:sldMkLst>
        <pc:spChg chg="mod">
          <ac:chgData name="Boukadoum, A. Mounir" userId="b7bd8864-7f11-4e02-955e-45bf86893dcf" providerId="ADAL" clId="{16BE21A9-D477-4B36-B43B-2846D3E82554}" dt="2025-12-01T17:23:36.093" v="480" actId="108"/>
          <ac:spMkLst>
            <pc:docMk/>
            <pc:sldMk cId="0" sldId="431"/>
            <ac:spMk id="37891" creationId="{7A19193B-3F04-4B71-95D1-8C2E49300F72}"/>
          </ac:spMkLst>
        </pc:spChg>
      </pc:sldChg>
      <pc:sldChg chg="modSp mod">
        <pc:chgData name="Boukadoum, A. Mounir" userId="b7bd8864-7f11-4e02-955e-45bf86893dcf" providerId="ADAL" clId="{16BE21A9-D477-4B36-B43B-2846D3E82554}" dt="2025-12-01T17:15:53.227" v="431" actId="12"/>
        <pc:sldMkLst>
          <pc:docMk/>
          <pc:sldMk cId="0" sldId="437"/>
        </pc:sldMkLst>
        <pc:spChg chg="mod">
          <ac:chgData name="Boukadoum, A. Mounir" userId="b7bd8864-7f11-4e02-955e-45bf86893dcf" providerId="ADAL" clId="{16BE21A9-D477-4B36-B43B-2846D3E82554}" dt="2025-12-01T17:14:26.530" v="427" actId="1076"/>
          <ac:spMkLst>
            <pc:docMk/>
            <pc:sldMk cId="0" sldId="437"/>
            <ac:spMk id="22531" creationId="{4EE6844A-1B28-443D-9A38-9841ABC98BF5}"/>
          </ac:spMkLst>
        </pc:spChg>
        <pc:spChg chg="mod">
          <ac:chgData name="Boukadoum, A. Mounir" userId="b7bd8864-7f11-4e02-955e-45bf86893dcf" providerId="ADAL" clId="{16BE21A9-D477-4B36-B43B-2846D3E82554}" dt="2025-12-01T17:15:53.227" v="431" actId="12"/>
          <ac:spMkLst>
            <pc:docMk/>
            <pc:sldMk cId="0" sldId="437"/>
            <ac:spMk id="36866" creationId="{9695E18A-2A8B-49A1-B2B7-E254D9E3346B}"/>
          </ac:spMkLst>
        </pc:spChg>
      </pc:sldChg>
      <pc:sldChg chg="modSp mod">
        <pc:chgData name="Boukadoum, A. Mounir" userId="b7bd8864-7f11-4e02-955e-45bf86893dcf" providerId="ADAL" clId="{16BE21A9-D477-4B36-B43B-2846D3E82554}" dt="2025-12-01T16:26:49.003" v="19" actId="122"/>
        <pc:sldMkLst>
          <pc:docMk/>
          <pc:sldMk cId="0" sldId="441"/>
        </pc:sldMkLst>
        <pc:spChg chg="mod">
          <ac:chgData name="Boukadoum, A. Mounir" userId="b7bd8864-7f11-4e02-955e-45bf86893dcf" providerId="ADAL" clId="{16BE21A9-D477-4B36-B43B-2846D3E82554}" dt="2025-12-01T16:26:49.003" v="19" actId="122"/>
          <ac:spMkLst>
            <pc:docMk/>
            <pc:sldMk cId="0" sldId="441"/>
            <ac:spMk id="4" creationId="{1CC20B44-4CBD-4AA2-A0CC-065E01A49A2D}"/>
          </ac:spMkLst>
        </pc:spChg>
        <pc:spChg chg="mod">
          <ac:chgData name="Boukadoum, A. Mounir" userId="b7bd8864-7f11-4e02-955e-45bf86893dcf" providerId="ADAL" clId="{16BE21A9-D477-4B36-B43B-2846D3E82554}" dt="2025-12-01T16:25:56.171" v="10" actId="14100"/>
          <ac:spMkLst>
            <pc:docMk/>
            <pc:sldMk cId="0" sldId="441"/>
            <ac:spMk id="4098" creationId="{6EA06799-E37C-4D73-8074-C9713A97DBAE}"/>
          </ac:spMkLst>
        </pc:spChg>
        <pc:spChg chg="mod">
          <ac:chgData name="Boukadoum, A. Mounir" userId="b7bd8864-7f11-4e02-955e-45bf86893dcf" providerId="ADAL" clId="{16BE21A9-D477-4B36-B43B-2846D3E82554}" dt="2025-12-01T16:26:30.923" v="16" actId="14100"/>
          <ac:spMkLst>
            <pc:docMk/>
            <pc:sldMk cId="0" sldId="441"/>
            <ac:spMk id="16387" creationId="{17E62F01-74F4-48A1-9DC3-7949D93BFBC1}"/>
          </ac:spMkLst>
        </pc:spChg>
      </pc:sldChg>
      <pc:sldChg chg="modSp mod">
        <pc:chgData name="Boukadoum, A. Mounir" userId="b7bd8864-7f11-4e02-955e-45bf86893dcf" providerId="ADAL" clId="{16BE21A9-D477-4B36-B43B-2846D3E82554}" dt="2025-12-01T16:50:49.608" v="326" actId="1076"/>
        <pc:sldMkLst>
          <pc:docMk/>
          <pc:sldMk cId="0" sldId="442"/>
        </pc:sldMkLst>
        <pc:spChg chg="mod">
          <ac:chgData name="Boukadoum, A. Mounir" userId="b7bd8864-7f11-4e02-955e-45bf86893dcf" providerId="ADAL" clId="{16BE21A9-D477-4B36-B43B-2846D3E82554}" dt="2025-12-01T16:50:49.608" v="326" actId="1076"/>
          <ac:spMkLst>
            <pc:docMk/>
            <pc:sldMk cId="0" sldId="442"/>
            <ac:spMk id="7" creationId="{0B9E4E3E-8C9E-4D76-8887-0571B9179593}"/>
          </ac:spMkLst>
        </pc:spChg>
        <pc:graphicFrameChg chg="modGraphic">
          <ac:chgData name="Boukadoum, A. Mounir" userId="b7bd8864-7f11-4e02-955e-45bf86893dcf" providerId="ADAL" clId="{16BE21A9-D477-4B36-B43B-2846D3E82554}" dt="2025-12-01T16:50:31.675" v="325" actId="20577"/>
          <ac:graphicFrameMkLst>
            <pc:docMk/>
            <pc:sldMk cId="0" sldId="442"/>
            <ac:graphicFrameMk id="30766" creationId="{CB1000F9-3E56-48C0-9FAC-13426DDF7567}"/>
          </ac:graphicFrameMkLst>
        </pc:graphicFrameChg>
      </pc:sldChg>
      <pc:sldChg chg="modSp mod">
        <pc:chgData name="Boukadoum, A. Mounir" userId="b7bd8864-7f11-4e02-955e-45bf86893dcf" providerId="ADAL" clId="{16BE21A9-D477-4B36-B43B-2846D3E82554}" dt="2025-12-01T16:50:58.868" v="327" actId="1076"/>
        <pc:sldMkLst>
          <pc:docMk/>
          <pc:sldMk cId="0" sldId="443"/>
        </pc:sldMkLst>
        <pc:spChg chg="mod">
          <ac:chgData name="Boukadoum, A. Mounir" userId="b7bd8864-7f11-4e02-955e-45bf86893dcf" providerId="ADAL" clId="{16BE21A9-D477-4B36-B43B-2846D3E82554}" dt="2025-12-01T16:50:58.868" v="327" actId="1076"/>
          <ac:spMkLst>
            <pc:docMk/>
            <pc:sldMk cId="0" sldId="443"/>
            <ac:spMk id="7" creationId="{CC1CE34B-1B81-43FA-9853-45045E472437}"/>
          </ac:spMkLst>
        </pc:spChg>
      </pc:sldChg>
      <pc:sldChg chg="modSp mod">
        <pc:chgData name="Boukadoum, A. Mounir" userId="b7bd8864-7f11-4e02-955e-45bf86893dcf" providerId="ADAL" clId="{16BE21A9-D477-4B36-B43B-2846D3E82554}" dt="2025-12-01T16:54:36.736" v="330" actId="20577"/>
        <pc:sldMkLst>
          <pc:docMk/>
          <pc:sldMk cId="0" sldId="446"/>
        </pc:sldMkLst>
        <pc:graphicFrameChg chg="mod modGraphic">
          <ac:chgData name="Boukadoum, A. Mounir" userId="b7bd8864-7f11-4e02-955e-45bf86893dcf" providerId="ADAL" clId="{16BE21A9-D477-4B36-B43B-2846D3E82554}" dt="2025-12-01T16:54:36.736" v="330" actId="20577"/>
          <ac:graphicFrameMkLst>
            <pc:docMk/>
            <pc:sldMk cId="0" sldId="446"/>
            <ac:graphicFrameMk id="281607" creationId="{E2441876-7BCC-4282-8A21-ED1E2AA92C86}"/>
          </ac:graphicFrameMkLst>
        </pc:graphicFrameChg>
      </pc:sldChg>
      <pc:sldChg chg="modSp mod">
        <pc:chgData name="Boukadoum, A. Mounir" userId="b7bd8864-7f11-4e02-955e-45bf86893dcf" providerId="ADAL" clId="{16BE21A9-D477-4B36-B43B-2846D3E82554}" dt="2025-12-01T16:37:31.868" v="121" actId="403"/>
        <pc:sldMkLst>
          <pc:docMk/>
          <pc:sldMk cId="0" sldId="452"/>
        </pc:sldMkLst>
        <pc:spChg chg="mod">
          <ac:chgData name="Boukadoum, A. Mounir" userId="b7bd8864-7f11-4e02-955e-45bf86893dcf" providerId="ADAL" clId="{16BE21A9-D477-4B36-B43B-2846D3E82554}" dt="2025-12-01T16:37:31.868" v="121" actId="403"/>
          <ac:spMkLst>
            <pc:docMk/>
            <pc:sldMk cId="0" sldId="452"/>
            <ac:spMk id="8195" creationId="{948FADC6-C04A-40B5-8C24-27FCC08712E2}"/>
          </ac:spMkLst>
        </pc:spChg>
      </pc:sldChg>
      <pc:sldChg chg="modSp mod">
        <pc:chgData name="Boukadoum, A. Mounir" userId="b7bd8864-7f11-4e02-955e-45bf86893dcf" providerId="ADAL" clId="{16BE21A9-D477-4B36-B43B-2846D3E82554}" dt="2025-12-01T16:39:31.022" v="137" actId="27636"/>
        <pc:sldMkLst>
          <pc:docMk/>
          <pc:sldMk cId="0" sldId="453"/>
        </pc:sldMkLst>
        <pc:spChg chg="mod">
          <ac:chgData name="Boukadoum, A. Mounir" userId="b7bd8864-7f11-4e02-955e-45bf86893dcf" providerId="ADAL" clId="{16BE21A9-D477-4B36-B43B-2846D3E82554}" dt="2025-12-01T16:39:31.022" v="137" actId="27636"/>
          <ac:spMkLst>
            <pc:docMk/>
            <pc:sldMk cId="0" sldId="453"/>
            <ac:spMk id="3" creationId="{81E75DD5-8CBC-4BDF-9E64-F1B1F2DE7C4B}"/>
          </ac:spMkLst>
        </pc:spChg>
        <pc:spChg chg="mod">
          <ac:chgData name="Boukadoum, A. Mounir" userId="b7bd8864-7f11-4e02-955e-45bf86893dcf" providerId="ADAL" clId="{16BE21A9-D477-4B36-B43B-2846D3E82554}" dt="2025-12-01T16:32:10.335" v="62" actId="20577"/>
          <ac:spMkLst>
            <pc:docMk/>
            <pc:sldMk cId="0" sldId="453"/>
            <ac:spMk id="10242" creationId="{08AE419F-3A3F-4D43-B242-D70BED853FC3}"/>
          </ac:spMkLst>
        </pc:spChg>
      </pc:sldChg>
      <pc:sldChg chg="modSp mod">
        <pc:chgData name="Boukadoum, A. Mounir" userId="b7bd8864-7f11-4e02-955e-45bf86893dcf" providerId="ADAL" clId="{16BE21A9-D477-4B36-B43B-2846D3E82554}" dt="2025-12-01T16:40:02.689" v="140" actId="948"/>
        <pc:sldMkLst>
          <pc:docMk/>
          <pc:sldMk cId="0" sldId="454"/>
        </pc:sldMkLst>
        <pc:spChg chg="mod">
          <ac:chgData name="Boukadoum, A. Mounir" userId="b7bd8864-7f11-4e02-955e-45bf86893dcf" providerId="ADAL" clId="{16BE21A9-D477-4B36-B43B-2846D3E82554}" dt="2025-12-01T16:40:02.689" v="140" actId="948"/>
          <ac:spMkLst>
            <pc:docMk/>
            <pc:sldMk cId="0" sldId="454"/>
            <ac:spMk id="11267" creationId="{D39297EA-9EF4-4C36-A343-C76272028CCD}"/>
          </ac:spMkLst>
        </pc:spChg>
      </pc:sldChg>
      <pc:sldChg chg="modSp mod">
        <pc:chgData name="Boukadoum, A. Mounir" userId="b7bd8864-7f11-4e02-955e-45bf86893dcf" providerId="ADAL" clId="{16BE21A9-D477-4B36-B43B-2846D3E82554}" dt="2025-12-01T16:36:02.115" v="109" actId="1076"/>
        <pc:sldMkLst>
          <pc:docMk/>
          <pc:sldMk cId="0" sldId="455"/>
        </pc:sldMkLst>
        <pc:spChg chg="mod">
          <ac:chgData name="Boukadoum, A. Mounir" userId="b7bd8864-7f11-4e02-955e-45bf86893dcf" providerId="ADAL" clId="{16BE21A9-D477-4B36-B43B-2846D3E82554}" dt="2025-12-01T16:36:02.115" v="109" actId="1076"/>
          <ac:spMkLst>
            <pc:docMk/>
            <pc:sldMk cId="0" sldId="455"/>
            <ac:spMk id="7" creationId="{80938BCE-4B7E-4761-9752-E0BA466D9819}"/>
          </ac:spMkLst>
        </pc:spChg>
      </pc:sldChg>
      <pc:sldChg chg="modSp mod">
        <pc:chgData name="Boukadoum, A. Mounir" userId="b7bd8864-7f11-4e02-955e-45bf86893dcf" providerId="ADAL" clId="{16BE21A9-D477-4B36-B43B-2846D3E82554}" dt="2025-12-01T16:37:20.241" v="120" actId="27636"/>
        <pc:sldMkLst>
          <pc:docMk/>
          <pc:sldMk cId="0" sldId="457"/>
        </pc:sldMkLst>
        <pc:spChg chg="mod">
          <ac:chgData name="Boukadoum, A. Mounir" userId="b7bd8864-7f11-4e02-955e-45bf86893dcf" providerId="ADAL" clId="{16BE21A9-D477-4B36-B43B-2846D3E82554}" dt="2025-12-01T16:29:02.395" v="24" actId="1076"/>
          <ac:spMkLst>
            <pc:docMk/>
            <pc:sldMk cId="0" sldId="457"/>
            <ac:spMk id="7170" creationId="{F6087BA3-C0C4-4F6A-91B3-2EACC0220D83}"/>
          </ac:spMkLst>
        </pc:spChg>
        <pc:spChg chg="mod">
          <ac:chgData name="Boukadoum, A. Mounir" userId="b7bd8864-7f11-4e02-955e-45bf86893dcf" providerId="ADAL" clId="{16BE21A9-D477-4B36-B43B-2846D3E82554}" dt="2025-12-01T16:37:20.241" v="120" actId="27636"/>
          <ac:spMkLst>
            <pc:docMk/>
            <pc:sldMk cId="0" sldId="457"/>
            <ac:spMk id="7171" creationId="{D2A431A5-59A0-4F5A-B46C-E15130F1B7FE}"/>
          </ac:spMkLst>
        </pc:spChg>
      </pc:sldChg>
      <pc:sldChg chg="addSp delSp modSp mod">
        <pc:chgData name="Boukadoum, A. Mounir" userId="b7bd8864-7f11-4e02-955e-45bf86893dcf" providerId="ADAL" clId="{16BE21A9-D477-4B36-B43B-2846D3E82554}" dt="2025-12-01T17:10:08.414" v="410" actId="114"/>
        <pc:sldMkLst>
          <pc:docMk/>
          <pc:sldMk cId="3349587182" sldId="458"/>
        </pc:sldMkLst>
        <pc:spChg chg="mod">
          <ac:chgData name="Boukadoum, A. Mounir" userId="b7bd8864-7f11-4e02-955e-45bf86893dcf" providerId="ADAL" clId="{16BE21A9-D477-4B36-B43B-2846D3E82554}" dt="2025-12-01T17:10:08.414" v="410" actId="114"/>
          <ac:spMkLst>
            <pc:docMk/>
            <pc:sldMk cId="3349587182" sldId="458"/>
            <ac:spMk id="2" creationId="{45BF24B6-B67F-9EF2-2A11-D16261025A38}"/>
          </ac:spMkLst>
        </pc:spChg>
        <pc:spChg chg="del mod">
          <ac:chgData name="Boukadoum, A. Mounir" userId="b7bd8864-7f11-4e02-955e-45bf86893dcf" providerId="ADAL" clId="{16BE21A9-D477-4B36-B43B-2846D3E82554}" dt="2025-12-01T17:02:57.952" v="370" actId="478"/>
          <ac:spMkLst>
            <pc:docMk/>
            <pc:sldMk cId="3349587182" sldId="458"/>
            <ac:spMk id="4" creationId="{91981722-8B54-8EF3-2CEF-8973B66BD739}"/>
          </ac:spMkLst>
        </pc:spChg>
        <pc:graphicFrameChg chg="add mod modGraphic">
          <ac:chgData name="Boukadoum, A. Mounir" userId="b7bd8864-7f11-4e02-955e-45bf86893dcf" providerId="ADAL" clId="{16BE21A9-D477-4B36-B43B-2846D3E82554}" dt="2025-12-01T17:09:49.093" v="405" actId="1076"/>
          <ac:graphicFrameMkLst>
            <pc:docMk/>
            <pc:sldMk cId="3349587182" sldId="458"/>
            <ac:graphicFrameMk id="3" creationId="{005586BE-E527-5A5E-28BA-DFEB1CEE57C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1F7B19E-70D9-4FD0-AB4A-FD3E7EA58F52}"/>
              </a:ext>
            </a:extLst>
          </p:cNvPr>
          <p:cNvSpPr>
            <a:spLocks noGrp="1" noChangeArrowheads="1"/>
          </p:cNvSpPr>
          <p:nvPr>
            <p:ph type="body" sz="quarter" idx="3"/>
          </p:nvPr>
        </p:nvSpPr>
        <p:spPr bwMode="auto">
          <a:xfrm>
            <a:off x="1341438" y="3303588"/>
            <a:ext cx="7375525" cy="2922587"/>
          </a:xfrm>
          <a:prstGeom prst="rect">
            <a:avLst/>
          </a:prstGeom>
          <a:noFill/>
          <a:ln w="12700">
            <a:noFill/>
            <a:miter lim="800000"/>
            <a:headEnd/>
            <a:tailEnd/>
          </a:ln>
          <a:effectLst/>
        </p:spPr>
        <p:txBody>
          <a:bodyPr vert="horz" wrap="square" lIns="92515" tIns="45446" rIns="92515" bIns="45446"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1D77E191-AD00-48FB-AC8E-78C68EAD61BE}"/>
              </a:ext>
            </a:extLst>
          </p:cNvPr>
          <p:cNvSpPr>
            <a:spLocks noGrp="1" noRot="1" noChangeAspect="1" noChangeArrowheads="1" noTextEdit="1"/>
          </p:cNvSpPr>
          <p:nvPr>
            <p:ph type="sldImg" idx="2"/>
          </p:nvPr>
        </p:nvSpPr>
        <p:spPr bwMode="auto">
          <a:xfrm>
            <a:off x="2716213" y="522288"/>
            <a:ext cx="4624387" cy="26019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FE56B3A-FBD3-44A9-92B6-C8A79125BB72}"/>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C19078A4-5BC2-405B-91A6-03919EE0775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670FFD0-F823-486C-B5E4-20FDFD756379}"/>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0A7AE668-BE48-41C3-8FDB-00AC10ECBA4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06F52C7-D69B-49BD-B060-9E34117F5C11}"/>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2A3A9605-1702-4DC2-A686-3145B470268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804D164-0E66-4C09-B420-F44EEF5C1295}"/>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1401FBD8-2020-4967-82AE-BCD44E406FF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C5FD9B0-41CD-47C1-AE9C-5D46BD33E37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147F8550-6D9F-4E41-BE49-ECF22D8262A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688A0E3-D7B4-489F-9891-D9A9238ECDAC}"/>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D53AEE94-D5AE-4D6D-B01A-E0CBE04B58B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3DAB60D-C2C2-4FC7-BB87-CB61799E3E16}"/>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CBB6EBED-71C5-409E-A0C7-54F264FA41F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7CB78F7-0C00-4014-A55B-29CE6E08C06E}"/>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58EB34F5-D2AA-4CF8-A7C3-1FAEFA22F5C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BA4008F-AF61-44C8-A183-490451685906}"/>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273D62B3-EA48-4593-91E9-C8346D77A0B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EF5DF59-759D-4CD4-827A-806DA2E49C6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89E70599-61DE-42E0-B4A2-F85F57DE1EB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699AD4D-3AC9-4DDC-805D-B471A3E0B02C}"/>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36EBAEB4-5CE8-4916-8004-EB07779EDD1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985062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78FFA3D-8D3E-4AFE-9CD5-4BF9B9A55FD3}"/>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D2010EF0-6DA4-4537-B460-CBF06ACE416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DBFAD75-366A-4780-8EEA-C16D53F3B6C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124425E7-BE82-4766-B265-66A38FD09AF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5728385-6A16-4D91-B525-3F25A60E0A65}"/>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21E03559-9122-478D-A377-78D8399C254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8876057-8B63-4AD2-ABA0-6B497CE6B924}"/>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3E2EF1CC-2C48-4155-AF09-4134E35F0A4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CD9C01C-ED8F-48A8-A330-6A42036A027D}"/>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4D7B67E1-06ED-4936-BBDA-8142D696DF9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288324F-1A3B-4BC5-83D6-D74BF3FBB229}"/>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593308BA-E1C2-4710-B018-EABA481E3F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3E720AC-B614-4638-910C-8B2437E42538}"/>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746CFDAE-15C2-4103-BCE9-C0F525C564E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52BE769-123A-4297-8B0E-D70F9791FC8E}"/>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3D4C2576-DEB7-44EE-A22C-D382CF255C4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F1628EE-D50F-42CE-957F-2CA92473BB7D}"/>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4AC4FA5C-373F-4577-AFC1-3919D1E632D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98281D4-530D-454D-A6E6-7BEBD0209930}"/>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1430D3E2-E831-4862-A77B-096204149F7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25BD70A-0DD6-4B57-A997-43AE7269F514}"/>
              </a:ext>
            </a:extLst>
          </p:cNvPr>
          <p:cNvSpPr>
            <a:spLocks noGrp="1" noRot="1" noChangeAspect="1" noChangeArrowheads="1" noTextEdit="1"/>
          </p:cNvSpPr>
          <p:nvPr>
            <p:ph type="sldImg"/>
          </p:nvPr>
        </p:nvSpPr>
        <p:spPr>
          <a:xfrm>
            <a:off x="2716213" y="520700"/>
            <a:ext cx="4629150" cy="2605088"/>
          </a:xfrm>
          <a:ln/>
        </p:spPr>
      </p:sp>
      <p:sp>
        <p:nvSpPr>
          <p:cNvPr id="13315" name="Rectangle 3">
            <a:extLst>
              <a:ext uri="{FF2B5EF4-FFF2-40B4-BE49-F238E27FC236}">
                <a16:creationId xmlns:a16="http://schemas.microsoft.com/office/drawing/2014/main" id="{08CF706B-8F04-4269-9B6D-8215F7357E89}"/>
              </a:ext>
            </a:extLst>
          </p:cNvPr>
          <p:cNvSpPr>
            <a:spLocks noGrp="1" noChangeArrowheads="1"/>
          </p:cNvSpPr>
          <p:nvPr>
            <p:ph type="body" idx="1"/>
          </p:nvPr>
        </p:nvSpPr>
        <p:spPr>
          <a:xfrm>
            <a:off x="1006475" y="3300413"/>
            <a:ext cx="8045450" cy="31257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CA" altLang="fr-FR">
                <a:cs typeface="Arial" panose="020B0604020202020204" pitchFamily="34" charset="0"/>
              </a:rPr>
              <a:t>Caractéristiques pertinentes au volet informatique (i.e. pratique)!   </a:t>
            </a:r>
          </a:p>
          <a:p>
            <a:pPr eaLnBrk="1" hangingPunct="1">
              <a:buFontTx/>
              <a:buChar char="•"/>
            </a:pPr>
            <a:endParaRPr lang="fr-CA" altLang="fr-FR">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841040F9-BA8C-48F2-9439-D73589A3EB55}"/>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33E64F4D-B52A-4278-8817-6D768658238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79A18CD-77B7-46A7-A42A-51C55515E930}"/>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65EC9768-ECBA-4886-A09C-7F00348F226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3E6FC5A-C899-4BEC-BABF-8A338CA0F1FC}"/>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3B4212DD-24D7-4DE8-855E-5550CC419E8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2BF2AC9-F346-4332-931B-9780718C1935}"/>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4E9C68DB-6B07-4EE6-876B-3E875781BBD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81EAB09-9F15-4E54-9813-01F1FA0A326C}"/>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4107BD94-332C-48EF-A7E5-060E9DCFA4A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6C05C95F-2F17-4CB5-8658-BC30490F6A9E}"/>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AC786949-5C5B-44AD-96CF-15D51229DAA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F925590-B90C-485C-87B4-9ECFDF1AE602}"/>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C40C9E00-ACDA-4129-9587-A999520DAFA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B8400B8F-39F1-4B68-9A14-F2C2B21D5A8F}"/>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44D5EAC5-32E8-40A7-89F0-CE74A28399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a:extLst>
              <a:ext uri="{FF2B5EF4-FFF2-40B4-BE49-F238E27FC236}">
                <a16:creationId xmlns:a16="http://schemas.microsoft.com/office/drawing/2014/main" id="{140CFBE1-A983-4313-9272-39BB5DB4201B}"/>
              </a:ext>
            </a:extLst>
          </p:cNvPr>
          <p:cNvSpPr>
            <a:spLocks noGrp="1" noRot="1" noChangeAspect="1" noTextEdit="1"/>
          </p:cNvSpPr>
          <p:nvPr>
            <p:ph type="sldImg"/>
          </p:nvPr>
        </p:nvSpPr>
        <p:spPr>
          <a:xfrm>
            <a:off x="2716213" y="522288"/>
            <a:ext cx="4624387" cy="2601912"/>
          </a:xfrm>
          <a:ln/>
        </p:spPr>
      </p:sp>
      <p:sp>
        <p:nvSpPr>
          <p:cNvPr id="98307" name="Espace réservé des commentaires 2">
            <a:extLst>
              <a:ext uri="{FF2B5EF4-FFF2-40B4-BE49-F238E27FC236}">
                <a16:creationId xmlns:a16="http://schemas.microsoft.com/office/drawing/2014/main" id="{E3F9E62F-C79C-4A5D-A808-9D49E00E161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CA" altLang="fr-FR">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70F5510-CDA7-4230-9191-3709DB997FF4}"/>
              </a:ext>
            </a:extLst>
          </p:cNvPr>
          <p:cNvSpPr>
            <a:spLocks noGrp="1" noRot="1" noChangeAspect="1" noChangeArrowheads="1" noTextEdit="1"/>
          </p:cNvSpPr>
          <p:nvPr>
            <p:ph type="sldImg"/>
          </p:nvPr>
        </p:nvSpPr>
        <p:spPr>
          <a:xfrm>
            <a:off x="2716213" y="520700"/>
            <a:ext cx="4629150" cy="2605088"/>
          </a:xfrm>
          <a:ln/>
        </p:spPr>
      </p:sp>
      <p:sp>
        <p:nvSpPr>
          <p:cNvPr id="15363" name="Rectangle 3">
            <a:extLst>
              <a:ext uri="{FF2B5EF4-FFF2-40B4-BE49-F238E27FC236}">
                <a16:creationId xmlns:a16="http://schemas.microsoft.com/office/drawing/2014/main" id="{C3B0EA3F-E139-47F2-8DE9-5F499FC18027}"/>
              </a:ext>
            </a:extLst>
          </p:cNvPr>
          <p:cNvSpPr>
            <a:spLocks noGrp="1" noChangeArrowheads="1"/>
          </p:cNvSpPr>
          <p:nvPr>
            <p:ph type="body" idx="1"/>
          </p:nvPr>
        </p:nvSpPr>
        <p:spPr>
          <a:xfrm>
            <a:off x="1006475" y="3300413"/>
            <a:ext cx="8045450" cy="31257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F50662-20DA-481B-B8A7-1360D13BAB6B}"/>
              </a:ext>
            </a:extLst>
          </p:cNvPr>
          <p:cNvSpPr>
            <a:spLocks noGrp="1" noRot="1" noChangeAspect="1" noChangeArrowheads="1" noTextEdit="1"/>
          </p:cNvSpPr>
          <p:nvPr>
            <p:ph type="sldImg"/>
          </p:nvPr>
        </p:nvSpPr>
        <p:spPr>
          <a:xfrm>
            <a:off x="2716213" y="520700"/>
            <a:ext cx="4629150" cy="2605088"/>
          </a:xfrm>
          <a:ln/>
        </p:spPr>
      </p:sp>
      <p:sp>
        <p:nvSpPr>
          <p:cNvPr id="17411" name="Rectangle 3">
            <a:extLst>
              <a:ext uri="{FF2B5EF4-FFF2-40B4-BE49-F238E27FC236}">
                <a16:creationId xmlns:a16="http://schemas.microsoft.com/office/drawing/2014/main" id="{FFCBDBAE-645A-4360-96D0-D6FB1E1116DC}"/>
              </a:ext>
            </a:extLst>
          </p:cNvPr>
          <p:cNvSpPr>
            <a:spLocks noGrp="1" noChangeArrowheads="1"/>
          </p:cNvSpPr>
          <p:nvPr>
            <p:ph type="body" idx="1"/>
          </p:nvPr>
        </p:nvSpPr>
        <p:spPr>
          <a:xfrm>
            <a:off x="1006475" y="3300413"/>
            <a:ext cx="8045450" cy="31257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endParaRPr lang="fr-CA" altLang="fr-FR" dirty="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9C3B816-4611-4CAE-AC7A-DAB03E865925}"/>
              </a:ext>
            </a:extLst>
          </p:cNvPr>
          <p:cNvSpPr>
            <a:spLocks noGrp="1" noRot="1" noChangeAspect="1" noChangeArrowheads="1" noTextEdit="1"/>
          </p:cNvSpPr>
          <p:nvPr>
            <p:ph type="sldImg"/>
          </p:nvPr>
        </p:nvSpPr>
        <p:spPr>
          <a:xfrm>
            <a:off x="2716213" y="520700"/>
            <a:ext cx="4629150" cy="2605088"/>
          </a:xfrm>
          <a:ln/>
        </p:spPr>
      </p:sp>
      <p:sp>
        <p:nvSpPr>
          <p:cNvPr id="19459" name="Rectangle 3">
            <a:extLst>
              <a:ext uri="{FF2B5EF4-FFF2-40B4-BE49-F238E27FC236}">
                <a16:creationId xmlns:a16="http://schemas.microsoft.com/office/drawing/2014/main" id="{21542139-6ACD-4D9D-AC27-9BB7E49D68FF}"/>
              </a:ext>
            </a:extLst>
          </p:cNvPr>
          <p:cNvSpPr>
            <a:spLocks noGrp="1" noChangeArrowheads="1"/>
          </p:cNvSpPr>
          <p:nvPr>
            <p:ph type="body" idx="1"/>
          </p:nvPr>
        </p:nvSpPr>
        <p:spPr>
          <a:xfrm>
            <a:off x="1006475" y="3300413"/>
            <a:ext cx="8045450" cy="31257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D3B4A49-A58E-40C2-B2EF-941FB03F610F}"/>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3FC72616-DEFD-491B-84A0-71396361369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dirty="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701BB85-FE16-4C85-8D6C-A60407E0128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FB73F166-52B3-4DB3-91D9-7B84E6123E3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9CDB5EF-95E6-4A06-8A0E-E8A09BD7343D}"/>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502905D4-3E3E-4637-ACF7-5D46F184E5E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fr-FR">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7B0F6-FB0F-28BE-59D4-73792112D1E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62876C2C-1731-6F9F-B590-AABEC08DB7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772F516C-513A-1D99-A0CE-4713038FA6F2}"/>
              </a:ext>
            </a:extLst>
          </p:cNvPr>
          <p:cNvSpPr>
            <a:spLocks noGrp="1"/>
          </p:cNvSpPr>
          <p:nvPr>
            <p:ph type="dt" sz="half" idx="10"/>
          </p:nvPr>
        </p:nvSpPr>
        <p:spPr/>
        <p:txBody>
          <a:bodyPr/>
          <a:lstStyle/>
          <a:p>
            <a:pPr>
              <a:defRPr/>
            </a:pPr>
            <a:endParaRPr lang="fr-CA"/>
          </a:p>
        </p:txBody>
      </p:sp>
      <p:sp>
        <p:nvSpPr>
          <p:cNvPr id="5" name="Espace réservé du pied de page 4">
            <a:extLst>
              <a:ext uri="{FF2B5EF4-FFF2-40B4-BE49-F238E27FC236}">
                <a16:creationId xmlns:a16="http://schemas.microsoft.com/office/drawing/2014/main" id="{BF57DA77-C8F8-8046-1008-1FEC56991679}"/>
              </a:ext>
            </a:extLst>
          </p:cNvPr>
          <p:cNvSpPr>
            <a:spLocks noGrp="1"/>
          </p:cNvSpPr>
          <p:nvPr>
            <p:ph type="ftr" sz="quarter" idx="11"/>
          </p:nvPr>
        </p:nvSpPr>
        <p:spPr/>
        <p:txBody>
          <a:bodyPr/>
          <a:lstStyle/>
          <a:p>
            <a:pPr>
              <a:defRPr/>
            </a:pPr>
            <a:endParaRPr lang="fr-CA"/>
          </a:p>
        </p:txBody>
      </p:sp>
      <p:sp>
        <p:nvSpPr>
          <p:cNvPr id="6" name="Espace réservé du numéro de diapositive 5">
            <a:extLst>
              <a:ext uri="{FF2B5EF4-FFF2-40B4-BE49-F238E27FC236}">
                <a16:creationId xmlns:a16="http://schemas.microsoft.com/office/drawing/2014/main" id="{4099E6A5-1E9A-3D7B-C5CB-B0B9EDDDBD96}"/>
              </a:ext>
            </a:extLst>
          </p:cNvPr>
          <p:cNvSpPr>
            <a:spLocks noGrp="1"/>
          </p:cNvSpPr>
          <p:nvPr>
            <p:ph type="sldNum" sz="quarter" idx="12"/>
          </p:nvPr>
        </p:nvSpPr>
        <p:spPr/>
        <p:txBody>
          <a:bodyPr/>
          <a:lstStyle/>
          <a:p>
            <a:fld id="{D95E5A7A-3E94-44FC-8063-AFB8DC6DDFBB}" type="slidenum">
              <a:rPr lang="fr-CA" altLang="fr-FR" smtClean="0"/>
              <a:pPr/>
              <a:t>‹N°›</a:t>
            </a:fld>
            <a:endParaRPr lang="fr-CA" altLang="fr-FR"/>
          </a:p>
        </p:txBody>
      </p:sp>
    </p:spTree>
    <p:extLst>
      <p:ext uri="{BB962C8B-B14F-4D97-AF65-F5344CB8AC3E}">
        <p14:creationId xmlns:p14="http://schemas.microsoft.com/office/powerpoint/2010/main" val="11337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015F02-1C88-2E83-40A6-5F2A41991689}"/>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0E4FB35-0F3A-ED5B-7889-5F0F020F574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27F86FB-9D1D-12C9-0FF0-32E6B5A4DB89}"/>
              </a:ext>
            </a:extLst>
          </p:cNvPr>
          <p:cNvSpPr>
            <a:spLocks noGrp="1"/>
          </p:cNvSpPr>
          <p:nvPr>
            <p:ph type="dt" sz="half" idx="10"/>
          </p:nvPr>
        </p:nvSpPr>
        <p:spPr/>
        <p:txBody>
          <a:bodyPr/>
          <a:lstStyle/>
          <a:p>
            <a:pPr>
              <a:defRPr/>
            </a:pPr>
            <a:endParaRPr lang="fr-CA"/>
          </a:p>
        </p:txBody>
      </p:sp>
      <p:sp>
        <p:nvSpPr>
          <p:cNvPr id="5" name="Espace réservé du pied de page 4">
            <a:extLst>
              <a:ext uri="{FF2B5EF4-FFF2-40B4-BE49-F238E27FC236}">
                <a16:creationId xmlns:a16="http://schemas.microsoft.com/office/drawing/2014/main" id="{6D725A8B-FE62-0EC1-B70F-43C5B771A93A}"/>
              </a:ext>
            </a:extLst>
          </p:cNvPr>
          <p:cNvSpPr>
            <a:spLocks noGrp="1"/>
          </p:cNvSpPr>
          <p:nvPr>
            <p:ph type="ftr" sz="quarter" idx="11"/>
          </p:nvPr>
        </p:nvSpPr>
        <p:spPr/>
        <p:txBody>
          <a:bodyPr/>
          <a:lstStyle/>
          <a:p>
            <a:pPr>
              <a:defRPr/>
            </a:pPr>
            <a:endParaRPr lang="fr-CA"/>
          </a:p>
        </p:txBody>
      </p:sp>
      <p:sp>
        <p:nvSpPr>
          <p:cNvPr id="6" name="Espace réservé du numéro de diapositive 5">
            <a:extLst>
              <a:ext uri="{FF2B5EF4-FFF2-40B4-BE49-F238E27FC236}">
                <a16:creationId xmlns:a16="http://schemas.microsoft.com/office/drawing/2014/main" id="{A7C01B92-CE7B-41C3-2689-1926CD2ADF3B}"/>
              </a:ext>
            </a:extLst>
          </p:cNvPr>
          <p:cNvSpPr>
            <a:spLocks noGrp="1"/>
          </p:cNvSpPr>
          <p:nvPr>
            <p:ph type="sldNum" sz="quarter" idx="12"/>
          </p:nvPr>
        </p:nvSpPr>
        <p:spPr/>
        <p:txBody>
          <a:bodyPr/>
          <a:lstStyle/>
          <a:p>
            <a:fld id="{54D6B98F-C4D5-44AA-8E40-E81FE21EC445}" type="slidenum">
              <a:rPr lang="fr-CA" altLang="fr-FR" smtClean="0"/>
              <a:pPr/>
              <a:t>‹N°›</a:t>
            </a:fld>
            <a:endParaRPr lang="fr-CA" altLang="fr-FR"/>
          </a:p>
        </p:txBody>
      </p:sp>
    </p:spTree>
    <p:extLst>
      <p:ext uri="{BB962C8B-B14F-4D97-AF65-F5344CB8AC3E}">
        <p14:creationId xmlns:p14="http://schemas.microsoft.com/office/powerpoint/2010/main" val="241039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2C90CFD-100E-37F9-3C7F-0BDEE74ED18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933B1BE-1807-E2FD-D414-60113C88D33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D14DD0B-BFED-4DC7-FECD-BAE75B84EB94}"/>
              </a:ext>
            </a:extLst>
          </p:cNvPr>
          <p:cNvSpPr>
            <a:spLocks noGrp="1"/>
          </p:cNvSpPr>
          <p:nvPr>
            <p:ph type="dt" sz="half" idx="10"/>
          </p:nvPr>
        </p:nvSpPr>
        <p:spPr/>
        <p:txBody>
          <a:bodyPr/>
          <a:lstStyle/>
          <a:p>
            <a:pPr>
              <a:defRPr/>
            </a:pPr>
            <a:endParaRPr lang="fr-CA"/>
          </a:p>
        </p:txBody>
      </p:sp>
      <p:sp>
        <p:nvSpPr>
          <p:cNvPr id="5" name="Espace réservé du pied de page 4">
            <a:extLst>
              <a:ext uri="{FF2B5EF4-FFF2-40B4-BE49-F238E27FC236}">
                <a16:creationId xmlns:a16="http://schemas.microsoft.com/office/drawing/2014/main" id="{F15CCC38-83B7-52D4-5BDF-0A60CD831828}"/>
              </a:ext>
            </a:extLst>
          </p:cNvPr>
          <p:cNvSpPr>
            <a:spLocks noGrp="1"/>
          </p:cNvSpPr>
          <p:nvPr>
            <p:ph type="ftr" sz="quarter" idx="11"/>
          </p:nvPr>
        </p:nvSpPr>
        <p:spPr/>
        <p:txBody>
          <a:bodyPr/>
          <a:lstStyle/>
          <a:p>
            <a:pPr>
              <a:defRPr/>
            </a:pPr>
            <a:endParaRPr lang="fr-CA"/>
          </a:p>
        </p:txBody>
      </p:sp>
      <p:sp>
        <p:nvSpPr>
          <p:cNvPr id="6" name="Espace réservé du numéro de diapositive 5">
            <a:extLst>
              <a:ext uri="{FF2B5EF4-FFF2-40B4-BE49-F238E27FC236}">
                <a16:creationId xmlns:a16="http://schemas.microsoft.com/office/drawing/2014/main" id="{12CDBC60-F759-6D30-6662-9B884F10A39B}"/>
              </a:ext>
            </a:extLst>
          </p:cNvPr>
          <p:cNvSpPr>
            <a:spLocks noGrp="1"/>
          </p:cNvSpPr>
          <p:nvPr>
            <p:ph type="sldNum" sz="quarter" idx="12"/>
          </p:nvPr>
        </p:nvSpPr>
        <p:spPr/>
        <p:txBody>
          <a:bodyPr/>
          <a:lstStyle/>
          <a:p>
            <a:fld id="{E36FA38D-5B53-4BD9-8676-14767242AAF4}" type="slidenum">
              <a:rPr lang="fr-CA" altLang="fr-FR" smtClean="0"/>
              <a:pPr/>
              <a:t>‹N°›</a:t>
            </a:fld>
            <a:endParaRPr lang="fr-CA" altLang="fr-FR"/>
          </a:p>
        </p:txBody>
      </p:sp>
    </p:spTree>
    <p:extLst>
      <p:ext uri="{BB962C8B-B14F-4D97-AF65-F5344CB8AC3E}">
        <p14:creationId xmlns:p14="http://schemas.microsoft.com/office/powerpoint/2010/main" val="398807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F6B60-FDBD-45AF-272C-20620A4525E7}"/>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4669241-2563-3EE8-CB7C-D532378691D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3CC4417-28BD-627C-D865-38F2DAA64344}"/>
              </a:ext>
            </a:extLst>
          </p:cNvPr>
          <p:cNvSpPr>
            <a:spLocks noGrp="1"/>
          </p:cNvSpPr>
          <p:nvPr>
            <p:ph type="dt" sz="half" idx="10"/>
          </p:nvPr>
        </p:nvSpPr>
        <p:spPr/>
        <p:txBody>
          <a:bodyPr/>
          <a:lstStyle/>
          <a:p>
            <a:pPr>
              <a:defRPr/>
            </a:pPr>
            <a:endParaRPr lang="fr-CA"/>
          </a:p>
        </p:txBody>
      </p:sp>
      <p:sp>
        <p:nvSpPr>
          <p:cNvPr id="5" name="Espace réservé du pied de page 4">
            <a:extLst>
              <a:ext uri="{FF2B5EF4-FFF2-40B4-BE49-F238E27FC236}">
                <a16:creationId xmlns:a16="http://schemas.microsoft.com/office/drawing/2014/main" id="{50FC213B-DF60-22FA-967F-9E5C81F78AC3}"/>
              </a:ext>
            </a:extLst>
          </p:cNvPr>
          <p:cNvSpPr>
            <a:spLocks noGrp="1"/>
          </p:cNvSpPr>
          <p:nvPr>
            <p:ph type="ftr" sz="quarter" idx="11"/>
          </p:nvPr>
        </p:nvSpPr>
        <p:spPr/>
        <p:txBody>
          <a:bodyPr/>
          <a:lstStyle/>
          <a:p>
            <a:pPr>
              <a:defRPr/>
            </a:pPr>
            <a:endParaRPr lang="fr-CA"/>
          </a:p>
        </p:txBody>
      </p:sp>
      <p:sp>
        <p:nvSpPr>
          <p:cNvPr id="6" name="Espace réservé du numéro de diapositive 5">
            <a:extLst>
              <a:ext uri="{FF2B5EF4-FFF2-40B4-BE49-F238E27FC236}">
                <a16:creationId xmlns:a16="http://schemas.microsoft.com/office/drawing/2014/main" id="{83C786C1-1366-0004-FC6D-4E8A54CB7129}"/>
              </a:ext>
            </a:extLst>
          </p:cNvPr>
          <p:cNvSpPr>
            <a:spLocks noGrp="1"/>
          </p:cNvSpPr>
          <p:nvPr>
            <p:ph type="sldNum" sz="quarter" idx="12"/>
          </p:nvPr>
        </p:nvSpPr>
        <p:spPr/>
        <p:txBody>
          <a:bodyPr/>
          <a:lstStyle/>
          <a:p>
            <a:fld id="{78070C45-D853-4C9D-B405-F29C3F152041}" type="slidenum">
              <a:rPr lang="fr-CA" altLang="fr-FR" smtClean="0"/>
              <a:pPr/>
              <a:t>‹N°›</a:t>
            </a:fld>
            <a:endParaRPr lang="fr-CA" altLang="fr-FR"/>
          </a:p>
        </p:txBody>
      </p:sp>
    </p:spTree>
    <p:extLst>
      <p:ext uri="{BB962C8B-B14F-4D97-AF65-F5344CB8AC3E}">
        <p14:creationId xmlns:p14="http://schemas.microsoft.com/office/powerpoint/2010/main" val="36942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996AD-6496-FF35-EFFF-2C00B1FE5C7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5D71EB3D-8479-20E1-D471-CD0FBBC71E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6AB02FF-8940-7C32-2330-C3B2EDC0AF27}"/>
              </a:ext>
            </a:extLst>
          </p:cNvPr>
          <p:cNvSpPr>
            <a:spLocks noGrp="1"/>
          </p:cNvSpPr>
          <p:nvPr>
            <p:ph type="dt" sz="half" idx="10"/>
          </p:nvPr>
        </p:nvSpPr>
        <p:spPr/>
        <p:txBody>
          <a:bodyPr/>
          <a:lstStyle/>
          <a:p>
            <a:pPr>
              <a:defRPr/>
            </a:pPr>
            <a:endParaRPr lang="fr-CA"/>
          </a:p>
        </p:txBody>
      </p:sp>
      <p:sp>
        <p:nvSpPr>
          <p:cNvPr id="5" name="Espace réservé du pied de page 4">
            <a:extLst>
              <a:ext uri="{FF2B5EF4-FFF2-40B4-BE49-F238E27FC236}">
                <a16:creationId xmlns:a16="http://schemas.microsoft.com/office/drawing/2014/main" id="{03A2B861-4751-327C-9ABC-798DB5CD4976}"/>
              </a:ext>
            </a:extLst>
          </p:cNvPr>
          <p:cNvSpPr>
            <a:spLocks noGrp="1"/>
          </p:cNvSpPr>
          <p:nvPr>
            <p:ph type="ftr" sz="quarter" idx="11"/>
          </p:nvPr>
        </p:nvSpPr>
        <p:spPr/>
        <p:txBody>
          <a:bodyPr/>
          <a:lstStyle/>
          <a:p>
            <a:pPr>
              <a:defRPr/>
            </a:pPr>
            <a:endParaRPr lang="fr-CA"/>
          </a:p>
        </p:txBody>
      </p:sp>
      <p:sp>
        <p:nvSpPr>
          <p:cNvPr id="6" name="Espace réservé du numéro de diapositive 5">
            <a:extLst>
              <a:ext uri="{FF2B5EF4-FFF2-40B4-BE49-F238E27FC236}">
                <a16:creationId xmlns:a16="http://schemas.microsoft.com/office/drawing/2014/main" id="{21F3F3B5-C11D-A6E2-9F20-552CBCEA98AB}"/>
              </a:ext>
            </a:extLst>
          </p:cNvPr>
          <p:cNvSpPr>
            <a:spLocks noGrp="1"/>
          </p:cNvSpPr>
          <p:nvPr>
            <p:ph type="sldNum" sz="quarter" idx="12"/>
          </p:nvPr>
        </p:nvSpPr>
        <p:spPr/>
        <p:txBody>
          <a:bodyPr/>
          <a:lstStyle/>
          <a:p>
            <a:fld id="{E6339DDF-090B-4D77-A944-5AFC30DFA25F}" type="slidenum">
              <a:rPr lang="fr-CA" altLang="fr-FR" smtClean="0"/>
              <a:pPr/>
              <a:t>‹N°›</a:t>
            </a:fld>
            <a:endParaRPr lang="fr-CA" altLang="fr-FR"/>
          </a:p>
        </p:txBody>
      </p:sp>
    </p:spTree>
    <p:extLst>
      <p:ext uri="{BB962C8B-B14F-4D97-AF65-F5344CB8AC3E}">
        <p14:creationId xmlns:p14="http://schemas.microsoft.com/office/powerpoint/2010/main" val="168749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166E5-CB8F-BB18-FC37-99E3B491357E}"/>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9E9707D-BF21-CE17-1F33-C5B788A3F86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7A0126B9-B8F6-CB88-EF17-71968E6D7BA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7B49BFFA-A248-FD4B-142D-1BE10F9E980D}"/>
              </a:ext>
            </a:extLst>
          </p:cNvPr>
          <p:cNvSpPr>
            <a:spLocks noGrp="1"/>
          </p:cNvSpPr>
          <p:nvPr>
            <p:ph type="dt" sz="half" idx="10"/>
          </p:nvPr>
        </p:nvSpPr>
        <p:spPr/>
        <p:txBody>
          <a:bodyPr/>
          <a:lstStyle/>
          <a:p>
            <a:pPr>
              <a:defRPr/>
            </a:pPr>
            <a:endParaRPr lang="fr-CA"/>
          </a:p>
        </p:txBody>
      </p:sp>
      <p:sp>
        <p:nvSpPr>
          <p:cNvPr id="6" name="Espace réservé du pied de page 5">
            <a:extLst>
              <a:ext uri="{FF2B5EF4-FFF2-40B4-BE49-F238E27FC236}">
                <a16:creationId xmlns:a16="http://schemas.microsoft.com/office/drawing/2014/main" id="{FA7860C6-96D0-2579-C33B-BBB1BEC79868}"/>
              </a:ext>
            </a:extLst>
          </p:cNvPr>
          <p:cNvSpPr>
            <a:spLocks noGrp="1"/>
          </p:cNvSpPr>
          <p:nvPr>
            <p:ph type="ftr" sz="quarter" idx="11"/>
          </p:nvPr>
        </p:nvSpPr>
        <p:spPr/>
        <p:txBody>
          <a:bodyPr/>
          <a:lstStyle/>
          <a:p>
            <a:pPr>
              <a:defRPr/>
            </a:pPr>
            <a:endParaRPr lang="fr-CA"/>
          </a:p>
        </p:txBody>
      </p:sp>
      <p:sp>
        <p:nvSpPr>
          <p:cNvPr id="7" name="Espace réservé du numéro de diapositive 6">
            <a:extLst>
              <a:ext uri="{FF2B5EF4-FFF2-40B4-BE49-F238E27FC236}">
                <a16:creationId xmlns:a16="http://schemas.microsoft.com/office/drawing/2014/main" id="{2BC8A0C9-541C-D3AF-E8BD-F46C68D12DEB}"/>
              </a:ext>
            </a:extLst>
          </p:cNvPr>
          <p:cNvSpPr>
            <a:spLocks noGrp="1"/>
          </p:cNvSpPr>
          <p:nvPr>
            <p:ph type="sldNum" sz="quarter" idx="12"/>
          </p:nvPr>
        </p:nvSpPr>
        <p:spPr/>
        <p:txBody>
          <a:bodyPr/>
          <a:lstStyle/>
          <a:p>
            <a:fld id="{55BF3B6B-96D5-47A5-BFD6-5A105C84AE13}" type="slidenum">
              <a:rPr lang="fr-CA" altLang="fr-FR" smtClean="0"/>
              <a:pPr/>
              <a:t>‹N°›</a:t>
            </a:fld>
            <a:endParaRPr lang="fr-CA" altLang="fr-FR"/>
          </a:p>
        </p:txBody>
      </p:sp>
    </p:spTree>
    <p:extLst>
      <p:ext uri="{BB962C8B-B14F-4D97-AF65-F5344CB8AC3E}">
        <p14:creationId xmlns:p14="http://schemas.microsoft.com/office/powerpoint/2010/main" val="420891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8AA98-A046-1BE7-7786-B94B4A63E404}"/>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644A3BA-30C5-EB76-1881-26ABE26AC0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712DBB2-84B8-6763-6AED-42F91A193DC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4C9BCDA-3483-3531-ADC1-B63E21180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B63B712-5BED-8F67-4C55-D8A9FA2ACF1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090B4C32-EF7A-735F-3B2A-91903E4D4536}"/>
              </a:ext>
            </a:extLst>
          </p:cNvPr>
          <p:cNvSpPr>
            <a:spLocks noGrp="1"/>
          </p:cNvSpPr>
          <p:nvPr>
            <p:ph type="dt" sz="half" idx="10"/>
          </p:nvPr>
        </p:nvSpPr>
        <p:spPr/>
        <p:txBody>
          <a:bodyPr/>
          <a:lstStyle/>
          <a:p>
            <a:pPr>
              <a:defRPr/>
            </a:pPr>
            <a:endParaRPr lang="fr-CA"/>
          </a:p>
        </p:txBody>
      </p:sp>
      <p:sp>
        <p:nvSpPr>
          <p:cNvPr id="8" name="Espace réservé du pied de page 7">
            <a:extLst>
              <a:ext uri="{FF2B5EF4-FFF2-40B4-BE49-F238E27FC236}">
                <a16:creationId xmlns:a16="http://schemas.microsoft.com/office/drawing/2014/main" id="{B3EBF0A5-6BB2-92B3-3B90-7BA860457EBA}"/>
              </a:ext>
            </a:extLst>
          </p:cNvPr>
          <p:cNvSpPr>
            <a:spLocks noGrp="1"/>
          </p:cNvSpPr>
          <p:nvPr>
            <p:ph type="ftr" sz="quarter" idx="11"/>
          </p:nvPr>
        </p:nvSpPr>
        <p:spPr/>
        <p:txBody>
          <a:bodyPr/>
          <a:lstStyle/>
          <a:p>
            <a:pPr>
              <a:defRPr/>
            </a:pPr>
            <a:endParaRPr lang="fr-CA"/>
          </a:p>
        </p:txBody>
      </p:sp>
      <p:sp>
        <p:nvSpPr>
          <p:cNvPr id="9" name="Espace réservé du numéro de diapositive 8">
            <a:extLst>
              <a:ext uri="{FF2B5EF4-FFF2-40B4-BE49-F238E27FC236}">
                <a16:creationId xmlns:a16="http://schemas.microsoft.com/office/drawing/2014/main" id="{FE4BBED0-CC4A-550F-6CDB-DD0CC8E80656}"/>
              </a:ext>
            </a:extLst>
          </p:cNvPr>
          <p:cNvSpPr>
            <a:spLocks noGrp="1"/>
          </p:cNvSpPr>
          <p:nvPr>
            <p:ph type="sldNum" sz="quarter" idx="12"/>
          </p:nvPr>
        </p:nvSpPr>
        <p:spPr/>
        <p:txBody>
          <a:bodyPr/>
          <a:lstStyle/>
          <a:p>
            <a:fld id="{50C435D2-533D-4F1A-B92F-4C339D220A65}" type="slidenum">
              <a:rPr lang="fr-CA" altLang="fr-FR" smtClean="0"/>
              <a:pPr/>
              <a:t>‹N°›</a:t>
            </a:fld>
            <a:endParaRPr lang="fr-CA" altLang="fr-FR"/>
          </a:p>
        </p:txBody>
      </p:sp>
    </p:spTree>
    <p:extLst>
      <p:ext uri="{BB962C8B-B14F-4D97-AF65-F5344CB8AC3E}">
        <p14:creationId xmlns:p14="http://schemas.microsoft.com/office/powerpoint/2010/main" val="351057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2957E-D06C-D035-4A6D-81E5267C89D3}"/>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C87EB94A-5AEC-A6EA-E273-8EEE8B8AF0D6}"/>
              </a:ext>
            </a:extLst>
          </p:cNvPr>
          <p:cNvSpPr>
            <a:spLocks noGrp="1"/>
          </p:cNvSpPr>
          <p:nvPr>
            <p:ph type="dt" sz="half" idx="10"/>
          </p:nvPr>
        </p:nvSpPr>
        <p:spPr/>
        <p:txBody>
          <a:bodyPr/>
          <a:lstStyle/>
          <a:p>
            <a:pPr>
              <a:defRPr/>
            </a:pPr>
            <a:endParaRPr lang="fr-CA"/>
          </a:p>
        </p:txBody>
      </p:sp>
      <p:sp>
        <p:nvSpPr>
          <p:cNvPr id="4" name="Espace réservé du pied de page 3">
            <a:extLst>
              <a:ext uri="{FF2B5EF4-FFF2-40B4-BE49-F238E27FC236}">
                <a16:creationId xmlns:a16="http://schemas.microsoft.com/office/drawing/2014/main" id="{5354AF46-1DEA-80E9-2EF4-26BC28F9CA03}"/>
              </a:ext>
            </a:extLst>
          </p:cNvPr>
          <p:cNvSpPr>
            <a:spLocks noGrp="1"/>
          </p:cNvSpPr>
          <p:nvPr>
            <p:ph type="ftr" sz="quarter" idx="11"/>
          </p:nvPr>
        </p:nvSpPr>
        <p:spPr/>
        <p:txBody>
          <a:bodyPr/>
          <a:lstStyle/>
          <a:p>
            <a:pPr>
              <a:defRPr/>
            </a:pPr>
            <a:endParaRPr lang="fr-CA"/>
          </a:p>
        </p:txBody>
      </p:sp>
      <p:sp>
        <p:nvSpPr>
          <p:cNvPr id="5" name="Espace réservé du numéro de diapositive 4">
            <a:extLst>
              <a:ext uri="{FF2B5EF4-FFF2-40B4-BE49-F238E27FC236}">
                <a16:creationId xmlns:a16="http://schemas.microsoft.com/office/drawing/2014/main" id="{ED8ECFD2-F7DD-F412-7FE3-AC52F1BF332C}"/>
              </a:ext>
            </a:extLst>
          </p:cNvPr>
          <p:cNvSpPr>
            <a:spLocks noGrp="1"/>
          </p:cNvSpPr>
          <p:nvPr>
            <p:ph type="sldNum" sz="quarter" idx="12"/>
          </p:nvPr>
        </p:nvSpPr>
        <p:spPr/>
        <p:txBody>
          <a:bodyPr/>
          <a:lstStyle/>
          <a:p>
            <a:fld id="{0C8E596B-53D4-49DD-953C-1015B0C6C22A}" type="slidenum">
              <a:rPr lang="fr-CA" altLang="fr-FR" smtClean="0"/>
              <a:pPr/>
              <a:t>‹N°›</a:t>
            </a:fld>
            <a:endParaRPr lang="fr-CA" altLang="fr-FR"/>
          </a:p>
        </p:txBody>
      </p:sp>
    </p:spTree>
    <p:extLst>
      <p:ext uri="{BB962C8B-B14F-4D97-AF65-F5344CB8AC3E}">
        <p14:creationId xmlns:p14="http://schemas.microsoft.com/office/powerpoint/2010/main" val="348328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E7D9B2-B7BB-D1E8-8438-F2DCCD8099B2}"/>
              </a:ext>
            </a:extLst>
          </p:cNvPr>
          <p:cNvSpPr>
            <a:spLocks noGrp="1"/>
          </p:cNvSpPr>
          <p:nvPr>
            <p:ph type="dt" sz="half" idx="10"/>
          </p:nvPr>
        </p:nvSpPr>
        <p:spPr/>
        <p:txBody>
          <a:bodyPr/>
          <a:lstStyle/>
          <a:p>
            <a:pPr>
              <a:defRPr/>
            </a:pPr>
            <a:endParaRPr lang="fr-CA"/>
          </a:p>
        </p:txBody>
      </p:sp>
      <p:sp>
        <p:nvSpPr>
          <p:cNvPr id="3" name="Espace réservé du pied de page 2">
            <a:extLst>
              <a:ext uri="{FF2B5EF4-FFF2-40B4-BE49-F238E27FC236}">
                <a16:creationId xmlns:a16="http://schemas.microsoft.com/office/drawing/2014/main" id="{28BADA78-70B0-54D5-37EF-0690643F0703}"/>
              </a:ext>
            </a:extLst>
          </p:cNvPr>
          <p:cNvSpPr>
            <a:spLocks noGrp="1"/>
          </p:cNvSpPr>
          <p:nvPr>
            <p:ph type="ftr" sz="quarter" idx="11"/>
          </p:nvPr>
        </p:nvSpPr>
        <p:spPr/>
        <p:txBody>
          <a:bodyPr/>
          <a:lstStyle/>
          <a:p>
            <a:pPr>
              <a:defRPr/>
            </a:pPr>
            <a:endParaRPr lang="fr-CA"/>
          </a:p>
        </p:txBody>
      </p:sp>
      <p:sp>
        <p:nvSpPr>
          <p:cNvPr id="4" name="Espace réservé du numéro de diapositive 3">
            <a:extLst>
              <a:ext uri="{FF2B5EF4-FFF2-40B4-BE49-F238E27FC236}">
                <a16:creationId xmlns:a16="http://schemas.microsoft.com/office/drawing/2014/main" id="{A9839F59-073D-1AD0-262C-D773AD1275CF}"/>
              </a:ext>
            </a:extLst>
          </p:cNvPr>
          <p:cNvSpPr>
            <a:spLocks noGrp="1"/>
          </p:cNvSpPr>
          <p:nvPr>
            <p:ph type="sldNum" sz="quarter" idx="12"/>
          </p:nvPr>
        </p:nvSpPr>
        <p:spPr/>
        <p:txBody>
          <a:bodyPr/>
          <a:lstStyle/>
          <a:p>
            <a:fld id="{635883C8-DB7D-4BAD-B04B-EA593DA5F2EE}" type="slidenum">
              <a:rPr lang="fr-CA" altLang="fr-FR" smtClean="0"/>
              <a:pPr/>
              <a:t>‹N°›</a:t>
            </a:fld>
            <a:endParaRPr lang="fr-CA" altLang="fr-FR"/>
          </a:p>
        </p:txBody>
      </p:sp>
    </p:spTree>
    <p:extLst>
      <p:ext uri="{BB962C8B-B14F-4D97-AF65-F5344CB8AC3E}">
        <p14:creationId xmlns:p14="http://schemas.microsoft.com/office/powerpoint/2010/main" val="139999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B38FA2-C858-7C15-BB40-8A250A7262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2E92629B-BAA1-05B1-E93F-EDE78C126C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980A4D75-6B6B-8A28-7853-C477CC316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587BEC7-923B-6F83-092F-5200BD2D8033}"/>
              </a:ext>
            </a:extLst>
          </p:cNvPr>
          <p:cNvSpPr>
            <a:spLocks noGrp="1"/>
          </p:cNvSpPr>
          <p:nvPr>
            <p:ph type="dt" sz="half" idx="10"/>
          </p:nvPr>
        </p:nvSpPr>
        <p:spPr/>
        <p:txBody>
          <a:bodyPr/>
          <a:lstStyle/>
          <a:p>
            <a:pPr>
              <a:defRPr/>
            </a:pPr>
            <a:endParaRPr lang="fr-CA"/>
          </a:p>
        </p:txBody>
      </p:sp>
      <p:sp>
        <p:nvSpPr>
          <p:cNvPr id="6" name="Espace réservé du pied de page 5">
            <a:extLst>
              <a:ext uri="{FF2B5EF4-FFF2-40B4-BE49-F238E27FC236}">
                <a16:creationId xmlns:a16="http://schemas.microsoft.com/office/drawing/2014/main" id="{4E38E2BA-093B-ADF8-619E-F921E3F55CAA}"/>
              </a:ext>
            </a:extLst>
          </p:cNvPr>
          <p:cNvSpPr>
            <a:spLocks noGrp="1"/>
          </p:cNvSpPr>
          <p:nvPr>
            <p:ph type="ftr" sz="quarter" idx="11"/>
          </p:nvPr>
        </p:nvSpPr>
        <p:spPr/>
        <p:txBody>
          <a:bodyPr/>
          <a:lstStyle/>
          <a:p>
            <a:pPr>
              <a:defRPr/>
            </a:pPr>
            <a:endParaRPr lang="fr-CA"/>
          </a:p>
        </p:txBody>
      </p:sp>
      <p:sp>
        <p:nvSpPr>
          <p:cNvPr id="7" name="Espace réservé du numéro de diapositive 6">
            <a:extLst>
              <a:ext uri="{FF2B5EF4-FFF2-40B4-BE49-F238E27FC236}">
                <a16:creationId xmlns:a16="http://schemas.microsoft.com/office/drawing/2014/main" id="{F525D950-0BD8-74DD-81BE-1E2701CE2B1A}"/>
              </a:ext>
            </a:extLst>
          </p:cNvPr>
          <p:cNvSpPr>
            <a:spLocks noGrp="1"/>
          </p:cNvSpPr>
          <p:nvPr>
            <p:ph type="sldNum" sz="quarter" idx="12"/>
          </p:nvPr>
        </p:nvSpPr>
        <p:spPr/>
        <p:txBody>
          <a:bodyPr/>
          <a:lstStyle/>
          <a:p>
            <a:fld id="{4A8C80EB-72CE-4C61-B075-67DBA7DDDFD8}" type="slidenum">
              <a:rPr lang="fr-CA" altLang="fr-FR" smtClean="0"/>
              <a:pPr/>
              <a:t>‹N°›</a:t>
            </a:fld>
            <a:endParaRPr lang="fr-CA" altLang="fr-FR"/>
          </a:p>
        </p:txBody>
      </p:sp>
    </p:spTree>
    <p:extLst>
      <p:ext uri="{BB962C8B-B14F-4D97-AF65-F5344CB8AC3E}">
        <p14:creationId xmlns:p14="http://schemas.microsoft.com/office/powerpoint/2010/main" val="167945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FF60E8-B011-72DD-4D0F-BE602209EF1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F2DA0079-78A3-009F-4468-5EA26A555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E64C980D-DAF2-4436-4487-2DD0129C7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49FE6DB-26D6-4751-FC3E-2BF96A39F297}"/>
              </a:ext>
            </a:extLst>
          </p:cNvPr>
          <p:cNvSpPr>
            <a:spLocks noGrp="1"/>
          </p:cNvSpPr>
          <p:nvPr>
            <p:ph type="dt" sz="half" idx="10"/>
          </p:nvPr>
        </p:nvSpPr>
        <p:spPr/>
        <p:txBody>
          <a:bodyPr/>
          <a:lstStyle/>
          <a:p>
            <a:pPr>
              <a:defRPr/>
            </a:pPr>
            <a:endParaRPr lang="fr-CA"/>
          </a:p>
        </p:txBody>
      </p:sp>
      <p:sp>
        <p:nvSpPr>
          <p:cNvPr id="6" name="Espace réservé du pied de page 5">
            <a:extLst>
              <a:ext uri="{FF2B5EF4-FFF2-40B4-BE49-F238E27FC236}">
                <a16:creationId xmlns:a16="http://schemas.microsoft.com/office/drawing/2014/main" id="{158CE0F7-7123-F1CB-0752-C334121B3471}"/>
              </a:ext>
            </a:extLst>
          </p:cNvPr>
          <p:cNvSpPr>
            <a:spLocks noGrp="1"/>
          </p:cNvSpPr>
          <p:nvPr>
            <p:ph type="ftr" sz="quarter" idx="11"/>
          </p:nvPr>
        </p:nvSpPr>
        <p:spPr/>
        <p:txBody>
          <a:bodyPr/>
          <a:lstStyle/>
          <a:p>
            <a:pPr>
              <a:defRPr/>
            </a:pPr>
            <a:endParaRPr lang="fr-CA"/>
          </a:p>
        </p:txBody>
      </p:sp>
      <p:sp>
        <p:nvSpPr>
          <p:cNvPr id="7" name="Espace réservé du numéro de diapositive 6">
            <a:extLst>
              <a:ext uri="{FF2B5EF4-FFF2-40B4-BE49-F238E27FC236}">
                <a16:creationId xmlns:a16="http://schemas.microsoft.com/office/drawing/2014/main" id="{5CB2731A-D73F-3A26-469F-292202B4EED3}"/>
              </a:ext>
            </a:extLst>
          </p:cNvPr>
          <p:cNvSpPr>
            <a:spLocks noGrp="1"/>
          </p:cNvSpPr>
          <p:nvPr>
            <p:ph type="sldNum" sz="quarter" idx="12"/>
          </p:nvPr>
        </p:nvSpPr>
        <p:spPr/>
        <p:txBody>
          <a:bodyPr/>
          <a:lstStyle/>
          <a:p>
            <a:fld id="{66FA8669-1530-4531-9A46-56C4436291A2}" type="slidenum">
              <a:rPr lang="fr-CA" altLang="fr-FR" smtClean="0"/>
              <a:pPr/>
              <a:t>‹N°›</a:t>
            </a:fld>
            <a:endParaRPr lang="fr-CA" altLang="fr-FR"/>
          </a:p>
        </p:txBody>
      </p:sp>
    </p:spTree>
    <p:extLst>
      <p:ext uri="{BB962C8B-B14F-4D97-AF65-F5344CB8AC3E}">
        <p14:creationId xmlns:p14="http://schemas.microsoft.com/office/powerpoint/2010/main" val="379932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6A19ABD-C77E-A10C-73AA-7D1D965E2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E9EE532-80C1-D787-843A-248A37FB1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EF7F4B6-4F02-444B-A7ED-EB33EDA291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endParaRPr lang="fr-CA"/>
          </a:p>
        </p:txBody>
      </p:sp>
      <p:sp>
        <p:nvSpPr>
          <p:cNvPr id="5" name="Espace réservé du pied de page 4">
            <a:extLst>
              <a:ext uri="{FF2B5EF4-FFF2-40B4-BE49-F238E27FC236}">
                <a16:creationId xmlns:a16="http://schemas.microsoft.com/office/drawing/2014/main" id="{F4CACC5B-E22D-9273-FE72-3FBEE0EF1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fr-CA"/>
          </a:p>
        </p:txBody>
      </p:sp>
      <p:sp>
        <p:nvSpPr>
          <p:cNvPr id="6" name="Espace réservé du numéro de diapositive 5">
            <a:extLst>
              <a:ext uri="{FF2B5EF4-FFF2-40B4-BE49-F238E27FC236}">
                <a16:creationId xmlns:a16="http://schemas.microsoft.com/office/drawing/2014/main" id="{633A2234-4D0C-9B25-7B45-3F99EF062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D3DFEE-F3AE-4006-B3B1-935031EAB50B}" type="slidenum">
              <a:rPr lang="fr-CA" altLang="fr-FR" smtClean="0"/>
              <a:pPr/>
              <a:t>‹N°›</a:t>
            </a:fld>
            <a:endParaRPr lang="fr-CA" altLang="fr-FR"/>
          </a:p>
        </p:txBody>
      </p:sp>
    </p:spTree>
    <p:extLst>
      <p:ext uri="{BB962C8B-B14F-4D97-AF65-F5344CB8AC3E}">
        <p14:creationId xmlns:p14="http://schemas.microsoft.com/office/powerpoint/2010/main" val="213861411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13.bin"/><Relationship Id="rId4" Type="http://schemas.openxmlformats.org/officeDocument/2006/relationships/image" Target="../media/image2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17.bin"/><Relationship Id="rId4" Type="http://schemas.openxmlformats.org/officeDocument/2006/relationships/image" Target="../media/image27.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19.bin"/><Relationship Id="rId4" Type="http://schemas.openxmlformats.org/officeDocument/2006/relationships/image" Target="../media/image29.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22.bin"/><Relationship Id="rId4" Type="http://schemas.openxmlformats.org/officeDocument/2006/relationships/image" Target="../media/image3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4.bin"/><Relationship Id="rId4" Type="http://schemas.openxmlformats.org/officeDocument/2006/relationships/image" Target="../media/image34.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22.bin"/><Relationship Id="rId4" Type="http://schemas.openxmlformats.org/officeDocument/2006/relationships/image" Target="../media/image36.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a:extLst>
              <a:ext uri="{FF2B5EF4-FFF2-40B4-BE49-F238E27FC236}">
                <a16:creationId xmlns:a16="http://schemas.microsoft.com/office/drawing/2014/main" id="{6EA06799-E37C-4D73-8074-C9713A97DBAE}"/>
              </a:ext>
            </a:extLst>
          </p:cNvPr>
          <p:cNvSpPr>
            <a:spLocks noGrp="1" noChangeArrowheads="1"/>
          </p:cNvSpPr>
          <p:nvPr>
            <p:ph type="ctrTitle"/>
          </p:nvPr>
        </p:nvSpPr>
        <p:spPr>
          <a:xfrm>
            <a:off x="1061744" y="1828799"/>
            <a:ext cx="10075735" cy="2209800"/>
          </a:xfrm>
        </p:spPr>
        <p:txBody>
          <a:bodyPr>
            <a:normAutofit/>
          </a:bodyPr>
          <a:lstStyle/>
          <a:p>
            <a:pPr eaLnBrk="1" hangingPunct="1"/>
            <a:r>
              <a:rPr lang="fr-CA" altLang="fr-FR" sz="4400" dirty="0">
                <a:solidFill>
                  <a:srgbClr val="0070C0"/>
                </a:solidFill>
                <a:latin typeface="Calibri" panose="020F0502020204030204" pitchFamily="34" charset="0"/>
                <a:cs typeface="Calibri" panose="020F0502020204030204" pitchFamily="34" charset="0"/>
              </a:rPr>
              <a:t>Choix de modèle et modèles hybrides</a:t>
            </a:r>
          </a:p>
        </p:txBody>
      </p:sp>
      <p:sp>
        <p:nvSpPr>
          <p:cNvPr id="16387" name="Rectangle 15">
            <a:extLst>
              <a:ext uri="{FF2B5EF4-FFF2-40B4-BE49-F238E27FC236}">
                <a16:creationId xmlns:a16="http://schemas.microsoft.com/office/drawing/2014/main" id="{17E62F01-74F4-48A1-9DC3-7949D93BFBC1}"/>
              </a:ext>
            </a:extLst>
          </p:cNvPr>
          <p:cNvSpPr>
            <a:spLocks noGrp="1" noChangeArrowheads="1"/>
          </p:cNvSpPr>
          <p:nvPr>
            <p:ph type="subTitle" idx="1"/>
          </p:nvPr>
        </p:nvSpPr>
        <p:spPr>
          <a:xfrm>
            <a:off x="1061744" y="4726186"/>
            <a:ext cx="10075735" cy="347662"/>
          </a:xfrm>
        </p:spPr>
        <p:txBody>
          <a:bodyPr>
            <a:normAutofit/>
          </a:bodyPr>
          <a:lstStyle/>
          <a:p>
            <a:pPr eaLnBrk="1" hangingPunct="1">
              <a:defRPr/>
            </a:pPr>
            <a:r>
              <a:rPr lang="fr-CA" altLang="fr-FR" sz="1600" dirty="0">
                <a:solidFill>
                  <a:schemeClr val="bg1">
                    <a:lumMod val="65000"/>
                  </a:schemeClr>
                </a:solidFill>
              </a:rPr>
              <a:t>Adapté du livre de Michael </a:t>
            </a:r>
            <a:r>
              <a:rPr lang="fr-CA" altLang="fr-FR" sz="1600" dirty="0" err="1">
                <a:solidFill>
                  <a:schemeClr val="bg1">
                    <a:lumMod val="65000"/>
                  </a:schemeClr>
                </a:solidFill>
              </a:rPr>
              <a:t>Negnevitsky</a:t>
            </a:r>
            <a:r>
              <a:rPr lang="fr-CA" altLang="fr-FR" sz="1600" dirty="0">
                <a:solidFill>
                  <a:schemeClr val="bg1">
                    <a:lumMod val="65000"/>
                  </a:schemeClr>
                </a:solidFill>
              </a:rPr>
              <a:t> et plusieurs sources sur Internet </a:t>
            </a:r>
          </a:p>
        </p:txBody>
      </p:sp>
      <p:sp>
        <p:nvSpPr>
          <p:cNvPr id="4" name="Rectangle 15">
            <a:extLst>
              <a:ext uri="{FF2B5EF4-FFF2-40B4-BE49-F238E27FC236}">
                <a16:creationId xmlns:a16="http://schemas.microsoft.com/office/drawing/2014/main" id="{1CC20B44-4CBD-4AA2-A0CC-065E01A49A2D}"/>
              </a:ext>
            </a:extLst>
          </p:cNvPr>
          <p:cNvSpPr txBox="1">
            <a:spLocks noChangeArrowheads="1"/>
          </p:cNvSpPr>
          <p:nvPr/>
        </p:nvSpPr>
        <p:spPr bwMode="auto">
          <a:xfrm>
            <a:off x="1061744" y="4295477"/>
            <a:ext cx="1007573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pitchFamily="2" charset="2"/>
              <a:buNone/>
              <a:defRPr sz="3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ctr" eaLnBrk="1" hangingPunct="1">
              <a:defRPr/>
            </a:pPr>
            <a:r>
              <a:rPr lang="fr-CA" altLang="fr-FR" sz="1600" kern="0" dirty="0">
                <a:solidFill>
                  <a:schemeClr val="bg1">
                    <a:lumMod val="65000"/>
                  </a:schemeClr>
                </a:solidFill>
              </a:rPr>
              <a:t>Mounir Boukadoum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CB52F93A-3B6F-41FF-A9E6-A648E64F5D63}"/>
              </a:ext>
            </a:extLst>
          </p:cNvPr>
          <p:cNvSpPr>
            <a:spLocks noChangeArrowheads="1"/>
          </p:cNvSpPr>
          <p:nvPr/>
        </p:nvSpPr>
        <p:spPr bwMode="auto">
          <a:xfrm>
            <a:off x="2317750" y="898525"/>
            <a:ext cx="800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114300" indent="7938">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731838" indent="-4953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lvl="1" eaLnBrk="1" hangingPunct="1">
              <a:buFont typeface="Wingdings" panose="05000000000000000000" pitchFamily="2" charset="2"/>
              <a:buNone/>
            </a:pPr>
            <a:endParaRPr lang="en-GB" altLang="fr-FR" sz="800">
              <a:solidFill>
                <a:srgbClr val="FF3300"/>
              </a:solidFill>
            </a:endParaRPr>
          </a:p>
          <a:p>
            <a:pPr lvl="1" eaLnBrk="1" hangingPunct="1"/>
            <a:endParaRPr lang="fr-CA" altLang="fr-FR" sz="1600">
              <a:solidFill>
                <a:srgbClr val="FF3300"/>
              </a:solidFill>
            </a:endParaRPr>
          </a:p>
          <a:p>
            <a:pPr lvl="1" eaLnBrk="1" hangingPunct="1">
              <a:buFont typeface="Wingdings" panose="05000000000000000000" pitchFamily="2" charset="2"/>
              <a:buNone/>
            </a:pPr>
            <a:endParaRPr lang="fr-CA" altLang="fr-FR" sz="1600">
              <a:solidFill>
                <a:schemeClr val="tx2"/>
              </a:solidFill>
            </a:endParaRPr>
          </a:p>
          <a:p>
            <a:pPr lvl="2" eaLnBrk="1" hangingPunct="1"/>
            <a:endParaRPr lang="fr-CA" altLang="fr-FR" sz="800">
              <a:solidFill>
                <a:schemeClr val="tx2"/>
              </a:solidFill>
            </a:endParaRPr>
          </a:p>
          <a:p>
            <a:pPr lvl="2" eaLnBrk="1" hangingPunct="1">
              <a:buFont typeface="Wingdings" panose="05000000000000000000" pitchFamily="2" charset="2"/>
              <a:buNone/>
            </a:pPr>
            <a:endParaRPr lang="fr-CA" altLang="fr-FR" sz="800">
              <a:solidFill>
                <a:schemeClr val="tx2"/>
              </a:solidFill>
            </a:endParaRPr>
          </a:p>
          <a:p>
            <a:pPr lvl="2" eaLnBrk="1" hangingPunct="1">
              <a:buFont typeface="Wingdings" panose="05000000000000000000" pitchFamily="2" charset="2"/>
              <a:buNone/>
            </a:pPr>
            <a:endParaRPr lang="fr-CA" altLang="fr-FR" sz="800">
              <a:solidFill>
                <a:schemeClr val="tx2"/>
              </a:solidFill>
            </a:endParaRPr>
          </a:p>
        </p:txBody>
      </p:sp>
      <p:sp>
        <p:nvSpPr>
          <p:cNvPr id="22531" name="Rectangle 6">
            <a:extLst>
              <a:ext uri="{FF2B5EF4-FFF2-40B4-BE49-F238E27FC236}">
                <a16:creationId xmlns:a16="http://schemas.microsoft.com/office/drawing/2014/main" id="{DCB112D5-9DEC-4E22-BCC9-F223E7BEFEF0}"/>
              </a:ext>
            </a:extLst>
          </p:cNvPr>
          <p:cNvSpPr>
            <a:spLocks noChangeArrowheads="1"/>
          </p:cNvSpPr>
          <p:nvPr/>
        </p:nvSpPr>
        <p:spPr bwMode="auto">
          <a:xfrm>
            <a:off x="1092994" y="1147763"/>
            <a:ext cx="9003506"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114300" indent="7938">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731838" indent="-4953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400050" lvl="1" indent="-285750" eaLnBrk="1" hangingPunct="1">
              <a:spcBef>
                <a:spcPct val="80000"/>
              </a:spcBef>
              <a:buClr>
                <a:srgbClr val="0070C0"/>
              </a:buClr>
              <a:buSzPct val="100000"/>
              <a:buFont typeface="Wingdings" panose="05000000000000000000" pitchFamily="2" charset="2"/>
              <a:buChar char="§"/>
              <a:defRPr/>
            </a:pPr>
            <a:r>
              <a:rPr lang="fr-CA" altLang="fr-FR" sz="2400" dirty="0">
                <a:solidFill>
                  <a:schemeClr val="tx2"/>
                </a:solidFill>
                <a:latin typeface="Calibri" panose="020F0502020204030204" pitchFamily="34" charset="0"/>
                <a:cs typeface="Calibri" panose="020F0502020204030204" pitchFamily="34" charset="0"/>
              </a:rPr>
              <a:t>Avantages et limites de chaque approche</a:t>
            </a:r>
            <a:r>
              <a:rPr lang="fr-CA" altLang="fr-FR" sz="3600" dirty="0">
                <a:solidFill>
                  <a:schemeClr val="tx2"/>
                </a:solidFill>
                <a:latin typeface="Calibri" panose="020F0502020204030204" pitchFamily="34" charset="0"/>
                <a:cs typeface="Calibri" panose="020F0502020204030204" pitchFamily="34" charset="0"/>
              </a:rPr>
              <a:t> …</a:t>
            </a:r>
          </a:p>
          <a:p>
            <a:pPr lvl="1" eaLnBrk="1" hangingPunct="1">
              <a:buFont typeface="Wingdings" panose="05000000000000000000" pitchFamily="2" charset="2"/>
              <a:buNone/>
              <a:defRPr/>
            </a:pPr>
            <a:r>
              <a:rPr lang="fr-CA" altLang="fr-FR" sz="1400" dirty="0">
                <a:solidFill>
                  <a:schemeClr val="tx2"/>
                </a:solidFill>
              </a:rPr>
              <a:t>      </a:t>
            </a:r>
            <a:endParaRPr lang="fr-CA" altLang="fr-FR" sz="1600" dirty="0">
              <a:solidFill>
                <a:schemeClr val="tx2"/>
              </a:solidFill>
            </a:endParaRPr>
          </a:p>
          <a:p>
            <a:pPr lvl="2" eaLnBrk="1" hangingPunct="1">
              <a:defRPr/>
            </a:pPr>
            <a:endParaRPr lang="fr-CA" altLang="fr-FR" sz="800" dirty="0">
              <a:solidFill>
                <a:schemeClr val="tx2"/>
              </a:solidFill>
            </a:endParaRPr>
          </a:p>
          <a:p>
            <a:pPr lvl="2" eaLnBrk="1" hangingPunct="1">
              <a:buFont typeface="Wingdings" panose="05000000000000000000" pitchFamily="2" charset="2"/>
              <a:buNone/>
              <a:defRPr/>
            </a:pPr>
            <a:endParaRPr lang="fr-CA" altLang="fr-FR" sz="800" dirty="0">
              <a:solidFill>
                <a:schemeClr val="tx2"/>
              </a:solidFill>
            </a:endParaRPr>
          </a:p>
          <a:p>
            <a:pPr lvl="2" eaLnBrk="1" hangingPunct="1">
              <a:buFont typeface="Wingdings" panose="05000000000000000000" pitchFamily="2" charset="2"/>
              <a:buNone/>
              <a:defRPr/>
            </a:pPr>
            <a:endParaRPr lang="fr-CA" altLang="fr-FR" sz="800" dirty="0">
              <a:solidFill>
                <a:schemeClr val="tx2"/>
              </a:solidFill>
            </a:endParaRPr>
          </a:p>
        </p:txBody>
      </p:sp>
      <p:graphicFrame>
        <p:nvGraphicFramePr>
          <p:cNvPr id="275463" name="Group 7">
            <a:extLst>
              <a:ext uri="{FF2B5EF4-FFF2-40B4-BE49-F238E27FC236}">
                <a16:creationId xmlns:a16="http://schemas.microsoft.com/office/drawing/2014/main" id="{CB41AE44-DBFB-47C1-A616-F728910E2C4E}"/>
              </a:ext>
            </a:extLst>
          </p:cNvPr>
          <p:cNvGraphicFramePr>
            <a:graphicFrameLocks noGrp="1"/>
          </p:cNvGraphicFramePr>
          <p:nvPr>
            <p:extLst>
              <p:ext uri="{D42A27DB-BD31-4B8C-83A1-F6EECF244321}">
                <p14:modId xmlns:p14="http://schemas.microsoft.com/office/powerpoint/2010/main" val="2319248277"/>
              </p:ext>
            </p:extLst>
          </p:nvPr>
        </p:nvGraphicFramePr>
        <p:xfrm>
          <a:off x="1600983" y="1774825"/>
          <a:ext cx="7947024" cy="4470490"/>
        </p:xfrm>
        <a:graphic>
          <a:graphicData uri="http://schemas.openxmlformats.org/drawingml/2006/table">
            <a:tbl>
              <a:tblPr/>
              <a:tblGrid>
                <a:gridCol w="3086494">
                  <a:extLst>
                    <a:ext uri="{9D8B030D-6E8A-4147-A177-3AD203B41FA5}">
                      <a16:colId xmlns:a16="http://schemas.microsoft.com/office/drawing/2014/main" val="20000"/>
                    </a:ext>
                  </a:extLst>
                </a:gridCol>
                <a:gridCol w="484539">
                  <a:extLst>
                    <a:ext uri="{9D8B030D-6E8A-4147-A177-3AD203B41FA5}">
                      <a16:colId xmlns:a16="http://schemas.microsoft.com/office/drawing/2014/main" val="20001"/>
                    </a:ext>
                  </a:extLst>
                </a:gridCol>
                <a:gridCol w="391246">
                  <a:extLst>
                    <a:ext uri="{9D8B030D-6E8A-4147-A177-3AD203B41FA5}">
                      <a16:colId xmlns:a16="http://schemas.microsoft.com/office/drawing/2014/main" val="20002"/>
                    </a:ext>
                  </a:extLst>
                </a:gridCol>
                <a:gridCol w="457186">
                  <a:extLst>
                    <a:ext uri="{9D8B030D-6E8A-4147-A177-3AD203B41FA5}">
                      <a16:colId xmlns:a16="http://schemas.microsoft.com/office/drawing/2014/main" val="20003"/>
                    </a:ext>
                  </a:extLst>
                </a:gridCol>
                <a:gridCol w="457186">
                  <a:extLst>
                    <a:ext uri="{9D8B030D-6E8A-4147-A177-3AD203B41FA5}">
                      <a16:colId xmlns:a16="http://schemas.microsoft.com/office/drawing/2014/main" val="20004"/>
                    </a:ext>
                  </a:extLst>
                </a:gridCol>
                <a:gridCol w="457186">
                  <a:extLst>
                    <a:ext uri="{9D8B030D-6E8A-4147-A177-3AD203B41FA5}">
                      <a16:colId xmlns:a16="http://schemas.microsoft.com/office/drawing/2014/main" val="20005"/>
                    </a:ext>
                  </a:extLst>
                </a:gridCol>
                <a:gridCol w="457186">
                  <a:extLst>
                    <a:ext uri="{9D8B030D-6E8A-4147-A177-3AD203B41FA5}">
                      <a16:colId xmlns:a16="http://schemas.microsoft.com/office/drawing/2014/main" val="20006"/>
                    </a:ext>
                  </a:extLst>
                </a:gridCol>
                <a:gridCol w="457186">
                  <a:extLst>
                    <a:ext uri="{9D8B030D-6E8A-4147-A177-3AD203B41FA5}">
                      <a16:colId xmlns:a16="http://schemas.microsoft.com/office/drawing/2014/main" val="20007"/>
                    </a:ext>
                  </a:extLst>
                </a:gridCol>
                <a:gridCol w="457186">
                  <a:extLst>
                    <a:ext uri="{9D8B030D-6E8A-4147-A177-3AD203B41FA5}">
                      <a16:colId xmlns:a16="http://schemas.microsoft.com/office/drawing/2014/main" val="20008"/>
                    </a:ext>
                  </a:extLst>
                </a:gridCol>
                <a:gridCol w="457186">
                  <a:extLst>
                    <a:ext uri="{9D8B030D-6E8A-4147-A177-3AD203B41FA5}">
                      <a16:colId xmlns:a16="http://schemas.microsoft.com/office/drawing/2014/main" val="20009"/>
                    </a:ext>
                  </a:extLst>
                </a:gridCol>
                <a:gridCol w="784443">
                  <a:extLst>
                    <a:ext uri="{9D8B030D-6E8A-4147-A177-3AD203B41FA5}">
                      <a16:colId xmlns:a16="http://schemas.microsoft.com/office/drawing/2014/main" val="20010"/>
                    </a:ext>
                  </a:extLst>
                </a:gridCol>
              </a:tblGrid>
              <a:tr h="642979">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CA" sz="1400" b="0" i="0" u="none" strike="noStrike" cap="none" normalizeH="0" baseline="0" dirty="0">
                        <a:ln>
                          <a:noFill/>
                        </a:ln>
                        <a:solidFill>
                          <a:schemeClr val="tx2"/>
                        </a:solidFill>
                        <a:effectLst/>
                        <a:latin typeface="Calibri"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CA" sz="1400" b="0" i="0" u="none" strike="noStrike" cap="none" normalizeH="0" baseline="0" dirty="0">
                        <a:ln>
                          <a:noFill/>
                        </a:ln>
                        <a:solidFill>
                          <a:schemeClr val="tx2"/>
                        </a:solidFill>
                        <a:effectLst/>
                        <a:latin typeface="Calibri"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CA" sz="1400" b="0" i="0" u="none" strike="noStrike" cap="none" normalizeH="0" baseline="0" dirty="0">
                        <a:ln>
                          <a:noFill/>
                        </a:ln>
                        <a:solidFill>
                          <a:schemeClr val="tx2"/>
                        </a:solidFill>
                        <a:effectLst/>
                        <a:latin typeface="Calibri"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Caractéristiques</a:t>
                      </a:r>
                    </a:p>
                  </a:txBody>
                  <a:tcPr marL="91437" marR="91437" marT="45689" marB="45689"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c gridSpan="7">
                  <a:txBody>
                    <a:bodyPr/>
                    <a:lstStyle/>
                    <a:p>
                      <a:pPr marL="0" marR="0" lvl="0" indent="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Approches</a:t>
                      </a:r>
                    </a:p>
                    <a:p>
                      <a:pPr marL="0" marR="0" lvl="0" indent="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symboliques</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marL="0" marR="0" lvl="0" indent="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Approches</a:t>
                      </a:r>
                    </a:p>
                    <a:p>
                      <a:pPr marL="0" marR="0" lvl="0" indent="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sous-symboliques</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66404">
                <a:tc v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SE</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LC</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LF</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AD</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ON</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SC</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BC</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RN</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AG</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200" b="1" i="0" u="none" strike="noStrike" cap="none" normalizeH="0" baseline="0" dirty="0">
                          <a:ln>
                            <a:noFill/>
                          </a:ln>
                          <a:solidFill>
                            <a:schemeClr val="tx2"/>
                          </a:solidFill>
                          <a:effectLst/>
                          <a:latin typeface="Calibri" pitchFamily="34" charset="0"/>
                          <a:cs typeface="Arial" charset="0"/>
                        </a:rPr>
                        <a:t>RB/MM</a:t>
                      </a:r>
                      <a:endParaRPr kumimoji="0" lang="fr-CA" sz="1400" b="1" i="0" u="none" strike="noStrike" cap="none" normalizeH="0" baseline="0" dirty="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34411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Compréhensibilité des Représentations</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1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Tolérance à l’incertitude</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1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Tolérance à l’imprécision</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r>
                        <a:rPr kumimoji="0" lang="en-US" sz="1600" b="1" i="0" u="none" strike="noStrike" cap="none" normalizeH="0" baseline="0" dirty="0">
                          <a:ln>
                            <a:noFill/>
                          </a:ln>
                          <a:solidFill>
                            <a:schemeClr val="tx2"/>
                          </a:solidFill>
                          <a:effectLst/>
                          <a:latin typeface="Calibri" pitchFamily="34" charset="0"/>
                          <a:cs typeface="Arial" charset="0"/>
                        </a:rPr>
                        <a:t>/</a:t>
                      </a: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endParaRPr kumimoji="0" lang="fr-CA" sz="1400" b="0" i="0" u="none" strike="noStrike" cap="none" normalizeH="0" baseline="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1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Adaptabilité</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 -</a:t>
                      </a:r>
                      <a:endParaRPr kumimoji="0" lang="fr-CA" sz="1400" b="0" i="0" u="none" strike="noStrike" cap="none" normalizeH="0" baseline="0" dirty="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endParaRPr kumimoji="0" lang="fr-CA" sz="1400" b="0" i="0" u="none" strike="noStrike" cap="none" normalizeH="0" baseline="0" dirty="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r>
                        <a:rPr kumimoji="0" lang="en-US" sz="1600" b="1" i="0" u="none" strike="noStrike" cap="none" normalizeH="0" baseline="0" dirty="0">
                          <a:ln>
                            <a:noFill/>
                          </a:ln>
                          <a:solidFill>
                            <a:schemeClr val="tx2"/>
                          </a:solidFill>
                          <a:effectLst/>
                          <a:latin typeface="Calibri" pitchFamily="34" charset="0"/>
                          <a:cs typeface="Arial" charset="0"/>
                        </a:rPr>
                        <a:t>/</a:t>
                      </a: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endParaRPr kumimoji="0" lang="fr-CA" sz="1400" b="0" i="0" u="none" strike="noStrike" cap="none" normalizeH="0" baseline="0" dirty="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1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a:ln>
                            <a:noFill/>
                          </a:ln>
                          <a:solidFill>
                            <a:schemeClr val="tx2"/>
                          </a:solidFill>
                          <a:effectLst/>
                          <a:latin typeface="Calibri" pitchFamily="34" charset="0"/>
                          <a:cs typeface="Arial" charset="0"/>
                        </a:rPr>
                        <a:t>Capacité d’apprentissage</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 -</a:t>
                      </a:r>
                      <a:endParaRPr kumimoji="0" lang="fr-CA" sz="1400" b="0" i="0" u="none" strike="noStrike" cap="none" normalizeH="0" baseline="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 -</a:t>
                      </a:r>
                      <a:endParaRPr kumimoji="0" lang="fr-CA" sz="1400" b="0" i="0" u="none" strike="noStrike" cap="none" normalizeH="0" baseline="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r>
                        <a:rPr kumimoji="0" lang="en-US" sz="1600" b="1" i="0" u="none" strike="noStrike" cap="none" normalizeH="0" baseline="0">
                          <a:ln>
                            <a:noFill/>
                          </a:ln>
                          <a:solidFill>
                            <a:schemeClr val="tx2"/>
                          </a:solidFill>
                          <a:effectLst/>
                          <a:latin typeface="Calibri" pitchFamily="34" charset="0"/>
                          <a:cs typeface="Arial" charset="0"/>
                        </a:rPr>
                        <a:t>/</a:t>
                      </a: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endParaRPr kumimoji="0" lang="fr-CA" sz="1400" b="0" i="0" u="none" strike="noStrike" cap="none" normalizeH="0" baseline="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1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a:ln>
                            <a:noFill/>
                          </a:ln>
                          <a:solidFill>
                            <a:schemeClr val="tx2"/>
                          </a:solidFill>
                          <a:effectLst/>
                          <a:latin typeface="Calibri" pitchFamily="34" charset="0"/>
                          <a:cs typeface="Times New Roman" pitchFamily="18" charset="0"/>
                        </a:rPr>
                        <a:t>Capacité de découverte</a:t>
                      </a:r>
                      <a:r>
                        <a:rPr kumimoji="0" lang="fr-FR" sz="1400" b="1" i="0" u="none" strike="noStrike" cap="none" normalizeH="0" baseline="0">
                          <a:ln>
                            <a:noFill/>
                          </a:ln>
                          <a:solidFill>
                            <a:schemeClr val="tx2"/>
                          </a:solidFill>
                          <a:effectLst/>
                          <a:latin typeface="Calibri" pitchFamily="34" charset="0"/>
                          <a:cs typeface="Times New Roman" pitchFamily="18" charset="0"/>
                        </a:rPr>
                        <a:t>/fouille</a:t>
                      </a:r>
                      <a:r>
                        <a:rPr kumimoji="0" lang="en-US" sz="1400" b="1" i="0" u="none" strike="noStrike" cap="none" normalizeH="0" baseline="0">
                          <a:ln>
                            <a:noFill/>
                          </a:ln>
                          <a:solidFill>
                            <a:schemeClr val="tx2"/>
                          </a:solidFill>
                          <a:effectLst/>
                          <a:latin typeface="Calibri" pitchFamily="34" charset="0"/>
                          <a:cs typeface="Arial" charset="0"/>
                        </a:rPr>
                        <a:t> </a:t>
                      </a:r>
                      <a:endParaRPr kumimoji="0" lang="fr-CA" sz="1400" b="1" i="0" u="none" strike="noStrike" cap="none" normalizeH="0" baseline="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1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a:ln>
                            <a:noFill/>
                          </a:ln>
                          <a:solidFill>
                            <a:schemeClr val="tx2"/>
                          </a:solidFill>
                          <a:effectLst/>
                          <a:latin typeface="Calibri" pitchFamily="34" charset="0"/>
                          <a:cs typeface="Arial" charset="0"/>
                        </a:rPr>
                        <a:t>Capacité d’explication</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 -</a:t>
                      </a:r>
                      <a:endParaRPr kumimoji="0" lang="fr-CA" sz="1400" b="0" i="0" u="none" strike="noStrike" cap="none" normalizeH="0" baseline="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21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a:ln>
                            <a:noFill/>
                          </a:ln>
                          <a:solidFill>
                            <a:schemeClr val="tx2"/>
                          </a:solidFill>
                          <a:effectLst/>
                          <a:latin typeface="Calibri" pitchFamily="34" charset="0"/>
                          <a:cs typeface="Arial" charset="0"/>
                        </a:rPr>
                        <a:t>Facilité de développement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endParaRPr kumimoji="0" lang="fr-CA" sz="1400" b="0" i="0" u="none" strike="noStrike" cap="none" normalizeH="0" baseline="0" dirty="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21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a:ln>
                            <a:noFill/>
                          </a:ln>
                          <a:solidFill>
                            <a:schemeClr val="tx2"/>
                          </a:solidFill>
                          <a:effectLst/>
                          <a:latin typeface="Calibri" pitchFamily="34" charset="0"/>
                          <a:cs typeface="Arial" charset="0"/>
                        </a:rPr>
                        <a:t>Maintenabilité</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 -</a:t>
                      </a:r>
                      <a:endParaRPr kumimoji="0" lang="fr-CA" sz="1400" b="0" i="0" u="none" strike="noStrike" cap="none" normalizeH="0" baseline="0">
                        <a:ln>
                          <a:noFill/>
                        </a:ln>
                        <a:solidFill>
                          <a:schemeClr val="tx2"/>
                        </a:solidFill>
                        <a:effectLst/>
                        <a:latin typeface="Calibri" pitchFamily="34" charset="0"/>
                        <a:cs typeface="Arial" charset="0"/>
                      </a:endParaRP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r>
                        <a:rPr kumimoji="0" lang="en-US" sz="1600" b="1" i="0" u="none" strike="noStrike" cap="none" normalizeH="0" baseline="0">
                          <a:ln>
                            <a:noFill/>
                          </a:ln>
                          <a:solidFill>
                            <a:schemeClr val="tx2"/>
                          </a:solidFill>
                          <a:effectLst/>
                          <a:latin typeface="Calibri" pitchFamily="34" charset="0"/>
                          <a:cs typeface="Arial" charset="0"/>
                        </a:rPr>
                        <a:t>/</a:t>
                      </a: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1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400" b="1" i="0" u="none" strike="noStrike" cap="none" normalizeH="0" baseline="0" dirty="0">
                          <a:ln>
                            <a:noFill/>
                          </a:ln>
                          <a:solidFill>
                            <a:schemeClr val="tx2"/>
                          </a:solidFill>
                          <a:effectLst/>
                          <a:latin typeface="Calibri" pitchFamily="34" charset="0"/>
                          <a:cs typeface="Arial" charset="0"/>
                        </a:rPr>
                        <a:t>Support de connaissances complexes</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 -</a:t>
                      </a:r>
                    </a:p>
                  </a:txBody>
                  <a:tcPr marL="91437" marR="91437" marT="45689" marB="4568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6540" name="Text Box 182">
            <a:extLst>
              <a:ext uri="{FF2B5EF4-FFF2-40B4-BE49-F238E27FC236}">
                <a16:creationId xmlns:a16="http://schemas.microsoft.com/office/drawing/2014/main" id="{28A273D5-A495-476E-AD42-926A7E1BA28E}"/>
              </a:ext>
            </a:extLst>
          </p:cNvPr>
          <p:cNvSpPr txBox="1">
            <a:spLocks noChangeArrowheads="1"/>
          </p:cNvSpPr>
          <p:nvPr/>
        </p:nvSpPr>
        <p:spPr bwMode="auto">
          <a:xfrm>
            <a:off x="2667000" y="6643688"/>
            <a:ext cx="7696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hlink"/>
              </a:buClr>
              <a:buSzPct val="80000"/>
              <a:buFont typeface="Wingdings" panose="05000000000000000000" pitchFamily="2" charset="2"/>
              <a:buNone/>
            </a:pPr>
            <a:r>
              <a:rPr lang="fr-CA" altLang="fr-FR" sz="800">
                <a:solidFill>
                  <a:schemeClr val="bg2"/>
                </a:solidFill>
              </a:rPr>
              <a:t>Adaptè de M. Negnèvistrsky et Benoit Lavoie.  </a:t>
            </a:r>
            <a:endParaRPr lang="en-US" altLang="fr-FR" sz="800">
              <a:solidFill>
                <a:schemeClr val="bg2"/>
              </a:solidFill>
            </a:endParaRPr>
          </a:p>
        </p:txBody>
      </p:sp>
      <p:sp>
        <p:nvSpPr>
          <p:cNvPr id="8" name="Rectangle 178">
            <a:extLst>
              <a:ext uri="{FF2B5EF4-FFF2-40B4-BE49-F238E27FC236}">
                <a16:creationId xmlns:a16="http://schemas.microsoft.com/office/drawing/2014/main" id="{DC0E3501-CAD7-4C45-97CB-796488CE25C1}"/>
              </a:ext>
            </a:extLst>
          </p:cNvPr>
          <p:cNvSpPr>
            <a:spLocks noChangeArrowheads="1"/>
          </p:cNvSpPr>
          <p:nvPr/>
        </p:nvSpPr>
        <p:spPr bwMode="auto">
          <a:xfrm>
            <a:off x="4704542" y="2908300"/>
            <a:ext cx="3048000" cy="30480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 name="Rectangle 179">
            <a:extLst>
              <a:ext uri="{FF2B5EF4-FFF2-40B4-BE49-F238E27FC236}">
                <a16:creationId xmlns:a16="http://schemas.microsoft.com/office/drawing/2014/main" id="{04CE4405-B4EF-4E7E-A97C-72781AC701F0}"/>
              </a:ext>
            </a:extLst>
          </p:cNvPr>
          <p:cNvSpPr>
            <a:spLocks noChangeArrowheads="1"/>
          </p:cNvSpPr>
          <p:nvPr/>
        </p:nvSpPr>
        <p:spPr bwMode="auto">
          <a:xfrm>
            <a:off x="7943042" y="3922713"/>
            <a:ext cx="1335088" cy="30480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10" name="Rectangle 181">
            <a:extLst>
              <a:ext uri="{FF2B5EF4-FFF2-40B4-BE49-F238E27FC236}">
                <a16:creationId xmlns:a16="http://schemas.microsoft.com/office/drawing/2014/main" id="{5A472AC1-5E50-4903-879E-576ED10936D9}"/>
              </a:ext>
            </a:extLst>
          </p:cNvPr>
          <p:cNvSpPr>
            <a:spLocks noChangeArrowheads="1"/>
          </p:cNvSpPr>
          <p:nvPr/>
        </p:nvSpPr>
        <p:spPr bwMode="auto">
          <a:xfrm>
            <a:off x="4718830" y="4919663"/>
            <a:ext cx="3048000" cy="33020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11" name="Rectangle 182">
            <a:extLst>
              <a:ext uri="{FF2B5EF4-FFF2-40B4-BE49-F238E27FC236}">
                <a16:creationId xmlns:a16="http://schemas.microsoft.com/office/drawing/2014/main" id="{7A71A532-98EB-4751-886B-C84F4BFD222D}"/>
              </a:ext>
            </a:extLst>
          </p:cNvPr>
          <p:cNvSpPr>
            <a:spLocks noChangeArrowheads="1"/>
          </p:cNvSpPr>
          <p:nvPr/>
        </p:nvSpPr>
        <p:spPr bwMode="auto">
          <a:xfrm>
            <a:off x="4718833" y="5937253"/>
            <a:ext cx="3108325" cy="307975"/>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12" name="Rectangle 179">
            <a:extLst>
              <a:ext uri="{FF2B5EF4-FFF2-40B4-BE49-F238E27FC236}">
                <a16:creationId xmlns:a16="http://schemas.microsoft.com/office/drawing/2014/main" id="{76CAAA1A-FB01-4207-920B-3D9F33F2C62E}"/>
              </a:ext>
            </a:extLst>
          </p:cNvPr>
          <p:cNvSpPr>
            <a:spLocks noChangeArrowheads="1"/>
          </p:cNvSpPr>
          <p:nvPr/>
        </p:nvSpPr>
        <p:spPr bwMode="auto">
          <a:xfrm>
            <a:off x="7943042" y="3570288"/>
            <a:ext cx="1335088" cy="30480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14" name="Rectangle 179">
            <a:extLst>
              <a:ext uri="{FF2B5EF4-FFF2-40B4-BE49-F238E27FC236}">
                <a16:creationId xmlns:a16="http://schemas.microsoft.com/office/drawing/2014/main" id="{1E6C564A-77D9-49B2-AAD0-946D7A407BD8}"/>
              </a:ext>
            </a:extLst>
          </p:cNvPr>
          <p:cNvSpPr>
            <a:spLocks noChangeArrowheads="1"/>
          </p:cNvSpPr>
          <p:nvPr/>
        </p:nvSpPr>
        <p:spPr bwMode="auto">
          <a:xfrm>
            <a:off x="7943042" y="4265613"/>
            <a:ext cx="1335088" cy="30480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15" name="Rectangle 179">
            <a:extLst>
              <a:ext uri="{FF2B5EF4-FFF2-40B4-BE49-F238E27FC236}">
                <a16:creationId xmlns:a16="http://schemas.microsoft.com/office/drawing/2014/main" id="{359F8FDB-F2A3-4749-BF0D-04887D6685B9}"/>
              </a:ext>
            </a:extLst>
          </p:cNvPr>
          <p:cNvSpPr>
            <a:spLocks noChangeArrowheads="1"/>
          </p:cNvSpPr>
          <p:nvPr/>
        </p:nvSpPr>
        <p:spPr bwMode="auto">
          <a:xfrm>
            <a:off x="7943042" y="5594350"/>
            <a:ext cx="1335088" cy="287338"/>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16" name="Title 1">
            <a:extLst>
              <a:ext uri="{FF2B5EF4-FFF2-40B4-BE49-F238E27FC236}">
                <a16:creationId xmlns:a16="http://schemas.microsoft.com/office/drawing/2014/main" id="{AA1A4DA9-CF70-46E7-BD3B-75292D69223C}"/>
              </a:ext>
            </a:extLst>
          </p:cNvPr>
          <p:cNvSpPr txBox="1">
            <a:spLocks/>
          </p:cNvSpPr>
          <p:nvPr/>
        </p:nvSpPr>
        <p:spPr>
          <a:xfrm>
            <a:off x="972879" y="457200"/>
            <a:ext cx="9612571" cy="1371600"/>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r>
              <a:rPr lang="fr-CA" altLang="fr-FR" sz="3600" kern="0" dirty="0">
                <a:solidFill>
                  <a:srgbClr val="0070C0"/>
                </a:solidFill>
                <a:latin typeface="Calibri" panose="020F0502020204030204" pitchFamily="34" charset="0"/>
                <a:cs typeface="Calibri" panose="020F0502020204030204" pitchFamily="34" charset="0"/>
              </a:rPr>
              <a:t>Comparaisons de modèles			</a:t>
            </a:r>
            <a:r>
              <a:rPr lang="fr-CA" altLang="fr-FR" sz="2000" kern="0" dirty="0">
                <a:solidFill>
                  <a:schemeClr val="bg1">
                    <a:lumMod val="65000"/>
                  </a:schemeClr>
                </a:solidFill>
                <a:latin typeface="Calibri" panose="020F0502020204030204" pitchFamily="34" charset="0"/>
                <a:cs typeface="Calibri" panose="020F0502020204030204" pitchFamily="34" charset="0"/>
              </a:rPr>
              <a:t>II</a:t>
            </a:r>
            <a:endParaRPr lang="fr-CA" altLang="fr-FR" sz="3600" kern="0" dirty="0">
              <a:solidFill>
                <a:srgbClr val="0070C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19262572-0859-4CA4-8791-4AE17F2F6F05}"/>
              </a:ext>
            </a:extLst>
          </p:cNvPr>
          <p:cNvSpPr>
            <a:spLocks noChangeArrowheads="1"/>
          </p:cNvSpPr>
          <p:nvPr/>
        </p:nvSpPr>
        <p:spPr bwMode="auto">
          <a:xfrm>
            <a:off x="2525713" y="1203325"/>
            <a:ext cx="800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114300" indent="7938">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731838" indent="-4953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lvl="1" eaLnBrk="1" hangingPunct="1">
              <a:buFont typeface="Wingdings" panose="05000000000000000000" pitchFamily="2" charset="2"/>
              <a:buNone/>
            </a:pPr>
            <a:endParaRPr lang="en-GB" altLang="fr-FR" sz="800">
              <a:solidFill>
                <a:srgbClr val="FF3300"/>
              </a:solidFill>
            </a:endParaRPr>
          </a:p>
          <a:p>
            <a:pPr lvl="1" eaLnBrk="1" hangingPunct="1"/>
            <a:endParaRPr lang="fr-CA" altLang="fr-FR" sz="1600">
              <a:solidFill>
                <a:srgbClr val="FF3300"/>
              </a:solidFill>
            </a:endParaRPr>
          </a:p>
          <a:p>
            <a:pPr lvl="1" eaLnBrk="1" hangingPunct="1">
              <a:buFont typeface="Wingdings" panose="05000000000000000000" pitchFamily="2" charset="2"/>
              <a:buNone/>
            </a:pPr>
            <a:endParaRPr lang="fr-CA" altLang="fr-FR" sz="1600">
              <a:solidFill>
                <a:schemeClr val="tx2"/>
              </a:solidFill>
            </a:endParaRPr>
          </a:p>
          <a:p>
            <a:pPr lvl="2" eaLnBrk="1" hangingPunct="1"/>
            <a:endParaRPr lang="fr-CA" altLang="fr-FR" sz="800">
              <a:solidFill>
                <a:schemeClr val="tx2"/>
              </a:solidFill>
            </a:endParaRPr>
          </a:p>
          <a:p>
            <a:pPr lvl="2" eaLnBrk="1" hangingPunct="1">
              <a:buFont typeface="Wingdings" panose="05000000000000000000" pitchFamily="2" charset="2"/>
              <a:buNone/>
            </a:pPr>
            <a:endParaRPr lang="fr-CA" altLang="fr-FR" sz="800">
              <a:solidFill>
                <a:schemeClr val="tx2"/>
              </a:solidFill>
            </a:endParaRPr>
          </a:p>
          <a:p>
            <a:pPr lvl="2" eaLnBrk="1" hangingPunct="1">
              <a:buFont typeface="Wingdings" panose="05000000000000000000" pitchFamily="2" charset="2"/>
              <a:buNone/>
            </a:pPr>
            <a:endParaRPr lang="fr-CA" altLang="fr-FR" sz="800">
              <a:solidFill>
                <a:schemeClr val="tx2"/>
              </a:solidFill>
            </a:endParaRPr>
          </a:p>
        </p:txBody>
      </p:sp>
      <p:graphicFrame>
        <p:nvGraphicFramePr>
          <p:cNvPr id="281607" name="Group 7">
            <a:extLst>
              <a:ext uri="{FF2B5EF4-FFF2-40B4-BE49-F238E27FC236}">
                <a16:creationId xmlns:a16="http://schemas.microsoft.com/office/drawing/2014/main" id="{E2441876-7BCC-4282-8A21-ED1E2AA92C86}"/>
              </a:ext>
            </a:extLst>
          </p:cNvPr>
          <p:cNvGraphicFramePr>
            <a:graphicFrameLocks noGrp="1"/>
          </p:cNvGraphicFramePr>
          <p:nvPr>
            <p:extLst>
              <p:ext uri="{D42A27DB-BD31-4B8C-83A1-F6EECF244321}">
                <p14:modId xmlns:p14="http://schemas.microsoft.com/office/powerpoint/2010/main" val="3622043059"/>
              </p:ext>
            </p:extLst>
          </p:nvPr>
        </p:nvGraphicFramePr>
        <p:xfrm>
          <a:off x="992405" y="1250749"/>
          <a:ext cx="10277276" cy="4865458"/>
        </p:xfrm>
        <a:graphic>
          <a:graphicData uri="http://schemas.openxmlformats.org/drawingml/2006/table">
            <a:tbl>
              <a:tblPr/>
              <a:tblGrid>
                <a:gridCol w="2483221">
                  <a:extLst>
                    <a:ext uri="{9D8B030D-6E8A-4147-A177-3AD203B41FA5}">
                      <a16:colId xmlns:a16="http://schemas.microsoft.com/office/drawing/2014/main" val="20000"/>
                    </a:ext>
                  </a:extLst>
                </a:gridCol>
                <a:gridCol w="4452502">
                  <a:extLst>
                    <a:ext uri="{9D8B030D-6E8A-4147-A177-3AD203B41FA5}">
                      <a16:colId xmlns:a16="http://schemas.microsoft.com/office/drawing/2014/main" val="20001"/>
                    </a:ext>
                  </a:extLst>
                </a:gridCol>
                <a:gridCol w="3341553">
                  <a:extLst>
                    <a:ext uri="{9D8B030D-6E8A-4147-A177-3AD203B41FA5}">
                      <a16:colId xmlns:a16="http://schemas.microsoft.com/office/drawing/2014/main" val="20002"/>
                    </a:ext>
                  </a:extLst>
                </a:gridCol>
              </a:tblGrid>
              <a:tr h="62800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CA" sz="1600" b="0" i="0" u="none" strike="noStrike" cap="none" normalizeH="0" baseline="0" dirty="0">
                        <a:ln>
                          <a:noFill/>
                        </a:ln>
                        <a:solidFill>
                          <a:schemeClr val="tx2"/>
                        </a:solidFill>
                        <a:effectLst/>
                        <a:latin typeface="Calibri" pitchFamily="34" charset="0"/>
                        <a:cs typeface="Arial" charset="0"/>
                      </a:endParaRPr>
                    </a:p>
                  </a:txBody>
                  <a:tcPr marL="91429" marR="91429" marT="45725" marB="45725"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800" b="1" i="0" u="none" strike="noStrike" cap="none" normalizeH="0" baseline="0" dirty="0">
                          <a:ln>
                            <a:noFill/>
                          </a:ln>
                          <a:solidFill>
                            <a:schemeClr val="tx2"/>
                          </a:solidFill>
                          <a:effectLst/>
                          <a:latin typeface="Calibri" pitchFamily="34" charset="0"/>
                          <a:cs typeface="Arial" charset="0"/>
                        </a:rPr>
                        <a:t>Approches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800" b="1" i="0" u="none" strike="noStrike" cap="none" normalizeH="0" baseline="0" dirty="0">
                          <a:ln>
                            <a:noFill/>
                          </a:ln>
                          <a:solidFill>
                            <a:schemeClr val="tx2"/>
                          </a:solidFill>
                          <a:effectLst/>
                          <a:latin typeface="Calibri" pitchFamily="34" charset="0"/>
                          <a:cs typeface="Arial" charset="0"/>
                        </a:rPr>
                        <a:t>symboliques</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800" b="1" i="0" u="none" strike="noStrike" cap="none" normalizeH="0" baseline="0" dirty="0">
                          <a:ln>
                            <a:noFill/>
                          </a:ln>
                          <a:solidFill>
                            <a:schemeClr val="tx2"/>
                          </a:solidFill>
                          <a:effectLst/>
                          <a:latin typeface="Calibri" pitchFamily="34" charset="0"/>
                          <a:cs typeface="Arial" charset="0"/>
                        </a:rPr>
                        <a:t>Approches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800" b="1" i="0" u="none" strike="noStrike" cap="none" normalizeH="0" baseline="0" dirty="0">
                          <a:ln>
                            <a:noFill/>
                          </a:ln>
                          <a:solidFill>
                            <a:schemeClr val="tx2"/>
                          </a:solidFill>
                          <a:effectLst/>
                          <a:latin typeface="Calibri" pitchFamily="34" charset="0"/>
                          <a:cs typeface="Arial" charset="0"/>
                        </a:rPr>
                        <a:t>sous-symboliques</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5182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Compréhensibilité des représentations</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Plutôt bonne à bonne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Plutôt mauvaise à mauvaise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5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Tolérance à l’incertitude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Plutôt bonne à bonne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Bonne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5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Tolérance à l’imprécision</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Bonne (LF, AD) à mauvaise (LC)</a:t>
                      </a:r>
                      <a:endParaRPr kumimoji="0" lang="fr-CA" sz="1600" b="1" i="0" u="none" strike="noStrike" cap="none" normalizeH="0" baseline="0" dirty="0">
                        <a:ln>
                          <a:noFill/>
                        </a:ln>
                        <a:solidFill>
                          <a:schemeClr val="tx2"/>
                        </a:solidFill>
                        <a:effectLst/>
                        <a:latin typeface="Calibri" pitchFamily="34" charset="0"/>
                        <a:cs typeface="Arial" charset="0"/>
                      </a:endParaRP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Plutôt bonne à bonne </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718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Adaptabilité</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Mauvaise (SE, SC) à plutôt bonne (AD, BC)</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Bonne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32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Capacité d’apprentissage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Mauvaise (SE, LC, LF, SC) à bonne (AD)</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Bonne</a:t>
                      </a:r>
                      <a:endParaRPr kumimoji="0" lang="fr-CA" sz="1600" b="1" i="0" u="none" strike="noStrike" cap="none" normalizeH="0" baseline="0" dirty="0">
                        <a:ln>
                          <a:noFill/>
                        </a:ln>
                        <a:solidFill>
                          <a:schemeClr val="tx2"/>
                        </a:solidFill>
                        <a:effectLst/>
                        <a:latin typeface="Calibri" pitchFamily="34" charset="0"/>
                        <a:cs typeface="Arial" charset="0"/>
                      </a:endParaRP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29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Times New Roman" pitchFamily="18" charset="0"/>
                        </a:rPr>
                        <a:t>Capacité de découverte</a:t>
                      </a:r>
                      <a:r>
                        <a:rPr kumimoji="0" lang="fr-FR" sz="1600" b="1" i="0" u="none" strike="noStrike" cap="none" normalizeH="0" baseline="0" dirty="0">
                          <a:ln>
                            <a:noFill/>
                          </a:ln>
                          <a:solidFill>
                            <a:schemeClr val="tx2"/>
                          </a:solidFill>
                          <a:effectLst/>
                          <a:latin typeface="Calibri" pitchFamily="34" charset="0"/>
                          <a:cs typeface="Times New Roman" pitchFamily="18" charset="0"/>
                        </a:rPr>
                        <a:t>/fouille</a:t>
                      </a:r>
                      <a:endParaRPr kumimoji="0" lang="fr-CA" sz="1600" b="1" i="0" u="none" strike="noStrike" cap="none" normalizeH="0" baseline="0" dirty="0">
                        <a:ln>
                          <a:noFill/>
                        </a:ln>
                        <a:solidFill>
                          <a:schemeClr val="tx2"/>
                        </a:solidFill>
                        <a:effectLst/>
                        <a:latin typeface="Calibri" pitchFamily="34" charset="0"/>
                        <a:cs typeface="Times New Roman" pitchFamily="18" charset="0"/>
                      </a:endParaRP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Mauvaise à plutôt mauvaise, exception: AD, ON plutôt bonne</a:t>
                      </a:r>
                      <a:r>
                        <a:rPr kumimoji="0" lang="en-US" sz="1600" b="0" i="0" u="none" strike="noStrike" cap="none" normalizeH="0" baseline="0" dirty="0">
                          <a:ln>
                            <a:noFill/>
                          </a:ln>
                          <a:solidFill>
                            <a:schemeClr val="tx2"/>
                          </a:solidFill>
                          <a:effectLst/>
                          <a:latin typeface="Calibri" pitchFamily="34" charset="0"/>
                          <a:cs typeface="Arial" charset="0"/>
                        </a:rPr>
                        <a:t> </a:t>
                      </a:r>
                      <a:endParaRPr kumimoji="0" lang="fr-CA" sz="1600" b="0" i="0" u="none" strike="noStrike" cap="none" normalizeH="0" baseline="0" dirty="0">
                        <a:ln>
                          <a:noFill/>
                        </a:ln>
                        <a:solidFill>
                          <a:schemeClr val="tx2"/>
                        </a:solidFill>
                        <a:effectLst/>
                        <a:latin typeface="Calibri" pitchFamily="34" charset="0"/>
                        <a:cs typeface="Arial" charset="0"/>
                      </a:endParaRP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Plutôt bonne à bonne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002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Capacité d’explication</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Plutôt bonne à bonne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Mauvaise (RN) à plutôt bonne (RB)</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1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Facilité de développement</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Mauvaise à plutôt mauvaise, exception: AD bonne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Plutôt mauvaise (RN,AG) à bonne (RB)</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960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Maintenabilité</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Bonne (AD) à mauvaise (SE)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Plutôt bonne à bonne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8776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Support de connaissances complexes</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Plutôt bonne à  bonne, exception: AD plutôt mauvaise </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Plutôt mauvaise</a:t>
                      </a:r>
                    </a:p>
                  </a:txBody>
                  <a:tcPr marL="91429" marR="91429" marT="45725" marB="45725"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8488" name="Rectangle 69">
            <a:extLst>
              <a:ext uri="{FF2B5EF4-FFF2-40B4-BE49-F238E27FC236}">
                <a16:creationId xmlns:a16="http://schemas.microsoft.com/office/drawing/2014/main" id="{50A33661-DA0A-4E47-8A21-14E1B9A5BF0D}"/>
              </a:ext>
            </a:extLst>
          </p:cNvPr>
          <p:cNvSpPr>
            <a:spLocks noChangeArrowheads="1"/>
          </p:cNvSpPr>
          <p:nvPr/>
        </p:nvSpPr>
        <p:spPr bwMode="auto">
          <a:xfrm>
            <a:off x="878681" y="361950"/>
            <a:ext cx="969406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r-CA" altLang="fr-FR" sz="3600" dirty="0">
                <a:solidFill>
                  <a:srgbClr val="0070C0"/>
                </a:solidFill>
                <a:latin typeface="Calibri" panose="020F0502020204030204" pitchFamily="34" charset="0"/>
                <a:cs typeface="Calibri" panose="020F0502020204030204" pitchFamily="34" charset="0"/>
              </a:rPr>
              <a:t>Symbolique vs. sous-symbolique</a:t>
            </a:r>
            <a:endParaRPr lang="fr-CA" altLang="fr-FR" sz="2400" dirty="0">
              <a:solidFill>
                <a:srgbClr val="0070C0"/>
              </a:solidFill>
              <a:latin typeface="Calibri" panose="020F0502020204030204" pitchFamily="34" charset="0"/>
              <a:cs typeface="Calibri" panose="020F0502020204030204" pitchFamily="34" charset="0"/>
            </a:endParaRPr>
          </a:p>
        </p:txBody>
      </p:sp>
      <p:sp>
        <p:nvSpPr>
          <p:cNvPr id="18489" name="Text Box 70">
            <a:extLst>
              <a:ext uri="{FF2B5EF4-FFF2-40B4-BE49-F238E27FC236}">
                <a16:creationId xmlns:a16="http://schemas.microsoft.com/office/drawing/2014/main" id="{05F4D618-4D03-47D4-858F-BADF0AB6F63D}"/>
              </a:ext>
            </a:extLst>
          </p:cNvPr>
          <p:cNvSpPr txBox="1">
            <a:spLocks noChangeArrowheads="1"/>
          </p:cNvSpPr>
          <p:nvPr/>
        </p:nvSpPr>
        <p:spPr bwMode="auto">
          <a:xfrm>
            <a:off x="2155825" y="6510338"/>
            <a:ext cx="7696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hlink"/>
              </a:buClr>
              <a:buSzPct val="80000"/>
              <a:buFont typeface="Wingdings" panose="05000000000000000000" pitchFamily="2" charset="2"/>
              <a:buNone/>
            </a:pPr>
            <a:r>
              <a:rPr lang="fr-CA" altLang="fr-FR" sz="800">
                <a:solidFill>
                  <a:schemeClr val="bg2"/>
                </a:solidFill>
              </a:rPr>
              <a:t>Adaptè de M. Negnèvistrsky et Benoit Lavoie.  </a:t>
            </a:r>
            <a:endParaRPr lang="en-US" altLang="fr-FR" sz="800">
              <a:solidFill>
                <a:schemeClr val="bg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4BD60-1CF7-383F-31A9-17494DDF5B13}"/>
              </a:ext>
            </a:extLst>
          </p:cNvPr>
          <p:cNvSpPr txBox="1"/>
          <p:nvPr/>
        </p:nvSpPr>
        <p:spPr>
          <a:xfrm>
            <a:off x="2099543" y="6535026"/>
            <a:ext cx="9951123" cy="276999"/>
          </a:xfrm>
          <a:prstGeom prst="rect">
            <a:avLst/>
          </a:prstGeom>
          <a:noFill/>
        </p:spPr>
        <p:txBody>
          <a:bodyPr wrap="square">
            <a:spAutoFit/>
          </a:bodyPr>
          <a:lstStyle/>
          <a:p>
            <a:r>
              <a:rPr lang="fr-CA" sz="1200" dirty="0">
                <a:solidFill>
                  <a:schemeClr val="bg1">
                    <a:lumMod val="50000"/>
                  </a:schemeClr>
                </a:solidFill>
              </a:rPr>
              <a:t>https://www.datasciencecentral.com/comparing-classifiers-decision-trees-knn-naive-bayes/</a:t>
            </a:r>
          </a:p>
        </p:txBody>
      </p:sp>
      <p:sp>
        <p:nvSpPr>
          <p:cNvPr id="2" name="Title 1">
            <a:extLst>
              <a:ext uri="{FF2B5EF4-FFF2-40B4-BE49-F238E27FC236}">
                <a16:creationId xmlns:a16="http://schemas.microsoft.com/office/drawing/2014/main" id="{45BF24B6-B67F-9EF2-2A11-D16261025A38}"/>
              </a:ext>
            </a:extLst>
          </p:cNvPr>
          <p:cNvSpPr txBox="1">
            <a:spLocks/>
          </p:cNvSpPr>
          <p:nvPr/>
        </p:nvSpPr>
        <p:spPr>
          <a:xfrm>
            <a:off x="956930" y="587210"/>
            <a:ext cx="10625470" cy="731970"/>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r>
              <a:rPr lang="fr-CA" altLang="fr-FR" sz="3600" kern="0" dirty="0">
                <a:solidFill>
                  <a:srgbClr val="0070C0"/>
                </a:solidFill>
                <a:latin typeface="Calibri" panose="020F0502020204030204" pitchFamily="34" charset="0"/>
                <a:cs typeface="Calibri" panose="020F0502020204030204" pitchFamily="34" charset="0"/>
              </a:rPr>
              <a:t>Ex. : Bayes </a:t>
            </a:r>
            <a:r>
              <a:rPr lang="fr-CA" altLang="fr-FR" sz="3600" i="1" kern="0" dirty="0">
                <a:solidFill>
                  <a:srgbClr val="0070C0"/>
                </a:solidFill>
                <a:latin typeface="Calibri" panose="020F0502020204030204" pitchFamily="34" charset="0"/>
                <a:cs typeface="Calibri" panose="020F0502020204030204" pitchFamily="34" charset="0"/>
              </a:rPr>
              <a:t>vs</a:t>
            </a:r>
            <a:r>
              <a:rPr lang="fr-CA" altLang="fr-FR" sz="3600" kern="0" dirty="0">
                <a:solidFill>
                  <a:srgbClr val="0070C0"/>
                </a:solidFill>
                <a:latin typeface="Calibri" panose="020F0502020204030204" pitchFamily="34" charset="0"/>
                <a:cs typeface="Calibri" panose="020F0502020204030204" pitchFamily="34" charset="0"/>
              </a:rPr>
              <a:t> K-NN </a:t>
            </a:r>
            <a:r>
              <a:rPr lang="fr-CA" altLang="fr-FR" sz="3600" i="1" kern="0" dirty="0">
                <a:solidFill>
                  <a:srgbClr val="0070C0"/>
                </a:solidFill>
                <a:latin typeface="Calibri" panose="020F0502020204030204" pitchFamily="34" charset="0"/>
                <a:cs typeface="Calibri" panose="020F0502020204030204" pitchFamily="34" charset="0"/>
              </a:rPr>
              <a:t>vs</a:t>
            </a:r>
            <a:r>
              <a:rPr lang="fr-CA" altLang="fr-FR" sz="3600" kern="0" dirty="0">
                <a:solidFill>
                  <a:srgbClr val="0070C0"/>
                </a:solidFill>
                <a:latin typeface="Calibri" panose="020F0502020204030204" pitchFamily="34" charset="0"/>
                <a:cs typeface="Calibri" panose="020F0502020204030204" pitchFamily="34" charset="0"/>
              </a:rPr>
              <a:t> arbres décision</a:t>
            </a:r>
          </a:p>
        </p:txBody>
      </p:sp>
      <p:graphicFrame>
        <p:nvGraphicFramePr>
          <p:cNvPr id="3" name="Tableau 2">
            <a:extLst>
              <a:ext uri="{FF2B5EF4-FFF2-40B4-BE49-F238E27FC236}">
                <a16:creationId xmlns:a16="http://schemas.microsoft.com/office/drawing/2014/main" id="{005586BE-E527-5A5E-28BA-DFEB1CEE57C8}"/>
              </a:ext>
            </a:extLst>
          </p:cNvPr>
          <p:cNvGraphicFramePr>
            <a:graphicFrameLocks noGrp="1"/>
          </p:cNvGraphicFramePr>
          <p:nvPr>
            <p:extLst>
              <p:ext uri="{D42A27DB-BD31-4B8C-83A1-F6EECF244321}">
                <p14:modId xmlns:p14="http://schemas.microsoft.com/office/powerpoint/2010/main" val="4122146739"/>
              </p:ext>
            </p:extLst>
          </p:nvPr>
        </p:nvGraphicFramePr>
        <p:xfrm>
          <a:off x="956930" y="1745496"/>
          <a:ext cx="9356349" cy="3103880"/>
        </p:xfrm>
        <a:graphic>
          <a:graphicData uri="http://schemas.openxmlformats.org/drawingml/2006/table">
            <a:tbl>
              <a:tblPr firstRow="1" bandRow="1">
                <a:tableStyleId>{5C22544A-7EE6-4342-B048-85BDC9FD1C3A}</a:tableStyleId>
              </a:tblPr>
              <a:tblGrid>
                <a:gridCol w="2825540">
                  <a:extLst>
                    <a:ext uri="{9D8B030D-6E8A-4147-A177-3AD203B41FA5}">
                      <a16:colId xmlns:a16="http://schemas.microsoft.com/office/drawing/2014/main" val="1710136773"/>
                    </a:ext>
                  </a:extLst>
                </a:gridCol>
                <a:gridCol w="3218889">
                  <a:extLst>
                    <a:ext uri="{9D8B030D-6E8A-4147-A177-3AD203B41FA5}">
                      <a16:colId xmlns:a16="http://schemas.microsoft.com/office/drawing/2014/main" val="3989126757"/>
                    </a:ext>
                  </a:extLst>
                </a:gridCol>
                <a:gridCol w="3311920">
                  <a:extLst>
                    <a:ext uri="{9D8B030D-6E8A-4147-A177-3AD203B41FA5}">
                      <a16:colId xmlns:a16="http://schemas.microsoft.com/office/drawing/2014/main" val="1044402479"/>
                    </a:ext>
                  </a:extLst>
                </a:gridCol>
              </a:tblGrid>
              <a:tr h="370840">
                <a:tc>
                  <a:txBody>
                    <a:bodyPr/>
                    <a:lstStyle/>
                    <a:p>
                      <a:r>
                        <a:rPr lang="fr-CA" sz="1800" dirty="0">
                          <a:solidFill>
                            <a:schemeClr val="bg1"/>
                          </a:solidFill>
                          <a:latin typeface="Calibri" panose="020F0502020204030204" pitchFamily="34" charset="0"/>
                          <a:cs typeface="Calibri" panose="020F0502020204030204" pitchFamily="34" charset="0"/>
                        </a:rPr>
                        <a:t>Avantages de Bayes naïf</a:t>
                      </a:r>
                      <a:endParaRPr lang="fr-CA" dirty="0">
                        <a:solidFill>
                          <a:schemeClr val="bg1"/>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schemeClr val="bg1"/>
                          </a:solidFill>
                          <a:latin typeface="Calibri" panose="020F0502020204030204" pitchFamily="34" charset="0"/>
                          <a:cs typeface="Calibri" panose="020F0502020204030204" pitchFamily="34" charset="0"/>
                        </a:rPr>
                        <a:t>Avantages de K-NN</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schemeClr val="bg1"/>
                          </a:solidFill>
                          <a:latin typeface="Calibri" panose="020F0502020204030204" pitchFamily="34" charset="0"/>
                          <a:cs typeface="Calibri" panose="020F0502020204030204" pitchFamily="34" charset="0"/>
                        </a:rPr>
                        <a:t>Avantages des arbres de décision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776930"/>
                  </a:ext>
                </a:extLst>
              </a:tr>
              <a:tr h="370840">
                <a:tc>
                  <a:txBody>
                    <a:bodyPr/>
                    <a:lstStyle/>
                    <a:p>
                      <a:pPr marL="285750" lvl="1" indent="-285750">
                        <a:spcBef>
                          <a:spcPts val="0"/>
                        </a:spcBef>
                        <a:spcAft>
                          <a:spcPts val="400"/>
                        </a:spcAft>
                        <a:buFont typeface="Arial" panose="020B0604020202020204" pitchFamily="34" charset="0"/>
                        <a:buChar char="•"/>
                      </a:pPr>
                      <a:r>
                        <a:rPr lang="fr-CA" sz="1600" dirty="0"/>
                        <a:t>Classifieur linéaire</a:t>
                      </a:r>
                    </a:p>
                    <a:p>
                      <a:pPr marL="285750" lvl="1" indent="-285750">
                        <a:spcBef>
                          <a:spcPts val="0"/>
                        </a:spcBef>
                        <a:spcAft>
                          <a:spcPts val="400"/>
                        </a:spcAft>
                        <a:buFont typeface="Arial" panose="020B0604020202020204" pitchFamily="34" charset="0"/>
                        <a:buChar char="•"/>
                      </a:pPr>
                      <a:r>
                        <a:rPr lang="fr-CA" sz="1600" dirty="0"/>
                        <a:t>Rapide pour les grands ensembles de données</a:t>
                      </a:r>
                    </a:p>
                    <a:p>
                      <a:pPr marL="285750" lvl="1" indent="-285750">
                        <a:spcBef>
                          <a:spcPts val="0"/>
                        </a:spcBef>
                        <a:spcAft>
                          <a:spcPts val="400"/>
                        </a:spcAft>
                        <a:buFont typeface="Arial" panose="020B0604020202020204" pitchFamily="34" charset="0"/>
                        <a:buChar char="•"/>
                      </a:pPr>
                      <a:r>
                        <a:rPr lang="fr-CA" sz="1600" dirty="0"/>
                        <a:t>Seulement deux hyperparamètres</a:t>
                      </a:r>
                    </a:p>
                    <a:p>
                      <a:pPr marL="285750" lvl="1" indent="-285750">
                        <a:spcBef>
                          <a:spcPts val="0"/>
                        </a:spcBef>
                        <a:spcAft>
                          <a:spcPts val="400"/>
                        </a:spcAft>
                        <a:buFont typeface="Arial" panose="020B0604020202020204" pitchFamily="34" charset="0"/>
                        <a:buChar char="•"/>
                      </a:pPr>
                      <a:r>
                        <a:rPr lang="fr-CA" sz="1600" dirty="0"/>
                        <a:t>Insensible aux changements d’échelles.</a:t>
                      </a:r>
                      <a:endParaRPr lang="fr-CA" sz="1200" dirty="0"/>
                    </a:p>
                    <a:p>
                      <a:endParaRPr lang="fr-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1" indent="-285750">
                        <a:spcBef>
                          <a:spcPts val="0"/>
                        </a:spcBef>
                        <a:spcAft>
                          <a:spcPts val="400"/>
                        </a:spcAft>
                        <a:buFont typeface="Arial" panose="020B0604020202020204" pitchFamily="34" charset="0"/>
                        <a:buChar char="•"/>
                      </a:pPr>
                      <a:r>
                        <a:rPr lang="fr-CA" sz="1600" dirty="0"/>
                        <a:t>Un seul hyperparamètre</a:t>
                      </a:r>
                    </a:p>
                    <a:p>
                      <a:pPr marL="285750" lvl="1" indent="-285750">
                        <a:spcBef>
                          <a:spcPts val="0"/>
                        </a:spcBef>
                        <a:spcAft>
                          <a:spcPts val="400"/>
                        </a:spcAft>
                        <a:buFont typeface="Arial" panose="020B0604020202020204" pitchFamily="34" charset="0"/>
                        <a:buChar char="•"/>
                      </a:pPr>
                      <a:r>
                        <a:rPr lang="fr-CA" sz="1600" dirty="0"/>
                        <a:t>N’exige pas d’indépendance conditionnelle des données.</a:t>
                      </a:r>
                    </a:p>
                    <a:p>
                      <a:pPr marL="285750" lvl="1" indent="-285750">
                        <a:spcBef>
                          <a:spcPts val="0"/>
                        </a:spcBef>
                        <a:spcAft>
                          <a:spcPts val="400"/>
                        </a:spcAft>
                        <a:buFont typeface="Arial" panose="020B0604020202020204" pitchFamily="34" charset="0"/>
                        <a:buChar char="•"/>
                      </a:pPr>
                      <a:r>
                        <a:rPr lang="fr-CA" sz="1600" dirty="0"/>
                        <a:t>Fonctionne avec des frontières de décision arbitraires.</a:t>
                      </a:r>
                    </a:p>
                    <a:p>
                      <a:pPr marL="285750" lvl="1" indent="-285750">
                        <a:spcBef>
                          <a:spcPts val="0"/>
                        </a:spcBef>
                        <a:spcAft>
                          <a:spcPts val="400"/>
                        </a:spcAft>
                        <a:buFont typeface="Arial" panose="020B0604020202020204" pitchFamily="34" charset="0"/>
                        <a:buChar char="•"/>
                      </a:pPr>
                      <a:r>
                        <a:rPr lang="fr-CA" sz="1600" dirty="0"/>
                        <a:t>N’exige pas connaitre la distribution de probabilité des données.</a:t>
                      </a:r>
                    </a:p>
                    <a:p>
                      <a:pPr marL="285750" lvl="1" indent="-285750">
                        <a:spcBef>
                          <a:spcPts val="0"/>
                        </a:spcBef>
                        <a:spcAft>
                          <a:spcPts val="600"/>
                        </a:spcAft>
                        <a:buFont typeface="Arial" panose="020B0604020202020204" pitchFamily="34" charset="0"/>
                        <a:buChar char="•"/>
                      </a:pPr>
                      <a:r>
                        <a:rPr lang="fr-CA" sz="1600" dirty="0"/>
                        <a:t>Ne demande pas d’entraînement préalable</a:t>
                      </a:r>
                      <a:endParaRPr lang="fr-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1" indent="-285750">
                        <a:spcBef>
                          <a:spcPts val="0"/>
                        </a:spcBef>
                        <a:spcAft>
                          <a:spcPts val="400"/>
                        </a:spcAft>
                        <a:buFont typeface="Arial" panose="020B0604020202020204" pitchFamily="34" charset="0"/>
                        <a:buChar char="•"/>
                      </a:pPr>
                      <a:r>
                        <a:rPr lang="fr-CA" sz="1600" dirty="0"/>
                        <a:t>Inhéremment explicables.</a:t>
                      </a:r>
                    </a:p>
                    <a:p>
                      <a:pPr marL="285750" lvl="1" indent="-285750">
                        <a:spcBef>
                          <a:spcPts val="0"/>
                        </a:spcBef>
                        <a:spcAft>
                          <a:spcPts val="400"/>
                        </a:spcAft>
                        <a:buFont typeface="Arial" panose="020B0604020202020204" pitchFamily="34" charset="0"/>
                        <a:buChar char="•"/>
                      </a:pPr>
                      <a:r>
                        <a:rPr lang="fr-CA" sz="1600" dirty="0"/>
                        <a:t>Adéquats pour un nombre limité de classes </a:t>
                      </a:r>
                    </a:p>
                    <a:p>
                      <a:pPr marL="285750" lvl="1" indent="-285750">
                        <a:spcBef>
                          <a:spcPts val="0"/>
                        </a:spcBef>
                        <a:spcAft>
                          <a:spcPts val="400"/>
                        </a:spcAft>
                        <a:buFont typeface="Arial" panose="020B0604020202020204" pitchFamily="34" charset="0"/>
                        <a:buChar char="•"/>
                      </a:pPr>
                      <a:r>
                        <a:rPr lang="fr-CA" sz="1600" dirty="0"/>
                        <a:t>Ne demandent pas de connaitre la distribution des données</a:t>
                      </a:r>
                    </a:p>
                    <a:p>
                      <a:pPr marL="285750" lvl="1" indent="-285750">
                        <a:spcBef>
                          <a:spcPts val="0"/>
                        </a:spcBef>
                        <a:spcAft>
                          <a:spcPts val="600"/>
                        </a:spcAft>
                        <a:buFont typeface="Arial" panose="020B0604020202020204" pitchFamily="34" charset="0"/>
                        <a:buChar char="•"/>
                      </a:pPr>
                      <a:r>
                        <a:rPr lang="fr-CA" sz="1600" dirty="0"/>
                        <a:t>Fonctionnement avec des données tabulaires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79157"/>
                  </a:ext>
                </a:extLst>
              </a:tr>
            </a:tbl>
          </a:graphicData>
        </a:graphic>
      </p:graphicFrame>
    </p:spTree>
    <p:extLst>
      <p:ext uri="{BB962C8B-B14F-4D97-AF65-F5344CB8AC3E}">
        <p14:creationId xmlns:p14="http://schemas.microsoft.com/office/powerpoint/2010/main" val="334958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C7C3D6CF-F1BC-40CE-BBD6-18BCDEA9DC13}"/>
              </a:ext>
            </a:extLst>
          </p:cNvPr>
          <p:cNvSpPr>
            <a:spLocks noGrp="1" noChangeArrowheads="1"/>
          </p:cNvSpPr>
          <p:nvPr>
            <p:ph idx="1"/>
          </p:nvPr>
        </p:nvSpPr>
        <p:spPr>
          <a:xfrm>
            <a:off x="950119" y="1585913"/>
            <a:ext cx="8893969" cy="1949453"/>
          </a:xfrm>
        </p:spPr>
        <p:txBody>
          <a:bodyPr/>
          <a:lstStyle/>
          <a:p>
            <a:pPr marL="400050" lvl="1" indent="-285750">
              <a:lnSpc>
                <a:spcPct val="100000"/>
              </a:lnSpc>
              <a:spcBef>
                <a:spcPts val="600"/>
              </a:spcBef>
              <a:buClr>
                <a:srgbClr val="0070C0"/>
              </a:buClr>
              <a:buSzPct val="100000"/>
              <a:buFont typeface="Wingdings" panose="05000000000000000000" pitchFamily="2" charset="2"/>
              <a:buChar char="§"/>
              <a:defRPr/>
            </a:pPr>
            <a:r>
              <a:rPr lang="fr-CA" altLang="fr-FR" dirty="0">
                <a:solidFill>
                  <a:schemeClr val="tx2"/>
                </a:solidFill>
                <a:latin typeface="Calibri" panose="020F0502020204030204" pitchFamily="34" charset="0"/>
                <a:cs typeface="Calibri" panose="020F0502020204030204" pitchFamily="34" charset="0"/>
              </a:rPr>
              <a:t>Combinent des algorithmes de différents paradigmes afin de bénéficier de leurs avantages respectifs.</a:t>
            </a:r>
          </a:p>
          <a:p>
            <a:pPr lvl="1" eaLnBrk="1" hangingPunct="1">
              <a:lnSpc>
                <a:spcPct val="100000"/>
              </a:lnSpc>
              <a:spcBef>
                <a:spcPts val="600"/>
              </a:spcBef>
              <a:buSzPct val="75000"/>
              <a:defRPr/>
            </a:pPr>
            <a:r>
              <a:rPr lang="fr-CA" altLang="fr-FR" sz="2200" dirty="0">
                <a:latin typeface="Calibri" panose="020F0502020204030204" pitchFamily="34" charset="0"/>
              </a:rPr>
              <a:t>L’approche se veut synergétique</a:t>
            </a:r>
          </a:p>
          <a:p>
            <a:pPr marL="400050" lvl="1" indent="-285750">
              <a:lnSpc>
                <a:spcPct val="100000"/>
              </a:lnSpc>
              <a:spcBef>
                <a:spcPts val="600"/>
              </a:spcBef>
              <a:buClr>
                <a:srgbClr val="0070C0"/>
              </a:buClr>
              <a:buSzPct val="100000"/>
              <a:buFont typeface="Wingdings" panose="05000000000000000000" pitchFamily="2" charset="2"/>
              <a:buChar char="§"/>
              <a:defRPr/>
            </a:pPr>
            <a:r>
              <a:rPr lang="fr-CA" altLang="fr-FR" dirty="0">
                <a:solidFill>
                  <a:schemeClr val="tx2"/>
                </a:solidFill>
                <a:latin typeface="Calibri" panose="020F0502020204030204" pitchFamily="34" charset="0"/>
                <a:cs typeface="Calibri" panose="020F0502020204030204" pitchFamily="34" charset="0"/>
              </a:rPr>
              <a:t>Exemples de modèles pouvant être hybridés :</a:t>
            </a:r>
          </a:p>
        </p:txBody>
      </p:sp>
      <p:sp>
        <p:nvSpPr>
          <p:cNvPr id="20483" name="Rectangle 5">
            <a:extLst>
              <a:ext uri="{FF2B5EF4-FFF2-40B4-BE49-F238E27FC236}">
                <a16:creationId xmlns:a16="http://schemas.microsoft.com/office/drawing/2014/main" id="{D106AC1A-825E-426C-8680-E7A625FD7DE2}"/>
              </a:ext>
            </a:extLst>
          </p:cNvPr>
          <p:cNvSpPr>
            <a:spLocks noChangeArrowheads="1"/>
          </p:cNvSpPr>
          <p:nvPr/>
        </p:nvSpPr>
        <p:spPr bwMode="auto">
          <a:xfrm>
            <a:off x="950119" y="584096"/>
            <a:ext cx="89622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nchorCtr="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r-CA" altLang="fr-FR" sz="3600" dirty="0">
                <a:solidFill>
                  <a:srgbClr val="0070C0"/>
                </a:solidFill>
                <a:latin typeface="Calibri" panose="020F0502020204030204" pitchFamily="34" charset="0"/>
                <a:cs typeface="Calibri" panose="020F0502020204030204" pitchFamily="34" charset="0"/>
              </a:rPr>
              <a:t>Les systèmes hybrides</a:t>
            </a:r>
          </a:p>
        </p:txBody>
      </p:sp>
      <p:sp>
        <p:nvSpPr>
          <p:cNvPr id="28676" name="Rectangle 8">
            <a:extLst>
              <a:ext uri="{FF2B5EF4-FFF2-40B4-BE49-F238E27FC236}">
                <a16:creationId xmlns:a16="http://schemas.microsoft.com/office/drawing/2014/main" id="{392CB422-777E-4122-A224-47BC9497EEA4}"/>
              </a:ext>
            </a:extLst>
          </p:cNvPr>
          <p:cNvSpPr>
            <a:spLocks noChangeArrowheads="1"/>
          </p:cNvSpPr>
          <p:nvPr/>
        </p:nvSpPr>
        <p:spPr bwMode="auto">
          <a:xfrm>
            <a:off x="1444056" y="3301894"/>
            <a:ext cx="483354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Clr>
                <a:schemeClr val="tx1"/>
              </a:buClr>
              <a:buFont typeface="Arial" panose="020B0604020202020204" pitchFamily="34" charset="0"/>
              <a:buChar char="•"/>
              <a:defRPr/>
            </a:pPr>
            <a:r>
              <a:rPr lang="fr-CA" altLang="fr-FR" sz="2200" dirty="0">
                <a:latin typeface="Calibri" panose="020F0502020204030204" pitchFamily="34" charset="0"/>
              </a:rPr>
              <a:t>Systèmes experts </a:t>
            </a:r>
          </a:p>
          <a:p>
            <a:pPr eaLnBrk="1" hangingPunct="1">
              <a:spcBef>
                <a:spcPts val="600"/>
              </a:spcBef>
              <a:buClr>
                <a:schemeClr val="tx1"/>
              </a:buClr>
              <a:buFont typeface="Arial" panose="020B0604020202020204" pitchFamily="34" charset="0"/>
              <a:buChar char="•"/>
              <a:defRPr/>
            </a:pPr>
            <a:r>
              <a:rPr lang="fr-CA" altLang="fr-FR" sz="2200" dirty="0">
                <a:latin typeface="Calibri" panose="020F0502020204030204" pitchFamily="34" charset="0"/>
              </a:rPr>
              <a:t>Raisonnement à base de cas</a:t>
            </a:r>
          </a:p>
          <a:p>
            <a:pPr eaLnBrk="1" hangingPunct="1">
              <a:spcBef>
                <a:spcPts val="600"/>
              </a:spcBef>
              <a:buClr>
                <a:schemeClr val="tx1"/>
              </a:buClr>
              <a:buFont typeface="Arial" panose="020B0604020202020204" pitchFamily="34" charset="0"/>
              <a:buChar char="•"/>
              <a:defRPr/>
            </a:pPr>
            <a:r>
              <a:rPr lang="fr-CA" altLang="fr-FR" sz="2200" dirty="0">
                <a:latin typeface="Calibri" panose="020F0502020204030204" pitchFamily="34" charset="0"/>
              </a:rPr>
              <a:t>Arbres de décision </a:t>
            </a:r>
          </a:p>
          <a:p>
            <a:pPr eaLnBrk="1" hangingPunct="1">
              <a:spcBef>
                <a:spcPts val="600"/>
              </a:spcBef>
              <a:buClr>
                <a:schemeClr val="tx1"/>
              </a:buClr>
              <a:buFont typeface="Arial" panose="020B0604020202020204" pitchFamily="34" charset="0"/>
              <a:buChar char="•"/>
              <a:defRPr/>
            </a:pPr>
            <a:r>
              <a:rPr lang="fr-CA" altLang="fr-FR" sz="2200" dirty="0">
                <a:latin typeface="Calibri" panose="020F0502020204030204" pitchFamily="34" charset="0"/>
              </a:rPr>
              <a:t>Algorithmes et programmation génétique</a:t>
            </a:r>
          </a:p>
          <a:p>
            <a:pPr eaLnBrk="1" hangingPunct="1">
              <a:spcBef>
                <a:spcPts val="600"/>
              </a:spcBef>
              <a:buClr>
                <a:schemeClr val="tx1"/>
              </a:buClr>
              <a:buFont typeface="Arial" panose="020B0604020202020204" pitchFamily="34" charset="0"/>
              <a:buChar char="•"/>
              <a:defRPr/>
            </a:pPr>
            <a:r>
              <a:rPr lang="fr-CA" altLang="fr-FR" sz="2200" dirty="0">
                <a:latin typeface="Calibri" panose="020F0502020204030204" pitchFamily="34" charset="0"/>
              </a:rPr>
              <a:t>Réseaux de neurones </a:t>
            </a:r>
          </a:p>
          <a:p>
            <a:pPr eaLnBrk="1" hangingPunct="1">
              <a:spcBef>
                <a:spcPts val="600"/>
              </a:spcBef>
              <a:buClr>
                <a:schemeClr val="tx1"/>
              </a:buClr>
              <a:buFont typeface="Arial" panose="020B0604020202020204" pitchFamily="34" charset="0"/>
              <a:buChar char="•"/>
              <a:defRPr/>
            </a:pPr>
            <a:r>
              <a:rPr lang="fr-CA" altLang="fr-FR" sz="2200" dirty="0">
                <a:latin typeface="Calibri" panose="020F0502020204030204" pitchFamily="34" charset="0"/>
              </a:rPr>
              <a:t>Techniques de régression </a:t>
            </a:r>
          </a:p>
          <a:p>
            <a:pPr eaLnBrk="1" hangingPunct="1">
              <a:spcBef>
                <a:spcPts val="600"/>
              </a:spcBef>
              <a:buClr>
                <a:schemeClr val="accent2"/>
              </a:buClr>
              <a:buFont typeface="Arial" panose="020B0604020202020204" pitchFamily="34" charset="0"/>
              <a:buChar char="•"/>
              <a:defRPr/>
            </a:pPr>
            <a:endParaRPr lang="fr-CA" altLang="fr-FR" sz="2000" dirty="0">
              <a:latin typeface="Calibri" panose="020F0502020204030204" pitchFamily="34" charset="0"/>
            </a:endParaRPr>
          </a:p>
        </p:txBody>
      </p:sp>
      <p:sp>
        <p:nvSpPr>
          <p:cNvPr id="20485" name="Rectangle 9">
            <a:extLst>
              <a:ext uri="{FF2B5EF4-FFF2-40B4-BE49-F238E27FC236}">
                <a16:creationId xmlns:a16="http://schemas.microsoft.com/office/drawing/2014/main" id="{2877246E-C41F-4B3C-A9F5-2515E49DC321}"/>
              </a:ext>
            </a:extLst>
          </p:cNvPr>
          <p:cNvSpPr>
            <a:spLocks noChangeArrowheads="1"/>
          </p:cNvSpPr>
          <p:nvPr/>
        </p:nvSpPr>
        <p:spPr bwMode="auto">
          <a:xfrm>
            <a:off x="6408738" y="3301894"/>
            <a:ext cx="3657600" cy="20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Clr>
                <a:schemeClr val="bg1">
                  <a:lumMod val="50000"/>
                </a:schemeClr>
              </a:buClr>
              <a:buFont typeface="Arial" panose="020B0604020202020204" pitchFamily="34" charset="0"/>
              <a:buChar char="•"/>
            </a:pPr>
            <a:r>
              <a:rPr lang="fr-CA" altLang="fr-FR" sz="2300" dirty="0">
                <a:latin typeface="Calibri" panose="020F0502020204030204" pitchFamily="34" charset="0"/>
              </a:rPr>
              <a:t>T</a:t>
            </a:r>
            <a:r>
              <a:rPr lang="fr-CA" altLang="fr-FR" sz="2200" dirty="0">
                <a:latin typeface="Calibri" panose="020F0502020204030204" pitchFamily="34" charset="0"/>
              </a:rPr>
              <a:t>echniques statistiques </a:t>
            </a:r>
          </a:p>
          <a:p>
            <a:pPr eaLnBrk="1" hangingPunct="1">
              <a:spcBef>
                <a:spcPts val="600"/>
              </a:spcBef>
              <a:buClr>
                <a:schemeClr val="bg1">
                  <a:lumMod val="50000"/>
                </a:schemeClr>
              </a:buClr>
              <a:buFont typeface="Arial" panose="020B0604020202020204" pitchFamily="34" charset="0"/>
              <a:buChar char="•"/>
            </a:pPr>
            <a:r>
              <a:rPr lang="fr-CA" altLang="fr-FR" sz="2200" dirty="0">
                <a:latin typeface="Calibri" panose="020F0502020204030204" pitchFamily="34" charset="0"/>
              </a:rPr>
              <a:t>Systèmes à logique floue </a:t>
            </a:r>
          </a:p>
          <a:p>
            <a:pPr eaLnBrk="1" hangingPunct="1">
              <a:spcBef>
                <a:spcPts val="600"/>
              </a:spcBef>
              <a:buClr>
                <a:schemeClr val="bg1">
                  <a:lumMod val="50000"/>
                </a:schemeClr>
              </a:buClr>
              <a:buFont typeface="Arial" panose="020B0604020202020204" pitchFamily="34" charset="0"/>
              <a:buChar char="•"/>
            </a:pPr>
            <a:r>
              <a:rPr lang="fr-CA" altLang="fr-FR" sz="2200" dirty="0">
                <a:latin typeface="Calibri" panose="020F0502020204030204" pitchFamily="34" charset="0"/>
              </a:rPr>
              <a:t>Algorithmes de groupement</a:t>
            </a:r>
          </a:p>
          <a:p>
            <a:pPr eaLnBrk="1" hangingPunct="1">
              <a:spcBef>
                <a:spcPts val="600"/>
              </a:spcBef>
              <a:buClr>
                <a:schemeClr val="bg1">
                  <a:lumMod val="50000"/>
                </a:schemeClr>
              </a:buClr>
              <a:buFont typeface="Arial" panose="020B0604020202020204" pitchFamily="34" charset="0"/>
              <a:buChar char="•"/>
            </a:pPr>
            <a:r>
              <a:rPr lang="fr-CA" altLang="fr-FR" sz="2200" dirty="0">
                <a:latin typeface="Calibri" panose="020F0502020204030204" pitchFamily="34" charset="0"/>
              </a:rPr>
              <a:t>Vie artificielle </a:t>
            </a:r>
          </a:p>
          <a:p>
            <a:pPr eaLnBrk="1" hangingPunct="1">
              <a:spcBef>
                <a:spcPts val="600"/>
              </a:spcBef>
              <a:buClr>
                <a:schemeClr val="bg1">
                  <a:lumMod val="50000"/>
                </a:schemeClr>
              </a:buClr>
              <a:buFont typeface="Arial" panose="020B0604020202020204" pitchFamily="34" charset="0"/>
              <a:buChar char="•"/>
            </a:pPr>
            <a:r>
              <a:rPr lang="fr-CA" altLang="fr-FR" sz="2200" dirty="0">
                <a:latin typeface="Calibri" panose="020F0502020204030204" pitchFamily="34" charset="0"/>
              </a:rPr>
              <a:t>Techniques de simulation</a:t>
            </a:r>
          </a:p>
          <a:p>
            <a:pPr eaLnBrk="1" hangingPunct="1">
              <a:spcBef>
                <a:spcPts val="600"/>
              </a:spcBef>
              <a:buClr>
                <a:schemeClr val="bg1">
                  <a:lumMod val="50000"/>
                </a:schemeClr>
              </a:buClr>
              <a:buFont typeface="Arial" panose="020B0604020202020204" pitchFamily="34" charset="0"/>
              <a:buChar char="•"/>
            </a:pPr>
            <a:r>
              <a:rPr lang="fr-CA" altLang="fr-FR" sz="2200" dirty="0">
                <a:latin typeface="Calibri" panose="020F0502020204030204"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695E18A-2A8B-49A1-B2B7-E254D9E3346B}"/>
              </a:ext>
            </a:extLst>
          </p:cNvPr>
          <p:cNvSpPr>
            <a:spLocks noChangeArrowheads="1"/>
          </p:cNvSpPr>
          <p:nvPr/>
        </p:nvSpPr>
        <p:spPr bwMode="auto">
          <a:xfrm>
            <a:off x="928687" y="1607344"/>
            <a:ext cx="10715625" cy="5068094"/>
          </a:xfrm>
          <a:prstGeom prst="rect">
            <a:avLst/>
          </a:prstGeom>
          <a:noFill/>
          <a:ln>
            <a:noFill/>
          </a:ln>
        </p:spPr>
        <p:txBody>
          <a:bodyPr lIns="90488" tIns="44450" rIns="90488" bIns="44450"/>
          <a:lstStyle/>
          <a:p>
            <a:pPr marL="400050" lvl="1" indent="-285750">
              <a:spcBef>
                <a:spcPts val="600"/>
              </a:spcBef>
              <a:spcAft>
                <a:spcPts val="600"/>
              </a:spcAft>
              <a:buClr>
                <a:srgbClr val="0070C0"/>
              </a:buClr>
              <a:buSzPct val="100000"/>
              <a:buFont typeface="Wingdings" panose="05000000000000000000" pitchFamily="2" charset="2"/>
              <a:buChar char="§"/>
              <a:defRPr/>
            </a:pPr>
            <a:r>
              <a:rPr lang="fr-CA" sz="2400" dirty="0">
                <a:solidFill>
                  <a:schemeClr val="tx2"/>
                </a:solidFill>
                <a:latin typeface="Calibri" panose="020F0502020204030204" pitchFamily="34" charset="0"/>
                <a:cs typeface="Calibri" panose="020F0502020204030204" pitchFamily="34" charset="0"/>
              </a:rPr>
              <a:t>Le choix des composants et de leurs rôles est important</a:t>
            </a:r>
          </a:p>
          <a:p>
            <a:pPr marL="800100" lvl="1" indent="-342900">
              <a:spcBef>
                <a:spcPts val="0"/>
              </a:spcBef>
              <a:spcAft>
                <a:spcPts val="600"/>
              </a:spcAft>
              <a:buSzPct val="75000"/>
              <a:buFont typeface="Arial" pitchFamily="34" charset="0"/>
              <a:buChar char="•"/>
              <a:defRPr/>
            </a:pPr>
            <a:r>
              <a:rPr lang="fr-CA" sz="2300" dirty="0">
                <a:latin typeface="Calibri" pitchFamily="34" charset="0"/>
                <a:cs typeface="Arial" charset="0"/>
              </a:rPr>
              <a:t>Lotfi Zadeh : « </a:t>
            </a:r>
            <a:r>
              <a:rPr lang="fr-CA" sz="2300" i="1" dirty="0">
                <a:latin typeface="Calibri" pitchFamily="34" charset="0"/>
                <a:cs typeface="Arial" charset="0"/>
              </a:rPr>
              <a:t>un bon système hybride combine les qualités de la police britannique, de la mécanique allemande, de la cuisine française, du système bancaire suisse, et de l’amour italien </a:t>
            </a:r>
            <a:r>
              <a:rPr lang="fr-CA" sz="2300" dirty="0">
                <a:latin typeface="Calibri" pitchFamily="34" charset="0"/>
                <a:cs typeface="Arial" charset="0"/>
              </a:rPr>
              <a:t>»</a:t>
            </a:r>
          </a:p>
          <a:p>
            <a:pPr marL="800100" lvl="1" indent="-342900">
              <a:spcBef>
                <a:spcPts val="0"/>
              </a:spcBef>
              <a:spcAft>
                <a:spcPts val="600"/>
              </a:spcAft>
              <a:buSzPct val="75000"/>
              <a:buFont typeface="Arial" pitchFamily="34" charset="0"/>
              <a:buChar char="•"/>
              <a:defRPr/>
            </a:pPr>
            <a:r>
              <a:rPr lang="fr-CA" sz="2300" dirty="0">
                <a:latin typeface="Calibri" pitchFamily="34" charset="0"/>
                <a:cs typeface="Arial" charset="0"/>
              </a:rPr>
              <a:t>Par contre, ne pas mélanger la police française, la mécanique indienne, la cuisine britannique, les finances italiennes et l’amour allemand </a:t>
            </a:r>
            <a:r>
              <a:rPr lang="fr-CA" sz="2300" dirty="0">
                <a:latin typeface="Calibri" pitchFamily="34" charset="0"/>
                <a:cs typeface="Arial" charset="0"/>
                <a:sym typeface="Wingdings" pitchFamily="2" charset="2"/>
              </a:rPr>
              <a:t></a:t>
            </a:r>
            <a:endParaRPr lang="fr-CA" sz="2300" dirty="0">
              <a:latin typeface="Calibri" pitchFamily="34" charset="0"/>
              <a:cs typeface="Arial" charset="0"/>
            </a:endParaRPr>
          </a:p>
          <a:p>
            <a:pPr marL="400050" lvl="1" indent="-285750">
              <a:spcBef>
                <a:spcPts val="600"/>
              </a:spcBef>
              <a:spcAft>
                <a:spcPts val="600"/>
              </a:spcAft>
              <a:buClr>
                <a:srgbClr val="0070C0"/>
              </a:buClr>
              <a:buSzPct val="100000"/>
              <a:buFont typeface="Wingdings" panose="05000000000000000000" pitchFamily="2" charset="2"/>
              <a:buChar char="§"/>
              <a:defRPr/>
            </a:pPr>
            <a:r>
              <a:rPr lang="fr-CA" sz="2400" dirty="0">
                <a:solidFill>
                  <a:schemeClr val="tx2"/>
                </a:solidFill>
                <a:latin typeface="Calibri" panose="020F0502020204030204" pitchFamily="34" charset="0"/>
                <a:cs typeface="Calibri" panose="020F0502020204030204" pitchFamily="34" charset="0"/>
              </a:rPr>
              <a:t>Hybridations populaires</a:t>
            </a:r>
          </a:p>
          <a:p>
            <a:pPr marL="800100" lvl="1" indent="-342900">
              <a:spcBef>
                <a:spcPts val="0"/>
              </a:spcBef>
              <a:spcAft>
                <a:spcPts val="600"/>
              </a:spcAft>
              <a:buSzPct val="75000"/>
              <a:buFont typeface="Arial" pitchFamily="34" charset="0"/>
              <a:buChar char="•"/>
              <a:defRPr/>
            </a:pPr>
            <a:r>
              <a:rPr lang="fr-CA" sz="2300" dirty="0">
                <a:latin typeface="Calibri" pitchFamily="34" charset="0"/>
                <a:cs typeface="Arial" charset="0"/>
              </a:rPr>
              <a:t>Systèmes experts neuronaux</a:t>
            </a:r>
          </a:p>
          <a:p>
            <a:pPr marL="800100" lvl="1" indent="-342900">
              <a:spcBef>
                <a:spcPts val="0"/>
              </a:spcBef>
              <a:spcAft>
                <a:spcPts val="600"/>
              </a:spcAft>
              <a:buSzPct val="75000"/>
              <a:buFont typeface="Arial" pitchFamily="34" charset="0"/>
              <a:buChar char="•"/>
              <a:defRPr/>
            </a:pPr>
            <a:r>
              <a:rPr lang="fr-CA" sz="2300" dirty="0">
                <a:latin typeface="Calibri" pitchFamily="34" charset="0"/>
                <a:cs typeface="Arial" charset="0"/>
              </a:rPr>
              <a:t>Systèmes neuro-flous, neuro-génétiques, neuro-évolutionnaires, flous-génétiques</a:t>
            </a:r>
          </a:p>
          <a:p>
            <a:pPr marL="800100" lvl="1" indent="-342900">
              <a:spcBef>
                <a:spcPts val="0"/>
              </a:spcBef>
              <a:spcAft>
                <a:spcPts val="600"/>
              </a:spcAft>
              <a:buSzPct val="75000"/>
              <a:buFont typeface="Arial" pitchFamily="34" charset="0"/>
              <a:buChar char="•"/>
              <a:defRPr/>
            </a:pPr>
            <a:r>
              <a:rPr lang="fr-CA" sz="2300" dirty="0">
                <a:latin typeface="Calibri" pitchFamily="34" charset="0"/>
                <a:cs typeface="Arial" charset="0"/>
              </a:rPr>
              <a:t>On peut aussi sortir des sentiers battus : neuro-HMM, HMM-flou, neuro-bayésien…</a:t>
            </a:r>
          </a:p>
        </p:txBody>
      </p:sp>
      <p:sp>
        <p:nvSpPr>
          <p:cNvPr id="22531" name="Rectangle 3">
            <a:extLst>
              <a:ext uri="{FF2B5EF4-FFF2-40B4-BE49-F238E27FC236}">
                <a16:creationId xmlns:a16="http://schemas.microsoft.com/office/drawing/2014/main" id="{4EE6844A-1B28-443D-9A38-9841ABC98BF5}"/>
              </a:ext>
            </a:extLst>
          </p:cNvPr>
          <p:cNvSpPr>
            <a:spLocks noChangeArrowheads="1"/>
          </p:cNvSpPr>
          <p:nvPr/>
        </p:nvSpPr>
        <p:spPr bwMode="auto">
          <a:xfrm>
            <a:off x="928687" y="585924"/>
            <a:ext cx="973931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3600" dirty="0">
                <a:solidFill>
                  <a:srgbClr val="0070C0"/>
                </a:solidFill>
                <a:latin typeface="Calibri" panose="020F0502020204030204" pitchFamily="34" charset="0"/>
                <a:cs typeface="Calibri" panose="020F0502020204030204" pitchFamily="34" charset="0"/>
              </a:rPr>
              <a:t>Hybrider ou ne pas hybrider…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1CC48F9-DE0D-4141-9DBD-AB64455AF10A}"/>
              </a:ext>
            </a:extLst>
          </p:cNvPr>
          <p:cNvSpPr>
            <a:spLocks noGrp="1" noChangeArrowheads="1"/>
          </p:cNvSpPr>
          <p:nvPr>
            <p:ph type="title"/>
          </p:nvPr>
        </p:nvSpPr>
        <p:spPr>
          <a:xfrm>
            <a:off x="992981" y="457200"/>
            <a:ext cx="9217819" cy="623888"/>
          </a:xfrm>
        </p:spPr>
        <p:txBody>
          <a:bodyPr/>
          <a:lstStyle/>
          <a:p>
            <a:pPr eaLnBrk="1" hangingPunct="1"/>
            <a:r>
              <a:rPr lang="fr-CA" altLang="fr-FR" sz="3600" dirty="0">
                <a:solidFill>
                  <a:srgbClr val="0070C0"/>
                </a:solidFill>
                <a:latin typeface="Calibri" panose="020F0502020204030204" pitchFamily="34" charset="0"/>
                <a:cs typeface="Calibri" panose="020F0502020204030204" pitchFamily="34" charset="0"/>
              </a:rPr>
              <a:t>Types d’hybridation</a:t>
            </a:r>
          </a:p>
        </p:txBody>
      </p:sp>
      <p:sp>
        <p:nvSpPr>
          <p:cNvPr id="37891" name="Rectangle 3">
            <a:extLst>
              <a:ext uri="{FF2B5EF4-FFF2-40B4-BE49-F238E27FC236}">
                <a16:creationId xmlns:a16="http://schemas.microsoft.com/office/drawing/2014/main" id="{7A19193B-3F04-4B71-95D1-8C2E49300F72}"/>
              </a:ext>
            </a:extLst>
          </p:cNvPr>
          <p:cNvSpPr>
            <a:spLocks noGrp="1" noChangeArrowheads="1"/>
          </p:cNvSpPr>
          <p:nvPr>
            <p:ph idx="1"/>
          </p:nvPr>
        </p:nvSpPr>
        <p:spPr>
          <a:xfrm>
            <a:off x="992981" y="1219200"/>
            <a:ext cx="10872788" cy="5416550"/>
          </a:xfrm>
        </p:spPr>
        <p:txBody>
          <a:bodyPr>
            <a:normAutofit/>
          </a:bodyPr>
          <a:lstStyle/>
          <a:p>
            <a:pPr marL="400050" lvl="1" indent="-285750">
              <a:lnSpc>
                <a:spcPct val="100000"/>
              </a:lnSpc>
              <a:spcBef>
                <a:spcPts val="600"/>
              </a:spcBef>
              <a:buClr>
                <a:srgbClr val="0070C0"/>
              </a:buClr>
              <a:buSzPct val="100000"/>
              <a:buFont typeface="Wingdings" panose="05000000000000000000" pitchFamily="2" charset="2"/>
              <a:buChar char="§"/>
              <a:defRPr/>
            </a:pPr>
            <a:r>
              <a:rPr lang="fr-CA" dirty="0">
                <a:solidFill>
                  <a:schemeClr val="tx2"/>
                </a:solidFill>
                <a:latin typeface="Calibri" panose="020F0502020204030204" pitchFamily="34" charset="0"/>
                <a:cs typeface="Calibri" panose="020F0502020204030204" pitchFamily="34" charset="0"/>
              </a:rPr>
              <a:t>Modèles séquentiels </a:t>
            </a:r>
          </a:p>
          <a:p>
            <a:pPr marL="457200" lvl="1" indent="0" eaLnBrk="1" hangingPunct="1">
              <a:lnSpc>
                <a:spcPct val="100000"/>
              </a:lnSpc>
              <a:spcBef>
                <a:spcPts val="600"/>
              </a:spcBef>
              <a:buNone/>
              <a:tabLst>
                <a:tab pos="719138" algn="l"/>
              </a:tabLst>
              <a:defRPr/>
            </a:pPr>
            <a:r>
              <a:rPr lang="fr-CA" sz="2400" dirty="0">
                <a:latin typeface="Calibri" pitchFamily="34" charset="0"/>
              </a:rPr>
              <a:t>	   </a:t>
            </a:r>
            <a:r>
              <a:rPr lang="fr-CA" sz="2300" dirty="0">
                <a:latin typeface="Calibri" pitchFamily="34" charset="0"/>
              </a:rPr>
              <a:t>Entrée </a:t>
            </a:r>
            <a:r>
              <a:rPr lang="fr-CA" sz="2300" dirty="0">
                <a:latin typeface="Calibri" pitchFamily="34" charset="0"/>
                <a:sym typeface="Symbol" pitchFamily="18" charset="2"/>
              </a:rPr>
              <a:t></a:t>
            </a:r>
            <a:r>
              <a:rPr lang="fr-CA" sz="2300" dirty="0">
                <a:latin typeface="Calibri" pitchFamily="34" charset="0"/>
              </a:rPr>
              <a:t> Paradigme 1 </a:t>
            </a:r>
            <a:r>
              <a:rPr lang="fr-CA" sz="2300" dirty="0">
                <a:solidFill>
                  <a:srgbClr val="0070C0"/>
                </a:solidFill>
                <a:latin typeface="Calibri" pitchFamily="34" charset="0"/>
                <a:sym typeface="Symbol" pitchFamily="18" charset="2"/>
              </a:rPr>
              <a:t></a:t>
            </a:r>
            <a:r>
              <a:rPr lang="fr-CA" sz="2300" dirty="0">
                <a:solidFill>
                  <a:srgbClr val="0070C0"/>
                </a:solidFill>
                <a:latin typeface="Calibri" pitchFamily="34" charset="0"/>
              </a:rPr>
              <a:t> </a:t>
            </a:r>
            <a:r>
              <a:rPr lang="fr-CA" sz="2300" dirty="0">
                <a:latin typeface="Calibri" pitchFamily="34" charset="0"/>
              </a:rPr>
              <a:t>Paradigme 2</a:t>
            </a:r>
            <a:r>
              <a:rPr lang="fr-CA" sz="2300" dirty="0">
                <a:solidFill>
                  <a:srgbClr val="0070C0"/>
                </a:solidFill>
                <a:latin typeface="Calibri" pitchFamily="34" charset="0"/>
              </a:rPr>
              <a:t> </a:t>
            </a:r>
            <a:r>
              <a:rPr lang="fr-CA" sz="2300" dirty="0">
                <a:latin typeface="Calibri" pitchFamily="34" charset="0"/>
                <a:sym typeface="Symbol" pitchFamily="18" charset="2"/>
              </a:rPr>
              <a:t></a:t>
            </a:r>
            <a:r>
              <a:rPr lang="fr-CA" sz="2300" dirty="0">
                <a:latin typeface="Calibri" pitchFamily="34" charset="0"/>
              </a:rPr>
              <a:t> sortie</a:t>
            </a:r>
          </a:p>
          <a:p>
            <a:pPr lvl="1" eaLnBrk="1" hangingPunct="1">
              <a:lnSpc>
                <a:spcPct val="100000"/>
              </a:lnSpc>
              <a:spcBef>
                <a:spcPts val="600"/>
              </a:spcBef>
              <a:defRPr/>
            </a:pPr>
            <a:r>
              <a:rPr lang="fr-CA" sz="2200" dirty="0">
                <a:latin typeface="Calibri" pitchFamily="34" charset="0"/>
              </a:rPr>
              <a:t>Forme la plus faible</a:t>
            </a:r>
            <a:r>
              <a:rPr lang="fr-CA" sz="2400" dirty="0">
                <a:latin typeface="Calibri" pitchFamily="34" charset="0"/>
              </a:rPr>
              <a:t> (</a:t>
            </a:r>
            <a:r>
              <a:rPr lang="fr-CA" sz="1800" dirty="0">
                <a:latin typeface="Calibri" pitchFamily="34" charset="0"/>
              </a:rPr>
              <a:t>Ex. : un module statistique passe ses résultats à un RNA)</a:t>
            </a:r>
          </a:p>
          <a:p>
            <a:pPr marL="400050" lvl="1" indent="-285750">
              <a:lnSpc>
                <a:spcPct val="100000"/>
              </a:lnSpc>
              <a:spcBef>
                <a:spcPts val="600"/>
              </a:spcBef>
              <a:buClr>
                <a:srgbClr val="0070C0"/>
              </a:buClr>
              <a:buSzPct val="100000"/>
              <a:buFont typeface="Wingdings" panose="05000000000000000000" pitchFamily="2" charset="2"/>
              <a:buChar char="§"/>
              <a:defRPr/>
            </a:pPr>
            <a:r>
              <a:rPr lang="fr-CA" dirty="0">
                <a:solidFill>
                  <a:schemeClr val="tx2"/>
                </a:solidFill>
                <a:latin typeface="Calibri" panose="020F0502020204030204" pitchFamily="34" charset="0"/>
                <a:cs typeface="Calibri" panose="020F0502020204030204" pitchFamily="34" charset="0"/>
              </a:rPr>
              <a:t>Modèles à auxiliaire </a:t>
            </a:r>
          </a:p>
          <a:p>
            <a:pPr marL="457200" lvl="1" indent="0" eaLnBrk="1" hangingPunct="1">
              <a:lnSpc>
                <a:spcPct val="100000"/>
              </a:lnSpc>
              <a:spcBef>
                <a:spcPts val="600"/>
              </a:spcBef>
              <a:buNone/>
              <a:defRPr/>
            </a:pPr>
            <a:r>
              <a:rPr lang="fr-CA" sz="2400" dirty="0">
                <a:latin typeface="Calibri" pitchFamily="34" charset="0"/>
              </a:rPr>
              <a:t>	</a:t>
            </a:r>
            <a:r>
              <a:rPr lang="fr-CA" sz="2300" dirty="0">
                <a:latin typeface="Calibri" pitchFamily="34" charset="0"/>
              </a:rPr>
              <a:t>Entrée </a:t>
            </a:r>
            <a:r>
              <a:rPr lang="fr-CA" sz="2300" dirty="0">
                <a:latin typeface="Calibri" pitchFamily="34" charset="0"/>
                <a:sym typeface="Symbol" pitchFamily="18" charset="2"/>
              </a:rPr>
              <a:t></a:t>
            </a:r>
            <a:r>
              <a:rPr lang="fr-CA" sz="2300" dirty="0">
                <a:latin typeface="Calibri" pitchFamily="34" charset="0"/>
              </a:rPr>
              <a:t> Paradigme 1 </a:t>
            </a:r>
            <a:r>
              <a:rPr lang="fr-CA" sz="2300" dirty="0">
                <a:latin typeface="Calibri" pitchFamily="34" charset="0"/>
                <a:sym typeface="Symbol" pitchFamily="18" charset="2"/>
              </a:rPr>
              <a:t></a:t>
            </a:r>
            <a:r>
              <a:rPr lang="fr-CA" sz="2300" dirty="0">
                <a:latin typeface="Calibri" pitchFamily="34" charset="0"/>
              </a:rPr>
              <a:t> Sortie</a:t>
            </a:r>
          </a:p>
          <a:p>
            <a:pPr marL="457200" lvl="1" indent="0" eaLnBrk="1" hangingPunct="1">
              <a:spcBef>
                <a:spcPts val="0"/>
              </a:spcBef>
              <a:spcAft>
                <a:spcPts val="0"/>
              </a:spcAft>
              <a:buNone/>
              <a:defRPr/>
            </a:pPr>
            <a:r>
              <a:rPr lang="fr-CA" sz="2300" dirty="0">
                <a:latin typeface="Calibri" pitchFamily="34" charset="0"/>
              </a:rPr>
              <a:t>                                   </a:t>
            </a:r>
            <a:r>
              <a:rPr lang="fr-CA" sz="2300" dirty="0">
                <a:solidFill>
                  <a:srgbClr val="0070C0"/>
                </a:solidFill>
                <a:latin typeface="Calibri" pitchFamily="34" charset="0"/>
                <a:sym typeface="Symbol" pitchFamily="18" charset="2"/>
              </a:rPr>
              <a:t></a:t>
            </a:r>
          </a:p>
          <a:p>
            <a:pPr marL="457200" lvl="1" indent="0" eaLnBrk="1" hangingPunct="1">
              <a:spcBef>
                <a:spcPts val="0"/>
              </a:spcBef>
              <a:buNone/>
              <a:defRPr/>
            </a:pPr>
            <a:r>
              <a:rPr lang="fr-CA" sz="2300" dirty="0">
                <a:latin typeface="Calibri" pitchFamily="34" charset="0"/>
              </a:rPr>
              <a:t>                       Paradigme 2 </a:t>
            </a:r>
            <a:r>
              <a:rPr lang="fr-CA" sz="1800" dirty="0">
                <a:solidFill>
                  <a:schemeClr val="bg1">
                    <a:lumMod val="50000"/>
                  </a:schemeClr>
                </a:solidFill>
                <a:latin typeface="Calibri" pitchFamily="34" charset="0"/>
              </a:rPr>
              <a:t>(appelé par 1)</a:t>
            </a:r>
            <a:endParaRPr lang="fr-CA" sz="2300" dirty="0">
              <a:solidFill>
                <a:schemeClr val="bg1">
                  <a:lumMod val="50000"/>
                </a:schemeClr>
              </a:solidFill>
              <a:latin typeface="Calibri" pitchFamily="34" charset="0"/>
            </a:endParaRPr>
          </a:p>
          <a:p>
            <a:pPr lvl="1" eaLnBrk="1" hangingPunct="1">
              <a:lnSpc>
                <a:spcPct val="100000"/>
              </a:lnSpc>
              <a:spcBef>
                <a:spcPts val="600"/>
              </a:spcBef>
              <a:defRPr/>
            </a:pPr>
            <a:r>
              <a:rPr lang="fr-CA" sz="2200" dirty="0">
                <a:latin typeface="Calibri" pitchFamily="34" charset="0"/>
              </a:rPr>
              <a:t>Forme plus poussée </a:t>
            </a:r>
            <a:r>
              <a:rPr lang="fr-CA" sz="2400" dirty="0">
                <a:latin typeface="Calibri" pitchFamily="34" charset="0"/>
              </a:rPr>
              <a:t>(</a:t>
            </a:r>
            <a:r>
              <a:rPr lang="fr-CA" sz="1800" dirty="0">
                <a:latin typeface="Calibri" pitchFamily="34" charset="0"/>
              </a:rPr>
              <a:t>Ex. : AG règle les poids d’un RNA)</a:t>
            </a:r>
          </a:p>
          <a:p>
            <a:pPr marL="400050" lvl="1" indent="-285750">
              <a:lnSpc>
                <a:spcPct val="100000"/>
              </a:lnSpc>
              <a:spcBef>
                <a:spcPts val="600"/>
              </a:spcBef>
              <a:buClr>
                <a:srgbClr val="0070C0"/>
              </a:buClr>
              <a:buSzPct val="100000"/>
              <a:buFont typeface="Wingdings" panose="05000000000000000000" pitchFamily="2" charset="2"/>
              <a:buChar char="§"/>
              <a:defRPr/>
            </a:pPr>
            <a:r>
              <a:rPr lang="fr-CA" dirty="0">
                <a:solidFill>
                  <a:schemeClr val="tx2"/>
                </a:solidFill>
                <a:latin typeface="Calibri" panose="020F0502020204030204" pitchFamily="34" charset="0"/>
                <a:cs typeface="Calibri" panose="020F0502020204030204" pitchFamily="34" charset="0"/>
              </a:rPr>
              <a:t>Modèles imbriqués </a:t>
            </a:r>
          </a:p>
          <a:p>
            <a:pPr marL="457200" lvl="1" indent="0" eaLnBrk="1" hangingPunct="1">
              <a:lnSpc>
                <a:spcPct val="100000"/>
              </a:lnSpc>
              <a:spcBef>
                <a:spcPts val="600"/>
              </a:spcBef>
              <a:buNone/>
              <a:defRPr/>
            </a:pPr>
            <a:r>
              <a:rPr lang="fr-CA" sz="2400" dirty="0">
                <a:latin typeface="Calibri" pitchFamily="34" charset="0"/>
              </a:rPr>
              <a:t>	</a:t>
            </a:r>
            <a:r>
              <a:rPr lang="fr-CA" sz="2300" dirty="0">
                <a:latin typeface="Calibri" pitchFamily="34" charset="0"/>
              </a:rPr>
              <a:t>Entrée </a:t>
            </a:r>
            <a:r>
              <a:rPr lang="fr-CA" sz="2300" dirty="0">
                <a:latin typeface="Calibri" pitchFamily="34" charset="0"/>
                <a:sym typeface="Symbol" pitchFamily="18" charset="2"/>
              </a:rPr>
              <a:t></a:t>
            </a:r>
            <a:r>
              <a:rPr lang="fr-CA" sz="2300" dirty="0">
                <a:latin typeface="Calibri" pitchFamily="34" charset="0"/>
              </a:rPr>
              <a:t> Paradigme 1 </a:t>
            </a:r>
            <a:r>
              <a:rPr lang="fr-CA" sz="2300" dirty="0">
                <a:solidFill>
                  <a:srgbClr val="0070C0"/>
                </a:solidFill>
                <a:latin typeface="Calibri" pitchFamily="34" charset="0"/>
                <a:sym typeface="Symbol" pitchFamily="18" charset="2"/>
              </a:rPr>
              <a:t>+</a:t>
            </a:r>
            <a:r>
              <a:rPr lang="fr-CA" sz="2300" dirty="0">
                <a:solidFill>
                  <a:srgbClr val="0070C0"/>
                </a:solidFill>
                <a:latin typeface="Calibri" pitchFamily="34" charset="0"/>
              </a:rPr>
              <a:t> </a:t>
            </a:r>
            <a:r>
              <a:rPr lang="fr-CA" sz="2300" dirty="0">
                <a:latin typeface="Calibri" pitchFamily="34" charset="0"/>
              </a:rPr>
              <a:t>Paradigme 2</a:t>
            </a:r>
            <a:r>
              <a:rPr lang="fr-CA" sz="2300" dirty="0">
                <a:solidFill>
                  <a:srgbClr val="0070C0"/>
                </a:solidFill>
                <a:latin typeface="Calibri" pitchFamily="34" charset="0"/>
              </a:rPr>
              <a:t> </a:t>
            </a:r>
            <a:r>
              <a:rPr lang="fr-CA" sz="2300" dirty="0">
                <a:latin typeface="Calibri" pitchFamily="34" charset="0"/>
                <a:sym typeface="Symbol" pitchFamily="18" charset="2"/>
              </a:rPr>
              <a:t></a:t>
            </a:r>
            <a:r>
              <a:rPr lang="fr-CA" sz="2300" dirty="0">
                <a:latin typeface="Calibri" pitchFamily="34" charset="0"/>
              </a:rPr>
              <a:t> sortie</a:t>
            </a:r>
          </a:p>
          <a:p>
            <a:pPr lvl="1" eaLnBrk="1" hangingPunct="1">
              <a:lnSpc>
                <a:spcPct val="100000"/>
              </a:lnSpc>
              <a:spcBef>
                <a:spcPts val="600"/>
              </a:spcBef>
              <a:spcAft>
                <a:spcPts val="600"/>
              </a:spcAft>
              <a:defRPr/>
            </a:pPr>
            <a:r>
              <a:rPr lang="fr-CA" sz="2200" dirty="0">
                <a:latin typeface="Calibri" pitchFamily="34" charset="0"/>
              </a:rPr>
              <a:t>Forme absolue </a:t>
            </a:r>
            <a:r>
              <a:rPr lang="fr-CA" sz="2400" dirty="0">
                <a:latin typeface="Calibri" pitchFamily="34" charset="0"/>
              </a:rPr>
              <a:t>(</a:t>
            </a:r>
            <a:r>
              <a:rPr lang="fr-CA" sz="1800" dirty="0">
                <a:latin typeface="Calibri" pitchFamily="34" charset="0"/>
              </a:rPr>
              <a:t>Ex.: un système flou est imbriqué dans un RNA)</a:t>
            </a:r>
          </a:p>
          <a:p>
            <a:pPr marL="400050" lvl="1" indent="-285750">
              <a:lnSpc>
                <a:spcPct val="100000"/>
              </a:lnSpc>
              <a:spcBef>
                <a:spcPts val="600"/>
              </a:spcBef>
              <a:spcAft>
                <a:spcPts val="600"/>
              </a:spcAft>
              <a:buClr>
                <a:srgbClr val="0070C0"/>
              </a:buClr>
              <a:buSzPct val="100000"/>
              <a:buFont typeface="Wingdings" panose="05000000000000000000" pitchFamily="2" charset="2"/>
              <a:buChar char="§"/>
              <a:defRPr/>
            </a:pPr>
            <a:r>
              <a:rPr lang="fr-CA" dirty="0">
                <a:solidFill>
                  <a:schemeClr val="tx2"/>
                </a:solidFill>
                <a:latin typeface="Calibri" panose="020F0502020204030204" pitchFamily="34" charset="0"/>
                <a:cs typeface="Calibri" panose="020F0502020204030204" pitchFamily="34" charset="0"/>
              </a:rPr>
              <a:t>Peuvent être combinés pour des paradigmes plus complexes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0578978-D3FD-450D-AAFB-D3F271D00ED5}"/>
              </a:ext>
            </a:extLst>
          </p:cNvPr>
          <p:cNvSpPr>
            <a:spLocks noChangeArrowheads="1"/>
          </p:cNvSpPr>
          <p:nvPr/>
        </p:nvSpPr>
        <p:spPr bwMode="auto">
          <a:xfrm>
            <a:off x="1000125" y="612778"/>
            <a:ext cx="946943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3600" dirty="0">
                <a:solidFill>
                  <a:srgbClr val="0070C0"/>
                </a:solidFill>
                <a:latin typeface="Calibri" panose="020F0502020204030204" pitchFamily="34" charset="0"/>
                <a:cs typeface="Calibri" panose="020F0502020204030204" pitchFamily="34" charset="0"/>
              </a:rPr>
              <a:t>Exemple: Système expert connexionniste</a:t>
            </a:r>
          </a:p>
        </p:txBody>
      </p:sp>
      <p:sp>
        <p:nvSpPr>
          <p:cNvPr id="26627" name="Rectangle 3">
            <a:extLst>
              <a:ext uri="{FF2B5EF4-FFF2-40B4-BE49-F238E27FC236}">
                <a16:creationId xmlns:a16="http://schemas.microsoft.com/office/drawing/2014/main" id="{2F65AFC5-1208-4F46-B0E2-872D723A9DE6}"/>
              </a:ext>
            </a:extLst>
          </p:cNvPr>
          <p:cNvSpPr>
            <a:spLocks noChangeArrowheads="1"/>
          </p:cNvSpPr>
          <p:nvPr/>
        </p:nvSpPr>
        <p:spPr bwMode="auto">
          <a:xfrm>
            <a:off x="1000126" y="1650206"/>
            <a:ext cx="10358438" cy="505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58775" indent="-358775">
              <a:defRPr>
                <a:solidFill>
                  <a:schemeClr val="tx1"/>
                </a:solidFill>
                <a:latin typeface="Arial" panose="020B0604020202020204" pitchFamily="34" charset="0"/>
                <a:cs typeface="Arial" panose="020B0604020202020204" pitchFamily="34" charset="0"/>
              </a:defRPr>
            </a:lvl1pPr>
            <a:lvl2pPr marL="815975" indent="-35877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00050" lvl="1" indent="-285750">
              <a:spcBef>
                <a:spcPts val="600"/>
              </a:spcBef>
              <a:spcAft>
                <a:spcPts val="600"/>
              </a:spcAft>
              <a:buClr>
                <a:srgbClr val="0070C0"/>
              </a:buClr>
              <a:buSzPct val="100000"/>
              <a:buFont typeface="Wingdings" panose="05000000000000000000" pitchFamily="2" charset="2"/>
              <a:buChar char="§"/>
              <a:defRPr/>
            </a:pPr>
            <a:r>
              <a:rPr lang="fr-CA" altLang="fr-FR" sz="2400" dirty="0">
                <a:solidFill>
                  <a:schemeClr val="tx2"/>
                </a:solidFill>
                <a:latin typeface="Calibri" panose="020F0502020204030204" pitchFamily="34" charset="0"/>
                <a:cs typeface="Calibri" panose="020F0502020204030204" pitchFamily="34" charset="0"/>
              </a:rPr>
              <a:t>Combine un système expert classique avec un réseau de neurones</a:t>
            </a:r>
          </a:p>
          <a:p>
            <a:pPr marL="400050" lvl="1" indent="-285750">
              <a:spcBef>
                <a:spcPts val="600"/>
              </a:spcBef>
              <a:spcAft>
                <a:spcPts val="600"/>
              </a:spcAft>
              <a:buClr>
                <a:srgbClr val="0070C0"/>
              </a:buClr>
              <a:buSzPct val="100000"/>
              <a:buFont typeface="Wingdings" panose="05000000000000000000" pitchFamily="2" charset="2"/>
              <a:buChar char="§"/>
              <a:defRPr/>
            </a:pPr>
            <a:r>
              <a:rPr lang="fr-CA" altLang="fr-FR" sz="2400" dirty="0">
                <a:solidFill>
                  <a:schemeClr val="tx2"/>
                </a:solidFill>
                <a:latin typeface="Calibri" panose="020F0502020204030204" pitchFamily="34" charset="0"/>
                <a:cs typeface="Calibri" panose="020F0502020204030204" pitchFamily="34" charset="0"/>
              </a:rPr>
              <a:t>Le système expert classique ramène le raisonnement  à un processus séquentiel d’inférence logique et de parcours de chemins (arbres de décision)</a:t>
            </a:r>
          </a:p>
          <a:p>
            <a:pPr lvl="1">
              <a:spcBef>
                <a:spcPts val="0"/>
              </a:spcBef>
              <a:spcAft>
                <a:spcPts val="600"/>
              </a:spcAft>
              <a:buSzPct val="75000"/>
              <a:buFont typeface="Arial" panose="020B0604020202020204" pitchFamily="34" charset="0"/>
              <a:buChar char="•"/>
            </a:pPr>
            <a:r>
              <a:rPr lang="fr-CA" altLang="fr-FR" sz="2300" dirty="0">
                <a:latin typeface="Calibri" panose="020F0502020204030204" pitchFamily="34" charset="0"/>
              </a:rPr>
              <a:t>Le savoir réside dans des </a:t>
            </a:r>
            <a:r>
              <a:rPr lang="fr-CA" altLang="fr-FR" sz="2300" u="sng" dirty="0">
                <a:latin typeface="Calibri" panose="020F0502020204030204" pitchFamily="34" charset="0"/>
              </a:rPr>
              <a:t>règles faciles à interpréter, mais difficiles à trouver </a:t>
            </a:r>
            <a:r>
              <a:rPr lang="fr-CA" altLang="fr-FR" sz="2300" dirty="0">
                <a:latin typeface="Calibri" panose="020F0502020204030204" pitchFamily="34" charset="0"/>
              </a:rPr>
              <a:t>dont il faut s’assurer de la généralité </a:t>
            </a:r>
          </a:p>
          <a:p>
            <a:pPr marL="400050" lvl="1" indent="-285750">
              <a:spcBef>
                <a:spcPts val="600"/>
              </a:spcBef>
              <a:spcAft>
                <a:spcPts val="600"/>
              </a:spcAft>
              <a:buClr>
                <a:srgbClr val="0070C0"/>
              </a:buClr>
              <a:buSzPct val="100000"/>
              <a:buFont typeface="Wingdings" panose="05000000000000000000" pitchFamily="2" charset="2"/>
              <a:buChar char="§"/>
              <a:defRPr/>
            </a:pPr>
            <a:r>
              <a:rPr lang="fr-CA" altLang="fr-FR" sz="2400" dirty="0">
                <a:solidFill>
                  <a:schemeClr val="tx2"/>
                </a:solidFill>
                <a:latin typeface="Calibri" panose="020F0502020204030204" pitchFamily="34" charset="0"/>
                <a:cs typeface="Calibri" panose="020F0502020204030204" pitchFamily="34" charset="0"/>
              </a:rPr>
              <a:t>Le réseau de neurones ramène le raisonnement  à un processus parallèle de rappel mnémonique</a:t>
            </a:r>
          </a:p>
          <a:p>
            <a:pPr lvl="1">
              <a:spcBef>
                <a:spcPts val="0"/>
              </a:spcBef>
              <a:spcAft>
                <a:spcPts val="600"/>
              </a:spcAft>
              <a:buSzPct val="75000"/>
              <a:buFont typeface="Arial" panose="020B0604020202020204" pitchFamily="34" charset="0"/>
              <a:buChar char="•"/>
            </a:pPr>
            <a:r>
              <a:rPr lang="fr-CA" altLang="fr-FR" sz="2300" dirty="0">
                <a:latin typeface="Calibri" panose="020F0502020204030204" pitchFamily="34" charset="0"/>
              </a:rPr>
              <a:t>Le savoir réside dans des </a:t>
            </a:r>
            <a:r>
              <a:rPr lang="fr-CA" altLang="fr-FR" sz="2300" u="sng" dirty="0">
                <a:latin typeface="Calibri" panose="020F0502020204030204" pitchFamily="34" charset="0"/>
              </a:rPr>
              <a:t>poids synaptiques relativement faciles à apprendre, mais difficiles à interpréter</a:t>
            </a:r>
            <a:r>
              <a:rPr lang="fr-CA" altLang="fr-FR" sz="2300" dirty="0">
                <a:latin typeface="Calibri" panose="020F0502020204030204" pitchFamily="34" charset="0"/>
              </a:rPr>
              <a:t> </a:t>
            </a:r>
          </a:p>
          <a:p>
            <a:pPr marL="400050" lvl="1" indent="-285750">
              <a:spcBef>
                <a:spcPts val="600"/>
              </a:spcBef>
              <a:spcAft>
                <a:spcPts val="600"/>
              </a:spcAft>
              <a:buClr>
                <a:srgbClr val="0070C0"/>
              </a:buClr>
              <a:buSzPct val="100000"/>
              <a:buFont typeface="Wingdings" panose="05000000000000000000" pitchFamily="2" charset="2"/>
              <a:buChar char="§"/>
              <a:defRPr/>
            </a:pPr>
            <a:r>
              <a:rPr lang="fr-CA" altLang="fr-FR" sz="2400" dirty="0">
                <a:solidFill>
                  <a:schemeClr val="tx2"/>
                </a:solidFill>
                <a:latin typeface="Calibri" panose="020F0502020204030204" pitchFamily="34" charset="0"/>
                <a:cs typeface="Calibri" panose="020F0502020204030204" pitchFamily="34" charset="0"/>
              </a:rPr>
              <a:t>Peut-on compenser les faiblesses de l’un avec les qualités de l’autre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ACCC962-CDF0-4A4A-BD55-D2963A99DB61}"/>
              </a:ext>
            </a:extLst>
          </p:cNvPr>
          <p:cNvSpPr>
            <a:spLocks noChangeArrowheads="1"/>
          </p:cNvSpPr>
          <p:nvPr/>
        </p:nvSpPr>
        <p:spPr bwMode="auto">
          <a:xfrm>
            <a:off x="978694" y="654050"/>
            <a:ext cx="9416256"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3600" dirty="0">
                <a:solidFill>
                  <a:srgbClr val="0070C0"/>
                </a:solidFill>
                <a:latin typeface="Calibri" panose="020F0502020204030204" pitchFamily="34" charset="0"/>
                <a:cs typeface="Calibri" panose="020F0502020204030204" pitchFamily="34" charset="0"/>
              </a:rPr>
              <a:t>Le raisonnement approximatif</a:t>
            </a:r>
          </a:p>
        </p:txBody>
      </p:sp>
      <p:sp>
        <p:nvSpPr>
          <p:cNvPr id="28675" name="Rectangle 4">
            <a:extLst>
              <a:ext uri="{FF2B5EF4-FFF2-40B4-BE49-F238E27FC236}">
                <a16:creationId xmlns:a16="http://schemas.microsoft.com/office/drawing/2014/main" id="{21172AAF-7AB5-4DC2-B28E-3FD7777956FA}"/>
              </a:ext>
            </a:extLst>
          </p:cNvPr>
          <p:cNvSpPr>
            <a:spLocks noChangeArrowheads="1"/>
          </p:cNvSpPr>
          <p:nvPr/>
        </p:nvSpPr>
        <p:spPr bwMode="auto">
          <a:xfrm>
            <a:off x="978694" y="1755775"/>
            <a:ext cx="102298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800100" indent="-3429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0"/>
              </a:spcBef>
              <a:spcAft>
                <a:spcPts val="600"/>
              </a:spcAft>
              <a:buClr>
                <a:srgbClr val="0070C0"/>
              </a:buClr>
              <a:defRPr/>
            </a:pPr>
            <a:r>
              <a:rPr lang="fr-CA" altLang="fr-FR" sz="2400" dirty="0">
                <a:solidFill>
                  <a:schemeClr val="tx2"/>
                </a:solidFill>
                <a:latin typeface="Calibri" panose="020F0502020204030204" pitchFamily="34" charset="0"/>
                <a:cs typeface="Calibri" panose="020F0502020204030204" pitchFamily="34" charset="0"/>
              </a:rPr>
              <a:t>Dans un système expert classique, le moteur d’inférence applique l’antécédent de chaque règle aux données d’une base de connaissances et applique le conséquent en cas d’appariement</a:t>
            </a:r>
            <a:r>
              <a:rPr lang="fr-CA" altLang="fr-FR" sz="2600" dirty="0">
                <a:latin typeface="Calibri" panose="020F0502020204030204" pitchFamily="34" charset="0"/>
                <a:cs typeface="+mn-cs"/>
              </a:rPr>
              <a:t> </a:t>
            </a:r>
          </a:p>
          <a:p>
            <a:pPr marL="815975" lvl="1" indent="-358775">
              <a:spcBef>
                <a:spcPts val="0"/>
              </a:spcBef>
              <a:spcAft>
                <a:spcPts val="600"/>
              </a:spcAft>
              <a:buClrTx/>
              <a:buSzPct val="75000"/>
              <a:buFont typeface="Arial" panose="020B0604020202020204" pitchFamily="34" charset="0"/>
              <a:buChar char="•"/>
            </a:pPr>
            <a:r>
              <a:rPr lang="fr-CA" altLang="fr-FR" sz="2300" dirty="0">
                <a:latin typeface="Calibri" panose="020F0502020204030204" pitchFamily="34" charset="0"/>
              </a:rPr>
              <a:t>L’appariement est déductif </a:t>
            </a:r>
          </a:p>
          <a:p>
            <a:pPr eaLnBrk="1" hangingPunct="1">
              <a:spcBef>
                <a:spcPts val="0"/>
              </a:spcBef>
              <a:spcAft>
                <a:spcPts val="600"/>
              </a:spcAft>
              <a:buClr>
                <a:srgbClr val="0070C0"/>
              </a:buClr>
              <a:defRPr/>
            </a:pPr>
            <a:r>
              <a:rPr lang="fr-CA" altLang="fr-FR" sz="2400" dirty="0">
                <a:solidFill>
                  <a:schemeClr val="tx2"/>
                </a:solidFill>
                <a:latin typeface="Calibri" panose="020F0502020204030204" pitchFamily="34" charset="0"/>
                <a:cs typeface="Calibri" panose="020F0502020204030204" pitchFamily="34" charset="0"/>
              </a:rPr>
              <a:t>Dans un système expert connexionniste, un ensemble d’apprentissage sert de base de connaissances et l’appariement est fait par analogie (raisonnement inductif)</a:t>
            </a:r>
          </a:p>
          <a:p>
            <a:pPr marL="815975" lvl="1" indent="-358775">
              <a:spcBef>
                <a:spcPts val="0"/>
              </a:spcBef>
              <a:spcAft>
                <a:spcPts val="600"/>
              </a:spcAft>
              <a:buClrTx/>
              <a:buSzPct val="75000"/>
              <a:buFont typeface="Arial" panose="020B0604020202020204" pitchFamily="34" charset="0"/>
              <a:buChar char="•"/>
            </a:pPr>
            <a:r>
              <a:rPr lang="fr-CA" altLang="fr-FR" sz="2300" dirty="0">
                <a:latin typeface="Calibri" panose="020F0502020204030204" pitchFamily="34" charset="0"/>
              </a:rPr>
              <a:t>L’appariement est inductif, car les données d’entrée n’ont plus à correspondre exactement aux données d’apprentissage pour déclencher les règles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7807787-7E30-42C8-813A-7AAF13F01FF8}"/>
              </a:ext>
            </a:extLst>
          </p:cNvPr>
          <p:cNvSpPr>
            <a:spLocks noChangeArrowheads="1"/>
          </p:cNvSpPr>
          <p:nvPr/>
        </p:nvSpPr>
        <p:spPr bwMode="auto">
          <a:xfrm>
            <a:off x="992982" y="463550"/>
            <a:ext cx="967502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3600" dirty="0">
                <a:solidFill>
                  <a:srgbClr val="0070C0"/>
                </a:solidFill>
                <a:latin typeface="Calibri" panose="020F0502020204030204" pitchFamily="34" charset="0"/>
                <a:cs typeface="Calibri" panose="020F0502020204030204" pitchFamily="34" charset="0"/>
              </a:rPr>
              <a:t>Système expert connexionniste </a:t>
            </a:r>
          </a:p>
        </p:txBody>
      </p:sp>
      <p:graphicFrame>
        <p:nvGraphicFramePr>
          <p:cNvPr id="30724" name="Object 5">
            <a:extLst>
              <a:ext uri="{FF2B5EF4-FFF2-40B4-BE49-F238E27FC236}">
                <a16:creationId xmlns:a16="http://schemas.microsoft.com/office/drawing/2014/main" id="{1A5D3424-C721-43FA-BCD5-ED863438C8FE}"/>
              </a:ext>
            </a:extLst>
          </p:cNvPr>
          <p:cNvGraphicFramePr>
            <a:graphicFrameLocks noChangeAspect="1"/>
          </p:cNvGraphicFramePr>
          <p:nvPr>
            <p:extLst>
              <p:ext uri="{D42A27DB-BD31-4B8C-83A1-F6EECF244321}">
                <p14:modId xmlns:p14="http://schemas.microsoft.com/office/powerpoint/2010/main" val="95655537"/>
              </p:ext>
            </p:extLst>
          </p:nvPr>
        </p:nvGraphicFramePr>
        <p:xfrm>
          <a:off x="3139601" y="1547617"/>
          <a:ext cx="5702145" cy="4796845"/>
        </p:xfrm>
        <a:graphic>
          <a:graphicData uri="http://schemas.openxmlformats.org/presentationml/2006/ole">
            <mc:AlternateContent xmlns:mc="http://schemas.openxmlformats.org/markup-compatibility/2006">
              <mc:Choice xmlns:v="urn:schemas-microsoft-com:vml" Requires="v">
                <p:oleObj name="Picture" r:id="rId3" imgW="4886943" imgH="4107953" progId="Word.Picture.8">
                  <p:embed/>
                </p:oleObj>
              </mc:Choice>
              <mc:Fallback>
                <p:oleObj name="Picture" r:id="rId3" imgW="4886943" imgH="4107953" progId="Word.Picture.8">
                  <p:embed/>
                  <p:pic>
                    <p:nvPicPr>
                      <p:cNvPr id="30724" name="Object 5">
                        <a:extLst>
                          <a:ext uri="{FF2B5EF4-FFF2-40B4-BE49-F238E27FC236}">
                            <a16:creationId xmlns:a16="http://schemas.microsoft.com/office/drawing/2014/main" id="{1A5D3424-C721-43FA-BCD5-ED863438C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601" y="1547617"/>
                        <a:ext cx="5702145" cy="4796845"/>
                      </a:xfrm>
                      <a:prstGeom prst="rect">
                        <a:avLst/>
                      </a:prstGeom>
                      <a:noFill/>
                      <a:ln>
                        <a:noFill/>
                      </a:ln>
                      <a:effec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C291431E-16ED-4D8F-B0FA-A3C55B869B34}"/>
              </a:ext>
            </a:extLst>
          </p:cNvPr>
          <p:cNvSpPr>
            <a:spLocks noChangeArrowheads="1"/>
          </p:cNvSpPr>
          <p:nvPr/>
        </p:nvSpPr>
        <p:spPr bwMode="auto">
          <a:xfrm>
            <a:off x="1064418" y="522288"/>
            <a:ext cx="9317831"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3600" dirty="0">
                <a:solidFill>
                  <a:srgbClr val="0070C0"/>
                </a:solidFill>
                <a:latin typeface="Calibri" panose="020F0502020204030204" pitchFamily="34" charset="0"/>
                <a:cs typeface="Calibri" panose="020F0502020204030204" pitchFamily="34" charset="0"/>
              </a:rPr>
              <a:t>Exemple de base de connaissances neuronale</a:t>
            </a:r>
          </a:p>
        </p:txBody>
      </p:sp>
      <p:graphicFrame>
        <p:nvGraphicFramePr>
          <p:cNvPr id="32771" name="Object 8">
            <a:extLst>
              <a:ext uri="{FF2B5EF4-FFF2-40B4-BE49-F238E27FC236}">
                <a16:creationId xmlns:a16="http://schemas.microsoft.com/office/drawing/2014/main" id="{3AB0FA38-F0B1-45EE-BA49-298A96C0953A}"/>
              </a:ext>
            </a:extLst>
          </p:cNvPr>
          <p:cNvGraphicFramePr>
            <a:graphicFrameLocks noChangeAspect="1"/>
          </p:cNvGraphicFramePr>
          <p:nvPr>
            <p:extLst>
              <p:ext uri="{D42A27DB-BD31-4B8C-83A1-F6EECF244321}">
                <p14:modId xmlns:p14="http://schemas.microsoft.com/office/powerpoint/2010/main" val="3893616774"/>
              </p:ext>
            </p:extLst>
          </p:nvPr>
        </p:nvGraphicFramePr>
        <p:xfrm>
          <a:off x="1857375" y="1390650"/>
          <a:ext cx="7773988" cy="3856038"/>
        </p:xfrm>
        <a:graphic>
          <a:graphicData uri="http://schemas.openxmlformats.org/presentationml/2006/ole">
            <mc:AlternateContent xmlns:mc="http://schemas.openxmlformats.org/markup-compatibility/2006">
              <mc:Choice xmlns:v="urn:schemas-microsoft-com:vml" Requires="v">
                <p:oleObj name="Picture" r:id="rId3" imgW="4658723" imgH="2680820" progId="Word.Picture.8">
                  <p:embed/>
                </p:oleObj>
              </mc:Choice>
              <mc:Fallback>
                <p:oleObj name="Picture" r:id="rId3" imgW="4658723" imgH="2680820" progId="Word.Picture.8">
                  <p:embed/>
                  <p:pic>
                    <p:nvPicPr>
                      <p:cNvPr id="32771" name="Object 8">
                        <a:extLst>
                          <a:ext uri="{FF2B5EF4-FFF2-40B4-BE49-F238E27FC236}">
                            <a16:creationId xmlns:a16="http://schemas.microsoft.com/office/drawing/2014/main" id="{3AB0FA38-F0B1-45EE-BA49-298A96C09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1390650"/>
                        <a:ext cx="7773988" cy="3856038"/>
                      </a:xfrm>
                      <a:prstGeom prst="rect">
                        <a:avLst/>
                      </a:prstGeom>
                      <a:noFill/>
                      <a:ln>
                        <a:noFill/>
                      </a:ln>
                    </p:spPr>
                  </p:pic>
                </p:oleObj>
              </mc:Fallback>
            </mc:AlternateContent>
          </a:graphicData>
        </a:graphic>
      </p:graphicFrame>
      <p:sp>
        <p:nvSpPr>
          <p:cNvPr id="32772" name="Rectangle 10">
            <a:extLst>
              <a:ext uri="{FF2B5EF4-FFF2-40B4-BE49-F238E27FC236}">
                <a16:creationId xmlns:a16="http://schemas.microsoft.com/office/drawing/2014/main" id="{B5DE6CDC-C890-4D00-BC26-FC8CD03679F0}"/>
              </a:ext>
            </a:extLst>
          </p:cNvPr>
          <p:cNvSpPr>
            <a:spLocks noChangeArrowheads="1"/>
          </p:cNvSpPr>
          <p:nvPr/>
        </p:nvSpPr>
        <p:spPr bwMode="auto">
          <a:xfrm>
            <a:off x="1164431" y="5362578"/>
            <a:ext cx="946864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65113" indent="-26511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Clr>
                <a:srgbClr val="0070C0"/>
              </a:buClr>
              <a:buSzPct val="125000"/>
              <a:buFont typeface="Wingdings" panose="05000000000000000000" pitchFamily="2" charset="2"/>
              <a:buChar char="§"/>
            </a:pPr>
            <a:r>
              <a:rPr lang="fr-CA" altLang="fr-FR" sz="2000" dirty="0">
                <a:latin typeface="Calibri" panose="020F0502020204030204" pitchFamily="34" charset="0"/>
              </a:rPr>
              <a:t>Les poids déterminent la force/l’importance des neurones associés au règles</a:t>
            </a:r>
          </a:p>
          <a:p>
            <a:pPr eaLnBrk="1" hangingPunct="1">
              <a:spcBef>
                <a:spcPct val="0"/>
              </a:spcBef>
              <a:spcAft>
                <a:spcPts val="600"/>
              </a:spcAft>
              <a:buClr>
                <a:srgbClr val="0070C0"/>
              </a:buClr>
              <a:buSzPct val="125000"/>
              <a:buFont typeface="Wingdings" panose="05000000000000000000" pitchFamily="2" charset="2"/>
              <a:buChar char="§"/>
            </a:pPr>
            <a:r>
              <a:rPr lang="fr-CA" altLang="fr-FR" sz="2000" dirty="0">
                <a:latin typeface="Calibri" panose="020F0502020204030204" pitchFamily="34" charset="0"/>
              </a:rPr>
              <a:t>Valeurs d’entrée = +1 (vrai), </a:t>
            </a:r>
            <a:r>
              <a:rPr lang="fr-CA" altLang="fr-FR" sz="2000" dirty="0">
                <a:latin typeface="Calibri" panose="020F0502020204030204" pitchFamily="34" charset="0"/>
                <a:sym typeface="Symbol" panose="05050102010706020507" pitchFamily="18" charset="2"/>
              </a:rPr>
              <a:t></a:t>
            </a:r>
            <a:r>
              <a:rPr lang="fr-CA" altLang="fr-FR" sz="2000" dirty="0">
                <a:latin typeface="Calibri" panose="020F0502020204030204" pitchFamily="34" charset="0"/>
              </a:rPr>
              <a:t>1 (faux), or 0 (indéterminé),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0B609-AF3C-443D-A8DF-9751E84F4BCB}"/>
              </a:ext>
            </a:extLst>
          </p:cNvPr>
          <p:cNvSpPr>
            <a:spLocks noGrp="1"/>
          </p:cNvSpPr>
          <p:nvPr>
            <p:ph type="title"/>
          </p:nvPr>
        </p:nvSpPr>
        <p:spPr>
          <a:xfrm>
            <a:off x="558550" y="457200"/>
            <a:ext cx="11576393" cy="1371600"/>
          </a:xfrm>
        </p:spPr>
        <p:txBody>
          <a:bodyPr/>
          <a:lstStyle/>
          <a:p>
            <a:pPr>
              <a:defRPr/>
            </a:pPr>
            <a:r>
              <a:rPr lang="fr-CA" sz="3600" kern="1200" dirty="0">
                <a:solidFill>
                  <a:srgbClr val="0070C0"/>
                </a:solidFill>
                <a:latin typeface="Calibri" panose="020F0502020204030204" pitchFamily="34" charset="0"/>
                <a:ea typeface="+mn-ea"/>
                <a:cs typeface="Calibri" panose="020F0502020204030204" pitchFamily="34" charset="0"/>
              </a:rPr>
              <a:t>Les modèles d’apprentissage automatique ne manquent pas !</a:t>
            </a:r>
          </a:p>
        </p:txBody>
      </p:sp>
      <p:sp>
        <p:nvSpPr>
          <p:cNvPr id="6149" name="Espace réservé du contenu 2">
            <a:extLst>
              <a:ext uri="{FF2B5EF4-FFF2-40B4-BE49-F238E27FC236}">
                <a16:creationId xmlns:a16="http://schemas.microsoft.com/office/drawing/2014/main" id="{94C0BCDC-BB4C-43BC-BB9B-6CF02CE30718}"/>
              </a:ext>
            </a:extLst>
          </p:cNvPr>
          <p:cNvSpPr>
            <a:spLocks noGrp="1"/>
          </p:cNvSpPr>
          <p:nvPr>
            <p:ph idx="1"/>
          </p:nvPr>
        </p:nvSpPr>
        <p:spPr>
          <a:xfrm>
            <a:off x="1036831" y="5614694"/>
            <a:ext cx="8429625" cy="571500"/>
          </a:xfrm>
        </p:spPr>
        <p:txBody>
          <a:bodyPr/>
          <a:lstStyle/>
          <a:p>
            <a:pPr>
              <a:buFont typeface="Wingdings" panose="05000000000000000000" pitchFamily="2" charset="2"/>
              <a:buChar char="§"/>
            </a:pPr>
            <a:r>
              <a:rPr lang="fr-CA" altLang="fr-FR" sz="2400" dirty="0"/>
              <a:t>Lequel utiliser ?</a:t>
            </a:r>
          </a:p>
        </p:txBody>
      </p:sp>
      <p:pic>
        <p:nvPicPr>
          <p:cNvPr id="6147" name="Picture 2" descr="https://miro.medium.com/max/2238/0*6b735C0fR6ACCzQS.png">
            <a:extLst>
              <a:ext uri="{FF2B5EF4-FFF2-40B4-BE49-F238E27FC236}">
                <a16:creationId xmlns:a16="http://schemas.microsoft.com/office/drawing/2014/main" id="{4749D401-200C-4982-AA95-3E7481819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170" y="1715175"/>
            <a:ext cx="7633811" cy="386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FC72ECF-FE88-4100-A08D-6378ED697E91}"/>
              </a:ext>
            </a:extLst>
          </p:cNvPr>
          <p:cNvSpPr/>
          <p:nvPr/>
        </p:nvSpPr>
        <p:spPr>
          <a:xfrm>
            <a:off x="1583842" y="6285706"/>
            <a:ext cx="7708900" cy="230187"/>
          </a:xfrm>
          <a:prstGeom prst="rect">
            <a:avLst/>
          </a:prstGeom>
        </p:spPr>
        <p:txBody>
          <a:bodyPr>
            <a:spAutoFit/>
          </a:bodyPr>
          <a:lstStyle/>
          <a:p>
            <a:pPr>
              <a:defRPr/>
            </a:pPr>
            <a:r>
              <a:rPr lang="fr-CA" sz="900" dirty="0">
                <a:solidFill>
                  <a:schemeClr val="bg1">
                    <a:lumMod val="65000"/>
                  </a:schemeClr>
                </a:solidFill>
              </a:rPr>
              <a:t>https://towardsdatascience.com/a-whirlwind-tour-of-machine-learning-models-e3574e6f2586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76ED5EA9-723F-420B-BFA6-1AAE88B3168B}"/>
              </a:ext>
            </a:extLst>
          </p:cNvPr>
          <p:cNvSpPr>
            <a:spLocks noChangeArrowheads="1"/>
          </p:cNvSpPr>
          <p:nvPr/>
        </p:nvSpPr>
        <p:spPr bwMode="auto">
          <a:xfrm>
            <a:off x="968189" y="568328"/>
            <a:ext cx="10183906"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717550" indent="-3556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1182688"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Clr>
                <a:schemeClr val="tx2"/>
              </a:buClr>
              <a:buFont typeface="Monotype Sorts" pitchFamily="2" charset="2"/>
              <a:buChar char="n"/>
            </a:pPr>
            <a:endParaRPr lang="fr-CA" altLang="fr-FR" sz="2400" dirty="0">
              <a:latin typeface="Calibri" panose="020F0502020204030204" pitchFamily="34" charset="0"/>
              <a:ea typeface="Arial Unicode MS" panose="020B0604020202020204" pitchFamily="34" charset="-128"/>
              <a:cs typeface="Arial Unicode MS" panose="020B0604020202020204" pitchFamily="34" charset="-128"/>
            </a:endParaRPr>
          </a:p>
          <a:p>
            <a:pPr marL="265113" lvl="1" indent="-265113" eaLnBrk="1" hangingPunct="1">
              <a:spcBef>
                <a:spcPct val="0"/>
              </a:spcBef>
              <a:buClr>
                <a:srgbClr val="0070C0"/>
              </a:buClr>
              <a:buSzPct val="125000"/>
              <a:buFont typeface="Wingdings" panose="05000000000000000000" pitchFamily="2" charset="2"/>
              <a:buChar char="§"/>
            </a:pPr>
            <a:r>
              <a:rPr lang="fr-CA" altLang="fr-FR" sz="2000" dirty="0">
                <a:latin typeface="Calibri" panose="020F0502020204030204" pitchFamily="34" charset="0"/>
              </a:rPr>
              <a:t>Avec +1 (oui), </a:t>
            </a:r>
            <a:r>
              <a:rPr lang="fr-CA" altLang="fr-FR" sz="2000" dirty="0">
                <a:latin typeface="Calibri" panose="020F0502020204030204" pitchFamily="34" charset="0"/>
                <a:sym typeface="Symbol" panose="05050102010706020507" pitchFamily="18" charset="2"/>
              </a:rPr>
              <a:t></a:t>
            </a:r>
            <a:r>
              <a:rPr lang="fr-CA" altLang="fr-FR" sz="2000" dirty="0">
                <a:latin typeface="Calibri" panose="020F0502020204030204" pitchFamily="34" charset="0"/>
              </a:rPr>
              <a:t>1 (non), ou 0 (indéterminé) en entrée, on peut donner une interprétation sémantique à l’activation de tout neurone de sortie.  </a:t>
            </a:r>
          </a:p>
          <a:p>
            <a:pPr marL="896938" lvl="3">
              <a:buClr>
                <a:srgbClr val="0070C0"/>
              </a:buClr>
              <a:buFont typeface="Arial" panose="020B0604020202020204" pitchFamily="34" charset="0"/>
              <a:buChar char="•"/>
            </a:pPr>
            <a:r>
              <a:rPr lang="fr-CA" altLang="fr-FR" dirty="0">
                <a:latin typeface="Calibri" panose="020F0502020204030204" pitchFamily="34" charset="0"/>
                <a:ea typeface="Arial Unicode MS" panose="020B0604020202020204" pitchFamily="34" charset="-128"/>
                <a:cs typeface="Arial Unicode MS" panose="020B0604020202020204" pitchFamily="34" charset="-128"/>
              </a:rPr>
              <a:t>Ex. : Si l’objet d’entrée possède des </a:t>
            </a:r>
            <a:r>
              <a:rPr lang="fr-CA" altLang="fr-FR" i="1" dirty="0">
                <a:latin typeface="Calibri" panose="020F0502020204030204" pitchFamily="34" charset="0"/>
                <a:ea typeface="Arial Unicode MS" panose="020B0604020202020204" pitchFamily="34" charset="-128"/>
                <a:cs typeface="Arial Unicode MS" panose="020B0604020202020204" pitchFamily="34" charset="-128"/>
              </a:rPr>
              <a:t>ailes</a:t>
            </a:r>
            <a:r>
              <a:rPr lang="fr-CA" altLang="fr-FR" dirty="0">
                <a:latin typeface="Calibri" panose="020F0502020204030204" pitchFamily="34" charset="0"/>
                <a:ea typeface="Arial Unicode MS" panose="020B0604020202020204" pitchFamily="34" charset="-128"/>
                <a:cs typeface="Arial Unicode MS" panose="020B0604020202020204" pitchFamily="34" charset="-128"/>
              </a:rPr>
              <a:t> (+1), un </a:t>
            </a:r>
            <a:r>
              <a:rPr lang="fr-CA" altLang="fr-FR" i="1" dirty="0">
                <a:latin typeface="Calibri" panose="020F0502020204030204" pitchFamily="34" charset="0"/>
                <a:ea typeface="Arial Unicode MS" panose="020B0604020202020204" pitchFamily="34" charset="-128"/>
                <a:cs typeface="Arial Unicode MS" panose="020B0604020202020204" pitchFamily="34" charset="-128"/>
              </a:rPr>
              <a:t>bec</a:t>
            </a:r>
            <a:r>
              <a:rPr lang="fr-CA" altLang="fr-FR" dirty="0">
                <a:latin typeface="Calibri" panose="020F0502020204030204" pitchFamily="34" charset="0"/>
                <a:ea typeface="Arial Unicode MS" panose="020B0604020202020204" pitchFamily="34" charset="-128"/>
                <a:cs typeface="Arial Unicode MS" panose="020B0604020202020204" pitchFamily="34" charset="-128"/>
              </a:rPr>
              <a:t> (+1) et des </a:t>
            </a:r>
            <a:r>
              <a:rPr lang="fr-CA" altLang="fr-FR" i="1" dirty="0">
                <a:latin typeface="Calibri" panose="020F0502020204030204" pitchFamily="34" charset="0"/>
                <a:ea typeface="Arial Unicode MS" panose="020B0604020202020204" pitchFamily="34" charset="-128"/>
                <a:cs typeface="Arial Unicode MS" panose="020B0604020202020204" pitchFamily="34" charset="-128"/>
              </a:rPr>
              <a:t>plumes</a:t>
            </a:r>
            <a:r>
              <a:rPr lang="fr-CA" altLang="fr-FR" dirty="0">
                <a:latin typeface="Calibri" panose="020F0502020204030204" pitchFamily="34" charset="0"/>
                <a:ea typeface="Arial Unicode MS" panose="020B0604020202020204" pitchFamily="34" charset="-128"/>
                <a:cs typeface="Arial Unicode MS" panose="020B0604020202020204" pitchFamily="34" charset="-128"/>
              </a:rPr>
              <a:t> (+1), mais il n’a pas de </a:t>
            </a:r>
            <a:r>
              <a:rPr lang="fr-CA" altLang="fr-FR" i="1" dirty="0">
                <a:latin typeface="Calibri" panose="020F0502020204030204" pitchFamily="34" charset="0"/>
                <a:ea typeface="Arial Unicode MS" panose="020B0604020202020204" pitchFamily="34" charset="-128"/>
                <a:cs typeface="Arial Unicode MS" panose="020B0604020202020204" pitchFamily="34" charset="-128"/>
              </a:rPr>
              <a:t>moteur</a:t>
            </a:r>
            <a:r>
              <a:rPr lang="fr-CA" altLang="fr-FR" dirty="0">
                <a:latin typeface="Calibri" panose="020F0502020204030204" pitchFamily="34" charset="0"/>
                <a:ea typeface="Arial Unicode MS" panose="020B0604020202020204" pitchFamily="34" charset="-128"/>
                <a:cs typeface="Arial Unicode MS" panose="020B0604020202020204" pitchFamily="34" charset="-128"/>
              </a:rPr>
              <a:t> (</a:t>
            </a:r>
            <a:r>
              <a:rPr lang="fr-CA" altLang="fr-FR"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dirty="0">
                <a:latin typeface="Calibri" panose="020F0502020204030204" pitchFamily="34" charset="0"/>
                <a:ea typeface="Arial Unicode MS" panose="020B0604020202020204" pitchFamily="34" charset="-128"/>
                <a:cs typeface="Arial Unicode MS" panose="020B0604020202020204" pitchFamily="34" charset="-128"/>
              </a:rPr>
              <a:t>1) et on ne sait pas s’il a une queue, alors il s’agit d’un </a:t>
            </a:r>
            <a:r>
              <a:rPr lang="fr-CA" altLang="fr-FR" i="1" dirty="0">
                <a:latin typeface="Calibri" panose="020F0502020204030204" pitchFamily="34" charset="0"/>
                <a:ea typeface="Arial Unicode MS" panose="020B0604020202020204" pitchFamily="34" charset="-128"/>
                <a:cs typeface="Arial Unicode MS" panose="020B0604020202020204" pitchFamily="34" charset="-128"/>
              </a:rPr>
              <a:t>oiseau</a:t>
            </a:r>
            <a:r>
              <a:rPr lang="fr-CA" altLang="fr-FR" dirty="0">
                <a:latin typeface="Calibri" panose="020F0502020204030204" pitchFamily="34" charset="0"/>
                <a:ea typeface="Arial Unicode MS" panose="020B0604020202020204" pitchFamily="34" charset="-128"/>
                <a:cs typeface="Arial Unicode MS" panose="020B0604020202020204" pitchFamily="34" charset="-128"/>
              </a:rPr>
              <a:t> (+1) :</a:t>
            </a:r>
          </a:p>
        </p:txBody>
      </p:sp>
      <p:sp>
        <p:nvSpPr>
          <p:cNvPr id="34819" name="Rectangle 5">
            <a:extLst>
              <a:ext uri="{FF2B5EF4-FFF2-40B4-BE49-F238E27FC236}">
                <a16:creationId xmlns:a16="http://schemas.microsoft.com/office/drawing/2014/main" id="{A4E281B0-EC30-47CE-92C9-B06B1B4B1E2B}"/>
              </a:ext>
            </a:extLst>
          </p:cNvPr>
          <p:cNvSpPr>
            <a:spLocks noChangeArrowheads="1"/>
          </p:cNvSpPr>
          <p:nvPr/>
        </p:nvSpPr>
        <p:spPr bwMode="auto">
          <a:xfrm>
            <a:off x="2033688" y="2651642"/>
            <a:ext cx="7923213" cy="817562"/>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mc:AlternateContent xmlns:mc="http://schemas.openxmlformats.org/markup-compatibility/2006" xmlns:a14="http://schemas.microsoft.com/office/drawing/2010/main">
        <mc:Choice Requires="a14">
          <p:sp>
            <p:nvSpPr>
              <p:cNvPr id="34820" name="Object 6">
                <a:extLst>
                  <a:ext uri="{FF2B5EF4-FFF2-40B4-BE49-F238E27FC236}">
                    <a16:creationId xmlns:a16="http://schemas.microsoft.com/office/drawing/2014/main" id="{030A4701-A46B-4FF5-AB1A-879DF6F6159F}"/>
                  </a:ext>
                </a:extLst>
              </p:cNvPr>
              <p:cNvSpPr txBox="1"/>
              <p:nvPr/>
            </p:nvSpPr>
            <p:spPr bwMode="auto">
              <a:xfrm>
                <a:off x="2032000" y="2651125"/>
                <a:ext cx="7885113" cy="4413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𝑋</m:t>
                          </m:r>
                        </m:e>
                        <m:sub>
                          <m:r>
                            <a:rPr lang="en-CA" i="1">
                              <a:solidFill>
                                <a:srgbClr val="000000"/>
                              </a:solidFill>
                              <a:latin typeface="Cambria Math" panose="02040503050406030204" pitchFamily="18" charset="0"/>
                            </a:rPr>
                            <m:t>𝑅</m:t>
                          </m:r>
                          <m:r>
                            <a:rPr lang="en-CA" i="1">
                              <a:solidFill>
                                <a:srgbClr val="000000"/>
                              </a:solidFill>
                              <a:latin typeface="Cambria Math" panose="02040503050406030204" pitchFamily="18" charset="0"/>
                            </a:rPr>
                            <m:t>è</m:t>
                          </m:r>
                          <m:r>
                            <a:rPr lang="en-CA" i="1">
                              <a:solidFill>
                                <a:srgbClr val="000000"/>
                              </a:solidFill>
                              <a:latin typeface="Cambria Math" panose="02040503050406030204" pitchFamily="18" charset="0"/>
                            </a:rPr>
                            <m:t>𝑔𝑙𝑒</m:t>
                          </m:r>
                          <m:r>
                            <a:rPr lang="en-CA" i="1">
                              <a:solidFill>
                                <a:srgbClr val="000000"/>
                              </a:solidFill>
                              <a:latin typeface="Cambria Math" panose="02040503050406030204" pitchFamily="18" charset="0"/>
                            </a:rPr>
                            <m:t> 1</m:t>
                          </m:r>
                        </m:sub>
                      </m:sSub>
                      <m:r>
                        <a:rPr lang="en-CA" i="1">
                          <a:solidFill>
                            <a:srgbClr val="000000"/>
                          </a:solidFill>
                          <a:latin typeface="Cambria Math" panose="02040503050406030204" pitchFamily="18" charset="0"/>
                        </a:rPr>
                        <m:t>=</m:t>
                      </m:r>
                      <m:r>
                        <a:rPr lang="en-CA" i="1" smtClean="0">
                          <a:solidFill>
                            <a:srgbClr val="FF0000"/>
                          </a:solidFill>
                          <a:latin typeface="Cambria Math" panose="02040503050406030204" pitchFamily="18" charset="0"/>
                        </a:rPr>
                        <m:t>1</m:t>
                      </m:r>
                      <m:r>
                        <a:rPr lang="en-CA" i="1">
                          <a:solidFill>
                            <a:srgbClr val="000000"/>
                          </a:solidFill>
                          <a:latin typeface="Cambria Math" panose="02040503050406030204" pitchFamily="18" charset="0"/>
                        </a:rPr>
                        <m:t>⋅(−0.8)+</m:t>
                      </m:r>
                      <m:r>
                        <a:rPr lang="en-CA" i="1" smtClean="0">
                          <a:solidFill>
                            <a:srgbClr val="FF0000"/>
                          </a:solidFill>
                          <a:latin typeface="Cambria Math" panose="02040503050406030204" pitchFamily="18" charset="0"/>
                        </a:rPr>
                        <m:t>0</m:t>
                      </m:r>
                      <m:r>
                        <a:rPr lang="en-CA" i="1">
                          <a:solidFill>
                            <a:srgbClr val="000000"/>
                          </a:solidFill>
                          <a:latin typeface="Cambria Math" panose="02040503050406030204" pitchFamily="18" charset="0"/>
                        </a:rPr>
                        <m:t>⋅(−0.2)+</m:t>
                      </m:r>
                      <m:r>
                        <a:rPr lang="en-CA" i="1" smtClean="0">
                          <a:solidFill>
                            <a:srgbClr val="FF0000"/>
                          </a:solidFill>
                          <a:latin typeface="Cambria Math" panose="02040503050406030204" pitchFamily="18" charset="0"/>
                        </a:rPr>
                        <m:t>1</m:t>
                      </m:r>
                      <m:r>
                        <a:rPr lang="en-CA" i="1">
                          <a:solidFill>
                            <a:srgbClr val="000000"/>
                          </a:solidFill>
                          <a:latin typeface="Cambria Math" panose="02040503050406030204" pitchFamily="18" charset="0"/>
                        </a:rPr>
                        <m:t>⋅2.2+</m:t>
                      </m:r>
                      <m:r>
                        <a:rPr lang="en-CA" i="1" smtClean="0">
                          <a:solidFill>
                            <a:srgbClr val="FF0000"/>
                          </a:solidFill>
                          <a:latin typeface="Cambria Math" panose="02040503050406030204" pitchFamily="18" charset="0"/>
                        </a:rPr>
                        <m:t>1</m:t>
                      </m:r>
                      <m:r>
                        <a:rPr lang="en-CA" i="1">
                          <a:solidFill>
                            <a:srgbClr val="000000"/>
                          </a:solidFill>
                          <a:latin typeface="Cambria Math" panose="02040503050406030204" pitchFamily="18" charset="0"/>
                        </a:rPr>
                        <m:t>⋅2.8+(</m:t>
                      </m:r>
                      <m:r>
                        <a:rPr lang="en-CA" i="1" smtClean="0">
                          <a:solidFill>
                            <a:srgbClr val="FF0000"/>
                          </a:solidFill>
                          <a:latin typeface="Cambria Math" panose="02040503050406030204" pitchFamily="18" charset="0"/>
                        </a:rPr>
                        <m:t>−1</m:t>
                      </m:r>
                      <m:r>
                        <a:rPr lang="en-CA" i="1">
                          <a:solidFill>
                            <a:srgbClr val="000000"/>
                          </a:solidFill>
                          <a:latin typeface="Cambria Math" panose="02040503050406030204" pitchFamily="18" charset="0"/>
                        </a:rPr>
                        <m:t>)⋅(−1.1)=</m:t>
                      </m:r>
                      <m:r>
                        <a:rPr lang="en-CA" i="1" smtClean="0">
                          <a:solidFill>
                            <a:srgbClr val="FF0000"/>
                          </a:solidFill>
                          <a:latin typeface="Cambria Math" panose="02040503050406030204" pitchFamily="18" charset="0"/>
                        </a:rPr>
                        <m:t>5.3&gt;0</m:t>
                      </m:r>
                    </m:oMath>
                  </m:oMathPara>
                </a14:m>
                <a:endParaRPr lang="en-CA" dirty="0"/>
              </a:p>
            </p:txBody>
          </p:sp>
        </mc:Choice>
        <mc:Fallback xmlns="">
          <p:sp>
            <p:nvSpPr>
              <p:cNvPr id="34820" name="Object 6">
                <a:extLst>
                  <a:ext uri="{FF2B5EF4-FFF2-40B4-BE49-F238E27FC236}">
                    <a16:creationId xmlns:a16="http://schemas.microsoft.com/office/drawing/2014/main" id="{030A4701-A46B-4FF5-AB1A-879DF6F6159F}"/>
                  </a:ext>
                </a:extLst>
              </p:cNvPr>
              <p:cNvSpPr txBox="1">
                <a:spLocks noRot="1" noChangeAspect="1" noMove="1" noResize="1" noEditPoints="1" noAdjustHandles="1" noChangeArrowheads="1" noChangeShapeType="1" noTextEdit="1"/>
              </p:cNvSpPr>
              <p:nvPr/>
            </p:nvSpPr>
            <p:spPr bwMode="auto">
              <a:xfrm>
                <a:off x="2032000" y="2651125"/>
                <a:ext cx="7885113" cy="441325"/>
              </a:xfrm>
              <a:prstGeom prst="rect">
                <a:avLst/>
              </a:prstGeom>
              <a:blipFill>
                <a:blip r:embed="rId3"/>
                <a:stretch>
                  <a:fillRect/>
                </a:stretch>
              </a:blipFill>
              <a:ln>
                <a:noFill/>
              </a:ln>
              <a:effec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821" name="Object 7">
                <a:extLst>
                  <a:ext uri="{FF2B5EF4-FFF2-40B4-BE49-F238E27FC236}">
                    <a16:creationId xmlns:a16="http://schemas.microsoft.com/office/drawing/2014/main" id="{DF5163C6-CA49-4B49-9150-476F34B8C40B}"/>
                  </a:ext>
                </a:extLst>
              </p:cNvPr>
              <p:cNvSpPr txBox="1"/>
              <p:nvPr/>
            </p:nvSpPr>
            <p:spPr bwMode="auto">
              <a:xfrm>
                <a:off x="2038350" y="3032125"/>
                <a:ext cx="2138363" cy="436563"/>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𝑌</m:t>
                          </m:r>
                        </m:e>
                        <m:sub>
                          <m:r>
                            <a:rPr lang="en-CA" i="1">
                              <a:solidFill>
                                <a:srgbClr val="000000"/>
                              </a:solidFill>
                              <a:latin typeface="Cambria Math" panose="02040503050406030204" pitchFamily="18" charset="0"/>
                            </a:rPr>
                            <m:t>𝑅</m:t>
                          </m:r>
                          <m:r>
                            <a:rPr lang="en-CA" i="1">
                              <a:solidFill>
                                <a:srgbClr val="000000"/>
                              </a:solidFill>
                              <a:latin typeface="Cambria Math" panose="02040503050406030204" pitchFamily="18" charset="0"/>
                            </a:rPr>
                            <m:t>è</m:t>
                          </m:r>
                          <m:r>
                            <a:rPr lang="en-CA" i="1">
                              <a:solidFill>
                                <a:srgbClr val="000000"/>
                              </a:solidFill>
                              <a:latin typeface="Cambria Math" panose="02040503050406030204" pitchFamily="18" charset="0"/>
                            </a:rPr>
                            <m:t>𝑔𝑙𝑒</m:t>
                          </m:r>
                          <m:r>
                            <a:rPr lang="en-CA" i="1">
                              <a:solidFill>
                                <a:srgbClr val="000000"/>
                              </a:solidFill>
                              <a:latin typeface="Cambria Math" panose="02040503050406030204" pitchFamily="18" charset="0"/>
                            </a:rPr>
                            <m:t> 1</m:t>
                          </m:r>
                        </m:sub>
                      </m:sSub>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𝑌</m:t>
                          </m:r>
                        </m:e>
                        <m:sub>
                          <m:r>
                            <a:rPr lang="en-CA" i="1">
                              <a:solidFill>
                                <a:srgbClr val="000000"/>
                              </a:solidFill>
                              <a:latin typeface="Cambria Math" panose="02040503050406030204" pitchFamily="18" charset="0"/>
                            </a:rPr>
                            <m:t>𝑂𝑖𝑠𝑒𝑎𝑢</m:t>
                          </m:r>
                        </m:sub>
                      </m:sSub>
                      <m:r>
                        <a:rPr lang="en-CA" i="1">
                          <a:solidFill>
                            <a:srgbClr val="000000"/>
                          </a:solidFill>
                          <a:latin typeface="Cambria Math" panose="02040503050406030204" pitchFamily="18" charset="0"/>
                        </a:rPr>
                        <m:t>=+1</m:t>
                      </m:r>
                    </m:oMath>
                  </m:oMathPara>
                </a14:m>
                <a:endParaRPr lang="en-CA" dirty="0"/>
              </a:p>
            </p:txBody>
          </p:sp>
        </mc:Choice>
        <mc:Fallback xmlns="">
          <p:sp>
            <p:nvSpPr>
              <p:cNvPr id="34821" name="Object 7">
                <a:extLst>
                  <a:ext uri="{FF2B5EF4-FFF2-40B4-BE49-F238E27FC236}">
                    <a16:creationId xmlns:a16="http://schemas.microsoft.com/office/drawing/2014/main" id="{DF5163C6-CA49-4B49-9150-476F34B8C40B}"/>
                  </a:ext>
                </a:extLst>
              </p:cNvPr>
              <p:cNvSpPr txBox="1">
                <a:spLocks noRot="1" noChangeAspect="1" noMove="1" noResize="1" noEditPoints="1" noAdjustHandles="1" noChangeArrowheads="1" noChangeShapeType="1" noTextEdit="1"/>
              </p:cNvSpPr>
              <p:nvPr/>
            </p:nvSpPr>
            <p:spPr bwMode="auto">
              <a:xfrm>
                <a:off x="2038350" y="3032125"/>
                <a:ext cx="2138363" cy="436563"/>
              </a:xfrm>
              <a:prstGeom prst="rect">
                <a:avLst/>
              </a:prstGeom>
              <a:blipFill>
                <a:blip r:embed="rId4"/>
                <a:stretch>
                  <a:fillRect/>
                </a:stretch>
              </a:blipFill>
              <a:ln>
                <a:noFill/>
              </a:ln>
              <a:effectLst/>
            </p:spPr>
            <p:txBody>
              <a:bodyPr/>
              <a:lstStyle/>
              <a:p>
                <a:r>
                  <a:rPr lang="en-CA">
                    <a:noFill/>
                  </a:rPr>
                  <a:t> </a:t>
                </a:r>
              </a:p>
            </p:txBody>
          </p:sp>
        </mc:Fallback>
      </mc:AlternateContent>
      <p:sp>
        <p:nvSpPr>
          <p:cNvPr id="34822" name="Rectangle 9">
            <a:extLst>
              <a:ext uri="{FF2B5EF4-FFF2-40B4-BE49-F238E27FC236}">
                <a16:creationId xmlns:a16="http://schemas.microsoft.com/office/drawing/2014/main" id="{90A56C63-DDF8-4531-AF98-D7083E8CFE9A}"/>
              </a:ext>
            </a:extLst>
          </p:cNvPr>
          <p:cNvSpPr>
            <a:spLocks noChangeArrowheads="1"/>
          </p:cNvSpPr>
          <p:nvPr/>
        </p:nvSpPr>
        <p:spPr bwMode="auto">
          <a:xfrm>
            <a:off x="1091220" y="3594617"/>
            <a:ext cx="86502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803275"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lvl="2">
              <a:buClr>
                <a:schemeClr val="tx2"/>
              </a:buClr>
              <a:buFont typeface="Wingdings" panose="05000000000000000000" pitchFamily="2" charset="2"/>
              <a:buNone/>
            </a:pPr>
            <a:r>
              <a:rPr lang="fr-CA" altLang="fr-FR" sz="2000" dirty="0">
                <a:latin typeface="Calibri" panose="020F0502020204030204" pitchFamily="34" charset="0"/>
                <a:ea typeface="Arial Unicode MS" panose="020B0604020202020204" pitchFamily="34" charset="-128"/>
                <a:cs typeface="Arial Unicode MS" panose="020B0604020202020204" pitchFamily="34" charset="-128"/>
              </a:rPr>
              <a:t>On peut conclure de manière similaire qu’il ne s’agit pas d’un avion :</a:t>
            </a:r>
          </a:p>
        </p:txBody>
      </p:sp>
      <p:sp>
        <p:nvSpPr>
          <p:cNvPr id="34823" name="Rectangle 10">
            <a:extLst>
              <a:ext uri="{FF2B5EF4-FFF2-40B4-BE49-F238E27FC236}">
                <a16:creationId xmlns:a16="http://schemas.microsoft.com/office/drawing/2014/main" id="{E987A0EE-2E29-4D16-9082-05BE0B19AD2F}"/>
              </a:ext>
            </a:extLst>
          </p:cNvPr>
          <p:cNvSpPr>
            <a:spLocks noChangeArrowheads="1"/>
          </p:cNvSpPr>
          <p:nvPr/>
        </p:nvSpPr>
        <p:spPr bwMode="auto">
          <a:xfrm>
            <a:off x="1996095" y="4096264"/>
            <a:ext cx="7958138" cy="817562"/>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mc:AlternateContent xmlns:mc="http://schemas.openxmlformats.org/markup-compatibility/2006" xmlns:a14="http://schemas.microsoft.com/office/drawing/2010/main">
        <mc:Choice Requires="a14">
          <p:sp>
            <p:nvSpPr>
              <p:cNvPr id="34824" name="Object 11">
                <a:extLst>
                  <a:ext uri="{FF2B5EF4-FFF2-40B4-BE49-F238E27FC236}">
                    <a16:creationId xmlns:a16="http://schemas.microsoft.com/office/drawing/2014/main" id="{2D144297-328D-4CA7-B935-5FBB915589D6}"/>
                  </a:ext>
                </a:extLst>
              </p:cNvPr>
              <p:cNvSpPr txBox="1"/>
              <p:nvPr/>
            </p:nvSpPr>
            <p:spPr bwMode="auto">
              <a:xfrm>
                <a:off x="2032000" y="4121150"/>
                <a:ext cx="7913688" cy="434975"/>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𝑋</m:t>
                          </m:r>
                        </m:e>
                        <m:sub>
                          <m:r>
                            <a:rPr lang="en-CA" i="1">
                              <a:solidFill>
                                <a:srgbClr val="000000"/>
                              </a:solidFill>
                              <a:latin typeface="Cambria Math" panose="02040503050406030204" pitchFamily="18" charset="0"/>
                            </a:rPr>
                            <m:t>𝑅</m:t>
                          </m:r>
                          <m:r>
                            <a:rPr lang="en-CA" i="1">
                              <a:solidFill>
                                <a:srgbClr val="000000"/>
                              </a:solidFill>
                              <a:latin typeface="Cambria Math" panose="02040503050406030204" pitchFamily="18" charset="0"/>
                            </a:rPr>
                            <m:t>è</m:t>
                          </m:r>
                          <m:r>
                            <a:rPr lang="en-CA" i="1">
                              <a:solidFill>
                                <a:srgbClr val="000000"/>
                              </a:solidFill>
                              <a:latin typeface="Cambria Math" panose="02040503050406030204" pitchFamily="18" charset="0"/>
                            </a:rPr>
                            <m:t>𝑔𝑙𝑒</m:t>
                          </m:r>
                          <m:r>
                            <a:rPr lang="en-CA" i="1">
                              <a:solidFill>
                                <a:srgbClr val="000000"/>
                              </a:solidFill>
                              <a:latin typeface="Cambria Math" panose="02040503050406030204" pitchFamily="18" charset="0"/>
                            </a:rPr>
                            <m:t> 2</m:t>
                          </m:r>
                        </m:sub>
                      </m:sSub>
                      <m:r>
                        <a:rPr lang="en-CA" i="1">
                          <a:solidFill>
                            <a:srgbClr val="000000"/>
                          </a:solidFill>
                          <a:latin typeface="Cambria Math" panose="02040503050406030204" pitchFamily="18" charset="0"/>
                        </a:rPr>
                        <m:t>=1⋅(−0.7)+0⋅(−0.1)+1⋅0.0+1⋅(−1.6)+(−1)⋅1.9=</m:t>
                      </m:r>
                      <m:r>
                        <a:rPr lang="en-CA" i="1" smtClean="0">
                          <a:solidFill>
                            <a:srgbClr val="FF0000"/>
                          </a:solidFill>
                          <a:latin typeface="Cambria Math" panose="02040503050406030204" pitchFamily="18" charset="0"/>
                        </a:rPr>
                        <m:t>−4.2&lt;0</m:t>
                      </m:r>
                    </m:oMath>
                  </m:oMathPara>
                </a14:m>
                <a:endParaRPr lang="en-CA" dirty="0"/>
              </a:p>
            </p:txBody>
          </p:sp>
        </mc:Choice>
        <mc:Fallback xmlns="">
          <p:sp>
            <p:nvSpPr>
              <p:cNvPr id="34824" name="Object 11">
                <a:extLst>
                  <a:ext uri="{FF2B5EF4-FFF2-40B4-BE49-F238E27FC236}">
                    <a16:creationId xmlns:a16="http://schemas.microsoft.com/office/drawing/2014/main" id="{2D144297-328D-4CA7-B935-5FBB915589D6}"/>
                  </a:ext>
                </a:extLst>
              </p:cNvPr>
              <p:cNvSpPr txBox="1">
                <a:spLocks noRot="1" noChangeAspect="1" noMove="1" noResize="1" noEditPoints="1" noAdjustHandles="1" noChangeArrowheads="1" noChangeShapeType="1" noTextEdit="1"/>
              </p:cNvSpPr>
              <p:nvPr/>
            </p:nvSpPr>
            <p:spPr bwMode="auto">
              <a:xfrm>
                <a:off x="2032000" y="4121150"/>
                <a:ext cx="7913688" cy="434975"/>
              </a:xfrm>
              <a:prstGeom prst="rect">
                <a:avLst/>
              </a:prstGeom>
              <a:blipFill>
                <a:blip r:embed="rId5"/>
                <a:stretch>
                  <a:fillRect/>
                </a:stretch>
              </a:blipFill>
              <a:ln>
                <a:noFill/>
              </a:ln>
              <a:effec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825" name="Object 12">
                <a:extLst>
                  <a:ext uri="{FF2B5EF4-FFF2-40B4-BE49-F238E27FC236}">
                    <a16:creationId xmlns:a16="http://schemas.microsoft.com/office/drawing/2014/main" id="{9F71F6F8-18F7-4BA9-B002-5FD9D75778A5}"/>
                  </a:ext>
                </a:extLst>
              </p:cNvPr>
              <p:cNvSpPr txBox="1"/>
              <p:nvPr/>
            </p:nvSpPr>
            <p:spPr bwMode="auto">
              <a:xfrm>
                <a:off x="2093913" y="4500563"/>
                <a:ext cx="1963737" cy="404812"/>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𝑌</m:t>
                          </m:r>
                        </m:e>
                        <m:sub>
                          <m:r>
                            <a:rPr lang="en-CA" i="1">
                              <a:solidFill>
                                <a:srgbClr val="000000"/>
                              </a:solidFill>
                              <a:latin typeface="Cambria Math" panose="02040503050406030204" pitchFamily="18" charset="0"/>
                            </a:rPr>
                            <m:t>𝑅</m:t>
                          </m:r>
                          <m:r>
                            <a:rPr lang="en-CA" i="1">
                              <a:solidFill>
                                <a:srgbClr val="000000"/>
                              </a:solidFill>
                              <a:latin typeface="Cambria Math" panose="02040503050406030204" pitchFamily="18" charset="0"/>
                            </a:rPr>
                            <m:t>è</m:t>
                          </m:r>
                          <m:r>
                            <a:rPr lang="en-CA" i="1">
                              <a:solidFill>
                                <a:srgbClr val="000000"/>
                              </a:solidFill>
                              <a:latin typeface="Cambria Math" panose="02040503050406030204" pitchFamily="18" charset="0"/>
                            </a:rPr>
                            <m:t>𝑔𝑙𝑒</m:t>
                          </m:r>
                          <m:r>
                            <a:rPr lang="en-CA" i="1">
                              <a:solidFill>
                                <a:srgbClr val="000000"/>
                              </a:solidFill>
                              <a:latin typeface="Cambria Math" panose="02040503050406030204" pitchFamily="18" charset="0"/>
                            </a:rPr>
                            <m:t> 2</m:t>
                          </m:r>
                        </m:sub>
                      </m:sSub>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𝑌</m:t>
                          </m:r>
                        </m:e>
                        <m:sub>
                          <m:r>
                            <a:rPr lang="en-CA" i="1">
                              <a:solidFill>
                                <a:srgbClr val="000000"/>
                              </a:solidFill>
                              <a:latin typeface="Cambria Math" panose="02040503050406030204" pitchFamily="18" charset="0"/>
                            </a:rPr>
                            <m:t>𝐴𝑣𝑖𝑜𝑛</m:t>
                          </m:r>
                        </m:sub>
                      </m:sSub>
                      <m:r>
                        <a:rPr lang="en-CA" i="1">
                          <a:solidFill>
                            <a:srgbClr val="000000"/>
                          </a:solidFill>
                          <a:latin typeface="Cambria Math" panose="02040503050406030204" pitchFamily="18" charset="0"/>
                        </a:rPr>
                        <m:t>=−1</m:t>
                      </m:r>
                    </m:oMath>
                  </m:oMathPara>
                </a14:m>
                <a:endParaRPr lang="en-CA" dirty="0"/>
              </a:p>
            </p:txBody>
          </p:sp>
        </mc:Choice>
        <mc:Fallback xmlns="">
          <p:sp>
            <p:nvSpPr>
              <p:cNvPr id="34825" name="Object 12">
                <a:extLst>
                  <a:ext uri="{FF2B5EF4-FFF2-40B4-BE49-F238E27FC236}">
                    <a16:creationId xmlns:a16="http://schemas.microsoft.com/office/drawing/2014/main" id="{9F71F6F8-18F7-4BA9-B002-5FD9D75778A5}"/>
                  </a:ext>
                </a:extLst>
              </p:cNvPr>
              <p:cNvSpPr txBox="1">
                <a:spLocks noRot="1" noChangeAspect="1" noMove="1" noResize="1" noEditPoints="1" noAdjustHandles="1" noChangeArrowheads="1" noChangeShapeType="1" noTextEdit="1"/>
              </p:cNvSpPr>
              <p:nvPr/>
            </p:nvSpPr>
            <p:spPr bwMode="auto">
              <a:xfrm>
                <a:off x="2093913" y="4500563"/>
                <a:ext cx="1963737" cy="404812"/>
              </a:xfrm>
              <a:prstGeom prst="rect">
                <a:avLst/>
              </a:prstGeom>
              <a:blipFill>
                <a:blip r:embed="rId6"/>
                <a:stretch>
                  <a:fillRect/>
                </a:stretch>
              </a:blipFill>
              <a:ln>
                <a:noFill/>
              </a:ln>
              <a:effectLst/>
            </p:spPr>
            <p:txBody>
              <a:bodyPr/>
              <a:lstStyle/>
              <a:p>
                <a:r>
                  <a:rPr lang="en-CA">
                    <a:noFill/>
                  </a:rPr>
                  <a:t> </a:t>
                </a:r>
              </a:p>
            </p:txBody>
          </p:sp>
        </mc:Fallback>
      </mc:AlternateContent>
      <p:sp>
        <p:nvSpPr>
          <p:cNvPr id="190477" name="Rectangle 13">
            <a:extLst>
              <a:ext uri="{FF2B5EF4-FFF2-40B4-BE49-F238E27FC236}">
                <a16:creationId xmlns:a16="http://schemas.microsoft.com/office/drawing/2014/main" id="{BBD30071-E6F4-4A66-AC6C-DE3377849FAC}"/>
              </a:ext>
            </a:extLst>
          </p:cNvPr>
          <p:cNvSpPr>
            <a:spLocks noChangeArrowheads="1"/>
          </p:cNvSpPr>
          <p:nvPr/>
        </p:nvSpPr>
        <p:spPr bwMode="auto">
          <a:xfrm>
            <a:off x="1494445" y="4959350"/>
            <a:ext cx="8247063" cy="398463"/>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defRPr/>
            </a:pPr>
            <a:r>
              <a:rPr lang="fr-CA" sz="2000" dirty="0">
                <a:effectLst>
                  <a:outerShdw blurRad="38100" dist="38100" dir="2700000" algn="tl">
                    <a:srgbClr val="C0C0C0"/>
                  </a:outerShdw>
                </a:effectLst>
                <a:latin typeface="Calibri" pitchFamily="34" charset="0"/>
                <a:ea typeface="Arial Unicode MS" pitchFamily="34" charset="-128"/>
                <a:cs typeface="Arial Unicode MS" pitchFamily="34" charset="-128"/>
              </a:rPr>
              <a:t>            </a:t>
            </a:r>
            <a:r>
              <a:rPr lang="fr-CA" sz="2000" dirty="0">
                <a:latin typeface="Calibri" pitchFamily="34" charset="0"/>
                <a:ea typeface="Arial Unicode MS" pitchFamily="34" charset="-128"/>
                <a:cs typeface="Arial Unicode MS" pitchFamily="34" charset="-128"/>
              </a:rPr>
              <a:t>Ou d’un </a:t>
            </a:r>
            <a:r>
              <a:rPr lang="fr-CA" sz="2000" dirty="0" err="1">
                <a:latin typeface="Calibri" pitchFamily="34" charset="0"/>
                <a:ea typeface="Arial Unicode MS" pitchFamily="34" charset="-128"/>
                <a:cs typeface="Arial Unicode MS" pitchFamily="34" charset="-128"/>
              </a:rPr>
              <a:t>aéroplaneur</a:t>
            </a:r>
            <a:r>
              <a:rPr lang="fr-CA" sz="2000" dirty="0">
                <a:latin typeface="Calibri" pitchFamily="34" charset="0"/>
                <a:ea typeface="Arial Unicode MS" pitchFamily="34" charset="-128"/>
                <a:cs typeface="Arial Unicode MS" pitchFamily="34" charset="-128"/>
              </a:rPr>
              <a:t> :</a:t>
            </a:r>
            <a:endParaRPr lang="fr-CA" dirty="0">
              <a:latin typeface="Calibri" pitchFamily="34" charset="0"/>
              <a:ea typeface="Arial Unicode MS" pitchFamily="34" charset="-128"/>
              <a:cs typeface="Arial Unicode MS" pitchFamily="34" charset="-128"/>
            </a:endParaRPr>
          </a:p>
        </p:txBody>
      </p:sp>
      <p:sp>
        <p:nvSpPr>
          <p:cNvPr id="34827" name="Rectangle 14">
            <a:extLst>
              <a:ext uri="{FF2B5EF4-FFF2-40B4-BE49-F238E27FC236}">
                <a16:creationId xmlns:a16="http://schemas.microsoft.com/office/drawing/2014/main" id="{BD997E2D-AE4F-4756-958A-21019516D72C}"/>
              </a:ext>
            </a:extLst>
          </p:cNvPr>
          <p:cNvSpPr>
            <a:spLocks noChangeArrowheads="1"/>
          </p:cNvSpPr>
          <p:nvPr/>
        </p:nvSpPr>
        <p:spPr bwMode="auto">
          <a:xfrm>
            <a:off x="1973873" y="5459926"/>
            <a:ext cx="7948613" cy="876300"/>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mc:AlternateContent xmlns:mc="http://schemas.openxmlformats.org/markup-compatibility/2006" xmlns:a14="http://schemas.microsoft.com/office/drawing/2010/main">
        <mc:Choice Requires="a14">
          <p:sp>
            <p:nvSpPr>
              <p:cNvPr id="34828" name="Object 15">
                <a:extLst>
                  <a:ext uri="{FF2B5EF4-FFF2-40B4-BE49-F238E27FC236}">
                    <a16:creationId xmlns:a16="http://schemas.microsoft.com/office/drawing/2014/main" id="{1967D918-3CEE-4671-B8BB-002E9CDCAAE4}"/>
                  </a:ext>
                </a:extLst>
              </p:cNvPr>
              <p:cNvSpPr txBox="1"/>
              <p:nvPr/>
            </p:nvSpPr>
            <p:spPr bwMode="auto">
              <a:xfrm>
                <a:off x="1978025" y="5516563"/>
                <a:ext cx="7620000" cy="381000"/>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𝑋</m:t>
                          </m:r>
                        </m:e>
                        <m:sub>
                          <m:r>
                            <a:rPr lang="en-CA" i="1">
                              <a:solidFill>
                                <a:srgbClr val="000000"/>
                              </a:solidFill>
                              <a:latin typeface="Cambria Math" panose="02040503050406030204" pitchFamily="18" charset="0"/>
                            </a:rPr>
                            <m:t>𝑅𝑢𝑙𝑒</m:t>
                          </m:r>
                          <m:r>
                            <a:rPr lang="en-CA" i="1">
                              <a:solidFill>
                                <a:srgbClr val="000000"/>
                              </a:solidFill>
                              <a:latin typeface="Cambria Math" panose="02040503050406030204" pitchFamily="18" charset="0"/>
                            </a:rPr>
                            <m:t> 3</m:t>
                          </m:r>
                        </m:sub>
                      </m:sSub>
                      <m:r>
                        <a:rPr lang="en-CA" i="1">
                          <a:solidFill>
                            <a:srgbClr val="000000"/>
                          </a:solidFill>
                          <a:latin typeface="Cambria Math" panose="02040503050406030204" pitchFamily="18" charset="0"/>
                        </a:rPr>
                        <m:t>=1⋅(−0.6)+0⋅(−1.1)+1⋅(−1.0)+1⋅(−2.9)+(−1)⋅(−1.3)=</m:t>
                      </m:r>
                      <m:r>
                        <a:rPr lang="en-CA" i="1" smtClean="0">
                          <a:solidFill>
                            <a:srgbClr val="FF0000"/>
                          </a:solidFill>
                          <a:latin typeface="Cambria Math" panose="02040503050406030204" pitchFamily="18" charset="0"/>
                        </a:rPr>
                        <m:t>−4.2&lt;0</m:t>
                      </m:r>
                    </m:oMath>
                  </m:oMathPara>
                </a14:m>
                <a:endParaRPr lang="en-CA" dirty="0"/>
              </a:p>
            </p:txBody>
          </p:sp>
        </mc:Choice>
        <mc:Fallback xmlns="">
          <p:sp>
            <p:nvSpPr>
              <p:cNvPr id="34828" name="Object 15">
                <a:extLst>
                  <a:ext uri="{FF2B5EF4-FFF2-40B4-BE49-F238E27FC236}">
                    <a16:creationId xmlns:a16="http://schemas.microsoft.com/office/drawing/2014/main" id="{1967D918-3CEE-4671-B8BB-002E9CDCAAE4}"/>
                  </a:ext>
                </a:extLst>
              </p:cNvPr>
              <p:cNvSpPr txBox="1">
                <a:spLocks noRot="1" noChangeAspect="1" noMove="1" noResize="1" noEditPoints="1" noAdjustHandles="1" noChangeArrowheads="1" noChangeShapeType="1" noTextEdit="1"/>
              </p:cNvSpPr>
              <p:nvPr/>
            </p:nvSpPr>
            <p:spPr bwMode="auto">
              <a:xfrm>
                <a:off x="1978025" y="5516563"/>
                <a:ext cx="7620000" cy="381000"/>
              </a:xfrm>
              <a:prstGeom prst="rect">
                <a:avLst/>
              </a:prstGeom>
              <a:blipFill>
                <a:blip r:embed="rId7"/>
                <a:stretch>
                  <a:fillRect/>
                </a:stretch>
              </a:blipFill>
              <a:ln>
                <a:noFill/>
              </a:ln>
              <a:effec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829" name="Object 16">
                <a:extLst>
                  <a:ext uri="{FF2B5EF4-FFF2-40B4-BE49-F238E27FC236}">
                    <a16:creationId xmlns:a16="http://schemas.microsoft.com/office/drawing/2014/main" id="{A52FA4D7-1EC2-49EB-8C0A-8A9BADCFDE03}"/>
                  </a:ext>
                </a:extLst>
              </p:cNvPr>
              <p:cNvSpPr txBox="1"/>
              <p:nvPr/>
            </p:nvSpPr>
            <p:spPr bwMode="auto">
              <a:xfrm>
                <a:off x="2054225" y="5834063"/>
                <a:ext cx="2443163" cy="419100"/>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𝑌</m:t>
                          </m:r>
                        </m:e>
                        <m:sub>
                          <m:r>
                            <a:rPr lang="en-CA" i="1">
                              <a:solidFill>
                                <a:srgbClr val="000000"/>
                              </a:solidFill>
                              <a:latin typeface="Cambria Math" panose="02040503050406030204" pitchFamily="18" charset="0"/>
                            </a:rPr>
                            <m:t>𝑅</m:t>
                          </m:r>
                          <m:r>
                            <a:rPr lang="en-CA" i="1">
                              <a:solidFill>
                                <a:srgbClr val="000000"/>
                              </a:solidFill>
                              <a:latin typeface="Cambria Math" panose="02040503050406030204" pitchFamily="18" charset="0"/>
                            </a:rPr>
                            <m:t>è</m:t>
                          </m:r>
                          <m:r>
                            <a:rPr lang="en-CA" i="1">
                              <a:solidFill>
                                <a:srgbClr val="000000"/>
                              </a:solidFill>
                              <a:latin typeface="Cambria Math" panose="02040503050406030204" pitchFamily="18" charset="0"/>
                            </a:rPr>
                            <m:t>𝑔𝑙𝑒</m:t>
                          </m:r>
                          <m:r>
                            <a:rPr lang="en-CA" i="1">
                              <a:solidFill>
                                <a:srgbClr val="000000"/>
                              </a:solidFill>
                              <a:latin typeface="Cambria Math" panose="02040503050406030204" pitchFamily="18" charset="0"/>
                            </a:rPr>
                            <m:t> 3</m:t>
                          </m:r>
                        </m:sub>
                      </m:sSub>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𝑌</m:t>
                          </m:r>
                        </m:e>
                        <m:sub>
                          <m:r>
                            <a:rPr lang="en-CA" i="1">
                              <a:solidFill>
                                <a:srgbClr val="000000"/>
                              </a:solidFill>
                              <a:latin typeface="Cambria Math" panose="02040503050406030204" pitchFamily="18" charset="0"/>
                            </a:rPr>
                            <m:t>𝐴𝑒𝑟𝑜𝑝𝑙𝑎𝑛𝑒𝑢𝑟</m:t>
                          </m:r>
                        </m:sub>
                      </m:sSub>
                      <m:r>
                        <a:rPr lang="en-CA" i="1">
                          <a:solidFill>
                            <a:srgbClr val="000000"/>
                          </a:solidFill>
                          <a:latin typeface="Cambria Math" panose="02040503050406030204" pitchFamily="18" charset="0"/>
                        </a:rPr>
                        <m:t>=−1</m:t>
                      </m:r>
                    </m:oMath>
                  </m:oMathPara>
                </a14:m>
                <a:endParaRPr lang="en-CA" dirty="0"/>
              </a:p>
            </p:txBody>
          </p:sp>
        </mc:Choice>
        <mc:Fallback xmlns="">
          <p:sp>
            <p:nvSpPr>
              <p:cNvPr id="34829" name="Object 16">
                <a:extLst>
                  <a:ext uri="{FF2B5EF4-FFF2-40B4-BE49-F238E27FC236}">
                    <a16:creationId xmlns:a16="http://schemas.microsoft.com/office/drawing/2014/main" id="{A52FA4D7-1EC2-49EB-8C0A-8A9BADCFDE03}"/>
                  </a:ext>
                </a:extLst>
              </p:cNvPr>
              <p:cNvSpPr txBox="1">
                <a:spLocks noRot="1" noChangeAspect="1" noMove="1" noResize="1" noEditPoints="1" noAdjustHandles="1" noChangeArrowheads="1" noChangeShapeType="1" noTextEdit="1"/>
              </p:cNvSpPr>
              <p:nvPr/>
            </p:nvSpPr>
            <p:spPr bwMode="auto">
              <a:xfrm>
                <a:off x="2054225" y="5834063"/>
                <a:ext cx="2443163" cy="419100"/>
              </a:xfrm>
              <a:prstGeom prst="rect">
                <a:avLst/>
              </a:prstGeom>
              <a:blipFill>
                <a:blip r:embed="rId8"/>
                <a:stretch>
                  <a:fillRect/>
                </a:stretch>
              </a:blipFill>
              <a:ln>
                <a:noFill/>
              </a:ln>
              <a:effectLst/>
            </p:spPr>
            <p:txBody>
              <a:bodyPr/>
              <a:lstStyle/>
              <a:p>
                <a:r>
                  <a:rPr lang="en-CA">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AB4F2CB-73F4-4F28-83DB-7496A6892F31}"/>
              </a:ext>
            </a:extLst>
          </p:cNvPr>
          <p:cNvSpPr>
            <a:spLocks noChangeArrowheads="1"/>
          </p:cNvSpPr>
          <p:nvPr/>
        </p:nvSpPr>
        <p:spPr bwMode="auto">
          <a:xfrm>
            <a:off x="1014413" y="505613"/>
            <a:ext cx="1032986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61950" indent="-3619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827088"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Clr>
                <a:srgbClr val="0070C0"/>
              </a:buClr>
              <a:buSzTx/>
              <a:buFont typeface="Wingdings" panose="05000000000000000000" pitchFamily="2" charset="2"/>
              <a:buChar char="§"/>
            </a:pPr>
            <a:r>
              <a:rPr lang="fr-CA" altLang="fr-FR" sz="2800" dirty="0">
                <a:latin typeface="Calibri" panose="020F0502020204030204" pitchFamily="34" charset="0"/>
              </a:rPr>
              <a:t>Importance des liens synaptiques dans une inférence </a:t>
            </a:r>
            <a:r>
              <a:rPr lang="fr-CA" altLang="fr-FR" sz="2000" dirty="0">
                <a:latin typeface="Calibri" panose="020F0502020204030204" pitchFamily="34" charset="0"/>
              </a:rPr>
              <a:t> </a:t>
            </a:r>
          </a:p>
          <a:p>
            <a:pPr marL="800100" lvl="1" indent="-342900">
              <a:spcBef>
                <a:spcPts val="0"/>
              </a:spcBef>
              <a:spcAft>
                <a:spcPts val="600"/>
              </a:spcAft>
              <a:buClr>
                <a:schemeClr val="accent6"/>
              </a:buClr>
              <a:buSzPct val="75000"/>
              <a:buFont typeface="Arial" pitchFamily="34" charset="0"/>
              <a:buChar char="•"/>
              <a:defRPr/>
            </a:pPr>
            <a:r>
              <a:rPr lang="fr-CA" altLang="fr-FR" sz="2300" dirty="0">
                <a:latin typeface="Calibri" pitchFamily="34" charset="0"/>
                <a:cs typeface="Arial" charset="0"/>
              </a:rPr>
              <a:t>Heuristique : inférence positive si l’activation d’un neurone de sortie due aux entrées connues est plus importante que la somme des valeurs absolues des poids rattachés aux entrées inconnues :</a:t>
            </a:r>
          </a:p>
        </p:txBody>
      </p:sp>
      <p:graphicFrame>
        <p:nvGraphicFramePr>
          <p:cNvPr id="36867" name="Object 5">
            <a:extLst>
              <a:ext uri="{FF2B5EF4-FFF2-40B4-BE49-F238E27FC236}">
                <a16:creationId xmlns:a16="http://schemas.microsoft.com/office/drawing/2014/main" id="{77EB03DA-D22A-42A0-9585-434F47721FCD}"/>
              </a:ext>
            </a:extLst>
          </p:cNvPr>
          <p:cNvGraphicFramePr>
            <a:graphicFrameLocks noChangeAspect="1"/>
          </p:cNvGraphicFramePr>
          <p:nvPr>
            <p:extLst>
              <p:ext uri="{D42A27DB-BD31-4B8C-83A1-F6EECF244321}">
                <p14:modId xmlns:p14="http://schemas.microsoft.com/office/powerpoint/2010/main" val="1041599195"/>
              </p:ext>
            </p:extLst>
          </p:nvPr>
        </p:nvGraphicFramePr>
        <p:xfrm>
          <a:off x="4681541" y="2024850"/>
          <a:ext cx="1887537" cy="942975"/>
        </p:xfrm>
        <a:graphic>
          <a:graphicData uri="http://schemas.openxmlformats.org/presentationml/2006/ole">
            <mc:AlternateContent xmlns:mc="http://schemas.openxmlformats.org/markup-compatibility/2006">
              <mc:Choice xmlns:v="urn:schemas-microsoft-com:vml" Requires="v">
                <p:oleObj name="Equation" r:id="rId3" imgW="1016000" imgH="508000" progId="Equation.3">
                  <p:embed/>
                </p:oleObj>
              </mc:Choice>
              <mc:Fallback>
                <p:oleObj name="Equation" r:id="rId3" imgW="1016000" imgH="508000" progId="Equation.3">
                  <p:embed/>
                  <p:pic>
                    <p:nvPicPr>
                      <p:cNvPr id="36867" name="Object 5">
                        <a:extLst>
                          <a:ext uri="{FF2B5EF4-FFF2-40B4-BE49-F238E27FC236}">
                            <a16:creationId xmlns:a16="http://schemas.microsoft.com/office/drawing/2014/main" id="{77EB03DA-D22A-42A0-9585-434F47721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41" y="2024850"/>
                        <a:ext cx="18875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42" name="Rectangle 6">
            <a:extLst>
              <a:ext uri="{FF2B5EF4-FFF2-40B4-BE49-F238E27FC236}">
                <a16:creationId xmlns:a16="http://schemas.microsoft.com/office/drawing/2014/main" id="{F56D41BA-805D-45AD-A966-FC38D9206843}"/>
              </a:ext>
            </a:extLst>
          </p:cNvPr>
          <p:cNvSpPr>
            <a:spLocks noChangeArrowheads="1"/>
          </p:cNvSpPr>
          <p:nvPr/>
        </p:nvSpPr>
        <p:spPr bwMode="auto">
          <a:xfrm>
            <a:off x="3876115" y="2918838"/>
            <a:ext cx="7907338" cy="1190625"/>
          </a:xfrm>
          <a:prstGeom prst="rect">
            <a:avLst/>
          </a:prstGeom>
          <a:noFill/>
          <a:ln w="12700">
            <a:noFill/>
            <a:miter lim="800000"/>
            <a:headEnd/>
            <a:tailEnd/>
          </a:ln>
          <a:effectLst/>
        </p:spPr>
        <p:txBody>
          <a:bodyPr lIns="90488" tIns="44450" rIns="90488" bIns="44450"/>
          <a:lstStyle/>
          <a:p>
            <a:pPr marL="268288">
              <a:buClr>
                <a:schemeClr val="tx2"/>
              </a:buClr>
              <a:buSzPct val="75000"/>
              <a:tabLst>
                <a:tab pos="720725" algn="l"/>
              </a:tabLst>
              <a:defRPr/>
            </a:pPr>
            <a:r>
              <a:rPr lang="fr-CA" sz="2000" i="1" dirty="0">
                <a:latin typeface="Calibri" pitchFamily="34" charset="0"/>
                <a:cs typeface="Arial" charset="0"/>
              </a:rPr>
              <a:t>i</a:t>
            </a:r>
            <a:r>
              <a:rPr lang="fr-CA" sz="2000" dirty="0">
                <a:latin typeface="Calibri" pitchFamily="34" charset="0"/>
                <a:cs typeface="Arial" charset="0"/>
              </a:rPr>
              <a:t> </a:t>
            </a:r>
            <a:r>
              <a:rPr lang="fr-CA" sz="2000" dirty="0">
                <a:latin typeface="Calibri" pitchFamily="34" charset="0"/>
                <a:cs typeface="Arial" charset="0"/>
                <a:sym typeface="Symbol" pitchFamily="18" charset="2"/>
              </a:rPr>
              <a:t> entrées connues, </a:t>
            </a:r>
            <a:r>
              <a:rPr lang="fr-CA" sz="2000" i="1" dirty="0">
                <a:latin typeface="Calibri" pitchFamily="34" charset="0"/>
                <a:cs typeface="Arial" charset="0"/>
                <a:sym typeface="Symbol" pitchFamily="18" charset="2"/>
              </a:rPr>
              <a:t>j</a:t>
            </a:r>
            <a:r>
              <a:rPr lang="fr-CA" sz="2000" dirty="0">
                <a:latin typeface="Calibri" pitchFamily="34" charset="0"/>
                <a:cs typeface="Arial" charset="0"/>
                <a:sym typeface="Symbol" pitchFamily="18" charset="2"/>
              </a:rPr>
              <a:t>  entrées connues et </a:t>
            </a:r>
            <a:r>
              <a:rPr lang="fr-CA" sz="2000" i="1" dirty="0">
                <a:latin typeface="Calibri" pitchFamily="34" charset="0"/>
                <a:cs typeface="Arial" charset="0"/>
              </a:rPr>
              <a:t>n</a:t>
            </a:r>
            <a:r>
              <a:rPr lang="fr-CA" sz="2000" dirty="0">
                <a:latin typeface="Calibri" pitchFamily="34" charset="0"/>
                <a:cs typeface="Arial" charset="0"/>
              </a:rPr>
              <a:t> = nombre d’entrées</a:t>
            </a:r>
          </a:p>
          <a:p>
            <a:pPr marL="342900" indent="-342900">
              <a:spcBef>
                <a:spcPct val="20000"/>
              </a:spcBef>
              <a:buClr>
                <a:schemeClr val="tx2"/>
              </a:buClr>
              <a:buSzPct val="75000"/>
              <a:buFont typeface="Wingdings" panose="05000000000000000000" pitchFamily="2" charset="2"/>
              <a:buChar char="§"/>
              <a:defRPr/>
            </a:pPr>
            <a:r>
              <a:rPr lang="fr-CA" sz="2800" dirty="0">
                <a:latin typeface="Calibri" pitchFamily="34" charset="0"/>
                <a:cs typeface="Arial" charset="0"/>
              </a:rPr>
              <a:t>Exemple</a:t>
            </a:r>
            <a:r>
              <a:rPr lang="fr-CA" sz="2400" dirty="0">
                <a:latin typeface="Calibri" pitchFamily="34" charset="0"/>
                <a:cs typeface="Arial" charset="0"/>
              </a:rPr>
              <a:t> :</a:t>
            </a:r>
          </a:p>
        </p:txBody>
      </p:sp>
      <p:sp>
        <p:nvSpPr>
          <p:cNvPr id="36869" name="Rectangle 10">
            <a:extLst>
              <a:ext uri="{FF2B5EF4-FFF2-40B4-BE49-F238E27FC236}">
                <a16:creationId xmlns:a16="http://schemas.microsoft.com/office/drawing/2014/main" id="{92EB848F-20FB-4D58-9494-77EF429D5715}"/>
              </a:ext>
            </a:extLst>
          </p:cNvPr>
          <p:cNvSpPr>
            <a:spLocks noChangeArrowheads="1"/>
          </p:cNvSpPr>
          <p:nvPr/>
        </p:nvSpPr>
        <p:spPr bwMode="auto">
          <a:xfrm>
            <a:off x="4312024" y="3698087"/>
            <a:ext cx="7471429"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Tx/>
              <a:buNone/>
            </a:pPr>
            <a:r>
              <a:rPr lang="fr-CA" altLang="fr-FR" sz="1800" i="1" dirty="0">
                <a:solidFill>
                  <a:schemeClr val="tx2"/>
                </a:solidFill>
                <a:latin typeface="Calibri" panose="020F0502020204030204" pitchFamily="34" charset="0"/>
              </a:rPr>
              <a:t>Entrée Plumes </a:t>
            </a:r>
            <a:r>
              <a:rPr lang="fr-CA" altLang="fr-FR" sz="1800" dirty="0">
                <a:solidFill>
                  <a:schemeClr val="tx2"/>
                </a:solidFill>
                <a:latin typeface="Calibri" panose="020F0502020204030204" pitchFamily="34" charset="0"/>
              </a:rPr>
              <a:t>:</a:t>
            </a:r>
            <a:r>
              <a:rPr lang="fr-CA" altLang="fr-FR" sz="1800" i="1" dirty="0">
                <a:solidFill>
                  <a:schemeClr val="tx2"/>
                </a:solidFill>
                <a:latin typeface="Calibri" panose="020F0502020204030204" pitchFamily="34" charset="0"/>
              </a:rPr>
              <a:t> </a:t>
            </a:r>
            <a:r>
              <a:rPr lang="fr-CA" altLang="fr-FR" sz="1800" dirty="0">
                <a:solidFill>
                  <a:schemeClr val="tx2"/>
                </a:solidFill>
                <a:latin typeface="Calibri" panose="020F0502020204030204" pitchFamily="34" charset="0"/>
              </a:rPr>
              <a:t>+1</a:t>
            </a:r>
            <a:endParaRPr lang="fr-CA" altLang="fr-FR" sz="1800" dirty="0">
              <a:latin typeface="Calibri" panose="020F0502020204030204" pitchFamily="34" charset="0"/>
            </a:endParaRPr>
          </a:p>
          <a:p>
            <a:pPr algn="just">
              <a:spcBef>
                <a:spcPct val="0"/>
              </a:spcBef>
              <a:buClrTx/>
              <a:buSzTx/>
              <a:buFontTx/>
              <a:buNone/>
            </a:pPr>
            <a:endParaRPr lang="fr-CA" altLang="fr-FR" sz="700" dirty="0">
              <a:latin typeface="Calibri" panose="020F0502020204030204" pitchFamily="34" charset="0"/>
            </a:endParaRPr>
          </a:p>
          <a:p>
            <a:pPr algn="just">
              <a:spcBef>
                <a:spcPct val="0"/>
              </a:spcBef>
              <a:buClrTx/>
              <a:buSzTx/>
              <a:buFontTx/>
              <a:buNone/>
            </a:pPr>
            <a:r>
              <a:rPr lang="fr-CA" altLang="fr-FR" sz="1800" dirty="0">
                <a:latin typeface="Calibri" panose="020F0502020204030204" pitchFamily="34" charset="0"/>
              </a:rPr>
              <a:t>	</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CONNU = 1</a:t>
            </a:r>
            <a:r>
              <a:rPr lang="fr-CA" altLang="fr-FR" sz="1800" baseline="300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2.8 = 2.8</a:t>
            </a:r>
          </a:p>
          <a:p>
            <a:pPr>
              <a:spcBef>
                <a:spcPct val="0"/>
              </a:spcBef>
              <a:buClrTx/>
              <a:buSzTx/>
              <a:buFontTx/>
              <a:buNone/>
            </a:pP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	UNCONNU = </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0.8</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0.2</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2.2</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1.1</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 4.3 </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 </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CONNU </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800" dirty="0">
                <a:latin typeface="Calibri" panose="020F0502020204030204" pitchFamily="34" charset="0"/>
                <a:ea typeface="Arial Unicode MS" panose="020B0604020202020204" pitchFamily="34" charset="-128"/>
                <a:cs typeface="Arial Unicode MS" panose="020B0604020202020204" pitchFamily="34" charset="-128"/>
              </a:rPr>
              <a:t> INCONNU</a:t>
            </a:r>
          </a:p>
          <a:p>
            <a:pPr algn="just">
              <a:spcBef>
                <a:spcPct val="0"/>
              </a:spcBef>
              <a:buClrTx/>
              <a:buSzTx/>
              <a:buFontTx/>
              <a:buNone/>
            </a:pPr>
            <a:endParaRPr lang="fr-CA" altLang="fr-FR" sz="700" dirty="0">
              <a:latin typeface="Calibri" panose="020F0502020204030204" pitchFamily="34" charset="0"/>
            </a:endParaRPr>
          </a:p>
          <a:p>
            <a:pPr>
              <a:spcBef>
                <a:spcPct val="0"/>
              </a:spcBef>
              <a:buClrTx/>
              <a:buSzTx/>
              <a:buFontTx/>
              <a:buNone/>
            </a:pPr>
            <a:r>
              <a:rPr lang="fr-CA" altLang="fr-FR" sz="1800" i="1" dirty="0">
                <a:solidFill>
                  <a:schemeClr val="tx2"/>
                </a:solidFill>
                <a:latin typeface="Calibri" panose="020F0502020204030204" pitchFamily="34" charset="0"/>
              </a:rPr>
              <a:t>Entrée Bec </a:t>
            </a:r>
            <a:r>
              <a:rPr lang="fr-CA" altLang="fr-FR" sz="1800" dirty="0">
                <a:solidFill>
                  <a:schemeClr val="tx2"/>
                </a:solidFill>
                <a:latin typeface="Calibri" panose="020F0502020204030204" pitchFamily="34" charset="0"/>
              </a:rPr>
              <a:t>:</a:t>
            </a:r>
            <a:r>
              <a:rPr lang="fr-CA" altLang="fr-FR" sz="1800" i="1" dirty="0">
                <a:solidFill>
                  <a:schemeClr val="tx2"/>
                </a:solidFill>
                <a:latin typeface="Calibri" panose="020F0502020204030204" pitchFamily="34" charset="0"/>
              </a:rPr>
              <a:t> </a:t>
            </a:r>
            <a:r>
              <a:rPr lang="fr-CA" altLang="fr-FR" sz="1800" dirty="0">
                <a:solidFill>
                  <a:schemeClr val="tx2"/>
                </a:solidFill>
                <a:latin typeface="Calibri" panose="020F0502020204030204" pitchFamily="34" charset="0"/>
              </a:rPr>
              <a:t> +1</a:t>
            </a:r>
            <a:endParaRPr lang="fr-CA" altLang="fr-FR" sz="1800" dirty="0">
              <a:latin typeface="Calibri" panose="020F0502020204030204" pitchFamily="34" charset="0"/>
            </a:endParaRPr>
          </a:p>
          <a:p>
            <a:pPr algn="just">
              <a:spcBef>
                <a:spcPct val="0"/>
              </a:spcBef>
              <a:buClrTx/>
              <a:buSzTx/>
              <a:buFontTx/>
              <a:buNone/>
            </a:pPr>
            <a:endParaRPr lang="fr-CA" altLang="fr-FR" sz="700" dirty="0">
              <a:latin typeface="Calibri" panose="020F0502020204030204" pitchFamily="34" charset="0"/>
            </a:endParaRPr>
          </a:p>
          <a:p>
            <a:pPr algn="just">
              <a:spcBef>
                <a:spcPct val="0"/>
              </a:spcBef>
              <a:buClrTx/>
              <a:buSzTx/>
              <a:buFontTx/>
              <a:buNone/>
            </a:pPr>
            <a:r>
              <a:rPr lang="fr-CA" altLang="fr-FR" sz="1600" dirty="0">
                <a:latin typeface="Calibri" panose="020F0502020204030204" pitchFamily="34" charset="0"/>
              </a:rPr>
              <a:t>	 </a:t>
            </a:r>
            <a:r>
              <a:rPr lang="fr-CA" altLang="fr-FR" sz="1800" dirty="0">
                <a:latin typeface="Calibri" panose="020F0502020204030204" pitchFamily="34" charset="0"/>
              </a:rPr>
              <a:t>CONNU = 1</a:t>
            </a:r>
            <a:r>
              <a:rPr lang="fr-CA" altLang="fr-FR" sz="1800" baseline="30000" dirty="0">
                <a:latin typeface="Calibri" panose="020F0502020204030204" pitchFamily="34" charset="0"/>
                <a:sym typeface="Symbol" panose="05050102010706020507" pitchFamily="18" charset="2"/>
              </a:rPr>
              <a:t></a:t>
            </a:r>
            <a:r>
              <a:rPr lang="fr-CA" altLang="fr-FR" sz="1800" dirty="0">
                <a:latin typeface="Calibri" panose="020F0502020204030204" pitchFamily="34" charset="0"/>
              </a:rPr>
              <a:t>2.8 + 1</a:t>
            </a:r>
            <a:r>
              <a:rPr lang="fr-CA" altLang="fr-FR" sz="1800" baseline="30000" dirty="0">
                <a:latin typeface="Calibri" panose="020F0502020204030204" pitchFamily="34" charset="0"/>
                <a:sym typeface="Symbol" panose="05050102010706020507" pitchFamily="18" charset="2"/>
              </a:rPr>
              <a:t></a:t>
            </a:r>
            <a:r>
              <a:rPr lang="fr-CA" altLang="fr-FR" sz="1800" dirty="0">
                <a:latin typeface="Calibri" panose="020F0502020204030204" pitchFamily="34" charset="0"/>
              </a:rPr>
              <a:t>2.2 = 5.0</a:t>
            </a:r>
          </a:p>
          <a:p>
            <a:pPr algn="just">
              <a:spcBef>
                <a:spcPct val="0"/>
              </a:spcBef>
              <a:buClrTx/>
              <a:buSzTx/>
              <a:buFontTx/>
              <a:buNone/>
            </a:pPr>
            <a:r>
              <a:rPr lang="fr-CA" altLang="fr-FR" sz="1800" dirty="0">
                <a:latin typeface="Calibri" panose="020F0502020204030204" pitchFamily="34" charset="0"/>
              </a:rPr>
              <a:t>	 UNCONNU = </a:t>
            </a:r>
            <a:r>
              <a:rPr lang="fr-CA" altLang="fr-FR" sz="1800" dirty="0">
                <a:latin typeface="Calibri" panose="020F0502020204030204" pitchFamily="34" charset="0"/>
                <a:sym typeface="Symbol" panose="05050102010706020507" pitchFamily="18" charset="2"/>
              </a:rPr>
              <a:t></a:t>
            </a:r>
            <a:r>
              <a:rPr lang="fr-CA" altLang="fr-FR" sz="1800" dirty="0">
                <a:latin typeface="Calibri" panose="020F0502020204030204" pitchFamily="34" charset="0"/>
              </a:rPr>
              <a:t>0.8</a:t>
            </a:r>
            <a:r>
              <a:rPr lang="fr-CA" altLang="fr-FR" sz="1800" dirty="0">
                <a:latin typeface="Calibri" panose="020F0502020204030204" pitchFamily="34" charset="0"/>
                <a:sym typeface="Symbol" panose="05050102010706020507" pitchFamily="18" charset="2"/>
              </a:rPr>
              <a:t></a:t>
            </a:r>
            <a:r>
              <a:rPr lang="fr-CA" altLang="fr-FR" sz="1800" dirty="0">
                <a:latin typeface="Calibri" panose="020F0502020204030204" pitchFamily="34" charset="0"/>
              </a:rPr>
              <a:t>+</a:t>
            </a:r>
            <a:r>
              <a:rPr lang="fr-CA" altLang="fr-FR" sz="1800" dirty="0">
                <a:latin typeface="Calibri" panose="020F0502020204030204" pitchFamily="34" charset="0"/>
                <a:sym typeface="Symbol" panose="05050102010706020507" pitchFamily="18" charset="2"/>
              </a:rPr>
              <a:t></a:t>
            </a:r>
            <a:r>
              <a:rPr lang="fr-CA" altLang="fr-FR" sz="1800" dirty="0">
                <a:latin typeface="Calibri" panose="020F0502020204030204" pitchFamily="34" charset="0"/>
              </a:rPr>
              <a:t>0.2</a:t>
            </a:r>
            <a:r>
              <a:rPr lang="fr-CA" altLang="fr-FR" sz="1800" dirty="0">
                <a:latin typeface="Calibri" panose="020F0502020204030204" pitchFamily="34" charset="0"/>
                <a:sym typeface="Symbol" panose="05050102010706020507" pitchFamily="18" charset="2"/>
              </a:rPr>
              <a:t></a:t>
            </a:r>
            <a:r>
              <a:rPr lang="fr-CA" altLang="fr-FR" sz="1800" dirty="0">
                <a:latin typeface="Calibri" panose="020F0502020204030204" pitchFamily="34" charset="0"/>
              </a:rPr>
              <a:t>+</a:t>
            </a:r>
            <a:r>
              <a:rPr lang="fr-CA" altLang="fr-FR" sz="1800" dirty="0">
                <a:latin typeface="Calibri" panose="020F0502020204030204" pitchFamily="34" charset="0"/>
                <a:sym typeface="Symbol" panose="05050102010706020507" pitchFamily="18" charset="2"/>
              </a:rPr>
              <a:t></a:t>
            </a:r>
            <a:r>
              <a:rPr lang="fr-CA" altLang="fr-FR" sz="1800" dirty="0">
                <a:latin typeface="Calibri" panose="020F0502020204030204" pitchFamily="34" charset="0"/>
              </a:rPr>
              <a:t>1.1</a:t>
            </a:r>
            <a:r>
              <a:rPr lang="fr-CA" altLang="fr-FR" sz="1800" dirty="0">
                <a:latin typeface="Calibri" panose="020F0502020204030204" pitchFamily="34" charset="0"/>
                <a:sym typeface="Symbol" panose="05050102010706020507" pitchFamily="18" charset="2"/>
              </a:rPr>
              <a:t></a:t>
            </a:r>
            <a:r>
              <a:rPr lang="fr-CA" altLang="fr-FR" sz="1800" dirty="0">
                <a:latin typeface="Calibri" panose="020F0502020204030204" pitchFamily="34" charset="0"/>
              </a:rPr>
              <a:t>= 2.1 </a:t>
            </a:r>
            <a:r>
              <a:rPr lang="fr-CA" altLang="fr-FR" sz="1800" dirty="0">
                <a:latin typeface="Calibri" panose="020F0502020204030204" pitchFamily="34" charset="0"/>
                <a:sym typeface="Symbol" panose="05050102010706020507" pitchFamily="18" charset="2"/>
              </a:rPr>
              <a:t></a:t>
            </a:r>
            <a:r>
              <a:rPr lang="fr-CA" altLang="fr-FR" sz="1800" dirty="0">
                <a:latin typeface="Calibri" panose="020F0502020204030204" pitchFamily="34" charset="0"/>
              </a:rPr>
              <a:t> CONNU </a:t>
            </a:r>
            <a:r>
              <a:rPr lang="fr-CA" altLang="fr-FR" sz="1800" dirty="0">
                <a:latin typeface="Calibri" panose="020F0502020204030204" pitchFamily="34" charset="0"/>
                <a:sym typeface="Symbol" panose="05050102010706020507" pitchFamily="18" charset="2"/>
              </a:rPr>
              <a:t>&gt;</a:t>
            </a:r>
            <a:r>
              <a:rPr lang="fr-CA" altLang="fr-FR" sz="1800" dirty="0">
                <a:latin typeface="Calibri" panose="020F0502020204030204" pitchFamily="34" charset="0"/>
              </a:rPr>
              <a:t> INCONNU</a:t>
            </a:r>
          </a:p>
          <a:p>
            <a:pPr algn="just">
              <a:spcBef>
                <a:spcPct val="0"/>
              </a:spcBef>
              <a:buClrTx/>
              <a:buSzTx/>
              <a:buFontTx/>
              <a:buNone/>
            </a:pPr>
            <a:endParaRPr lang="fr-CA" altLang="fr-FR" sz="600" dirty="0">
              <a:latin typeface="Calibri" panose="020F0502020204030204" pitchFamily="34" charset="0"/>
            </a:endParaRPr>
          </a:p>
          <a:p>
            <a:pPr algn="just">
              <a:spcBef>
                <a:spcPct val="0"/>
              </a:spcBef>
              <a:buClrTx/>
              <a:buSzTx/>
              <a:buFontTx/>
              <a:buNone/>
            </a:pPr>
            <a:r>
              <a:rPr lang="fr-CA" altLang="fr-FR" sz="1800" dirty="0">
                <a:solidFill>
                  <a:schemeClr val="tx2"/>
                </a:solidFill>
                <a:latin typeface="Calibri" panose="020F0502020204030204" pitchFamily="34" charset="0"/>
              </a:rPr>
              <a:t>CONCLUSION: OISEAU est VRAI</a:t>
            </a:r>
          </a:p>
        </p:txBody>
      </p:sp>
      <p:pic>
        <p:nvPicPr>
          <p:cNvPr id="4" name="Picture 3" descr="A black background with white dots and numbers&#10;&#10;Description automatically generated">
            <a:extLst>
              <a:ext uri="{FF2B5EF4-FFF2-40B4-BE49-F238E27FC236}">
                <a16:creationId xmlns:a16="http://schemas.microsoft.com/office/drawing/2014/main" id="{D909222F-152F-E5D0-338C-5CC50E80B985}"/>
              </a:ext>
            </a:extLst>
          </p:cNvPr>
          <p:cNvPicPr>
            <a:picLocks noChangeAspect="1"/>
          </p:cNvPicPr>
          <p:nvPr/>
        </p:nvPicPr>
        <p:blipFill rotWithShape="1">
          <a:blip r:embed="rId5">
            <a:extLst>
              <a:ext uri="{28A0092B-C50C-407E-A947-70E740481C1C}">
                <a14:useLocalDpi xmlns:a14="http://schemas.microsoft.com/office/drawing/2010/main" val="0"/>
              </a:ext>
            </a:extLst>
          </a:blip>
          <a:srcRect r="68563"/>
          <a:stretch/>
        </p:blipFill>
        <p:spPr>
          <a:xfrm>
            <a:off x="1329836" y="2808739"/>
            <a:ext cx="2444305" cy="385437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21ACEC9-4185-46D6-9B8A-EEE87FD55F80}"/>
              </a:ext>
            </a:extLst>
          </p:cNvPr>
          <p:cNvSpPr>
            <a:spLocks noChangeArrowheads="1"/>
          </p:cNvSpPr>
          <p:nvPr/>
        </p:nvSpPr>
        <p:spPr bwMode="auto">
          <a:xfrm>
            <a:off x="1007269" y="439361"/>
            <a:ext cx="9357519"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GB" altLang="fr-FR" sz="3600" dirty="0">
                <a:solidFill>
                  <a:srgbClr val="0070C0"/>
                </a:solidFill>
                <a:latin typeface="Calibri" panose="020F0502020204030204" pitchFamily="34" charset="0"/>
                <a:cs typeface="Calibri" panose="020F0502020204030204" pitchFamily="34" charset="0"/>
              </a:rPr>
              <a:t>Comment </a:t>
            </a:r>
            <a:r>
              <a:rPr lang="en-GB" altLang="fr-FR" sz="3600" dirty="0" err="1">
                <a:solidFill>
                  <a:srgbClr val="0070C0"/>
                </a:solidFill>
                <a:latin typeface="Calibri" panose="020F0502020204030204" pitchFamily="34" charset="0"/>
                <a:cs typeface="Calibri" panose="020F0502020204030204" pitchFamily="34" charset="0"/>
              </a:rPr>
              <a:t>trouver</a:t>
            </a:r>
            <a:r>
              <a:rPr lang="en-GB" altLang="fr-FR" sz="3600" dirty="0">
                <a:solidFill>
                  <a:srgbClr val="0070C0"/>
                </a:solidFill>
                <a:latin typeface="Calibri" panose="020F0502020204030204" pitchFamily="34" charset="0"/>
                <a:cs typeface="Calibri" panose="020F0502020204030204" pitchFamily="34" charset="0"/>
              </a:rPr>
              <a:t> les </a:t>
            </a:r>
            <a:r>
              <a:rPr lang="en-GB" altLang="fr-FR" sz="3600" dirty="0" err="1">
                <a:solidFill>
                  <a:srgbClr val="0070C0"/>
                </a:solidFill>
                <a:latin typeface="Calibri" panose="020F0502020204030204" pitchFamily="34" charset="0"/>
                <a:cs typeface="Calibri" panose="020F0502020204030204" pitchFamily="34" charset="0"/>
              </a:rPr>
              <a:t>poids</a:t>
            </a:r>
            <a:r>
              <a:rPr lang="en-GB" altLang="fr-FR" sz="3600" dirty="0">
                <a:solidFill>
                  <a:srgbClr val="0070C0"/>
                </a:solidFill>
                <a:latin typeface="Calibri" panose="020F0502020204030204" pitchFamily="34" charset="0"/>
                <a:cs typeface="Calibri" panose="020F0502020204030204" pitchFamily="34" charset="0"/>
              </a:rPr>
              <a:t> ?</a:t>
            </a:r>
            <a:endParaRPr lang="en-US" altLang="fr-FR" sz="3600" dirty="0">
              <a:solidFill>
                <a:srgbClr val="0070C0"/>
              </a:solidFill>
              <a:latin typeface="Calibri" panose="020F0502020204030204" pitchFamily="34" charset="0"/>
              <a:cs typeface="Calibri" panose="020F0502020204030204" pitchFamily="34" charset="0"/>
            </a:endParaRPr>
          </a:p>
        </p:txBody>
      </p:sp>
      <p:graphicFrame>
        <p:nvGraphicFramePr>
          <p:cNvPr id="38915" name="Object 8">
            <a:extLst>
              <a:ext uri="{FF2B5EF4-FFF2-40B4-BE49-F238E27FC236}">
                <a16:creationId xmlns:a16="http://schemas.microsoft.com/office/drawing/2014/main" id="{C0557A8F-79DF-4DAD-B576-3B430F8FAB1E}"/>
              </a:ext>
            </a:extLst>
          </p:cNvPr>
          <p:cNvGraphicFramePr>
            <a:graphicFrameLocks noChangeAspect="1"/>
          </p:cNvGraphicFramePr>
          <p:nvPr>
            <p:extLst>
              <p:ext uri="{D42A27DB-BD31-4B8C-83A1-F6EECF244321}">
                <p14:modId xmlns:p14="http://schemas.microsoft.com/office/powerpoint/2010/main" val="3966652657"/>
              </p:ext>
            </p:extLst>
          </p:nvPr>
        </p:nvGraphicFramePr>
        <p:xfrm>
          <a:off x="4471335" y="2057522"/>
          <a:ext cx="5395912" cy="4732337"/>
        </p:xfrm>
        <a:graphic>
          <a:graphicData uri="http://schemas.openxmlformats.org/presentationml/2006/ole">
            <mc:AlternateContent xmlns:mc="http://schemas.openxmlformats.org/markup-compatibility/2006">
              <mc:Choice xmlns:v="urn:schemas-microsoft-com:vml" Requires="v">
                <p:oleObj name="Picture" r:id="rId3" imgW="5252760" imgH="4605480" progId="Word.Picture.8">
                  <p:embed/>
                </p:oleObj>
              </mc:Choice>
              <mc:Fallback>
                <p:oleObj name="Picture" r:id="rId3" imgW="5252760" imgH="4605480" progId="Word.Picture.8">
                  <p:embed/>
                  <p:pic>
                    <p:nvPicPr>
                      <p:cNvPr id="38915" name="Object 8">
                        <a:extLst>
                          <a:ext uri="{FF2B5EF4-FFF2-40B4-BE49-F238E27FC236}">
                            <a16:creationId xmlns:a16="http://schemas.microsoft.com/office/drawing/2014/main" id="{C0557A8F-79DF-4DAD-B576-3B430F8FAB1E}"/>
                          </a:ext>
                        </a:extLst>
                      </p:cNvPr>
                      <p:cNvPicPr>
                        <a:picLocks noChangeAspect="1" noChangeArrowheads="1"/>
                      </p:cNvPicPr>
                      <p:nvPr/>
                    </p:nvPicPr>
                    <p:blipFill>
                      <a:blip r:embed="rId4"/>
                      <a:srcRect/>
                      <a:stretch>
                        <a:fillRect/>
                      </a:stretch>
                    </p:blipFill>
                    <p:spPr bwMode="auto">
                      <a:xfrm>
                        <a:off x="4471335" y="2057522"/>
                        <a:ext cx="5395912" cy="4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9">
            <a:extLst>
              <a:ext uri="{FF2B5EF4-FFF2-40B4-BE49-F238E27FC236}">
                <a16:creationId xmlns:a16="http://schemas.microsoft.com/office/drawing/2014/main" id="{FB6A918B-42B0-4481-9D60-814CB23403EA}"/>
              </a:ext>
            </a:extLst>
          </p:cNvPr>
          <p:cNvSpPr txBox="1">
            <a:spLocks noChangeArrowheads="1"/>
          </p:cNvSpPr>
          <p:nvPr/>
        </p:nvSpPr>
        <p:spPr bwMode="auto">
          <a:xfrm>
            <a:off x="1007269" y="1185368"/>
            <a:ext cx="107433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69875" indent="-2698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10000"/>
              </a:spcBef>
              <a:buClr>
                <a:srgbClr val="0070C0"/>
              </a:buClr>
              <a:buSzTx/>
              <a:buFont typeface="Wingdings" panose="05000000000000000000" pitchFamily="2" charset="2"/>
              <a:buChar char="§"/>
            </a:pPr>
            <a:r>
              <a:rPr lang="fr-CA" altLang="fr-FR" sz="2400" dirty="0">
                <a:latin typeface="Calibri" panose="020F0502020204030204" pitchFamily="34" charset="0"/>
              </a:rPr>
              <a:t>Il faut définir la topologie correspondante aux règles ; ensuite, on applique un algorithme d’apprentissage (e.g., par </a:t>
            </a:r>
            <a:r>
              <a:rPr lang="fr-CA" altLang="fr-FR" sz="2400" dirty="0" err="1">
                <a:latin typeface="Calibri" panose="020F0502020204030204" pitchFamily="34" charset="0"/>
              </a:rPr>
              <a:t>retropropagation</a:t>
            </a:r>
            <a:r>
              <a:rPr lang="fr-CA" altLang="fr-FR" sz="2400" dirty="0">
                <a:latin typeface="Calibri" panose="020F0502020204030204" pitchFamily="34" charset="0"/>
              </a:rPr>
              <a:t> d’erreur)</a:t>
            </a:r>
          </a:p>
        </p:txBody>
      </p:sp>
      <p:sp>
        <p:nvSpPr>
          <p:cNvPr id="38917" name="Text Box 9">
            <a:extLst>
              <a:ext uri="{FF2B5EF4-FFF2-40B4-BE49-F238E27FC236}">
                <a16:creationId xmlns:a16="http://schemas.microsoft.com/office/drawing/2014/main" id="{3D99B3FB-2BC8-4D86-9EC0-3D1CAE0DB4CE}"/>
              </a:ext>
            </a:extLst>
          </p:cNvPr>
          <p:cNvSpPr txBox="1">
            <a:spLocks noChangeArrowheads="1"/>
          </p:cNvSpPr>
          <p:nvPr/>
        </p:nvSpPr>
        <p:spPr bwMode="auto">
          <a:xfrm>
            <a:off x="1007269" y="4239025"/>
            <a:ext cx="3932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176213" indent="-17621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10000"/>
              </a:spcBef>
              <a:buClr>
                <a:srgbClr val="0070C0"/>
              </a:buClr>
              <a:buSzTx/>
              <a:buFont typeface="Arial" panose="020B0604020202020204" pitchFamily="34" charset="0"/>
              <a:buChar char="•"/>
            </a:pPr>
            <a:r>
              <a:rPr lang="fr-CA" altLang="fr-FR" sz="1800" dirty="0">
                <a:latin typeface="Calibri" panose="020F0502020204030204" pitchFamily="34" charset="0"/>
              </a:rPr>
              <a:t>Exemple d’un réseau neuro-flou</a:t>
            </a:r>
            <a:endParaRPr lang="fr-CA" altLang="fr-FR" sz="2000" dirty="0">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9331FB8-AD95-4D85-A507-C78CF044C731}"/>
              </a:ext>
            </a:extLst>
          </p:cNvPr>
          <p:cNvSpPr txBox="1"/>
          <p:nvPr/>
        </p:nvSpPr>
        <p:spPr>
          <a:xfrm>
            <a:off x="7859082" y="2707607"/>
            <a:ext cx="3393443" cy="1646605"/>
          </a:xfrm>
          <a:prstGeom prst="rect">
            <a:avLst/>
          </a:prstGeom>
          <a:noFill/>
        </p:spPr>
        <p:txBody>
          <a:bodyPr wrap="square">
            <a:spAutoFit/>
          </a:bodyPr>
          <a:lstStyle/>
          <a:p>
            <a:pPr eaLnBrk="1" hangingPunct="1">
              <a:spcAft>
                <a:spcPts val="600"/>
              </a:spcAft>
              <a:defRPr/>
            </a:pPr>
            <a:r>
              <a:rPr lang="fr-CA" sz="1600" dirty="0">
                <a:latin typeface="Arial" charset="0"/>
                <a:cs typeface="Arial" charset="0"/>
              </a:rPr>
              <a:t>Ex: règle 1</a:t>
            </a:r>
          </a:p>
          <a:p>
            <a:pPr marL="539750" indent="-285750" eaLnBrk="1" hangingPunct="1">
              <a:buFont typeface="Arial" panose="020B0604020202020204" pitchFamily="34" charset="0"/>
              <a:buChar char="•"/>
              <a:defRPr/>
            </a:pPr>
            <a:r>
              <a:rPr lang="fr-CA" sz="1600" dirty="0">
                <a:latin typeface="Arial" charset="0"/>
                <a:cs typeface="Arial" charset="0"/>
              </a:rPr>
              <a:t>Plumes : 2.8 (</a:t>
            </a:r>
            <a:r>
              <a:rPr lang="fr-CA" sz="1600" dirty="0">
                <a:latin typeface="Times New Roman" pitchFamily="18" charset="0"/>
                <a:cs typeface="Times New Roman" pitchFamily="18" charset="0"/>
              </a:rPr>
              <a:t>1</a:t>
            </a:r>
            <a:r>
              <a:rPr lang="fr-CA" sz="1600" baseline="30000" dirty="0">
                <a:latin typeface="Times New Roman" pitchFamily="18" charset="0"/>
                <a:ea typeface="Arial Unicode MS" pitchFamily="34" charset="-128"/>
                <a:cs typeface="Arial Unicode MS" pitchFamily="34" charset="-128"/>
                <a:sym typeface="Symbol" pitchFamily="18" charset="2"/>
              </a:rPr>
              <a:t> </a:t>
            </a:r>
            <a:r>
              <a:rPr lang="fr-CA" sz="1600" dirty="0">
                <a:latin typeface="Times New Roman" pitchFamily="18" charset="0"/>
                <a:ea typeface="Arial Unicode MS" pitchFamily="34" charset="-128"/>
                <a:cs typeface="Arial Unicode MS" pitchFamily="34" charset="-128"/>
                <a:sym typeface="Symbol" pitchFamily="18" charset="2"/>
              </a:rPr>
              <a:t>2.8=2.8</a:t>
            </a:r>
            <a:r>
              <a:rPr lang="fr-CA" sz="1600" dirty="0">
                <a:latin typeface="+mj-lt"/>
                <a:ea typeface="Arial Unicode MS" pitchFamily="34" charset="-128"/>
                <a:cs typeface="Arial Unicode MS" pitchFamily="34" charset="-128"/>
                <a:sym typeface="Symbol" pitchFamily="18" charset="2"/>
              </a:rPr>
              <a:t>)</a:t>
            </a:r>
            <a:endParaRPr lang="fr-CA" sz="1600" dirty="0">
              <a:latin typeface="+mj-lt"/>
              <a:cs typeface="Arial" charset="0"/>
            </a:endParaRPr>
          </a:p>
          <a:p>
            <a:pPr marL="539750" indent="-285750" eaLnBrk="1" hangingPunct="1">
              <a:buFont typeface="Arial" panose="020B0604020202020204" pitchFamily="34" charset="0"/>
              <a:buChar char="•"/>
              <a:defRPr/>
            </a:pPr>
            <a:r>
              <a:rPr lang="fr-CA" sz="1600" dirty="0">
                <a:latin typeface="Arial" charset="0"/>
                <a:cs typeface="Arial" charset="0"/>
              </a:rPr>
              <a:t>Bec :       2.2 (</a:t>
            </a:r>
            <a:r>
              <a:rPr lang="fr-CA" sz="1600" dirty="0">
                <a:latin typeface="Times New Roman" pitchFamily="18" charset="0"/>
                <a:cs typeface="Times New Roman" pitchFamily="18" charset="0"/>
              </a:rPr>
              <a:t>1</a:t>
            </a:r>
            <a:r>
              <a:rPr lang="fr-CA" sz="1600" baseline="30000" dirty="0">
                <a:latin typeface="Times New Roman" pitchFamily="18" charset="0"/>
                <a:ea typeface="Arial Unicode MS" pitchFamily="34" charset="-128"/>
                <a:cs typeface="Arial Unicode MS" pitchFamily="34" charset="-128"/>
                <a:sym typeface="Symbol" pitchFamily="18" charset="2"/>
              </a:rPr>
              <a:t> </a:t>
            </a:r>
            <a:r>
              <a:rPr lang="fr-CA" sz="1600" dirty="0">
                <a:latin typeface="Times New Roman" pitchFamily="18" charset="0"/>
                <a:ea typeface="Arial Unicode MS" pitchFamily="34" charset="-128"/>
                <a:cs typeface="Arial Unicode MS" pitchFamily="34" charset="-128"/>
                <a:sym typeface="Symbol" pitchFamily="18" charset="2"/>
              </a:rPr>
              <a:t>2.2=2.2</a:t>
            </a:r>
            <a:r>
              <a:rPr lang="fr-CA" sz="1600" dirty="0">
                <a:latin typeface="Arial" charset="0"/>
                <a:ea typeface="Arial Unicode MS" pitchFamily="34" charset="-128"/>
                <a:cs typeface="Arial Unicode MS" pitchFamily="34" charset="-128"/>
                <a:sym typeface="Symbol" pitchFamily="18" charset="2"/>
              </a:rPr>
              <a:t>)</a:t>
            </a:r>
            <a:endParaRPr lang="fr-CA" sz="1600" dirty="0">
              <a:latin typeface="Arial" charset="0"/>
              <a:cs typeface="Arial" charset="0"/>
            </a:endParaRPr>
          </a:p>
          <a:p>
            <a:pPr marL="539750" indent="-285750" eaLnBrk="1" hangingPunct="1">
              <a:buFont typeface="Arial" panose="020B0604020202020204" pitchFamily="34" charset="0"/>
              <a:buChar char="•"/>
              <a:defRPr/>
            </a:pPr>
            <a:r>
              <a:rPr lang="fr-CA" sz="1600" dirty="0">
                <a:latin typeface="Arial" charset="0"/>
                <a:cs typeface="Arial" charset="0"/>
              </a:rPr>
              <a:t>Moteur :  1.1 (-</a:t>
            </a:r>
            <a:r>
              <a:rPr lang="fr-CA" sz="1600" dirty="0">
                <a:latin typeface="Times New Roman" pitchFamily="18" charset="0"/>
                <a:cs typeface="Times New Roman" pitchFamily="18" charset="0"/>
              </a:rPr>
              <a:t>1</a:t>
            </a:r>
            <a:r>
              <a:rPr lang="fr-CA" sz="1600" baseline="30000" dirty="0">
                <a:latin typeface="Times New Roman" pitchFamily="18" charset="0"/>
                <a:ea typeface="Arial Unicode MS" pitchFamily="34" charset="-128"/>
                <a:cs typeface="Arial Unicode MS" pitchFamily="34" charset="-128"/>
                <a:sym typeface="Symbol" pitchFamily="18" charset="2"/>
              </a:rPr>
              <a:t> </a:t>
            </a:r>
            <a:r>
              <a:rPr lang="fr-CA" sz="1600" dirty="0">
                <a:latin typeface="Times New Roman" pitchFamily="18" charset="0"/>
                <a:ea typeface="Arial Unicode MS" pitchFamily="34" charset="-128"/>
                <a:cs typeface="Arial Unicode MS" pitchFamily="34" charset="-128"/>
                <a:sym typeface="Symbol" pitchFamily="18" charset="2"/>
              </a:rPr>
              <a:t>-1.1=1.1</a:t>
            </a:r>
            <a:r>
              <a:rPr lang="fr-CA" sz="1600" dirty="0">
                <a:latin typeface="Arial" charset="0"/>
                <a:ea typeface="Arial Unicode MS" pitchFamily="34" charset="-128"/>
                <a:cs typeface="Arial Unicode MS" pitchFamily="34" charset="-128"/>
                <a:sym typeface="Symbol" pitchFamily="18" charset="2"/>
              </a:rPr>
              <a:t>)</a:t>
            </a:r>
            <a:endParaRPr lang="fr-CA" sz="1600" dirty="0">
              <a:latin typeface="Arial" charset="0"/>
              <a:cs typeface="Arial" charset="0"/>
            </a:endParaRPr>
          </a:p>
          <a:p>
            <a:pPr marL="539750" indent="-285750" eaLnBrk="1" hangingPunct="1">
              <a:buFont typeface="Arial" panose="020B0604020202020204" pitchFamily="34" charset="0"/>
              <a:buChar char="•"/>
              <a:defRPr/>
            </a:pPr>
            <a:r>
              <a:rPr lang="fr-CA" sz="1600" dirty="0">
                <a:latin typeface="Arial" charset="0"/>
                <a:cs typeface="Arial" charset="0"/>
              </a:rPr>
              <a:t>Queue :   0.2 (</a:t>
            </a:r>
            <a:r>
              <a:rPr lang="fr-CA" sz="1600" dirty="0">
                <a:latin typeface="Times New Roman" pitchFamily="18" charset="0"/>
                <a:cs typeface="Times New Roman" pitchFamily="18" charset="0"/>
              </a:rPr>
              <a:t>0</a:t>
            </a:r>
            <a:r>
              <a:rPr lang="fr-CA" sz="1600" baseline="30000" dirty="0">
                <a:latin typeface="Times New Roman" pitchFamily="18" charset="0"/>
                <a:ea typeface="Arial Unicode MS" pitchFamily="34" charset="-128"/>
                <a:cs typeface="Arial Unicode MS" pitchFamily="34" charset="-128"/>
                <a:sym typeface="Symbol" pitchFamily="18" charset="2"/>
              </a:rPr>
              <a:t> </a:t>
            </a:r>
            <a:r>
              <a:rPr lang="fr-CA" sz="1600" dirty="0">
                <a:latin typeface="Times New Roman" pitchFamily="18" charset="0"/>
                <a:ea typeface="Arial Unicode MS" pitchFamily="34" charset="-128"/>
                <a:cs typeface="Arial Unicode MS" pitchFamily="34" charset="-128"/>
                <a:sym typeface="Symbol" pitchFamily="18" charset="2"/>
              </a:rPr>
              <a:t>-0.2=0</a:t>
            </a:r>
            <a:r>
              <a:rPr lang="fr-CA" sz="1600" dirty="0">
                <a:latin typeface="Arial" charset="0"/>
                <a:ea typeface="Arial Unicode MS" pitchFamily="34" charset="-128"/>
                <a:cs typeface="Arial Unicode MS" pitchFamily="34" charset="-128"/>
                <a:sym typeface="Symbol" pitchFamily="18" charset="2"/>
              </a:rPr>
              <a:t>)</a:t>
            </a:r>
            <a:endParaRPr lang="fr-CA" sz="1600" dirty="0">
              <a:latin typeface="Arial" charset="0"/>
              <a:cs typeface="Arial" charset="0"/>
            </a:endParaRPr>
          </a:p>
          <a:p>
            <a:pPr marL="539750" indent="-285750" eaLnBrk="1" hangingPunct="1">
              <a:buFont typeface="Arial" panose="020B0604020202020204" pitchFamily="34" charset="0"/>
              <a:buChar char="•"/>
              <a:defRPr/>
            </a:pPr>
            <a:r>
              <a:rPr lang="fr-CA" sz="1600" dirty="0">
                <a:latin typeface="Arial" charset="0"/>
                <a:cs typeface="Arial" charset="0"/>
              </a:rPr>
              <a:t>Ailes :      0.8 (</a:t>
            </a:r>
            <a:r>
              <a:rPr lang="fr-CA" sz="1600" dirty="0">
                <a:latin typeface="Times New Roman" pitchFamily="18" charset="0"/>
                <a:cs typeface="Times New Roman" pitchFamily="18" charset="0"/>
              </a:rPr>
              <a:t>1</a:t>
            </a:r>
            <a:r>
              <a:rPr lang="fr-CA" sz="1600" baseline="30000" dirty="0">
                <a:latin typeface="Times New Roman" pitchFamily="18" charset="0"/>
                <a:ea typeface="Arial Unicode MS" pitchFamily="34" charset="-128"/>
                <a:cs typeface="Arial Unicode MS" pitchFamily="34" charset="-128"/>
                <a:sym typeface="Symbol" pitchFamily="18" charset="2"/>
              </a:rPr>
              <a:t> </a:t>
            </a:r>
            <a:r>
              <a:rPr lang="fr-CA" sz="1600" dirty="0">
                <a:latin typeface="Times New Roman" pitchFamily="18" charset="0"/>
                <a:ea typeface="Arial Unicode MS" pitchFamily="34" charset="-128"/>
                <a:cs typeface="Arial Unicode MS" pitchFamily="34" charset="-128"/>
                <a:sym typeface="Symbol" pitchFamily="18" charset="2"/>
              </a:rPr>
              <a:t>-0.8= - 0.8</a:t>
            </a:r>
            <a:r>
              <a:rPr lang="fr-CA" sz="1600" dirty="0">
                <a:latin typeface="Arial" charset="0"/>
                <a:ea typeface="Arial Unicode MS" pitchFamily="34" charset="-128"/>
                <a:cs typeface="Arial Unicode MS" pitchFamily="34" charset="-128"/>
                <a:sym typeface="Symbol" pitchFamily="18" charset="2"/>
              </a:rPr>
              <a:t>)</a:t>
            </a:r>
            <a:endParaRPr lang="fr-FR" sz="1600" strike="sngStrike" dirty="0">
              <a:latin typeface="Arial" charset="0"/>
              <a:cs typeface="Arial" charset="0"/>
            </a:endParaRPr>
          </a:p>
        </p:txBody>
      </p:sp>
      <p:sp>
        <p:nvSpPr>
          <p:cNvPr id="40962" name="Rectangle 2">
            <a:extLst>
              <a:ext uri="{FF2B5EF4-FFF2-40B4-BE49-F238E27FC236}">
                <a16:creationId xmlns:a16="http://schemas.microsoft.com/office/drawing/2014/main" id="{EC045FE9-1EE8-48BE-AFD9-6ECD60443EF3}"/>
              </a:ext>
            </a:extLst>
          </p:cNvPr>
          <p:cNvSpPr>
            <a:spLocks noChangeArrowheads="1"/>
          </p:cNvSpPr>
          <p:nvPr/>
        </p:nvSpPr>
        <p:spPr bwMode="auto">
          <a:xfrm>
            <a:off x="1007269" y="295275"/>
            <a:ext cx="9357519"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GB" altLang="fr-FR" sz="3600" dirty="0">
                <a:solidFill>
                  <a:srgbClr val="0070C0"/>
                </a:solidFill>
                <a:latin typeface="Calibri" panose="020F0502020204030204" pitchFamily="34" charset="0"/>
                <a:cs typeface="Calibri" panose="020F0502020204030204" pitchFamily="34" charset="0"/>
              </a:rPr>
              <a:t>Comment </a:t>
            </a:r>
            <a:r>
              <a:rPr lang="en-GB" altLang="fr-FR" sz="3600" dirty="0" err="1">
                <a:solidFill>
                  <a:srgbClr val="0070C0"/>
                </a:solidFill>
                <a:latin typeface="Calibri" panose="020F0502020204030204" pitchFamily="34" charset="0"/>
                <a:cs typeface="Calibri" panose="020F0502020204030204" pitchFamily="34" charset="0"/>
              </a:rPr>
              <a:t>trouver</a:t>
            </a:r>
            <a:r>
              <a:rPr lang="en-GB" altLang="fr-FR" sz="3600" dirty="0">
                <a:solidFill>
                  <a:srgbClr val="0070C0"/>
                </a:solidFill>
                <a:latin typeface="Calibri" panose="020F0502020204030204" pitchFamily="34" charset="0"/>
                <a:cs typeface="Calibri" panose="020F0502020204030204" pitchFamily="34" charset="0"/>
              </a:rPr>
              <a:t> les </a:t>
            </a:r>
            <a:r>
              <a:rPr lang="en-GB" altLang="fr-FR" sz="3600" dirty="0" err="1">
                <a:solidFill>
                  <a:srgbClr val="0070C0"/>
                </a:solidFill>
                <a:latin typeface="Calibri" panose="020F0502020204030204" pitchFamily="34" charset="0"/>
                <a:cs typeface="Calibri" panose="020F0502020204030204" pitchFamily="34" charset="0"/>
              </a:rPr>
              <a:t>règles</a:t>
            </a:r>
            <a:r>
              <a:rPr lang="en-GB" altLang="fr-FR" sz="3600" dirty="0">
                <a:solidFill>
                  <a:srgbClr val="0070C0"/>
                </a:solidFill>
                <a:latin typeface="Calibri" panose="020F0502020204030204" pitchFamily="34" charset="0"/>
                <a:cs typeface="Calibri" panose="020F0502020204030204" pitchFamily="34" charset="0"/>
              </a:rPr>
              <a:t> </a:t>
            </a:r>
            <a:r>
              <a:rPr lang="en-GB" altLang="fr-FR" sz="3600" dirty="0" err="1">
                <a:solidFill>
                  <a:srgbClr val="0070C0"/>
                </a:solidFill>
                <a:latin typeface="Calibri" panose="020F0502020204030204" pitchFamily="34" charset="0"/>
                <a:cs typeface="Calibri" panose="020F0502020204030204" pitchFamily="34" charset="0"/>
              </a:rPr>
              <a:t>minimales</a:t>
            </a:r>
            <a:r>
              <a:rPr lang="en-GB" altLang="fr-FR" sz="3600" dirty="0">
                <a:solidFill>
                  <a:srgbClr val="0070C0"/>
                </a:solidFill>
                <a:latin typeface="Calibri" panose="020F0502020204030204" pitchFamily="34" charset="0"/>
                <a:cs typeface="Calibri" panose="020F0502020204030204" pitchFamily="34" charset="0"/>
              </a:rPr>
              <a:t> ?</a:t>
            </a:r>
            <a:endParaRPr lang="en-US" altLang="fr-FR" sz="3600" dirty="0">
              <a:solidFill>
                <a:srgbClr val="0070C0"/>
              </a:solidFill>
              <a:latin typeface="Calibri" panose="020F0502020204030204" pitchFamily="34" charset="0"/>
              <a:cs typeface="Calibri" panose="020F0502020204030204" pitchFamily="34" charset="0"/>
            </a:endParaRPr>
          </a:p>
        </p:txBody>
      </p:sp>
      <p:sp>
        <p:nvSpPr>
          <p:cNvPr id="40963" name="Text Box 9">
            <a:extLst>
              <a:ext uri="{FF2B5EF4-FFF2-40B4-BE49-F238E27FC236}">
                <a16:creationId xmlns:a16="http://schemas.microsoft.com/office/drawing/2014/main" id="{7A1C1A4D-EF75-4F03-8B1F-62C637426C2C}"/>
              </a:ext>
            </a:extLst>
          </p:cNvPr>
          <p:cNvSpPr txBox="1">
            <a:spLocks noChangeArrowheads="1"/>
          </p:cNvSpPr>
          <p:nvPr/>
        </p:nvSpPr>
        <p:spPr bwMode="auto">
          <a:xfrm>
            <a:off x="957262" y="1215278"/>
            <a:ext cx="1087278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69875" indent="-26987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Clr>
                <a:srgbClr val="0070C0"/>
              </a:buClr>
              <a:buSzTx/>
              <a:buFont typeface="Wingdings" panose="05000000000000000000" pitchFamily="2" charset="2"/>
              <a:buChar char="§"/>
            </a:pPr>
            <a:r>
              <a:rPr lang="fr-CA" altLang="fr-FR" sz="2400" dirty="0">
                <a:latin typeface="Calibri" panose="020F0502020204030204" pitchFamily="34" charset="0"/>
              </a:rPr>
              <a:t>Trouver et ordonner les poids contributeurs (ceux qui ne diminuent pas le résultat)</a:t>
            </a:r>
          </a:p>
          <a:p>
            <a:pPr eaLnBrk="1" hangingPunct="1">
              <a:spcBef>
                <a:spcPct val="0"/>
              </a:spcBef>
              <a:spcAft>
                <a:spcPts val="600"/>
              </a:spcAft>
              <a:buClr>
                <a:srgbClr val="0070C0"/>
              </a:buClr>
              <a:buSzTx/>
              <a:buFont typeface="Wingdings" panose="05000000000000000000" pitchFamily="2" charset="2"/>
              <a:buChar char="§"/>
            </a:pPr>
            <a:r>
              <a:rPr lang="fr-CA" altLang="fr-FR" sz="2400" dirty="0">
                <a:latin typeface="Calibri" panose="020F0502020204030204" pitchFamily="34" charset="0"/>
              </a:rPr>
              <a:t>Identifier les antécédents en partant du poids le plus fort</a:t>
            </a:r>
          </a:p>
        </p:txBody>
      </p:sp>
      <p:graphicFrame>
        <p:nvGraphicFramePr>
          <p:cNvPr id="40964" name="Object 3">
            <a:extLst>
              <a:ext uri="{FF2B5EF4-FFF2-40B4-BE49-F238E27FC236}">
                <a16:creationId xmlns:a16="http://schemas.microsoft.com/office/drawing/2014/main" id="{BD1DE11B-3520-44B1-BCEC-E29ADBF76F04}"/>
              </a:ext>
            </a:extLst>
          </p:cNvPr>
          <p:cNvGraphicFramePr>
            <a:graphicFrameLocks noChangeAspect="1"/>
          </p:cNvGraphicFramePr>
          <p:nvPr>
            <p:extLst>
              <p:ext uri="{D42A27DB-BD31-4B8C-83A1-F6EECF244321}">
                <p14:modId xmlns:p14="http://schemas.microsoft.com/office/powerpoint/2010/main" val="3778352766"/>
              </p:ext>
            </p:extLst>
          </p:nvPr>
        </p:nvGraphicFramePr>
        <p:xfrm>
          <a:off x="2209803" y="2123219"/>
          <a:ext cx="4754563" cy="2738437"/>
        </p:xfrm>
        <a:graphic>
          <a:graphicData uri="http://schemas.openxmlformats.org/presentationml/2006/ole">
            <mc:AlternateContent xmlns:mc="http://schemas.openxmlformats.org/markup-compatibility/2006">
              <mc:Choice xmlns:v="urn:schemas-microsoft-com:vml" Requires="v">
                <p:oleObj name="Picture" r:id="rId2" imgW="4658723" imgH="2680820" progId="Word.Picture.8">
                  <p:embed/>
                </p:oleObj>
              </mc:Choice>
              <mc:Fallback>
                <p:oleObj name="Picture" r:id="rId2" imgW="4658723" imgH="2680820" progId="Word.Picture.8">
                  <p:embed/>
                  <p:pic>
                    <p:nvPicPr>
                      <p:cNvPr id="40964" name="Object 3">
                        <a:extLst>
                          <a:ext uri="{FF2B5EF4-FFF2-40B4-BE49-F238E27FC236}">
                            <a16:creationId xmlns:a16="http://schemas.microsoft.com/office/drawing/2014/main" id="{BD1DE11B-3520-44B1-BCEC-E29ADBF76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3" y="2123219"/>
                        <a:ext cx="4754563"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Rectangle 10">
            <a:extLst>
              <a:ext uri="{FF2B5EF4-FFF2-40B4-BE49-F238E27FC236}">
                <a16:creationId xmlns:a16="http://schemas.microsoft.com/office/drawing/2014/main" id="{715332EE-680E-4D75-AAEB-6E07E2F3028C}"/>
              </a:ext>
            </a:extLst>
          </p:cNvPr>
          <p:cNvSpPr>
            <a:spLocks noChangeArrowheads="1"/>
          </p:cNvSpPr>
          <p:nvPr/>
        </p:nvSpPr>
        <p:spPr bwMode="auto">
          <a:xfrm>
            <a:off x="1164432" y="4980850"/>
            <a:ext cx="930116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800100" indent="-3429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Tx/>
              <a:buNone/>
            </a:pPr>
            <a:r>
              <a:rPr lang="fr-CA" altLang="fr-FR" sz="1800" i="1" dirty="0">
                <a:solidFill>
                  <a:schemeClr val="tx2"/>
                </a:solidFill>
                <a:latin typeface="Calibri" panose="020F0502020204030204" pitchFamily="34" charset="0"/>
              </a:rPr>
              <a:t>Valeur de l’entrée Plumes :</a:t>
            </a:r>
            <a:endParaRPr lang="fr-CA" altLang="fr-FR" sz="1800" dirty="0">
              <a:latin typeface="Calibri" panose="020F0502020204030204" pitchFamily="34" charset="0"/>
            </a:endParaRPr>
          </a:p>
          <a:p>
            <a:pPr marL="177800" indent="-177800" algn="just">
              <a:spcBef>
                <a:spcPct val="0"/>
              </a:spcBef>
              <a:buClrTx/>
              <a:buSzTx/>
              <a:buFont typeface="Symbol" panose="05050102010706020507" pitchFamily="18" charset="2"/>
              <a:buChar char="&gt;"/>
            </a:pPr>
            <a:r>
              <a:rPr lang="fr-CA" altLang="fr-FR" sz="1600" dirty="0">
                <a:solidFill>
                  <a:schemeClr val="tx2"/>
                </a:solidFill>
                <a:latin typeface="Calibri" panose="020F0502020204030204" pitchFamily="34" charset="0"/>
              </a:rPr>
              <a:t>+1     </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CONNU = 1</a:t>
            </a:r>
            <a:r>
              <a:rPr lang="fr-CA" altLang="fr-FR" sz="1600" baseline="300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2.8 = 2.8   UNCONNU =</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0.8</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0.2</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2.2</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1.1</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 4.3 </a:t>
            </a:r>
          </a:p>
          <a:p>
            <a:pPr lvl="1" algn="just">
              <a:spcBef>
                <a:spcPct val="0"/>
              </a:spcBef>
              <a:buClrTx/>
              <a:buSzTx/>
              <a:buFontTx/>
              <a:buNone/>
            </a:pP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							 </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CONNU </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sym typeface="Symbol" panose="05050102010706020507" pitchFamily="18" charset="2"/>
              </a:rPr>
              <a:t></a:t>
            </a:r>
            <a:r>
              <a:rPr lang="fr-CA" altLang="fr-FR" sz="1600" dirty="0">
                <a:latin typeface="Calibri" panose="020F0502020204030204" pitchFamily="34" charset="0"/>
                <a:ea typeface="Arial Unicode MS" panose="020B0604020202020204" pitchFamily="34" charset="-128"/>
                <a:cs typeface="Arial Unicode MS" panose="020B0604020202020204" pitchFamily="34" charset="-128"/>
              </a:rPr>
              <a:t> INCONNU </a:t>
            </a:r>
            <a:r>
              <a:rPr lang="fr-CA" altLang="fr-FR" sz="1600" dirty="0">
                <a:solidFill>
                  <a:schemeClr val="bg1">
                    <a:lumMod val="65000"/>
                  </a:schemeClr>
                </a:solidFill>
                <a:latin typeface="Calibri" panose="020F0502020204030204" pitchFamily="34" charset="0"/>
                <a:ea typeface="Arial Unicode MS" panose="020B0604020202020204" pitchFamily="34" charset="-128"/>
                <a:cs typeface="Arial Unicode MS" panose="020B0604020202020204" pitchFamily="34" charset="-128"/>
              </a:rPr>
              <a:t>(pas suffisant)</a:t>
            </a:r>
            <a:endParaRPr lang="fr-CA" altLang="fr-FR" sz="1800" dirty="0">
              <a:solidFill>
                <a:schemeClr val="bg1">
                  <a:lumMod val="65000"/>
                </a:schemeClr>
              </a:solidFill>
              <a:latin typeface="Calibri" panose="020F0502020204030204" pitchFamily="34" charset="0"/>
              <a:ea typeface="Arial Unicode MS" panose="020B0604020202020204" pitchFamily="34" charset="-128"/>
              <a:cs typeface="Arial Unicode MS" panose="020B0604020202020204" pitchFamily="34" charset="-128"/>
            </a:endParaRPr>
          </a:p>
          <a:p>
            <a:pPr>
              <a:spcBef>
                <a:spcPct val="0"/>
              </a:spcBef>
              <a:buClrTx/>
              <a:buSzTx/>
              <a:buFontTx/>
              <a:buNone/>
            </a:pPr>
            <a:r>
              <a:rPr lang="fr-CA" altLang="fr-FR" sz="1800" i="1" dirty="0">
                <a:solidFill>
                  <a:schemeClr val="tx2"/>
                </a:solidFill>
                <a:latin typeface="Calibri" panose="020F0502020204030204" pitchFamily="34" charset="0"/>
              </a:rPr>
              <a:t>Valeur de l’entrée Bec :</a:t>
            </a:r>
          </a:p>
          <a:p>
            <a:pPr algn="just">
              <a:spcBef>
                <a:spcPct val="0"/>
              </a:spcBef>
              <a:buClrTx/>
              <a:buSzTx/>
              <a:buFontTx/>
              <a:buNone/>
            </a:pPr>
            <a:r>
              <a:rPr lang="fr-CA" altLang="fr-FR" sz="1600" dirty="0">
                <a:solidFill>
                  <a:schemeClr val="tx2"/>
                </a:solidFill>
                <a:latin typeface="Calibri" panose="020F0502020204030204" pitchFamily="34" charset="0"/>
                <a:sym typeface="Symbol" panose="05050102010706020507" pitchFamily="18" charset="2"/>
              </a:rPr>
              <a:t></a:t>
            </a:r>
            <a:r>
              <a:rPr lang="fr-CA" altLang="fr-FR" sz="1600" dirty="0">
                <a:solidFill>
                  <a:schemeClr val="tx2"/>
                </a:solidFill>
                <a:latin typeface="Calibri" panose="020F0502020204030204" pitchFamily="34" charset="0"/>
              </a:rPr>
              <a:t>  +1    </a:t>
            </a:r>
            <a:r>
              <a:rPr lang="fr-CA" altLang="fr-FR" sz="1600" dirty="0">
                <a:latin typeface="Calibri" panose="020F0502020204030204" pitchFamily="34" charset="0"/>
              </a:rPr>
              <a:t>CONNU = 1</a:t>
            </a:r>
            <a:r>
              <a:rPr lang="fr-CA" altLang="fr-FR" sz="1600" baseline="30000" dirty="0">
                <a:latin typeface="Calibri" panose="020F0502020204030204" pitchFamily="34" charset="0"/>
                <a:sym typeface="Symbol" panose="05050102010706020507" pitchFamily="18" charset="2"/>
              </a:rPr>
              <a:t></a:t>
            </a:r>
            <a:r>
              <a:rPr lang="fr-CA" altLang="fr-FR" sz="1600" dirty="0">
                <a:latin typeface="Calibri" panose="020F0502020204030204" pitchFamily="34" charset="0"/>
              </a:rPr>
              <a:t>2.8 + 1</a:t>
            </a:r>
            <a:r>
              <a:rPr lang="fr-CA" altLang="fr-FR" sz="1600" baseline="30000" dirty="0">
                <a:latin typeface="Calibri" panose="020F0502020204030204" pitchFamily="34" charset="0"/>
                <a:sym typeface="Symbol" panose="05050102010706020507" pitchFamily="18" charset="2"/>
              </a:rPr>
              <a:t></a:t>
            </a:r>
            <a:r>
              <a:rPr lang="fr-CA" altLang="fr-FR" sz="1600" dirty="0">
                <a:latin typeface="Calibri" panose="020F0502020204030204" pitchFamily="34" charset="0"/>
              </a:rPr>
              <a:t>2.2=5.0  UNCONNU=</a:t>
            </a:r>
            <a:r>
              <a:rPr lang="fr-CA" altLang="fr-FR" sz="1600" dirty="0">
                <a:latin typeface="Calibri" panose="020F0502020204030204" pitchFamily="34" charset="0"/>
                <a:sym typeface="Symbol" panose="05050102010706020507" pitchFamily="18" charset="2"/>
              </a:rPr>
              <a:t></a:t>
            </a:r>
            <a:r>
              <a:rPr lang="fr-CA" altLang="fr-FR" sz="1600" dirty="0">
                <a:latin typeface="Calibri" panose="020F0502020204030204" pitchFamily="34" charset="0"/>
              </a:rPr>
              <a:t>0.8</a:t>
            </a:r>
            <a:r>
              <a:rPr lang="fr-CA" altLang="fr-FR" sz="1600" dirty="0">
                <a:latin typeface="Calibri" panose="020F0502020204030204" pitchFamily="34" charset="0"/>
                <a:sym typeface="Symbol" panose="05050102010706020507" pitchFamily="18" charset="2"/>
              </a:rPr>
              <a:t></a:t>
            </a:r>
            <a:r>
              <a:rPr lang="fr-CA" altLang="fr-FR" sz="1600" dirty="0">
                <a:latin typeface="Calibri" panose="020F0502020204030204" pitchFamily="34" charset="0"/>
              </a:rPr>
              <a:t>+</a:t>
            </a:r>
            <a:r>
              <a:rPr lang="fr-CA" altLang="fr-FR" sz="1600" dirty="0">
                <a:latin typeface="Calibri" panose="020F0502020204030204" pitchFamily="34" charset="0"/>
                <a:sym typeface="Symbol" panose="05050102010706020507" pitchFamily="18" charset="2"/>
              </a:rPr>
              <a:t></a:t>
            </a:r>
            <a:r>
              <a:rPr lang="fr-CA" altLang="fr-FR" sz="1600" dirty="0">
                <a:latin typeface="Calibri" panose="020F0502020204030204" pitchFamily="34" charset="0"/>
              </a:rPr>
              <a:t>0.2</a:t>
            </a:r>
            <a:r>
              <a:rPr lang="fr-CA" altLang="fr-FR" sz="1600" dirty="0">
                <a:latin typeface="Calibri" panose="020F0502020204030204" pitchFamily="34" charset="0"/>
                <a:sym typeface="Symbol" panose="05050102010706020507" pitchFamily="18" charset="2"/>
              </a:rPr>
              <a:t></a:t>
            </a:r>
            <a:r>
              <a:rPr lang="fr-CA" altLang="fr-FR" sz="1600" dirty="0">
                <a:latin typeface="Calibri" panose="020F0502020204030204" pitchFamily="34" charset="0"/>
              </a:rPr>
              <a:t>+</a:t>
            </a:r>
            <a:r>
              <a:rPr lang="fr-CA" altLang="fr-FR" sz="1600" dirty="0">
                <a:latin typeface="Calibri" panose="020F0502020204030204" pitchFamily="34" charset="0"/>
                <a:sym typeface="Symbol" panose="05050102010706020507" pitchFamily="18" charset="2"/>
              </a:rPr>
              <a:t></a:t>
            </a:r>
            <a:r>
              <a:rPr lang="fr-CA" altLang="fr-FR" sz="1600" dirty="0">
                <a:latin typeface="Calibri" panose="020F0502020204030204" pitchFamily="34" charset="0"/>
              </a:rPr>
              <a:t>1.1</a:t>
            </a:r>
            <a:r>
              <a:rPr lang="fr-CA" altLang="fr-FR" sz="1600" dirty="0">
                <a:latin typeface="Calibri" panose="020F0502020204030204" pitchFamily="34" charset="0"/>
                <a:sym typeface="Symbol" panose="05050102010706020507" pitchFamily="18" charset="2"/>
              </a:rPr>
              <a:t></a:t>
            </a:r>
            <a:r>
              <a:rPr lang="fr-CA" altLang="fr-FR" sz="1600" dirty="0">
                <a:latin typeface="Calibri" panose="020F0502020204030204" pitchFamily="34" charset="0"/>
              </a:rPr>
              <a:t>=2.1</a:t>
            </a:r>
            <a:r>
              <a:rPr lang="fr-CA" altLang="fr-FR" sz="1600" dirty="0">
                <a:latin typeface="Calibri" panose="020F0502020204030204" pitchFamily="34" charset="0"/>
                <a:sym typeface="Symbol" panose="05050102010706020507" pitchFamily="18" charset="2"/>
              </a:rPr>
              <a:t></a:t>
            </a:r>
            <a:r>
              <a:rPr lang="fr-CA" altLang="fr-FR" sz="1600" dirty="0">
                <a:latin typeface="Calibri" panose="020F0502020204030204" pitchFamily="34" charset="0"/>
              </a:rPr>
              <a:t> CONNU &gt; INCONNU</a:t>
            </a:r>
          </a:p>
          <a:p>
            <a:pPr algn="just">
              <a:spcBef>
                <a:spcPct val="0"/>
              </a:spcBef>
              <a:buClrTx/>
              <a:buSzTx/>
              <a:buFontTx/>
              <a:buNone/>
            </a:pPr>
            <a:endParaRPr lang="fr-CA" altLang="fr-FR" sz="600" dirty="0">
              <a:latin typeface="Calibri" panose="020F0502020204030204" pitchFamily="34" charset="0"/>
            </a:endParaRPr>
          </a:p>
          <a:p>
            <a:pPr algn="just">
              <a:spcBef>
                <a:spcPct val="0"/>
              </a:spcBef>
              <a:buClrTx/>
              <a:buSzTx/>
              <a:buFontTx/>
              <a:buNone/>
            </a:pPr>
            <a:r>
              <a:rPr lang="fr-CA" altLang="fr-FR" sz="1800" dirty="0">
                <a:solidFill>
                  <a:schemeClr val="tx2"/>
                </a:solidFill>
                <a:latin typeface="Calibri" panose="020F0502020204030204" pitchFamily="34" charset="0"/>
              </a:rPr>
              <a:t>CONCLUSION: SI </a:t>
            </a:r>
            <a:r>
              <a:rPr lang="fr-CA" altLang="fr-FR" sz="1800" i="1" dirty="0">
                <a:solidFill>
                  <a:schemeClr val="tx2"/>
                </a:solidFill>
                <a:latin typeface="Calibri" panose="020F0502020204030204" pitchFamily="34" charset="0"/>
              </a:rPr>
              <a:t>plumes</a:t>
            </a:r>
            <a:r>
              <a:rPr lang="fr-CA" altLang="fr-FR" sz="1800" dirty="0">
                <a:solidFill>
                  <a:schemeClr val="tx2"/>
                </a:solidFill>
                <a:latin typeface="Calibri" panose="020F0502020204030204" pitchFamily="34" charset="0"/>
              </a:rPr>
              <a:t> ET </a:t>
            </a:r>
            <a:r>
              <a:rPr lang="fr-CA" altLang="fr-FR" sz="1800" i="1" dirty="0">
                <a:solidFill>
                  <a:schemeClr val="tx2"/>
                </a:solidFill>
                <a:latin typeface="Calibri" panose="020F0502020204030204" pitchFamily="34" charset="0"/>
              </a:rPr>
              <a:t>bec</a:t>
            </a:r>
            <a:r>
              <a:rPr lang="fr-CA" altLang="fr-FR" sz="1800" dirty="0">
                <a:solidFill>
                  <a:schemeClr val="tx2"/>
                </a:solidFill>
                <a:latin typeface="Calibri" panose="020F0502020204030204" pitchFamily="34" charset="0"/>
              </a:rPr>
              <a:t> ALORS </a:t>
            </a:r>
            <a:r>
              <a:rPr lang="fr-CA" altLang="fr-FR" sz="1800" i="1" dirty="0">
                <a:solidFill>
                  <a:schemeClr val="tx2"/>
                </a:solidFill>
                <a:latin typeface="Calibri" panose="020F0502020204030204" pitchFamily="34" charset="0"/>
              </a:rPr>
              <a:t>oiseau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6">
            <a:extLst>
              <a:ext uri="{FF2B5EF4-FFF2-40B4-BE49-F238E27FC236}">
                <a16:creationId xmlns:a16="http://schemas.microsoft.com/office/drawing/2014/main" id="{274228D8-820E-4226-AAB0-093AF3D9660A}"/>
              </a:ext>
            </a:extLst>
          </p:cNvPr>
          <p:cNvSpPr>
            <a:spLocks noChangeArrowheads="1"/>
          </p:cNvSpPr>
          <p:nvPr/>
        </p:nvSpPr>
        <p:spPr bwMode="auto">
          <a:xfrm>
            <a:off x="971551" y="1296991"/>
            <a:ext cx="10779084"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800100" indent="-3429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Clr>
                <a:srgbClr val="0070C0"/>
              </a:buClr>
              <a:buSzPct val="85000"/>
              <a:buFont typeface="Wingdings" panose="05000000000000000000" pitchFamily="2" charset="2"/>
              <a:buChar char="§"/>
            </a:pPr>
            <a:r>
              <a:rPr lang="fr-CA" altLang="fr-FR" sz="2400" dirty="0">
                <a:latin typeface="Calibri" panose="020F0502020204030204" pitchFamily="34" charset="0"/>
              </a:rPr>
              <a:t>Combine la capacité d’apprentissage d’un réseau de neurones avec le raisonnement et la capacité d’explication d’un système à logique floue</a:t>
            </a:r>
          </a:p>
          <a:p>
            <a:pPr lvl="1">
              <a:buClrTx/>
              <a:buSzPct val="75000"/>
              <a:buFont typeface="Arial" panose="020B0604020202020204" pitchFamily="34" charset="0"/>
              <a:buChar char="•"/>
            </a:pPr>
            <a:r>
              <a:rPr lang="fr-CA" altLang="fr-FR" sz="2300" dirty="0">
                <a:latin typeface="Calibri" panose="020F0502020204030204" pitchFamily="34" charset="0"/>
              </a:rPr>
              <a:t>Le RNA devient plus transparent et le système flou acquière la capacité d’apprendre</a:t>
            </a:r>
          </a:p>
          <a:p>
            <a:pPr>
              <a:buClr>
                <a:srgbClr val="0070C0"/>
              </a:buClr>
              <a:buSzPct val="85000"/>
              <a:buFont typeface="Wingdings" panose="05000000000000000000" pitchFamily="2" charset="2"/>
              <a:buChar char="§"/>
            </a:pPr>
            <a:r>
              <a:rPr lang="fr-CA" altLang="fr-FR" sz="2400" dirty="0">
                <a:latin typeface="Calibri" panose="020F0502020204030204" pitchFamily="34" charset="0"/>
              </a:rPr>
              <a:t>La topologie du RNA est celle d’un modèle d’inférence flou, et on peut l’entraîner avec un ensemble de données représentatives à :</a:t>
            </a:r>
          </a:p>
          <a:p>
            <a:pPr lvl="1">
              <a:buClrTx/>
              <a:buSzPct val="75000"/>
              <a:buFont typeface="Arial" panose="020B0604020202020204" pitchFamily="34" charset="0"/>
              <a:buChar char="•"/>
            </a:pPr>
            <a:r>
              <a:rPr lang="fr-CA" altLang="fr-FR" sz="2300" dirty="0">
                <a:latin typeface="Calibri" panose="020F0502020204030204" pitchFamily="34" charset="0"/>
              </a:rPr>
              <a:t>Développer des règles floues SI-ALORS </a:t>
            </a:r>
          </a:p>
          <a:p>
            <a:pPr lvl="1">
              <a:buClrTx/>
              <a:buSzPct val="75000"/>
              <a:buFont typeface="Arial" panose="020B0604020202020204" pitchFamily="34" charset="0"/>
              <a:buChar char="•"/>
            </a:pPr>
            <a:r>
              <a:rPr lang="fr-CA" altLang="fr-FR" sz="2300" dirty="0">
                <a:latin typeface="Calibri" panose="020F0502020204030204" pitchFamily="34" charset="0"/>
              </a:rPr>
              <a:t>Trouver les fonctions d’appartenance de variables d’entrées/sorties.</a:t>
            </a:r>
          </a:p>
          <a:p>
            <a:pPr>
              <a:buClr>
                <a:srgbClr val="0070C0"/>
              </a:buClr>
              <a:buSzPct val="85000"/>
              <a:buFont typeface="Wingdings" panose="05000000000000000000" pitchFamily="2" charset="2"/>
              <a:buChar char="§"/>
            </a:pPr>
            <a:r>
              <a:rPr lang="fr-CA" altLang="fr-FR" sz="2400" dirty="0">
                <a:latin typeface="Calibri" panose="020F0502020204030204" pitchFamily="34" charset="0"/>
              </a:rPr>
              <a:t>On peut aussi y inclure les connaissances d’un expert. </a:t>
            </a:r>
          </a:p>
          <a:p>
            <a:pPr>
              <a:buClr>
                <a:srgbClr val="0070C0"/>
              </a:buClr>
              <a:buSzPct val="85000"/>
              <a:buFont typeface="Wingdings" panose="05000000000000000000" pitchFamily="2" charset="2"/>
              <a:buChar char="§"/>
            </a:pPr>
            <a:r>
              <a:rPr lang="fr-CA" altLang="fr-FR" sz="2400" dirty="0">
                <a:latin typeface="Calibri" panose="020F0502020204030204" pitchFamily="34" charset="0"/>
              </a:rPr>
              <a:t>Structure similaire à un PMC : 1 couche d’entrée, 1 couche de sortie et 3 couches cachées pour les fonctions d’appartenance et les règles. </a:t>
            </a:r>
          </a:p>
        </p:txBody>
      </p:sp>
      <p:sp>
        <p:nvSpPr>
          <p:cNvPr id="41987" name="Rectangle 17">
            <a:extLst>
              <a:ext uri="{FF2B5EF4-FFF2-40B4-BE49-F238E27FC236}">
                <a16:creationId xmlns:a16="http://schemas.microsoft.com/office/drawing/2014/main" id="{E00E4CDF-3BA6-46DC-9AA8-86E5DAE4C0BA}"/>
              </a:ext>
            </a:extLst>
          </p:cNvPr>
          <p:cNvSpPr>
            <a:spLocks noChangeArrowheads="1"/>
          </p:cNvSpPr>
          <p:nvPr/>
        </p:nvSpPr>
        <p:spPr bwMode="auto">
          <a:xfrm>
            <a:off x="971550" y="573088"/>
            <a:ext cx="94265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3600" dirty="0">
                <a:solidFill>
                  <a:srgbClr val="0070C0"/>
                </a:solidFill>
                <a:latin typeface="Calibri" panose="020F0502020204030204" pitchFamily="34" charset="0"/>
                <a:cs typeface="Calibri" panose="020F0502020204030204" pitchFamily="34" charset="0"/>
              </a:rPr>
              <a:t>Système neuro-flou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2">
            <a:extLst>
              <a:ext uri="{FF2B5EF4-FFF2-40B4-BE49-F238E27FC236}">
                <a16:creationId xmlns:a16="http://schemas.microsoft.com/office/drawing/2014/main" id="{E3FC165A-7870-4AD9-ABE3-06BEC70D75A3}"/>
              </a:ext>
            </a:extLst>
          </p:cNvPr>
          <p:cNvSpPr>
            <a:spLocks noChangeArrowheads="1"/>
          </p:cNvSpPr>
          <p:nvPr/>
        </p:nvSpPr>
        <p:spPr bwMode="auto">
          <a:xfrm>
            <a:off x="964406" y="565150"/>
            <a:ext cx="9252744" cy="495300"/>
          </a:xfrm>
          <a:prstGeom prst="rect">
            <a:avLst/>
          </a:prstGeom>
          <a:noFill/>
          <a:ln>
            <a:noFill/>
          </a:ln>
        </p:spPr>
        <p:txBody>
          <a:bodyPr lIns="90488" tIns="44450" rIns="90488" bIns="44450" anchor="ctr"/>
          <a:lstStyle/>
          <a:p>
            <a:pPr>
              <a:defRPr/>
            </a:pPr>
            <a:r>
              <a:rPr lang="fr-CA" sz="3600" dirty="0">
                <a:solidFill>
                  <a:srgbClr val="0070C0"/>
                </a:solidFill>
                <a:latin typeface="Calibri" panose="020F0502020204030204" pitchFamily="34" charset="0"/>
                <a:cs typeface="Calibri" panose="020F0502020204030204" pitchFamily="34" charset="0"/>
              </a:rPr>
              <a:t>Architecture d’un système neuro-flou</a:t>
            </a:r>
          </a:p>
        </p:txBody>
      </p:sp>
      <p:graphicFrame>
        <p:nvGraphicFramePr>
          <p:cNvPr id="44035" name="Object 15">
            <a:extLst>
              <a:ext uri="{FF2B5EF4-FFF2-40B4-BE49-F238E27FC236}">
                <a16:creationId xmlns:a16="http://schemas.microsoft.com/office/drawing/2014/main" id="{07E9425F-10D0-4401-B5B6-58F6697A5234}"/>
              </a:ext>
            </a:extLst>
          </p:cNvPr>
          <p:cNvGraphicFramePr>
            <a:graphicFrameLocks noChangeAspect="1"/>
          </p:cNvGraphicFramePr>
          <p:nvPr/>
        </p:nvGraphicFramePr>
        <p:xfrm>
          <a:off x="2705100" y="1436691"/>
          <a:ext cx="7037388" cy="4713287"/>
        </p:xfrm>
        <a:graphic>
          <a:graphicData uri="http://schemas.openxmlformats.org/presentationml/2006/ole">
            <mc:AlternateContent xmlns:mc="http://schemas.openxmlformats.org/markup-compatibility/2006">
              <mc:Choice xmlns:v="urn:schemas-microsoft-com:vml" Requires="v">
                <p:oleObj name="Picture" r:id="rId3" imgW="5017789" imgH="3357872" progId="Word.Picture.8">
                  <p:embed/>
                </p:oleObj>
              </mc:Choice>
              <mc:Fallback>
                <p:oleObj name="Picture" r:id="rId3" imgW="5017789" imgH="3357872" progId="Word.Picture.8">
                  <p:embed/>
                  <p:pic>
                    <p:nvPicPr>
                      <p:cNvPr id="44035" name="Object 15">
                        <a:extLst>
                          <a:ext uri="{FF2B5EF4-FFF2-40B4-BE49-F238E27FC236}">
                            <a16:creationId xmlns:a16="http://schemas.microsoft.com/office/drawing/2014/main" id="{07E9425F-10D0-4401-B5B6-58F6697A5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1436691"/>
                        <a:ext cx="703738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Text Box 9">
            <a:extLst>
              <a:ext uri="{FF2B5EF4-FFF2-40B4-BE49-F238E27FC236}">
                <a16:creationId xmlns:a16="http://schemas.microsoft.com/office/drawing/2014/main" id="{3676E7AC-B370-4B1F-9E2D-C057B63DC580}"/>
              </a:ext>
            </a:extLst>
          </p:cNvPr>
          <p:cNvSpPr txBox="1">
            <a:spLocks noChangeArrowheads="1"/>
          </p:cNvSpPr>
          <p:nvPr/>
        </p:nvSpPr>
        <p:spPr bwMode="auto">
          <a:xfrm>
            <a:off x="3762375" y="6273800"/>
            <a:ext cx="45672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10000"/>
              </a:spcBef>
              <a:buClr>
                <a:srgbClr val="0070C0"/>
              </a:buClr>
              <a:buSzTx/>
              <a:buFont typeface="Wingdings" panose="05000000000000000000" pitchFamily="2" charset="2"/>
              <a:buNone/>
            </a:pPr>
            <a:r>
              <a:rPr lang="fr-CA" altLang="fr-FR" sz="1400">
                <a:latin typeface="Calibri" panose="020F0502020204030204" pitchFamily="34" charset="0"/>
              </a:rPr>
              <a:t>Appartenance                        « et »                          « ou »</a:t>
            </a:r>
          </a:p>
          <a:p>
            <a:pPr eaLnBrk="1" hangingPunct="1">
              <a:spcBef>
                <a:spcPct val="0"/>
              </a:spcBef>
              <a:buClr>
                <a:srgbClr val="0070C0"/>
              </a:buClr>
              <a:buSzTx/>
              <a:buFont typeface="Wingdings" panose="05000000000000000000" pitchFamily="2" charset="2"/>
              <a:buNone/>
            </a:pPr>
            <a:r>
              <a:rPr lang="fr-CA" altLang="fr-FR" sz="1400">
                <a:latin typeface="Calibri" panose="020F0502020204030204" pitchFamily="34" charset="0"/>
              </a:rPr>
              <a:t>       floue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8">
            <a:extLst>
              <a:ext uri="{FF2B5EF4-FFF2-40B4-BE49-F238E27FC236}">
                <a16:creationId xmlns:a16="http://schemas.microsoft.com/office/drawing/2014/main" id="{5C8076F3-D98A-49FD-BCBA-AAD5C7F3EAEA}"/>
              </a:ext>
            </a:extLst>
          </p:cNvPr>
          <p:cNvSpPr>
            <a:spLocks noChangeArrowheads="1"/>
          </p:cNvSpPr>
          <p:nvPr/>
        </p:nvSpPr>
        <p:spPr bwMode="auto">
          <a:xfrm>
            <a:off x="974958" y="692203"/>
            <a:ext cx="10441594" cy="368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896938" indent="-3429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Clr>
                <a:schemeClr val="tx2"/>
              </a:buClr>
              <a:buFont typeface="Monotype Sorts" pitchFamily="2" charset="2"/>
              <a:buNone/>
            </a:pPr>
            <a:r>
              <a:rPr lang="fr-CA" altLang="fr-FR" sz="2000" b="1" i="1" dirty="0">
                <a:solidFill>
                  <a:schemeClr val="tx2"/>
                </a:solidFill>
                <a:latin typeface="Calibri" panose="020F0502020204030204" pitchFamily="34" charset="0"/>
              </a:rPr>
              <a:t>	</a:t>
            </a:r>
            <a:r>
              <a:rPr lang="fr-CA" altLang="fr-FR" sz="2400" b="1" i="1" dirty="0">
                <a:solidFill>
                  <a:schemeClr val="tx2"/>
                </a:solidFill>
                <a:latin typeface="Calibri" panose="020F0502020204030204" pitchFamily="34" charset="0"/>
              </a:rPr>
              <a:t>Couche</a:t>
            </a:r>
            <a:r>
              <a:rPr lang="fr-CA" altLang="fr-FR" sz="2400" b="1" dirty="0">
                <a:solidFill>
                  <a:schemeClr val="tx2"/>
                </a:solidFill>
                <a:latin typeface="Calibri" panose="020F0502020204030204" pitchFamily="34" charset="0"/>
              </a:rPr>
              <a:t> 1</a:t>
            </a:r>
            <a:r>
              <a:rPr lang="fr-CA" altLang="fr-FR" sz="2400" dirty="0">
                <a:latin typeface="Calibri" panose="020F0502020204030204" pitchFamily="34" charset="0"/>
              </a:rPr>
              <a:t> : couche tampon avant la couche de </a:t>
            </a:r>
            <a:r>
              <a:rPr lang="fr-CA" altLang="fr-FR" sz="2400" dirty="0" err="1">
                <a:latin typeface="Calibri" panose="020F0502020204030204" pitchFamily="34" charset="0"/>
              </a:rPr>
              <a:t>flouïfication</a:t>
            </a:r>
            <a:r>
              <a:rPr lang="fr-CA" altLang="fr-FR" sz="2400" dirty="0">
                <a:latin typeface="Calibri" panose="020F0502020204030204" pitchFamily="34" charset="0"/>
              </a:rPr>
              <a:t>. On a :</a:t>
            </a:r>
          </a:p>
          <a:p>
            <a:pPr>
              <a:buClr>
                <a:schemeClr val="tx2"/>
              </a:buClr>
              <a:buFont typeface="Monotype Sorts" pitchFamily="2" charset="2"/>
              <a:buNone/>
            </a:pPr>
            <a:endParaRPr lang="fr-CA" altLang="fr-FR" sz="2800" dirty="0">
              <a:latin typeface="Calibri" panose="020F0502020204030204" pitchFamily="34" charset="0"/>
            </a:endParaRPr>
          </a:p>
          <a:p>
            <a:pPr>
              <a:buClr>
                <a:schemeClr val="tx2"/>
              </a:buClr>
              <a:buFont typeface="Monotype Sorts" pitchFamily="2" charset="2"/>
              <a:buNone/>
            </a:pPr>
            <a:r>
              <a:rPr lang="fr-CA" altLang="fr-FR" sz="2400" dirty="0">
                <a:latin typeface="Calibri" panose="020F0502020204030204" pitchFamily="34" charset="0"/>
              </a:rPr>
              <a:t>	</a:t>
            </a:r>
            <a:r>
              <a:rPr lang="fr-CA" altLang="fr-FR" sz="2400" b="1" i="1" dirty="0">
                <a:solidFill>
                  <a:schemeClr val="tx2"/>
                </a:solidFill>
                <a:latin typeface="Calibri" panose="020F0502020204030204" pitchFamily="34" charset="0"/>
              </a:rPr>
              <a:t>Couche </a:t>
            </a:r>
            <a:r>
              <a:rPr lang="fr-CA" altLang="fr-FR" sz="2400" b="1" dirty="0">
                <a:solidFill>
                  <a:schemeClr val="tx2"/>
                </a:solidFill>
                <a:latin typeface="Calibri" panose="020F0502020204030204" pitchFamily="34" charset="0"/>
              </a:rPr>
              <a:t>2</a:t>
            </a:r>
            <a:r>
              <a:rPr lang="fr-CA" altLang="fr-FR" sz="2400" dirty="0">
                <a:latin typeface="Calibri" panose="020F0502020204030204" pitchFamily="34" charset="0"/>
              </a:rPr>
              <a:t> : Crée des ensembles flous qui évaluent les données d’entrée pour la formation des antécédents des règles floues</a:t>
            </a:r>
          </a:p>
          <a:p>
            <a:pPr marL="800100" lvl="1" indent="-342900">
              <a:buSzPct val="75000"/>
              <a:buFont typeface="Arial" panose="020B0604020202020204" pitchFamily="34" charset="0"/>
              <a:buChar char="•"/>
            </a:pPr>
            <a:r>
              <a:rPr lang="fr-CA" altLang="fr-FR" sz="2300" dirty="0">
                <a:latin typeface="Calibri" panose="020F0502020204030204" pitchFamily="34" charset="0"/>
              </a:rPr>
              <a:t>Chaque neurone reçoit une valeur d’entrée nette et génère son degré d’appartenance à l’ensemble flou associé.</a:t>
            </a:r>
          </a:p>
          <a:p>
            <a:pPr>
              <a:buClr>
                <a:schemeClr val="tx2"/>
              </a:buClr>
              <a:buFont typeface="Monotype Sorts" pitchFamily="2" charset="2"/>
              <a:buNone/>
            </a:pPr>
            <a:r>
              <a:rPr lang="fr-CA" altLang="fr-FR" sz="2000" dirty="0">
                <a:latin typeface="Calibri" panose="020F0502020204030204" pitchFamily="34" charset="0"/>
              </a:rPr>
              <a:t>	</a:t>
            </a:r>
            <a:r>
              <a:rPr lang="fr-CA" altLang="fr-FR" sz="2400" dirty="0">
                <a:latin typeface="Calibri" panose="020F0502020204030204" pitchFamily="34" charset="0"/>
              </a:rPr>
              <a:t>Dans le cas de fonctions d’appartenance triangulaires, on peut utiliser une forme générique paramétrée par deux paramètres {</a:t>
            </a:r>
            <a:r>
              <a:rPr lang="fr-CA" altLang="fr-FR" sz="2400" i="1" dirty="0">
                <a:latin typeface="Calibri" panose="020F0502020204030204" pitchFamily="34" charset="0"/>
              </a:rPr>
              <a:t>a</a:t>
            </a:r>
            <a:r>
              <a:rPr lang="fr-CA" altLang="fr-FR" sz="2400" dirty="0">
                <a:latin typeface="Calibri" panose="020F0502020204030204" pitchFamily="34" charset="0"/>
              </a:rPr>
              <a:t>, </a:t>
            </a:r>
            <a:r>
              <a:rPr lang="fr-CA" altLang="fr-FR" sz="2400" i="1" dirty="0">
                <a:latin typeface="Calibri" panose="020F0502020204030204" pitchFamily="34" charset="0"/>
              </a:rPr>
              <a:t>b</a:t>
            </a:r>
            <a:r>
              <a:rPr lang="fr-CA" altLang="fr-FR" sz="2400" dirty="0">
                <a:latin typeface="Calibri" panose="020F0502020204030204" pitchFamily="34" charset="0"/>
              </a:rPr>
              <a:t>} :</a:t>
            </a:r>
          </a:p>
          <a:p>
            <a:pPr algn="just">
              <a:spcBef>
                <a:spcPct val="0"/>
              </a:spcBef>
              <a:buClrTx/>
              <a:buSzTx/>
              <a:buFontTx/>
              <a:buNone/>
            </a:pPr>
            <a:endParaRPr lang="fr-CA" altLang="fr-FR" sz="20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6083" name="Object 22">
                <a:extLst>
                  <a:ext uri="{FF2B5EF4-FFF2-40B4-BE49-F238E27FC236}">
                    <a16:creationId xmlns:a16="http://schemas.microsoft.com/office/drawing/2014/main" id="{D88448F6-AF95-437D-AC02-090DE324BA38}"/>
                  </a:ext>
                </a:extLst>
              </p:cNvPr>
              <p:cNvSpPr txBox="1"/>
              <p:nvPr/>
            </p:nvSpPr>
            <p:spPr bwMode="auto">
              <a:xfrm>
                <a:off x="4327525" y="966788"/>
                <a:ext cx="1470025" cy="6016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en-CA" sz="2000" i="1">
                              <a:solidFill>
                                <a:srgbClr val="000000"/>
                              </a:solidFill>
                              <a:latin typeface="Cambria Math" panose="02040503050406030204" pitchFamily="18" charset="0"/>
                            </a:rPr>
                          </m:ctrlPr>
                        </m:sSubSupPr>
                        <m:e>
                          <m:r>
                            <a:rPr lang="en-CA" sz="2000" i="1">
                              <a:solidFill>
                                <a:srgbClr val="000000"/>
                              </a:solidFill>
                              <a:latin typeface="Cambria Math" panose="02040503050406030204" pitchFamily="18" charset="0"/>
                            </a:rPr>
                            <m:t>𝑦</m:t>
                          </m:r>
                        </m:e>
                        <m:sub>
                          <m:r>
                            <a:rPr lang="en-CA" sz="2000" i="1">
                              <a:solidFill>
                                <a:srgbClr val="000000"/>
                              </a:solidFill>
                              <a:latin typeface="Cambria Math" panose="02040503050406030204" pitchFamily="18" charset="0"/>
                            </a:rPr>
                            <m:t>𝑖</m:t>
                          </m:r>
                        </m:sub>
                        <m:sup>
                          <m:r>
                            <a:rPr lang="en-CA" sz="2000" i="1">
                              <a:solidFill>
                                <a:srgbClr val="000000"/>
                              </a:solidFill>
                              <a:latin typeface="Cambria Math" panose="02040503050406030204" pitchFamily="18" charset="0"/>
                            </a:rPr>
                            <m:t>(1)</m:t>
                          </m:r>
                        </m:sup>
                      </m:sSubSup>
                      <m:r>
                        <a:rPr lang="en-CA" sz="2000" i="1">
                          <a:solidFill>
                            <a:srgbClr val="000000"/>
                          </a:solidFill>
                          <a:latin typeface="Cambria Math" panose="02040503050406030204" pitchFamily="18" charset="0"/>
                        </a:rPr>
                        <m:t>=</m:t>
                      </m:r>
                      <m:sSubSup>
                        <m:sSubSupPr>
                          <m:ctrlPr>
                            <a:rPr lang="en-CA" sz="2000" i="1">
                              <a:solidFill>
                                <a:srgbClr val="000000"/>
                              </a:solidFill>
                              <a:latin typeface="Cambria Math" panose="02040503050406030204" pitchFamily="18" charset="0"/>
                            </a:rPr>
                          </m:ctrlPr>
                        </m:sSubSupPr>
                        <m:e>
                          <m:r>
                            <a:rPr lang="en-CA" sz="2000" i="1">
                              <a:solidFill>
                                <a:srgbClr val="000000"/>
                              </a:solidFill>
                              <a:latin typeface="Cambria Math" panose="02040503050406030204" pitchFamily="18" charset="0"/>
                            </a:rPr>
                            <m:t>𝑥</m:t>
                          </m:r>
                        </m:e>
                        <m:sub>
                          <m:r>
                            <a:rPr lang="en-CA" sz="2000" i="1">
                              <a:solidFill>
                                <a:srgbClr val="000000"/>
                              </a:solidFill>
                              <a:latin typeface="Cambria Math" panose="02040503050406030204" pitchFamily="18" charset="0"/>
                            </a:rPr>
                            <m:t>𝑖</m:t>
                          </m:r>
                        </m:sub>
                        <m:sup>
                          <m:r>
                            <a:rPr lang="en-CA" sz="2000" i="1">
                              <a:solidFill>
                                <a:srgbClr val="000000"/>
                              </a:solidFill>
                              <a:latin typeface="Cambria Math" panose="02040503050406030204" pitchFamily="18" charset="0"/>
                            </a:rPr>
                            <m:t>(1)</m:t>
                          </m:r>
                        </m:sup>
                      </m:sSubSup>
                    </m:oMath>
                  </m:oMathPara>
                </a14:m>
                <a:endParaRPr lang="en-CA" dirty="0"/>
              </a:p>
            </p:txBody>
          </p:sp>
        </mc:Choice>
        <mc:Fallback xmlns="">
          <p:sp>
            <p:nvSpPr>
              <p:cNvPr id="46083" name="Object 22">
                <a:extLst>
                  <a:ext uri="{FF2B5EF4-FFF2-40B4-BE49-F238E27FC236}">
                    <a16:creationId xmlns:a16="http://schemas.microsoft.com/office/drawing/2014/main" id="{D88448F6-AF95-437D-AC02-090DE324BA38}"/>
                  </a:ext>
                </a:extLst>
              </p:cNvPr>
              <p:cNvSpPr txBox="1">
                <a:spLocks noRot="1" noChangeAspect="1" noMove="1" noResize="1" noEditPoints="1" noAdjustHandles="1" noChangeArrowheads="1" noChangeShapeType="1" noTextEdit="1"/>
              </p:cNvSpPr>
              <p:nvPr/>
            </p:nvSpPr>
            <p:spPr bwMode="auto">
              <a:xfrm>
                <a:off x="4327525" y="966788"/>
                <a:ext cx="1470025" cy="601662"/>
              </a:xfrm>
              <a:prstGeom prst="rect">
                <a:avLst/>
              </a:prstGeom>
              <a:blipFill>
                <a:blip r:embed="rId3"/>
                <a:stretch>
                  <a:fillRect/>
                </a:stretch>
              </a:blipFill>
              <a:ln>
                <a:noFill/>
              </a:ln>
              <a:effec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084" name="Object 30">
                <a:extLst>
                  <a:ext uri="{FF2B5EF4-FFF2-40B4-BE49-F238E27FC236}">
                    <a16:creationId xmlns:a16="http://schemas.microsoft.com/office/drawing/2014/main" id="{D841F52D-CED2-4188-92C7-AD3C8DF79D75}"/>
                  </a:ext>
                </a:extLst>
              </p:cNvPr>
              <p:cNvSpPr txBox="1"/>
              <p:nvPr/>
            </p:nvSpPr>
            <p:spPr bwMode="auto">
              <a:xfrm>
                <a:off x="1356568" y="4278313"/>
                <a:ext cx="4591798" cy="204787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𝑦</m:t>
                          </m:r>
                        </m:e>
                        <m:sub>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(2)</m:t>
                          </m:r>
                        </m:sup>
                      </m:sSubSup>
                      <m:r>
                        <a:rPr lang="en-CA" i="1">
                          <a:solidFill>
                            <a:srgbClr val="000000"/>
                          </a:solidFill>
                          <a:latin typeface="Cambria Math" panose="02040503050406030204" pitchFamily="18" charset="0"/>
                        </a:rPr>
                        <m:t>=</m:t>
                      </m:r>
                      <m:d>
                        <m:dPr>
                          <m:begChr m:val="{"/>
                          <m:endChr m:val=""/>
                          <m:ctrlPr>
                            <a:rPr lang="en-CA" i="1">
                              <a:solidFill>
                                <a:srgbClr val="000000"/>
                              </a:solidFill>
                              <a:latin typeface="Cambria Math" panose="02040503050406030204" pitchFamily="18" charset="0"/>
                            </a:rPr>
                          </m:ctrlPr>
                        </m:dPr>
                        <m:e>
                          <m:eqArr>
                            <m:eqArrPr>
                              <m:ctrlPr>
                                <a:rPr lang="en-CA" i="1">
                                  <a:solidFill>
                                    <a:srgbClr val="000000"/>
                                  </a:solidFill>
                                  <a:latin typeface="Cambria Math" panose="02040503050406030204" pitchFamily="18" charset="0"/>
                                </a:rPr>
                              </m:ctrlPr>
                            </m:eqArrPr>
                            <m:e>
                              <m:r>
                                <a:rPr lang="en-CA" i="1">
                                  <a:solidFill>
                                    <a:srgbClr val="000000"/>
                                  </a:solidFill>
                                  <a:latin typeface="Cambria Math" panose="02040503050406030204" pitchFamily="18" charset="0"/>
                                </a:rPr>
                                <m:t>&amp;0,                      </m:t>
                              </m:r>
                              <m:r>
                                <m:rPr>
                                  <m:sty m:val="p"/>
                                </m:rPr>
                                <a:rPr lang="en-CA" i="1">
                                  <a:solidFill>
                                    <a:srgbClr val="000000"/>
                                  </a:solidFill>
                                  <a:latin typeface="Cambria Math" panose="02040503050406030204" pitchFamily="18" charset="0"/>
                                </a:rPr>
                                <m:t>if</m:t>
                              </m:r>
                              <m:r>
                                <a:rPr lang="en-CA" i="1">
                                  <a:solidFill>
                                    <a:srgbClr val="000000"/>
                                  </a:solidFill>
                                  <a:latin typeface="Cambria Math" panose="02040503050406030204" pitchFamily="18" charset="0"/>
                                </a:rPr>
                                <m:t> </m:t>
                              </m:r>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𝑥</m:t>
                                  </m:r>
                                </m:e>
                                <m:sub>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(2)</m:t>
                                  </m:r>
                                </m:sup>
                              </m:sSubSup>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𝑎</m:t>
                              </m:r>
                              <m:r>
                                <a:rPr lang="en-CA" i="1">
                                  <a:solidFill>
                                    <a:srgbClr val="000000"/>
                                  </a:solidFill>
                                  <a:latin typeface="Cambria Math" panose="02040503050406030204" pitchFamily="18" charset="0"/>
                                </a:rPr>
                                <m:t>−</m:t>
                              </m:r>
                              <m:f>
                                <m:fPr>
                                  <m:ctrlPr>
                                    <a:rPr lang="en-CA" i="1">
                                      <a:solidFill>
                                        <a:srgbClr val="000000"/>
                                      </a:solidFill>
                                      <a:latin typeface="Cambria Math" panose="02040503050406030204" pitchFamily="18" charset="0"/>
                                    </a:rPr>
                                  </m:ctrlPr>
                                </m:fPr>
                                <m:num>
                                  <m:r>
                                    <a:rPr lang="en-CA" i="1">
                                      <a:solidFill>
                                        <a:srgbClr val="000000"/>
                                      </a:solidFill>
                                      <a:latin typeface="Cambria Math" panose="02040503050406030204" pitchFamily="18" charset="0"/>
                                    </a:rPr>
                                    <m:t>𝑏</m:t>
                                  </m:r>
                                </m:num>
                                <m:den>
                                  <m:r>
                                    <a:rPr lang="en-CA" i="1">
                                      <a:solidFill>
                                        <a:srgbClr val="000000"/>
                                      </a:solidFill>
                                      <a:latin typeface="Cambria Math" panose="02040503050406030204" pitchFamily="18" charset="0"/>
                                    </a:rPr>
                                    <m:t>2</m:t>
                                  </m:r>
                                </m:den>
                              </m:f>
                            </m:e>
                            <m:e>
                              <m:r>
                                <a:rPr lang="en-CA" i="1">
                                  <a:solidFill>
                                    <a:srgbClr val="000000"/>
                                  </a:solidFill>
                                  <a:latin typeface="Cambria Math" panose="02040503050406030204" pitchFamily="18" charset="0"/>
                                </a:rPr>
                                <m:t>&amp;1−</m:t>
                              </m:r>
                              <m:f>
                                <m:fPr>
                                  <m:ctrlPr>
                                    <a:rPr lang="en-CA" i="1">
                                      <a:solidFill>
                                        <a:srgbClr val="000000"/>
                                      </a:solidFill>
                                      <a:latin typeface="Cambria Math" panose="02040503050406030204" pitchFamily="18" charset="0"/>
                                    </a:rPr>
                                  </m:ctrlPr>
                                </m:fPr>
                                <m:num>
                                  <m:r>
                                    <a:rPr lang="en-CA" i="1">
                                      <a:solidFill>
                                        <a:srgbClr val="000000"/>
                                      </a:solidFill>
                                      <a:latin typeface="Cambria Math" panose="02040503050406030204" pitchFamily="18" charset="0"/>
                                    </a:rPr>
                                    <m:t>2</m:t>
                                  </m:r>
                                  <m:d>
                                    <m:dPr>
                                      <m:begChr m:val="|"/>
                                      <m:endChr m:val="|"/>
                                      <m:ctrlPr>
                                        <a:rPr lang="en-CA" i="1">
                                          <a:solidFill>
                                            <a:srgbClr val="000000"/>
                                          </a:solidFill>
                                          <a:latin typeface="Cambria Math" panose="02040503050406030204" pitchFamily="18" charset="0"/>
                                        </a:rPr>
                                      </m:ctrlPr>
                                    </m:dPr>
                                    <m:e>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𝑥</m:t>
                                          </m:r>
                                        </m:e>
                                        <m:sub>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(2)</m:t>
                                          </m:r>
                                        </m:sup>
                                      </m:sSubSup>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𝑎</m:t>
                                      </m:r>
                                    </m:e>
                                  </m:d>
                                </m:num>
                                <m:den>
                                  <m:r>
                                    <a:rPr lang="en-CA" i="1">
                                      <a:solidFill>
                                        <a:srgbClr val="000000"/>
                                      </a:solidFill>
                                      <a:latin typeface="Cambria Math" panose="02040503050406030204" pitchFamily="18" charset="0"/>
                                    </a:rPr>
                                    <m:t>𝑏</m:t>
                                  </m:r>
                                </m:den>
                              </m:f>
                              <m:r>
                                <a:rPr lang="en-CA" i="1">
                                  <a:solidFill>
                                    <a:srgbClr val="000000"/>
                                  </a:solidFill>
                                  <a:latin typeface="Cambria Math" panose="02040503050406030204" pitchFamily="18" charset="0"/>
                                </a:rPr>
                                <m:t>,   </m:t>
                              </m:r>
                              <m:r>
                                <m:rPr>
                                  <m:sty m:val="p"/>
                                </m:rPr>
                                <a:rPr lang="en-CA" i="1">
                                  <a:solidFill>
                                    <a:srgbClr val="000000"/>
                                  </a:solidFill>
                                  <a:latin typeface="Cambria Math" panose="02040503050406030204" pitchFamily="18" charset="0"/>
                                </a:rPr>
                                <m:t>if</m:t>
                              </m:r>
                              <m:r>
                                <a:rPr lang="en-CA" i="1">
                                  <a:solidFill>
                                    <a:srgbClr val="000000"/>
                                  </a:solidFill>
                                  <a:latin typeface="Cambria Math" panose="02040503050406030204" pitchFamily="18" charset="0"/>
                                </a:rPr>
                                <m:t> </m:t>
                              </m:r>
                              <m:r>
                                <a:rPr lang="en-CA" i="1">
                                  <a:solidFill>
                                    <a:srgbClr val="000000"/>
                                  </a:solidFill>
                                  <a:latin typeface="Cambria Math" panose="02040503050406030204" pitchFamily="18" charset="0"/>
                                </a:rPr>
                                <m:t>𝑎</m:t>
                              </m:r>
                              <m:r>
                                <a:rPr lang="en-CA" i="1">
                                  <a:solidFill>
                                    <a:srgbClr val="000000"/>
                                  </a:solidFill>
                                  <a:latin typeface="Cambria Math" panose="02040503050406030204" pitchFamily="18" charset="0"/>
                                </a:rPr>
                                <m:t>−</m:t>
                              </m:r>
                              <m:f>
                                <m:fPr>
                                  <m:ctrlPr>
                                    <a:rPr lang="en-CA" i="1">
                                      <a:solidFill>
                                        <a:srgbClr val="000000"/>
                                      </a:solidFill>
                                      <a:latin typeface="Cambria Math" panose="02040503050406030204" pitchFamily="18" charset="0"/>
                                    </a:rPr>
                                  </m:ctrlPr>
                                </m:fPr>
                                <m:num>
                                  <m:r>
                                    <a:rPr lang="en-CA" i="1">
                                      <a:solidFill>
                                        <a:srgbClr val="000000"/>
                                      </a:solidFill>
                                      <a:latin typeface="Cambria Math" panose="02040503050406030204" pitchFamily="18" charset="0"/>
                                    </a:rPr>
                                    <m:t>𝑏</m:t>
                                  </m:r>
                                </m:num>
                                <m:den>
                                  <m:r>
                                    <a:rPr lang="en-CA" i="1">
                                      <a:solidFill>
                                        <a:srgbClr val="000000"/>
                                      </a:solidFill>
                                      <a:latin typeface="Cambria Math" panose="02040503050406030204" pitchFamily="18" charset="0"/>
                                    </a:rPr>
                                    <m:t>2</m:t>
                                  </m:r>
                                </m:den>
                              </m:f>
                              <m:r>
                                <a:rPr lang="en-CA" i="1">
                                  <a:solidFill>
                                    <a:srgbClr val="000000"/>
                                  </a:solidFill>
                                  <a:latin typeface="Cambria Math" panose="02040503050406030204" pitchFamily="18" charset="0"/>
                                </a:rPr>
                                <m:t>&lt;</m:t>
                              </m:r>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𝑥</m:t>
                                  </m:r>
                                </m:e>
                                <m:sub>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(2)</m:t>
                                  </m:r>
                                </m:sup>
                              </m:sSubSup>
                              <m:r>
                                <a:rPr lang="en-CA" i="1">
                                  <a:solidFill>
                                    <a:srgbClr val="000000"/>
                                  </a:solidFill>
                                  <a:latin typeface="Cambria Math" panose="02040503050406030204" pitchFamily="18" charset="0"/>
                                </a:rPr>
                                <m:t>&lt;</m:t>
                              </m:r>
                              <m:r>
                                <a:rPr lang="en-CA" i="1">
                                  <a:solidFill>
                                    <a:srgbClr val="000000"/>
                                  </a:solidFill>
                                  <a:latin typeface="Cambria Math" panose="02040503050406030204" pitchFamily="18" charset="0"/>
                                </a:rPr>
                                <m:t>𝑎</m:t>
                              </m:r>
                              <m:r>
                                <a:rPr lang="en-CA" i="1">
                                  <a:solidFill>
                                    <a:srgbClr val="000000"/>
                                  </a:solidFill>
                                  <a:latin typeface="Cambria Math" panose="02040503050406030204" pitchFamily="18" charset="0"/>
                                </a:rPr>
                                <m:t>+</m:t>
                              </m:r>
                              <m:f>
                                <m:fPr>
                                  <m:ctrlPr>
                                    <a:rPr lang="en-CA" i="1">
                                      <a:solidFill>
                                        <a:srgbClr val="000000"/>
                                      </a:solidFill>
                                      <a:latin typeface="Cambria Math" panose="02040503050406030204" pitchFamily="18" charset="0"/>
                                    </a:rPr>
                                  </m:ctrlPr>
                                </m:fPr>
                                <m:num>
                                  <m:r>
                                    <a:rPr lang="en-CA" i="1">
                                      <a:solidFill>
                                        <a:srgbClr val="000000"/>
                                      </a:solidFill>
                                      <a:latin typeface="Cambria Math" panose="02040503050406030204" pitchFamily="18" charset="0"/>
                                    </a:rPr>
                                    <m:t>𝑏</m:t>
                                  </m:r>
                                </m:num>
                                <m:den>
                                  <m:r>
                                    <a:rPr lang="en-CA" i="1">
                                      <a:solidFill>
                                        <a:srgbClr val="000000"/>
                                      </a:solidFill>
                                      <a:latin typeface="Cambria Math" panose="02040503050406030204" pitchFamily="18" charset="0"/>
                                    </a:rPr>
                                    <m:t>2</m:t>
                                  </m:r>
                                </m:den>
                              </m:f>
                            </m:e>
                            <m:e>
                              <m:r>
                                <a:rPr lang="en-CA" i="1">
                                  <a:solidFill>
                                    <a:srgbClr val="000000"/>
                                  </a:solidFill>
                                  <a:latin typeface="Cambria Math" panose="02040503050406030204" pitchFamily="18" charset="0"/>
                                </a:rPr>
                                <m:t>&amp;0,                      </m:t>
                              </m:r>
                              <m:r>
                                <m:rPr>
                                  <m:sty m:val="p"/>
                                </m:rPr>
                                <a:rPr lang="en-CA" i="1">
                                  <a:solidFill>
                                    <a:srgbClr val="000000"/>
                                  </a:solidFill>
                                  <a:latin typeface="Cambria Math" panose="02040503050406030204" pitchFamily="18" charset="0"/>
                                </a:rPr>
                                <m:t>if</m:t>
                              </m:r>
                              <m:r>
                                <a:rPr lang="en-CA" i="1">
                                  <a:solidFill>
                                    <a:srgbClr val="000000"/>
                                  </a:solidFill>
                                  <a:latin typeface="Cambria Math" panose="02040503050406030204" pitchFamily="18" charset="0"/>
                                </a:rPr>
                                <m:t> </m:t>
                              </m:r>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𝑥</m:t>
                                  </m:r>
                                </m:e>
                                <m:sub>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(2)</m:t>
                                  </m:r>
                                </m:sup>
                              </m:sSubSup>
                              <m:r>
                                <a:rPr lang="en-CA" i="1">
                                  <a:solidFill>
                                    <a:srgbClr val="000000"/>
                                  </a:solidFill>
                                  <a:latin typeface="Cambria Math" panose="02040503050406030204" pitchFamily="18" charset="0"/>
                                </a:rPr>
                                <m:t>≥</m:t>
                              </m:r>
                              <m:r>
                                <a:rPr lang="en-CA" i="1">
                                  <a:solidFill>
                                    <a:srgbClr val="000000"/>
                                  </a:solidFill>
                                  <a:latin typeface="Cambria Math" panose="02040503050406030204" pitchFamily="18" charset="0"/>
                                </a:rPr>
                                <m:t>𝑎</m:t>
                              </m:r>
                              <m:r>
                                <a:rPr lang="en-CA" i="1">
                                  <a:solidFill>
                                    <a:srgbClr val="000000"/>
                                  </a:solidFill>
                                  <a:latin typeface="Cambria Math" panose="02040503050406030204" pitchFamily="18" charset="0"/>
                                </a:rPr>
                                <m:t>+</m:t>
                              </m:r>
                              <m:f>
                                <m:fPr>
                                  <m:ctrlPr>
                                    <a:rPr lang="en-CA" i="1">
                                      <a:solidFill>
                                        <a:srgbClr val="000000"/>
                                      </a:solidFill>
                                      <a:latin typeface="Cambria Math" panose="02040503050406030204" pitchFamily="18" charset="0"/>
                                    </a:rPr>
                                  </m:ctrlPr>
                                </m:fPr>
                                <m:num>
                                  <m:r>
                                    <a:rPr lang="en-CA" i="1">
                                      <a:solidFill>
                                        <a:srgbClr val="000000"/>
                                      </a:solidFill>
                                      <a:latin typeface="Cambria Math" panose="02040503050406030204" pitchFamily="18" charset="0"/>
                                    </a:rPr>
                                    <m:t>𝑏</m:t>
                                  </m:r>
                                </m:num>
                                <m:den>
                                  <m:r>
                                    <a:rPr lang="en-CA" i="1">
                                      <a:solidFill>
                                        <a:srgbClr val="000000"/>
                                      </a:solidFill>
                                      <a:latin typeface="Cambria Math" panose="02040503050406030204" pitchFamily="18" charset="0"/>
                                    </a:rPr>
                                    <m:t>2</m:t>
                                  </m:r>
                                </m:den>
                              </m:f>
                            </m:e>
                          </m:eqArr>
                        </m:e>
                      </m:d>
                    </m:oMath>
                  </m:oMathPara>
                </a14:m>
                <a:endParaRPr lang="en-CA" dirty="0"/>
              </a:p>
            </p:txBody>
          </p:sp>
        </mc:Choice>
        <mc:Fallback xmlns="">
          <p:sp>
            <p:nvSpPr>
              <p:cNvPr id="46084" name="Object 30">
                <a:extLst>
                  <a:ext uri="{FF2B5EF4-FFF2-40B4-BE49-F238E27FC236}">
                    <a16:creationId xmlns:a16="http://schemas.microsoft.com/office/drawing/2014/main" id="{D841F52D-CED2-4188-92C7-AD3C8DF79D75}"/>
                  </a:ext>
                </a:extLst>
              </p:cNvPr>
              <p:cNvSpPr txBox="1">
                <a:spLocks noRot="1" noChangeAspect="1" noMove="1" noResize="1" noEditPoints="1" noAdjustHandles="1" noChangeArrowheads="1" noChangeShapeType="1" noTextEdit="1"/>
              </p:cNvSpPr>
              <p:nvPr/>
            </p:nvSpPr>
            <p:spPr bwMode="auto">
              <a:xfrm>
                <a:off x="1356568" y="4278313"/>
                <a:ext cx="4591798" cy="2047875"/>
              </a:xfrm>
              <a:prstGeom prst="rect">
                <a:avLst/>
              </a:prstGeom>
              <a:blipFill>
                <a:blip r:embed="rId4"/>
                <a:stretch>
                  <a:fillRect/>
                </a:stretch>
              </a:blipFill>
              <a:ln>
                <a:noFill/>
              </a:ln>
              <a:effectLst/>
            </p:spPr>
            <p:txBody>
              <a:bodyPr/>
              <a:lstStyle/>
              <a:p>
                <a:r>
                  <a:rPr lang="en-CA">
                    <a:noFill/>
                  </a:rPr>
                  <a:t> </a:t>
                </a:r>
              </a:p>
            </p:txBody>
          </p:sp>
        </mc:Fallback>
      </mc:AlternateContent>
      <p:graphicFrame>
        <p:nvGraphicFramePr>
          <p:cNvPr id="46085" name="Object 31">
            <a:extLst>
              <a:ext uri="{FF2B5EF4-FFF2-40B4-BE49-F238E27FC236}">
                <a16:creationId xmlns:a16="http://schemas.microsoft.com/office/drawing/2014/main" id="{755E03C1-C4B0-4B44-A721-A7C4966CD02A}"/>
              </a:ext>
            </a:extLst>
          </p:cNvPr>
          <p:cNvGraphicFramePr>
            <a:graphicFrameLocks noChangeAspect="1"/>
          </p:cNvGraphicFramePr>
          <p:nvPr>
            <p:extLst>
              <p:ext uri="{D42A27DB-BD31-4B8C-83A1-F6EECF244321}">
                <p14:modId xmlns:p14="http://schemas.microsoft.com/office/powerpoint/2010/main" val="2161130659"/>
              </p:ext>
            </p:extLst>
          </p:nvPr>
        </p:nvGraphicFramePr>
        <p:xfrm>
          <a:off x="6302472" y="4278313"/>
          <a:ext cx="4719637" cy="2192337"/>
        </p:xfrm>
        <a:graphic>
          <a:graphicData uri="http://schemas.openxmlformats.org/presentationml/2006/ole">
            <mc:AlternateContent xmlns:mc="http://schemas.openxmlformats.org/markup-compatibility/2006">
              <mc:Choice xmlns:v="urn:schemas-microsoft-com:vml" Requires="v">
                <p:oleObj name="Picture" r:id="rId5" imgW="4815840" imgH="2238756" progId="Word.Picture.8">
                  <p:embed/>
                </p:oleObj>
              </mc:Choice>
              <mc:Fallback>
                <p:oleObj name="Picture" r:id="rId5" imgW="4815840" imgH="2238756" progId="Word.Picture.8">
                  <p:embed/>
                  <p:pic>
                    <p:nvPicPr>
                      <p:cNvPr id="46085" name="Object 31">
                        <a:extLst>
                          <a:ext uri="{FF2B5EF4-FFF2-40B4-BE49-F238E27FC236}">
                            <a16:creationId xmlns:a16="http://schemas.microsoft.com/office/drawing/2014/main" id="{755E03C1-C4B0-4B44-A721-A7C4966CD0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472" y="4278313"/>
                        <a:ext cx="4719637" cy="21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4">
            <a:extLst>
              <a:ext uri="{FF2B5EF4-FFF2-40B4-BE49-F238E27FC236}">
                <a16:creationId xmlns:a16="http://schemas.microsoft.com/office/drawing/2014/main" id="{70854914-4EFA-4A6E-BDE5-D00186C21B1D}"/>
              </a:ext>
            </a:extLst>
          </p:cNvPr>
          <p:cNvSpPr>
            <a:spLocks noChangeArrowheads="1"/>
          </p:cNvSpPr>
          <p:nvPr/>
        </p:nvSpPr>
        <p:spPr bwMode="auto">
          <a:xfrm>
            <a:off x="971549" y="549278"/>
            <a:ext cx="10749804"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2400" b="1" i="1" dirty="0">
                <a:solidFill>
                  <a:schemeClr val="tx2"/>
                </a:solidFill>
                <a:latin typeface="Calibri" panose="020F0502020204030204" pitchFamily="34" charset="0"/>
              </a:rPr>
              <a:t>Couche</a:t>
            </a:r>
            <a:r>
              <a:rPr lang="fr-CA" altLang="fr-FR" sz="2400" b="1" dirty="0">
                <a:solidFill>
                  <a:schemeClr val="tx2"/>
                </a:solidFill>
                <a:latin typeface="Calibri" panose="020F0502020204030204" pitchFamily="34" charset="0"/>
              </a:rPr>
              <a:t> 3</a:t>
            </a:r>
            <a:r>
              <a:rPr lang="fr-CA" altLang="fr-FR" sz="2400" dirty="0">
                <a:latin typeface="Calibri" panose="020F0502020204030204" pitchFamily="34" charset="0"/>
              </a:rPr>
              <a:t> : réalise les conjonctions des antécédents ; chaque neurone de la couche réalise l’intersection des degrés d’appartenance définis à la couche 2 en utilisant l’opérateur produit :</a:t>
            </a:r>
          </a:p>
        </p:txBody>
      </p:sp>
      <p:sp>
        <p:nvSpPr>
          <p:cNvPr id="48131" name="Rectangle 16">
            <a:extLst>
              <a:ext uri="{FF2B5EF4-FFF2-40B4-BE49-F238E27FC236}">
                <a16:creationId xmlns:a16="http://schemas.microsoft.com/office/drawing/2014/main" id="{75C69C0C-F3A4-45E7-9365-8272ABC35F8B}"/>
              </a:ext>
            </a:extLst>
          </p:cNvPr>
          <p:cNvSpPr>
            <a:spLocks noChangeArrowheads="1"/>
          </p:cNvSpPr>
          <p:nvPr/>
        </p:nvSpPr>
        <p:spPr bwMode="auto">
          <a:xfrm>
            <a:off x="2390778" y="1774828"/>
            <a:ext cx="3751263" cy="544513"/>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mc:AlternateContent xmlns:mc="http://schemas.openxmlformats.org/markup-compatibility/2006" xmlns:a14="http://schemas.microsoft.com/office/drawing/2010/main">
        <mc:Choice Requires="a14">
          <p:sp>
            <p:nvSpPr>
              <p:cNvPr id="48132" name="Object 22">
                <a:extLst>
                  <a:ext uri="{FF2B5EF4-FFF2-40B4-BE49-F238E27FC236}">
                    <a16:creationId xmlns:a16="http://schemas.microsoft.com/office/drawing/2014/main" id="{15F50470-BD35-4CB0-ACAE-75D5FDE44B0F}"/>
                  </a:ext>
                </a:extLst>
              </p:cNvPr>
              <p:cNvSpPr txBox="1"/>
              <p:nvPr/>
            </p:nvSpPr>
            <p:spPr bwMode="auto">
              <a:xfrm>
                <a:off x="2574925" y="1795463"/>
                <a:ext cx="3160713" cy="54768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𝑦</m:t>
                          </m:r>
                        </m:e>
                        <m:sub>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(3)</m:t>
                          </m:r>
                        </m:sup>
                      </m:sSubSup>
                      <m:r>
                        <a:rPr lang="en-CA" i="1">
                          <a:solidFill>
                            <a:srgbClr val="000000"/>
                          </a:solidFill>
                          <a:latin typeface="Cambria Math" panose="02040503050406030204" pitchFamily="18" charset="0"/>
                        </a:rPr>
                        <m:t>=</m:t>
                      </m:r>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𝑥</m:t>
                          </m:r>
                        </m:e>
                        <m:sub>
                          <m:r>
                            <a:rPr lang="en-CA" i="1">
                              <a:solidFill>
                                <a:srgbClr val="000000"/>
                              </a:solidFill>
                              <a:latin typeface="Cambria Math" panose="02040503050406030204" pitchFamily="18" charset="0"/>
                            </a:rPr>
                            <m:t>1</m:t>
                          </m:r>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(3)</m:t>
                          </m:r>
                        </m:sup>
                      </m:sSubSup>
                      <m:r>
                        <a:rPr lang="en-CA" i="1">
                          <a:solidFill>
                            <a:srgbClr val="000000"/>
                          </a:solidFill>
                          <a:latin typeface="Cambria Math" panose="02040503050406030204" pitchFamily="18" charset="0"/>
                        </a:rPr>
                        <m:t>×</m:t>
                      </m:r>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𝑥</m:t>
                          </m:r>
                        </m:e>
                        <m:sub>
                          <m:r>
                            <a:rPr lang="en-CA" i="1">
                              <a:solidFill>
                                <a:srgbClr val="000000"/>
                              </a:solidFill>
                              <a:latin typeface="Cambria Math" panose="02040503050406030204" pitchFamily="18" charset="0"/>
                            </a:rPr>
                            <m:t>2</m:t>
                          </m:r>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(3)</m:t>
                          </m:r>
                        </m:sup>
                      </m:sSubSup>
                      <m:r>
                        <a:rPr lang="en-CA" i="1">
                          <a:solidFill>
                            <a:srgbClr val="000000"/>
                          </a:solidFill>
                          <a:latin typeface="Cambria Math" panose="02040503050406030204" pitchFamily="18" charset="0"/>
                        </a:rPr>
                        <m:t>×…×</m:t>
                      </m:r>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𝑥</m:t>
                          </m:r>
                        </m:e>
                        <m:sub>
                          <m:r>
                            <a:rPr lang="en-CA" i="1">
                              <a:solidFill>
                                <a:srgbClr val="000000"/>
                              </a:solidFill>
                              <a:latin typeface="Cambria Math" panose="02040503050406030204" pitchFamily="18" charset="0"/>
                            </a:rPr>
                            <m:t>𝑘𝑖</m:t>
                          </m:r>
                        </m:sub>
                        <m:sup>
                          <m:r>
                            <a:rPr lang="en-CA" i="1">
                              <a:solidFill>
                                <a:srgbClr val="000000"/>
                              </a:solidFill>
                              <a:latin typeface="Cambria Math" panose="02040503050406030204" pitchFamily="18" charset="0"/>
                            </a:rPr>
                            <m:t>(3)</m:t>
                          </m:r>
                        </m:sup>
                      </m:sSubSup>
                    </m:oMath>
                  </m:oMathPara>
                </a14:m>
                <a:endParaRPr lang="en-CA" dirty="0"/>
              </a:p>
            </p:txBody>
          </p:sp>
        </mc:Choice>
        <mc:Fallback xmlns="">
          <p:sp>
            <p:nvSpPr>
              <p:cNvPr id="48132" name="Object 22">
                <a:extLst>
                  <a:ext uri="{FF2B5EF4-FFF2-40B4-BE49-F238E27FC236}">
                    <a16:creationId xmlns:a16="http://schemas.microsoft.com/office/drawing/2014/main" id="{15F50470-BD35-4CB0-ACAE-75D5FDE44B0F}"/>
                  </a:ext>
                </a:extLst>
              </p:cNvPr>
              <p:cNvSpPr txBox="1">
                <a:spLocks noRot="1" noChangeAspect="1" noMove="1" noResize="1" noEditPoints="1" noAdjustHandles="1" noChangeArrowheads="1" noChangeShapeType="1" noTextEdit="1"/>
              </p:cNvSpPr>
              <p:nvPr/>
            </p:nvSpPr>
            <p:spPr bwMode="auto">
              <a:xfrm>
                <a:off x="2574925" y="1795463"/>
                <a:ext cx="3160713" cy="547687"/>
              </a:xfrm>
              <a:prstGeom prst="rect">
                <a:avLst/>
              </a:prstGeom>
              <a:blipFill>
                <a:blip r:embed="rId3"/>
                <a:stretch>
                  <a:fillRect/>
                </a:stretch>
              </a:blipFill>
              <a:ln>
                <a:noFill/>
              </a:ln>
              <a:effectLst/>
            </p:spPr>
            <p:txBody>
              <a:bodyPr/>
              <a:lstStyle/>
              <a:p>
                <a:r>
                  <a:rPr lang="en-CA">
                    <a:noFill/>
                  </a:rPr>
                  <a:t> </a:t>
                </a:r>
              </a:p>
            </p:txBody>
          </p:sp>
        </mc:Fallback>
      </mc:AlternateContent>
      <p:sp>
        <p:nvSpPr>
          <p:cNvPr id="48133" name="Rectangle 23">
            <a:extLst>
              <a:ext uri="{FF2B5EF4-FFF2-40B4-BE49-F238E27FC236}">
                <a16:creationId xmlns:a16="http://schemas.microsoft.com/office/drawing/2014/main" id="{C745F515-8387-4137-A215-41499A62E7AD}"/>
              </a:ext>
            </a:extLst>
          </p:cNvPr>
          <p:cNvSpPr>
            <a:spLocks noChangeArrowheads="1"/>
          </p:cNvSpPr>
          <p:nvPr/>
        </p:nvSpPr>
        <p:spPr bwMode="auto">
          <a:xfrm>
            <a:off x="6692900" y="1773238"/>
            <a:ext cx="3144838" cy="552450"/>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mc:AlternateContent xmlns:mc="http://schemas.openxmlformats.org/markup-compatibility/2006" xmlns:a14="http://schemas.microsoft.com/office/drawing/2010/main">
        <mc:Choice Requires="a14">
          <p:sp>
            <p:nvSpPr>
              <p:cNvPr id="48134" name="Object 24">
                <a:extLst>
                  <a:ext uri="{FF2B5EF4-FFF2-40B4-BE49-F238E27FC236}">
                    <a16:creationId xmlns:a16="http://schemas.microsoft.com/office/drawing/2014/main" id="{CC912B3B-DA1D-434F-AB03-3751EEC86E4C}"/>
                  </a:ext>
                </a:extLst>
              </p:cNvPr>
              <p:cNvSpPr txBox="1"/>
              <p:nvPr/>
            </p:nvSpPr>
            <p:spPr bwMode="auto">
              <a:xfrm>
                <a:off x="6711950" y="1789113"/>
                <a:ext cx="2638425" cy="5334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𝑦</m:t>
                          </m:r>
                        </m:e>
                        <m:sub>
                          <m:r>
                            <a:rPr lang="en-CA" i="1">
                              <a:solidFill>
                                <a:srgbClr val="000000"/>
                              </a:solidFill>
                              <a:latin typeface="Cambria Math" panose="02040503050406030204" pitchFamily="18" charset="0"/>
                            </a:rPr>
                            <m:t>𝑅</m:t>
                          </m:r>
                          <m:r>
                            <a:rPr lang="en-CA" i="1">
                              <a:solidFill>
                                <a:srgbClr val="000000"/>
                              </a:solidFill>
                              <a:latin typeface="Cambria Math" panose="02040503050406030204" pitchFamily="18" charset="0"/>
                            </a:rPr>
                            <m:t>1</m:t>
                          </m:r>
                        </m:sub>
                        <m:sup>
                          <m:r>
                            <a:rPr lang="en-CA" i="1">
                              <a:solidFill>
                                <a:srgbClr val="000000"/>
                              </a:solidFill>
                              <a:latin typeface="Cambria Math" panose="02040503050406030204" pitchFamily="18" charset="0"/>
                            </a:rPr>
                            <m:t>(3)</m:t>
                          </m:r>
                        </m:sup>
                      </m:sSubSup>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𝜇</m:t>
                          </m:r>
                        </m:e>
                        <m:sub>
                          <m:r>
                            <a:rPr lang="en-CA" i="1">
                              <a:solidFill>
                                <a:srgbClr val="000000"/>
                              </a:solidFill>
                              <a:latin typeface="Cambria Math" panose="02040503050406030204" pitchFamily="18" charset="0"/>
                            </a:rPr>
                            <m:t>𝐴</m:t>
                          </m:r>
                          <m:r>
                            <a:rPr lang="en-CA" i="1">
                              <a:solidFill>
                                <a:srgbClr val="000000"/>
                              </a:solidFill>
                              <a:latin typeface="Cambria Math" panose="02040503050406030204" pitchFamily="18" charset="0"/>
                            </a:rPr>
                            <m:t>1</m:t>
                          </m:r>
                        </m:sub>
                      </m:sSub>
                      <m:r>
                        <a:rPr lang="en-CA" i="1">
                          <a:solidFill>
                            <a:srgbClr val="000000"/>
                          </a:solidFill>
                          <a:latin typeface="Cambria Math" panose="02040503050406030204" pitchFamily="18" charset="0"/>
                        </a:rPr>
                        <m:t>×</m:t>
                      </m:r>
                      <m:r>
                        <a:rPr lang="en-CA" i="0">
                          <a:solidFill>
                            <a:srgbClr val="000000"/>
                          </a:solidFill>
                          <a:latin typeface="Cambria Math" panose="02040503050406030204" pitchFamily="18" charset="0"/>
                        </a:rPr>
                        <m:t> </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𝜇</m:t>
                          </m:r>
                        </m:e>
                        <m:sub>
                          <m:r>
                            <a:rPr lang="en-CA" i="1">
                              <a:solidFill>
                                <a:srgbClr val="000000"/>
                              </a:solidFill>
                              <a:latin typeface="Cambria Math" panose="02040503050406030204" pitchFamily="18" charset="0"/>
                            </a:rPr>
                            <m:t>𝐵</m:t>
                          </m:r>
                          <m:r>
                            <a:rPr lang="en-CA" i="1">
                              <a:solidFill>
                                <a:srgbClr val="000000"/>
                              </a:solidFill>
                              <a:latin typeface="Cambria Math" panose="02040503050406030204" pitchFamily="18" charset="0"/>
                            </a:rPr>
                            <m:t>1</m:t>
                          </m:r>
                        </m:sub>
                      </m:sSub>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𝜇</m:t>
                          </m:r>
                        </m:e>
                        <m:sub>
                          <m:r>
                            <a:rPr lang="en-CA" i="1">
                              <a:solidFill>
                                <a:srgbClr val="000000"/>
                              </a:solidFill>
                              <a:latin typeface="Cambria Math" panose="02040503050406030204" pitchFamily="18" charset="0"/>
                            </a:rPr>
                            <m:t>𝑅</m:t>
                          </m:r>
                          <m:r>
                            <a:rPr lang="en-CA" i="1">
                              <a:solidFill>
                                <a:srgbClr val="000000"/>
                              </a:solidFill>
                              <a:latin typeface="Cambria Math" panose="02040503050406030204" pitchFamily="18" charset="0"/>
                            </a:rPr>
                            <m:t>1</m:t>
                          </m:r>
                        </m:sub>
                      </m:sSub>
                    </m:oMath>
                  </m:oMathPara>
                </a14:m>
                <a:endParaRPr lang="en-CA" dirty="0"/>
              </a:p>
            </p:txBody>
          </p:sp>
        </mc:Choice>
        <mc:Fallback xmlns="">
          <p:sp>
            <p:nvSpPr>
              <p:cNvPr id="48134" name="Object 24">
                <a:extLst>
                  <a:ext uri="{FF2B5EF4-FFF2-40B4-BE49-F238E27FC236}">
                    <a16:creationId xmlns:a16="http://schemas.microsoft.com/office/drawing/2014/main" id="{CC912B3B-DA1D-434F-AB03-3751EEC86E4C}"/>
                  </a:ext>
                </a:extLst>
              </p:cNvPr>
              <p:cNvSpPr txBox="1">
                <a:spLocks noRot="1" noChangeAspect="1" noMove="1" noResize="1" noEditPoints="1" noAdjustHandles="1" noChangeArrowheads="1" noChangeShapeType="1" noTextEdit="1"/>
              </p:cNvSpPr>
              <p:nvPr/>
            </p:nvSpPr>
            <p:spPr bwMode="auto">
              <a:xfrm>
                <a:off x="6711950" y="1789113"/>
                <a:ext cx="2638425" cy="533400"/>
              </a:xfrm>
              <a:prstGeom prst="rect">
                <a:avLst/>
              </a:prstGeom>
              <a:blipFill>
                <a:blip r:embed="rId4"/>
                <a:stretch>
                  <a:fillRect/>
                </a:stretch>
              </a:blipFill>
              <a:ln>
                <a:noFill/>
              </a:ln>
              <a:effectLst/>
            </p:spPr>
            <p:txBody>
              <a:bodyPr/>
              <a:lstStyle/>
              <a:p>
                <a:r>
                  <a:rPr lang="en-CA">
                    <a:noFill/>
                  </a:rPr>
                  <a:t> </a:t>
                </a:r>
              </a:p>
            </p:txBody>
          </p:sp>
        </mc:Fallback>
      </mc:AlternateContent>
      <p:sp>
        <p:nvSpPr>
          <p:cNvPr id="48135" name="Rectangle 27">
            <a:extLst>
              <a:ext uri="{FF2B5EF4-FFF2-40B4-BE49-F238E27FC236}">
                <a16:creationId xmlns:a16="http://schemas.microsoft.com/office/drawing/2014/main" id="{15173342-0D4F-4ECB-A668-B697B0070A85}"/>
              </a:ext>
            </a:extLst>
          </p:cNvPr>
          <p:cNvSpPr>
            <a:spLocks noChangeArrowheads="1"/>
          </p:cNvSpPr>
          <p:nvPr/>
        </p:nvSpPr>
        <p:spPr bwMode="auto">
          <a:xfrm>
            <a:off x="971549" y="2530478"/>
            <a:ext cx="1033700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2400" b="1" i="1" dirty="0">
                <a:solidFill>
                  <a:schemeClr val="tx2"/>
                </a:solidFill>
                <a:latin typeface="Calibri" panose="020F0502020204030204" pitchFamily="34" charset="0"/>
              </a:rPr>
              <a:t>Couche</a:t>
            </a:r>
            <a:r>
              <a:rPr lang="fr-CA" altLang="fr-FR" sz="2400" b="1" dirty="0">
                <a:solidFill>
                  <a:schemeClr val="tx2"/>
                </a:solidFill>
                <a:latin typeface="Calibri" panose="020F0502020204030204" pitchFamily="34" charset="0"/>
              </a:rPr>
              <a:t> 4</a:t>
            </a:r>
            <a:r>
              <a:rPr lang="fr-CA" altLang="fr-FR" sz="2400" dirty="0">
                <a:latin typeface="Calibri" panose="020F0502020204030204" pitchFamily="34" charset="0"/>
              </a:rPr>
              <a:t> : réalise les disjonctions des résultats ; chaque neurone de la couche réalise l’union des degrés d’appartenance définis à la couche 3 en utilisant l’opérateur somme : </a:t>
            </a:r>
          </a:p>
          <a:p>
            <a:pPr>
              <a:spcBef>
                <a:spcPct val="0"/>
              </a:spcBef>
              <a:buClrTx/>
              <a:buSzTx/>
              <a:buFontTx/>
              <a:buNone/>
            </a:pPr>
            <a:endParaRPr lang="fr-CA" altLang="fr-FR" sz="2000" dirty="0">
              <a:latin typeface="Calibri" panose="020F0502020204030204" pitchFamily="34" charset="0"/>
            </a:endParaRPr>
          </a:p>
          <a:p>
            <a:pPr>
              <a:spcBef>
                <a:spcPct val="0"/>
              </a:spcBef>
              <a:buClrTx/>
              <a:buSzTx/>
              <a:buFontTx/>
              <a:buNone/>
            </a:pPr>
            <a:endParaRPr lang="fr-CA" altLang="fr-FR" sz="2000" dirty="0">
              <a:latin typeface="Calibri" panose="020F0502020204030204" pitchFamily="34" charset="0"/>
            </a:endParaRPr>
          </a:p>
          <a:p>
            <a:pPr>
              <a:spcBef>
                <a:spcPct val="0"/>
              </a:spcBef>
              <a:buClrTx/>
              <a:buSzTx/>
              <a:buFontTx/>
              <a:buNone/>
            </a:pPr>
            <a:r>
              <a:rPr lang="fr-CA" altLang="fr-FR" sz="2000" dirty="0">
                <a:latin typeface="Calibri" panose="020F0502020204030204" pitchFamily="34" charset="0"/>
              </a:rPr>
              <a:t>	</a:t>
            </a:r>
            <a:r>
              <a:rPr lang="fr-CA" altLang="fr-FR" sz="2000" dirty="0">
                <a:latin typeface="Calibri" panose="020F0502020204030204" pitchFamily="34" charset="0"/>
                <a:sym typeface="Symbol" panose="05050102010706020507" pitchFamily="18" charset="2"/>
              </a:rPr>
              <a:t></a:t>
            </a:r>
            <a:r>
              <a:rPr lang="fr-CA" altLang="fr-FR" sz="2000" i="1" baseline="-25000" dirty="0">
                <a:latin typeface="Calibri" panose="020F0502020204030204" pitchFamily="34" charset="0"/>
              </a:rPr>
              <a:t>C</a:t>
            </a:r>
            <a:r>
              <a:rPr lang="fr-CA" altLang="fr-FR" sz="2000" baseline="-25000" dirty="0">
                <a:latin typeface="Calibri" panose="020F0502020204030204" pitchFamily="34" charset="0"/>
              </a:rPr>
              <a:t>1</a:t>
            </a:r>
            <a:r>
              <a:rPr lang="fr-CA" altLang="fr-FR" sz="2000" dirty="0">
                <a:latin typeface="Calibri" panose="020F0502020204030204" pitchFamily="34" charset="0"/>
              </a:rPr>
              <a:t> représente la force combinée des conjonctions implémentées par les neurones </a:t>
            </a:r>
            <a:r>
              <a:rPr lang="fr-CA" altLang="fr-FR" sz="2000" i="1" dirty="0">
                <a:latin typeface="Calibri" panose="020F0502020204030204" pitchFamily="34" charset="0"/>
              </a:rPr>
              <a:t>R</a:t>
            </a:r>
            <a:r>
              <a:rPr lang="fr-CA" altLang="fr-FR" sz="2000" dirty="0">
                <a:latin typeface="Calibri" panose="020F0502020204030204" pitchFamily="34" charset="0"/>
              </a:rPr>
              <a:t>3 et </a:t>
            </a:r>
            <a:r>
              <a:rPr lang="fr-CA" altLang="fr-FR" sz="2000" i="1" dirty="0">
                <a:latin typeface="Calibri" panose="020F0502020204030204" pitchFamily="34" charset="0"/>
              </a:rPr>
              <a:t>R</a:t>
            </a:r>
            <a:r>
              <a:rPr lang="fr-CA" altLang="fr-FR" sz="2000" dirty="0">
                <a:latin typeface="Calibri" panose="020F0502020204030204" pitchFamily="34" charset="0"/>
              </a:rPr>
              <a:t>6.</a:t>
            </a:r>
          </a:p>
        </p:txBody>
      </p:sp>
      <p:sp>
        <p:nvSpPr>
          <p:cNvPr id="48136" name="Rectangle 28">
            <a:extLst>
              <a:ext uri="{FF2B5EF4-FFF2-40B4-BE49-F238E27FC236}">
                <a16:creationId xmlns:a16="http://schemas.microsoft.com/office/drawing/2014/main" id="{80DFDDF3-5CC1-4CFD-9E25-F5AF946276B5}"/>
              </a:ext>
            </a:extLst>
          </p:cNvPr>
          <p:cNvSpPr>
            <a:spLocks noChangeArrowheads="1"/>
          </p:cNvSpPr>
          <p:nvPr/>
        </p:nvSpPr>
        <p:spPr bwMode="auto">
          <a:xfrm>
            <a:off x="2593975" y="3740944"/>
            <a:ext cx="3276600" cy="500062"/>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48137" name="Rectangle 29">
            <a:extLst>
              <a:ext uri="{FF2B5EF4-FFF2-40B4-BE49-F238E27FC236}">
                <a16:creationId xmlns:a16="http://schemas.microsoft.com/office/drawing/2014/main" id="{2FEBEC2E-7F4B-4958-A184-B0A3FCD6919E}"/>
              </a:ext>
            </a:extLst>
          </p:cNvPr>
          <p:cNvSpPr>
            <a:spLocks noChangeArrowheads="1"/>
          </p:cNvSpPr>
          <p:nvPr/>
        </p:nvSpPr>
        <p:spPr bwMode="auto">
          <a:xfrm>
            <a:off x="6796088" y="3686972"/>
            <a:ext cx="2659062" cy="528637"/>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mc:AlternateContent xmlns:mc="http://schemas.openxmlformats.org/markup-compatibility/2006" xmlns:a14="http://schemas.microsoft.com/office/drawing/2010/main">
        <mc:Choice Requires="a14">
          <p:sp>
            <p:nvSpPr>
              <p:cNvPr id="48138" name="Object 30">
                <a:extLst>
                  <a:ext uri="{FF2B5EF4-FFF2-40B4-BE49-F238E27FC236}">
                    <a16:creationId xmlns:a16="http://schemas.microsoft.com/office/drawing/2014/main" id="{E6C13315-21CC-4253-B888-F1B607D2F102}"/>
                  </a:ext>
                </a:extLst>
              </p:cNvPr>
              <p:cNvSpPr txBox="1"/>
              <p:nvPr/>
            </p:nvSpPr>
            <p:spPr bwMode="auto">
              <a:xfrm>
                <a:off x="2574925" y="3713163"/>
                <a:ext cx="3325813" cy="5238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𝑦</m:t>
                          </m:r>
                        </m:e>
                        <m:sub>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(4)</m:t>
                          </m:r>
                        </m:sup>
                      </m:sSubSup>
                      <m:r>
                        <a:rPr lang="en-CA" i="1">
                          <a:solidFill>
                            <a:srgbClr val="000000"/>
                          </a:solidFill>
                          <a:latin typeface="Cambria Math" panose="02040503050406030204" pitchFamily="18" charset="0"/>
                        </a:rPr>
                        <m:t>=</m:t>
                      </m:r>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𝑥</m:t>
                          </m:r>
                        </m:e>
                        <m:sub>
                          <m:r>
                            <a:rPr lang="en-CA" i="1">
                              <a:solidFill>
                                <a:srgbClr val="000000"/>
                              </a:solidFill>
                              <a:latin typeface="Cambria Math" panose="02040503050406030204" pitchFamily="18" charset="0"/>
                            </a:rPr>
                            <m:t>1</m:t>
                          </m:r>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(4)</m:t>
                          </m:r>
                        </m:sup>
                      </m:sSubSup>
                      <m:r>
                        <a:rPr lang="en-CA" i="1">
                          <a:solidFill>
                            <a:srgbClr val="000000"/>
                          </a:solidFill>
                          <a:latin typeface="Cambria Math" panose="02040503050406030204" pitchFamily="18" charset="0"/>
                        </a:rPr>
                        <m:t>⊕</m:t>
                      </m:r>
                      <m:r>
                        <a:rPr lang="en-CA" i="0">
                          <a:solidFill>
                            <a:srgbClr val="000000"/>
                          </a:solidFill>
                          <a:latin typeface="Cambria Math" panose="02040503050406030204" pitchFamily="18" charset="0"/>
                        </a:rPr>
                        <m:t> </m:t>
                      </m:r>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𝑥</m:t>
                          </m:r>
                        </m:e>
                        <m:sub>
                          <m:r>
                            <a:rPr lang="en-CA" i="1">
                              <a:solidFill>
                                <a:srgbClr val="000000"/>
                              </a:solidFill>
                              <a:latin typeface="Cambria Math" panose="02040503050406030204" pitchFamily="18" charset="0"/>
                            </a:rPr>
                            <m:t>2</m:t>
                          </m:r>
                          <m:r>
                            <a:rPr lang="en-CA" i="1">
                              <a:solidFill>
                                <a:srgbClr val="000000"/>
                              </a:solidFill>
                              <a:latin typeface="Cambria Math" panose="02040503050406030204" pitchFamily="18" charset="0"/>
                            </a:rPr>
                            <m:t>𝑖</m:t>
                          </m:r>
                        </m:sub>
                        <m:sup>
                          <m:r>
                            <a:rPr lang="en-CA" i="1">
                              <a:solidFill>
                                <a:srgbClr val="000000"/>
                              </a:solidFill>
                              <a:latin typeface="Cambria Math" panose="02040503050406030204" pitchFamily="18" charset="0"/>
                            </a:rPr>
                            <m:t>(4)</m:t>
                          </m:r>
                        </m:sup>
                      </m:sSubSup>
                      <m:r>
                        <a:rPr lang="en-CA" i="1">
                          <a:solidFill>
                            <a:srgbClr val="000000"/>
                          </a:solidFill>
                          <a:latin typeface="Cambria Math" panose="02040503050406030204" pitchFamily="18" charset="0"/>
                        </a:rPr>
                        <m:t>⊕…⊕</m:t>
                      </m:r>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𝑥</m:t>
                          </m:r>
                        </m:e>
                        <m:sub>
                          <m:r>
                            <a:rPr lang="en-CA" i="1">
                              <a:solidFill>
                                <a:srgbClr val="000000"/>
                              </a:solidFill>
                              <a:latin typeface="Cambria Math" panose="02040503050406030204" pitchFamily="18" charset="0"/>
                            </a:rPr>
                            <m:t>𝑙𝑖</m:t>
                          </m:r>
                        </m:sub>
                        <m:sup>
                          <m:r>
                            <a:rPr lang="en-CA" i="1">
                              <a:solidFill>
                                <a:srgbClr val="000000"/>
                              </a:solidFill>
                              <a:latin typeface="Cambria Math" panose="02040503050406030204" pitchFamily="18" charset="0"/>
                            </a:rPr>
                            <m:t>(4)</m:t>
                          </m:r>
                        </m:sup>
                      </m:sSubSup>
                    </m:oMath>
                  </m:oMathPara>
                </a14:m>
                <a:endParaRPr lang="en-CA" dirty="0"/>
              </a:p>
            </p:txBody>
          </p:sp>
        </mc:Choice>
        <mc:Fallback xmlns="">
          <p:sp>
            <p:nvSpPr>
              <p:cNvPr id="48138" name="Object 30">
                <a:extLst>
                  <a:ext uri="{FF2B5EF4-FFF2-40B4-BE49-F238E27FC236}">
                    <a16:creationId xmlns:a16="http://schemas.microsoft.com/office/drawing/2014/main" id="{E6C13315-21CC-4253-B888-F1B607D2F102}"/>
                  </a:ext>
                </a:extLst>
              </p:cNvPr>
              <p:cNvSpPr txBox="1">
                <a:spLocks noRot="1" noChangeAspect="1" noMove="1" noResize="1" noEditPoints="1" noAdjustHandles="1" noChangeArrowheads="1" noChangeShapeType="1" noTextEdit="1"/>
              </p:cNvSpPr>
              <p:nvPr/>
            </p:nvSpPr>
            <p:spPr bwMode="auto">
              <a:xfrm>
                <a:off x="2574925" y="3713163"/>
                <a:ext cx="3325813" cy="523875"/>
              </a:xfrm>
              <a:prstGeom prst="rect">
                <a:avLst/>
              </a:prstGeom>
              <a:blipFill>
                <a:blip r:embed="rId5"/>
                <a:stretch>
                  <a:fillRect/>
                </a:stretch>
              </a:blipFill>
              <a:ln>
                <a:noFill/>
              </a:ln>
              <a:effec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139" name="Object 31">
                <a:extLst>
                  <a:ext uri="{FF2B5EF4-FFF2-40B4-BE49-F238E27FC236}">
                    <a16:creationId xmlns:a16="http://schemas.microsoft.com/office/drawing/2014/main" id="{FE81140C-E630-4EC8-9E7D-1922ABBBD52C}"/>
                  </a:ext>
                </a:extLst>
              </p:cNvPr>
              <p:cNvSpPr txBox="1"/>
              <p:nvPr/>
            </p:nvSpPr>
            <p:spPr bwMode="auto">
              <a:xfrm>
                <a:off x="6807200" y="3687763"/>
                <a:ext cx="2655888" cy="50958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en-CA" i="1">
                              <a:solidFill>
                                <a:srgbClr val="000000"/>
                              </a:solidFill>
                              <a:latin typeface="Cambria Math" panose="02040503050406030204" pitchFamily="18" charset="0"/>
                            </a:rPr>
                          </m:ctrlPr>
                        </m:sSubSupPr>
                        <m:e>
                          <m:r>
                            <a:rPr lang="en-CA" i="1">
                              <a:solidFill>
                                <a:srgbClr val="000000"/>
                              </a:solidFill>
                              <a:latin typeface="Cambria Math" panose="02040503050406030204" pitchFamily="18" charset="0"/>
                            </a:rPr>
                            <m:t>𝑦</m:t>
                          </m:r>
                        </m:e>
                        <m:sub>
                          <m:r>
                            <a:rPr lang="en-CA" i="1">
                              <a:solidFill>
                                <a:srgbClr val="000000"/>
                              </a:solidFill>
                              <a:latin typeface="Cambria Math" panose="02040503050406030204" pitchFamily="18" charset="0"/>
                            </a:rPr>
                            <m:t>𝐶</m:t>
                          </m:r>
                          <m:r>
                            <a:rPr lang="en-CA" i="1">
                              <a:solidFill>
                                <a:srgbClr val="000000"/>
                              </a:solidFill>
                              <a:latin typeface="Cambria Math" panose="02040503050406030204" pitchFamily="18" charset="0"/>
                            </a:rPr>
                            <m:t>1</m:t>
                          </m:r>
                        </m:sub>
                        <m:sup>
                          <m:r>
                            <a:rPr lang="en-CA" i="1">
                              <a:solidFill>
                                <a:srgbClr val="000000"/>
                              </a:solidFill>
                              <a:latin typeface="Cambria Math" panose="02040503050406030204" pitchFamily="18" charset="0"/>
                            </a:rPr>
                            <m:t>(4)</m:t>
                          </m:r>
                        </m:sup>
                      </m:sSubSup>
                      <m:r>
                        <a:rPr lang="en-CA" i="1">
                          <a:solidFill>
                            <a:srgbClr val="000000"/>
                          </a:solidFill>
                          <a:latin typeface="Cambria Math" panose="02040503050406030204" pitchFamily="18" charset="0"/>
                        </a:rPr>
                        <m:t>=</m:t>
                      </m:r>
                      <m:r>
                        <a:rPr lang="en-CA" i="0">
                          <a:solidFill>
                            <a:srgbClr val="000000"/>
                          </a:solidFill>
                          <a:latin typeface="Cambria Math" panose="02040503050406030204" pitchFamily="18" charset="0"/>
                        </a:rPr>
                        <m:t> </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𝜇</m:t>
                          </m:r>
                        </m:e>
                        <m:sub>
                          <m:r>
                            <a:rPr lang="en-CA" i="1">
                              <a:solidFill>
                                <a:srgbClr val="000000"/>
                              </a:solidFill>
                              <a:latin typeface="Cambria Math" panose="02040503050406030204" pitchFamily="18" charset="0"/>
                            </a:rPr>
                            <m:t>𝑅</m:t>
                          </m:r>
                          <m:r>
                            <a:rPr lang="en-CA" i="1">
                              <a:solidFill>
                                <a:srgbClr val="000000"/>
                              </a:solidFill>
                              <a:latin typeface="Cambria Math" panose="02040503050406030204" pitchFamily="18" charset="0"/>
                            </a:rPr>
                            <m:t>3</m:t>
                          </m:r>
                        </m:sub>
                      </m:sSub>
                      <m:r>
                        <a:rPr lang="en-CA" i="1">
                          <a:solidFill>
                            <a:srgbClr val="000000"/>
                          </a:solidFill>
                          <a:latin typeface="Cambria Math" panose="02040503050406030204" pitchFamily="18" charset="0"/>
                        </a:rPr>
                        <m:t>⊕</m:t>
                      </m:r>
                      <m:r>
                        <a:rPr lang="en-CA" i="0">
                          <a:solidFill>
                            <a:srgbClr val="000000"/>
                          </a:solidFill>
                          <a:latin typeface="Cambria Math" panose="02040503050406030204" pitchFamily="18" charset="0"/>
                        </a:rPr>
                        <m:t> </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𝜇</m:t>
                          </m:r>
                        </m:e>
                        <m:sub>
                          <m:r>
                            <a:rPr lang="en-CA" i="1">
                              <a:solidFill>
                                <a:srgbClr val="000000"/>
                              </a:solidFill>
                              <a:latin typeface="Cambria Math" panose="02040503050406030204" pitchFamily="18" charset="0"/>
                            </a:rPr>
                            <m:t>𝑅</m:t>
                          </m:r>
                          <m:r>
                            <a:rPr lang="en-CA" i="1">
                              <a:solidFill>
                                <a:srgbClr val="000000"/>
                              </a:solidFill>
                              <a:latin typeface="Cambria Math" panose="02040503050406030204" pitchFamily="18" charset="0"/>
                            </a:rPr>
                            <m:t>6</m:t>
                          </m:r>
                        </m:sub>
                      </m:sSub>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𝜇</m:t>
                          </m:r>
                        </m:e>
                        <m:sub>
                          <m:r>
                            <a:rPr lang="en-CA" i="1">
                              <a:solidFill>
                                <a:srgbClr val="000000"/>
                              </a:solidFill>
                              <a:latin typeface="Cambria Math" panose="02040503050406030204" pitchFamily="18" charset="0"/>
                            </a:rPr>
                            <m:t>𝐶</m:t>
                          </m:r>
                          <m:r>
                            <a:rPr lang="en-CA" i="1">
                              <a:solidFill>
                                <a:srgbClr val="000000"/>
                              </a:solidFill>
                              <a:latin typeface="Cambria Math" panose="02040503050406030204" pitchFamily="18" charset="0"/>
                            </a:rPr>
                            <m:t>1</m:t>
                          </m:r>
                        </m:sub>
                      </m:sSub>
                    </m:oMath>
                  </m:oMathPara>
                </a14:m>
                <a:endParaRPr lang="en-CA" dirty="0"/>
              </a:p>
            </p:txBody>
          </p:sp>
        </mc:Choice>
        <mc:Fallback xmlns="">
          <p:sp>
            <p:nvSpPr>
              <p:cNvPr id="48139" name="Object 31">
                <a:extLst>
                  <a:ext uri="{FF2B5EF4-FFF2-40B4-BE49-F238E27FC236}">
                    <a16:creationId xmlns:a16="http://schemas.microsoft.com/office/drawing/2014/main" id="{FE81140C-E630-4EC8-9E7D-1922ABBBD52C}"/>
                  </a:ext>
                </a:extLst>
              </p:cNvPr>
              <p:cNvSpPr txBox="1">
                <a:spLocks noRot="1" noChangeAspect="1" noMove="1" noResize="1" noEditPoints="1" noAdjustHandles="1" noChangeArrowheads="1" noChangeShapeType="1" noTextEdit="1"/>
              </p:cNvSpPr>
              <p:nvPr/>
            </p:nvSpPr>
            <p:spPr bwMode="auto">
              <a:xfrm>
                <a:off x="6807200" y="3687763"/>
                <a:ext cx="2655888" cy="509587"/>
              </a:xfrm>
              <a:prstGeom prst="rect">
                <a:avLst/>
              </a:prstGeom>
              <a:blipFill>
                <a:blip r:embed="rId6"/>
                <a:stretch>
                  <a:fillRect/>
                </a:stretch>
              </a:blipFill>
              <a:ln>
                <a:noFill/>
              </a:ln>
              <a:effectLst/>
            </p:spPr>
            <p:txBody>
              <a:bodyPr/>
              <a:lstStyle/>
              <a:p>
                <a:r>
                  <a:rPr lang="en-CA">
                    <a:noFill/>
                  </a:rPr>
                  <a:t> </a:t>
                </a:r>
              </a:p>
            </p:txBody>
          </p:sp>
        </mc:Fallback>
      </mc:AlternateContent>
      <p:sp>
        <p:nvSpPr>
          <p:cNvPr id="48140" name="Rectangle 32">
            <a:extLst>
              <a:ext uri="{FF2B5EF4-FFF2-40B4-BE49-F238E27FC236}">
                <a16:creationId xmlns:a16="http://schemas.microsoft.com/office/drawing/2014/main" id="{18ADF023-DEB8-491E-99B1-32BD96948554}"/>
              </a:ext>
            </a:extLst>
          </p:cNvPr>
          <p:cNvSpPr>
            <a:spLocks noChangeArrowheads="1"/>
          </p:cNvSpPr>
          <p:nvPr/>
        </p:nvSpPr>
        <p:spPr bwMode="auto">
          <a:xfrm>
            <a:off x="971548" y="4764881"/>
            <a:ext cx="103370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60363" indent="-360363">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r-CA" altLang="fr-FR" sz="2400" b="1" i="1" dirty="0">
                <a:solidFill>
                  <a:schemeClr val="tx2"/>
                </a:solidFill>
                <a:latin typeface="Calibri" panose="020F0502020204030204" pitchFamily="34" charset="0"/>
              </a:rPr>
              <a:t>Couche</a:t>
            </a:r>
            <a:r>
              <a:rPr lang="fr-CA" altLang="fr-FR" sz="2400" b="1" dirty="0">
                <a:solidFill>
                  <a:schemeClr val="tx2"/>
                </a:solidFill>
                <a:latin typeface="Calibri" panose="020F0502020204030204" pitchFamily="34" charset="0"/>
              </a:rPr>
              <a:t> 5</a:t>
            </a:r>
            <a:r>
              <a:rPr lang="fr-CA" altLang="fr-FR" sz="2400" dirty="0">
                <a:latin typeface="Calibri" panose="020F0502020204030204" pitchFamily="34" charset="0"/>
              </a:rPr>
              <a:t> :  Chaque neurone prend les ensembles flous précédents, écrêtés par la force des règles correspondantes, et les combine en un seul ensemble flou. Ce dernier est alors </a:t>
            </a:r>
            <a:r>
              <a:rPr lang="fr-CA" altLang="fr-FR" sz="2400" dirty="0" err="1">
                <a:latin typeface="Calibri" panose="020F0502020204030204" pitchFamily="34" charset="0"/>
              </a:rPr>
              <a:t>déflouïfié</a:t>
            </a:r>
            <a:r>
              <a:rPr lang="fr-CA" altLang="fr-FR" sz="2400" dirty="0">
                <a:latin typeface="Calibri" panose="020F0502020204030204" pitchFamily="34" charset="0"/>
              </a:rPr>
              <a:t> par une méthode standard.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Object 24">
            <a:extLst>
              <a:ext uri="{FF2B5EF4-FFF2-40B4-BE49-F238E27FC236}">
                <a16:creationId xmlns:a16="http://schemas.microsoft.com/office/drawing/2014/main" id="{3E946003-F000-44F2-9CAE-009FECFE6BB0}"/>
              </a:ext>
            </a:extLst>
          </p:cNvPr>
          <p:cNvGraphicFramePr>
            <a:graphicFrameLocks noChangeAspect="1"/>
          </p:cNvGraphicFramePr>
          <p:nvPr>
            <p:extLst>
              <p:ext uri="{D42A27DB-BD31-4B8C-83A1-F6EECF244321}">
                <p14:modId xmlns:p14="http://schemas.microsoft.com/office/powerpoint/2010/main" val="1203718756"/>
              </p:ext>
            </p:extLst>
          </p:nvPr>
        </p:nvGraphicFramePr>
        <p:xfrm>
          <a:off x="3173416" y="2614613"/>
          <a:ext cx="5526831" cy="3569353"/>
        </p:xfrm>
        <a:graphic>
          <a:graphicData uri="http://schemas.openxmlformats.org/presentationml/2006/ole">
            <mc:AlternateContent xmlns:mc="http://schemas.openxmlformats.org/markup-compatibility/2006">
              <mc:Choice xmlns:v="urn:schemas-microsoft-com:vml" Requires="v">
                <p:oleObj name="Picture" r:id="rId3" imgW="5710428" imgH="3686556" progId="Word.Picture.8">
                  <p:embed/>
                </p:oleObj>
              </mc:Choice>
              <mc:Fallback>
                <p:oleObj name="Picture" r:id="rId3" imgW="5710428" imgH="3686556" progId="Word.Picture.8">
                  <p:embed/>
                  <p:pic>
                    <p:nvPicPr>
                      <p:cNvPr id="50179" name="Object 24">
                        <a:extLst>
                          <a:ext uri="{FF2B5EF4-FFF2-40B4-BE49-F238E27FC236}">
                            <a16:creationId xmlns:a16="http://schemas.microsoft.com/office/drawing/2014/main" id="{3E946003-F000-44F2-9CAE-009FECFE6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16" y="2614613"/>
                        <a:ext cx="5526831" cy="3569353"/>
                      </a:xfrm>
                      <a:prstGeom prst="rect">
                        <a:avLst/>
                      </a:prstGeom>
                      <a:noFill/>
                      <a:ln>
                        <a:noFill/>
                      </a:ln>
                    </p:spPr>
                  </p:pic>
                </p:oleObj>
              </mc:Fallback>
            </mc:AlternateContent>
          </a:graphicData>
        </a:graphic>
      </p:graphicFrame>
      <p:sp>
        <p:nvSpPr>
          <p:cNvPr id="50180" name="Rectangle 26">
            <a:extLst>
              <a:ext uri="{FF2B5EF4-FFF2-40B4-BE49-F238E27FC236}">
                <a16:creationId xmlns:a16="http://schemas.microsoft.com/office/drawing/2014/main" id="{7C62D69F-7FF7-4778-A7D5-18B57CAA9551}"/>
              </a:ext>
            </a:extLst>
          </p:cNvPr>
          <p:cNvSpPr>
            <a:spLocks noChangeArrowheads="1"/>
          </p:cNvSpPr>
          <p:nvPr/>
        </p:nvSpPr>
        <p:spPr bwMode="auto">
          <a:xfrm>
            <a:off x="971549" y="1160466"/>
            <a:ext cx="1068349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marL="355600" indent="-3556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Clr>
                <a:srgbClr val="0070C0"/>
              </a:buClr>
              <a:buSzTx/>
              <a:buFont typeface="Wingdings" panose="05000000000000000000" pitchFamily="2" charset="2"/>
              <a:buChar char="§"/>
            </a:pPr>
            <a:r>
              <a:rPr lang="fr-CA" altLang="fr-FR" sz="2800" dirty="0">
                <a:latin typeface="Calibri" panose="020F0502020204030204" pitchFamily="34" charset="0"/>
              </a:rPr>
              <a:t>On utilise un algorithme de RNA pour trouver les poids</a:t>
            </a:r>
          </a:p>
          <a:p>
            <a:pPr marL="800100" lvl="1" indent="-342900">
              <a:buSzPct val="75000"/>
              <a:buFont typeface="Arial" panose="020B0604020202020204" pitchFamily="34" charset="0"/>
              <a:buChar char="•"/>
            </a:pPr>
            <a:r>
              <a:rPr lang="fr-CA" altLang="fr-FR" sz="2300" dirty="0">
                <a:latin typeface="Calibri" panose="020F0502020204030204" pitchFamily="34" charset="0"/>
              </a:rPr>
              <a:t>Exemple d’un système XOR inverse (x1, x2, y) avec deux étiquettes floues (S, L) pour chaque variable</a:t>
            </a:r>
          </a:p>
        </p:txBody>
      </p:sp>
      <p:sp>
        <p:nvSpPr>
          <p:cNvPr id="92187" name="Rectangle 27">
            <a:extLst>
              <a:ext uri="{FF2B5EF4-FFF2-40B4-BE49-F238E27FC236}">
                <a16:creationId xmlns:a16="http://schemas.microsoft.com/office/drawing/2014/main" id="{204EC436-E475-4911-9951-C9B72DCD1B0E}"/>
              </a:ext>
            </a:extLst>
          </p:cNvPr>
          <p:cNvSpPr>
            <a:spLocks noChangeArrowheads="1"/>
          </p:cNvSpPr>
          <p:nvPr/>
        </p:nvSpPr>
        <p:spPr bwMode="auto">
          <a:xfrm>
            <a:off x="971550" y="312741"/>
            <a:ext cx="8677275" cy="847725"/>
          </a:xfrm>
          <a:prstGeom prst="rect">
            <a:avLst/>
          </a:prstGeom>
          <a:noFill/>
          <a:ln w="12700">
            <a:noFill/>
            <a:miter lim="800000"/>
            <a:headEnd/>
            <a:tailEnd/>
          </a:ln>
          <a:effectLst/>
        </p:spPr>
        <p:txBody>
          <a:bodyPr lIns="90488" tIns="44450" rIns="90488" bIns="44450" anchor="ctr"/>
          <a:lstStyle/>
          <a:p>
            <a:pPr algn="ctr">
              <a:defRPr/>
            </a:pPr>
            <a:endParaRPr lang="fr-CA" sz="1050" b="1" dirty="0">
              <a:solidFill>
                <a:schemeClr val="tx2"/>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a:defRPr/>
            </a:pPr>
            <a:r>
              <a:rPr lang="fr-CA" sz="3600" dirty="0">
                <a:solidFill>
                  <a:srgbClr val="0070C0"/>
                </a:solidFill>
                <a:latin typeface="Calibri" panose="020F0502020204030204" pitchFamily="34" charset="0"/>
                <a:cs typeface="Calibri" panose="020F0502020204030204" pitchFamily="34" charset="0"/>
              </a:rPr>
              <a:t>Entraînement d’un système neuro-flou</a:t>
            </a:r>
            <a:endParaRPr lang="fr-CA" sz="4000" dirty="0">
              <a:solidFill>
                <a:srgbClr val="0070C0"/>
              </a:solidFill>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5">
            <a:extLst>
              <a:ext uri="{FF2B5EF4-FFF2-40B4-BE49-F238E27FC236}">
                <a16:creationId xmlns:a16="http://schemas.microsoft.com/office/drawing/2014/main" id="{BEFA9ED1-B35D-4FB9-9C51-95C27C87695D}"/>
              </a:ext>
            </a:extLst>
          </p:cNvPr>
          <p:cNvSpPr>
            <a:spLocks noChangeArrowheads="1"/>
          </p:cNvSpPr>
          <p:nvPr/>
        </p:nvSpPr>
        <p:spPr bwMode="auto">
          <a:xfrm>
            <a:off x="1028699" y="711203"/>
            <a:ext cx="105441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Clr>
                <a:schemeClr val="tx2"/>
              </a:buClr>
              <a:buFont typeface="Monotype Sorts" pitchFamily="2" charset="2"/>
              <a:buNone/>
            </a:pPr>
            <a:r>
              <a:rPr lang="en-GB" altLang="fr-FR" sz="3600" dirty="0">
                <a:solidFill>
                  <a:srgbClr val="0070C0"/>
                </a:solidFill>
                <a:latin typeface="Calibri" panose="020F0502020204030204" pitchFamily="34" charset="0"/>
                <a:cs typeface="Calibri" panose="020F0502020204030204" pitchFamily="34" charset="0"/>
              </a:rPr>
              <a:t>Mise en oeuvre avec un </a:t>
            </a:r>
            <a:r>
              <a:rPr lang="en-GB" altLang="fr-FR" sz="3600" dirty="0" err="1">
                <a:solidFill>
                  <a:srgbClr val="0070C0"/>
                </a:solidFill>
                <a:latin typeface="Calibri" panose="020F0502020204030204" pitchFamily="34" charset="0"/>
                <a:cs typeface="Calibri" panose="020F0502020204030204" pitchFamily="34" charset="0"/>
              </a:rPr>
              <a:t>système</a:t>
            </a:r>
            <a:r>
              <a:rPr lang="en-GB" altLang="fr-FR" sz="3600" dirty="0">
                <a:solidFill>
                  <a:srgbClr val="0070C0"/>
                </a:solidFill>
                <a:latin typeface="Calibri" panose="020F0502020204030204" pitchFamily="34" charset="0"/>
                <a:cs typeface="Calibri" panose="020F0502020204030204" pitchFamily="34" charset="0"/>
              </a:rPr>
              <a:t> neuro-</a:t>
            </a:r>
            <a:r>
              <a:rPr lang="en-GB" altLang="fr-FR" sz="3600" dirty="0" err="1">
                <a:solidFill>
                  <a:srgbClr val="0070C0"/>
                </a:solidFill>
                <a:latin typeface="Calibri" panose="020F0502020204030204" pitchFamily="34" charset="0"/>
                <a:cs typeface="Calibri" panose="020F0502020204030204" pitchFamily="34" charset="0"/>
              </a:rPr>
              <a:t>flou</a:t>
            </a:r>
            <a:r>
              <a:rPr lang="en-GB" altLang="fr-FR" sz="3600" dirty="0">
                <a:solidFill>
                  <a:srgbClr val="0070C0"/>
                </a:solidFill>
                <a:latin typeface="Calibri" panose="020F0502020204030204" pitchFamily="34" charset="0"/>
                <a:cs typeface="Calibri" panose="020F0502020204030204" pitchFamily="34" charset="0"/>
              </a:rPr>
              <a:t> à 5 </a:t>
            </a:r>
            <a:r>
              <a:rPr lang="en-GB" altLang="fr-FR" sz="3600" dirty="0" err="1">
                <a:solidFill>
                  <a:srgbClr val="0070C0"/>
                </a:solidFill>
                <a:latin typeface="Calibri" panose="020F0502020204030204" pitchFamily="34" charset="0"/>
                <a:cs typeface="Calibri" panose="020F0502020204030204" pitchFamily="34" charset="0"/>
              </a:rPr>
              <a:t>règles</a:t>
            </a:r>
            <a:r>
              <a:rPr lang="en-GB" altLang="fr-FR" sz="2800" dirty="0">
                <a:solidFill>
                  <a:srgbClr val="0070C0"/>
                </a:solidFill>
                <a:latin typeface="Calibri" panose="020F0502020204030204" pitchFamily="34" charset="0"/>
                <a:cs typeface="Calibri" panose="020F0502020204030204" pitchFamily="34" charset="0"/>
              </a:rPr>
              <a:t> </a:t>
            </a:r>
            <a:endParaRPr lang="en-US" altLang="fr-FR" sz="2800" dirty="0">
              <a:solidFill>
                <a:srgbClr val="0070C0"/>
              </a:solidFill>
              <a:latin typeface="Calibri" panose="020F0502020204030204" pitchFamily="34" charset="0"/>
              <a:cs typeface="Calibri" panose="020F0502020204030204" pitchFamily="34" charset="0"/>
            </a:endParaRPr>
          </a:p>
        </p:txBody>
      </p:sp>
      <p:graphicFrame>
        <p:nvGraphicFramePr>
          <p:cNvPr id="52230" name="Object 18">
            <a:extLst>
              <a:ext uri="{FF2B5EF4-FFF2-40B4-BE49-F238E27FC236}">
                <a16:creationId xmlns:a16="http://schemas.microsoft.com/office/drawing/2014/main" id="{69F1FFCE-889D-41F2-BA2D-C77D078DF375}"/>
              </a:ext>
            </a:extLst>
          </p:cNvPr>
          <p:cNvGraphicFramePr>
            <a:graphicFrameLocks noChangeAspect="1"/>
          </p:cNvGraphicFramePr>
          <p:nvPr>
            <p:extLst>
              <p:ext uri="{D42A27DB-BD31-4B8C-83A1-F6EECF244321}">
                <p14:modId xmlns:p14="http://schemas.microsoft.com/office/powerpoint/2010/main" val="1026862708"/>
              </p:ext>
            </p:extLst>
          </p:nvPr>
        </p:nvGraphicFramePr>
        <p:xfrm>
          <a:off x="1844675" y="1849438"/>
          <a:ext cx="8556625" cy="3422650"/>
        </p:xfrm>
        <a:graphic>
          <a:graphicData uri="http://schemas.openxmlformats.org/presentationml/2006/ole">
            <mc:AlternateContent xmlns:mc="http://schemas.openxmlformats.org/markup-compatibility/2006">
              <mc:Choice xmlns:v="urn:schemas-microsoft-com:vml" Requires="v">
                <p:oleObj name="Picture" r:id="rId3" imgW="5366880" imgH="2148120" progId="Word.Picture.8">
                  <p:embed/>
                </p:oleObj>
              </mc:Choice>
              <mc:Fallback>
                <p:oleObj name="Picture" r:id="rId3" imgW="5366880" imgH="2148120" progId="Word.Picture.8">
                  <p:embed/>
                  <p:pic>
                    <p:nvPicPr>
                      <p:cNvPr id="52230" name="Object 18">
                        <a:extLst>
                          <a:ext uri="{FF2B5EF4-FFF2-40B4-BE49-F238E27FC236}">
                            <a16:creationId xmlns:a16="http://schemas.microsoft.com/office/drawing/2014/main" id="{69F1FFCE-889D-41F2-BA2D-C77D078DF375}"/>
                          </a:ext>
                        </a:extLst>
                      </p:cNvPr>
                      <p:cNvPicPr>
                        <a:picLocks noChangeAspect="1" noChangeArrowheads="1"/>
                      </p:cNvPicPr>
                      <p:nvPr/>
                    </p:nvPicPr>
                    <p:blipFill>
                      <a:blip r:embed="rId4"/>
                      <a:srcRect/>
                      <a:stretch>
                        <a:fillRect/>
                      </a:stretch>
                    </p:blipFill>
                    <p:spPr bwMode="auto">
                      <a:xfrm>
                        <a:off x="1844675" y="1849438"/>
                        <a:ext cx="8556625"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8" name="Text Box 22">
            <a:extLst>
              <a:ext uri="{FF2B5EF4-FFF2-40B4-BE49-F238E27FC236}">
                <a16:creationId xmlns:a16="http://schemas.microsoft.com/office/drawing/2014/main" id="{7F3DB85B-B07D-45E5-AD49-BB866EFFB6F6}"/>
              </a:ext>
            </a:extLst>
          </p:cNvPr>
          <p:cNvSpPr txBox="1">
            <a:spLocks noChangeArrowheads="1"/>
          </p:cNvSpPr>
          <p:nvPr/>
        </p:nvSpPr>
        <p:spPr bwMode="auto">
          <a:xfrm>
            <a:off x="1028698" y="5650476"/>
            <a:ext cx="101951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Clr>
                <a:srgbClr val="0070C0"/>
              </a:buClr>
              <a:buSzPct val="85000"/>
              <a:buFont typeface="Wingdings" panose="05000000000000000000" pitchFamily="2" charset="2"/>
              <a:buChar char="§"/>
            </a:pPr>
            <a:r>
              <a:rPr lang="fr-CA" altLang="fr-FR" sz="2600" dirty="0">
                <a:latin typeface="Calibri" panose="020F0502020204030204" pitchFamily="34" charset="0"/>
              </a:rPr>
              <a:t>À la fin de l’apprentissage, le système a retenu seulement 4 règles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F6087BA3-C0C4-4F6A-91B3-2EACC0220D83}"/>
              </a:ext>
            </a:extLst>
          </p:cNvPr>
          <p:cNvSpPr>
            <a:spLocks noGrp="1"/>
          </p:cNvSpPr>
          <p:nvPr>
            <p:ph type="title"/>
          </p:nvPr>
        </p:nvSpPr>
        <p:spPr>
          <a:xfrm>
            <a:off x="1002988" y="396701"/>
            <a:ext cx="10546659" cy="1371600"/>
          </a:xfrm>
        </p:spPr>
        <p:txBody>
          <a:bodyPr/>
          <a:lstStyle/>
          <a:p>
            <a:r>
              <a:rPr lang="fr-CA" altLang="fr-FR" sz="3600" dirty="0">
                <a:solidFill>
                  <a:srgbClr val="0070C0"/>
                </a:solidFill>
                <a:latin typeface="Calibri" panose="020F0502020204030204" pitchFamily="34" charset="0"/>
                <a:cs typeface="Calibri" panose="020F0502020204030204" pitchFamily="34" charset="0"/>
              </a:rPr>
              <a:t>Plusieurs critères à considérer</a:t>
            </a:r>
          </a:p>
        </p:txBody>
      </p:sp>
      <p:sp>
        <p:nvSpPr>
          <p:cNvPr id="7171" name="Espace réservé du contenu 2">
            <a:extLst>
              <a:ext uri="{FF2B5EF4-FFF2-40B4-BE49-F238E27FC236}">
                <a16:creationId xmlns:a16="http://schemas.microsoft.com/office/drawing/2014/main" id="{D2A431A5-59A0-4F5A-B46C-E15130F1B7FE}"/>
              </a:ext>
            </a:extLst>
          </p:cNvPr>
          <p:cNvSpPr>
            <a:spLocks noGrp="1"/>
          </p:cNvSpPr>
          <p:nvPr>
            <p:ph idx="1"/>
          </p:nvPr>
        </p:nvSpPr>
        <p:spPr>
          <a:xfrm>
            <a:off x="1066077" y="1659595"/>
            <a:ext cx="10122935" cy="4845213"/>
          </a:xfrm>
        </p:spPr>
        <p:txBody>
          <a:bodyPr>
            <a:normAutofit lnSpcReduction="10000"/>
          </a:bodyPr>
          <a:lstStyle/>
          <a:p>
            <a:pPr>
              <a:lnSpc>
                <a:spcPct val="100000"/>
              </a:lnSpc>
              <a:spcBef>
                <a:spcPts val="600"/>
              </a:spcBef>
              <a:buClr>
                <a:srgbClr val="0070C0"/>
              </a:buClr>
              <a:buSzPct val="90000"/>
              <a:buFont typeface="Wingdings" panose="05000000000000000000" pitchFamily="2" charset="2"/>
              <a:buChar char="§"/>
            </a:pPr>
            <a:r>
              <a:rPr lang="fr-CA" altLang="fr-FR" sz="2600" dirty="0"/>
              <a:t>Taille des données</a:t>
            </a:r>
          </a:p>
          <a:p>
            <a:pPr lvl="1">
              <a:lnSpc>
                <a:spcPct val="100000"/>
              </a:lnSpc>
              <a:spcBef>
                <a:spcPts val="600"/>
              </a:spcBef>
            </a:pPr>
            <a:r>
              <a:rPr lang="fr-CA" altLang="fr-FR" sz="2000" dirty="0"/>
              <a:t>Certains algorithmes sont meilleurs pour les données massives, d’autres pour les petits ensembles</a:t>
            </a:r>
          </a:p>
          <a:p>
            <a:pPr>
              <a:lnSpc>
                <a:spcPct val="100000"/>
              </a:lnSpc>
              <a:spcBef>
                <a:spcPts val="600"/>
              </a:spcBef>
              <a:buClr>
                <a:srgbClr val="0070C0"/>
              </a:buClr>
              <a:buSzPct val="90000"/>
              <a:buFont typeface="Wingdings" panose="05000000000000000000" pitchFamily="2" charset="2"/>
              <a:buChar char="§"/>
            </a:pPr>
            <a:r>
              <a:rPr lang="fr-CA" altLang="fr-FR" sz="2600" dirty="0"/>
              <a:t>Apprentissage</a:t>
            </a:r>
          </a:p>
          <a:p>
            <a:pPr lvl="1">
              <a:lnSpc>
                <a:spcPct val="100000"/>
              </a:lnSpc>
              <a:spcBef>
                <a:spcPts val="600"/>
              </a:spcBef>
            </a:pPr>
            <a:r>
              <a:rPr lang="fr-CA" altLang="fr-FR" sz="2000" dirty="0"/>
              <a:t>Supervisé, non supervisé, semi-supervisé, par renforcement</a:t>
            </a:r>
          </a:p>
          <a:p>
            <a:pPr>
              <a:lnSpc>
                <a:spcPct val="100000"/>
              </a:lnSpc>
              <a:spcBef>
                <a:spcPts val="600"/>
              </a:spcBef>
              <a:buClr>
                <a:srgbClr val="0070C0"/>
              </a:buClr>
              <a:buSzPct val="90000"/>
              <a:buFont typeface="Wingdings" panose="05000000000000000000" pitchFamily="2" charset="2"/>
              <a:buChar char="§"/>
            </a:pPr>
            <a:r>
              <a:rPr lang="fr-CA" altLang="fr-FR" sz="2600" dirty="0"/>
              <a:t>Application</a:t>
            </a:r>
          </a:p>
          <a:p>
            <a:pPr lvl="1">
              <a:lnSpc>
                <a:spcPct val="100000"/>
              </a:lnSpc>
              <a:spcBef>
                <a:spcPts val="600"/>
              </a:spcBef>
            </a:pPr>
            <a:r>
              <a:rPr lang="fr-CA" altLang="fr-FR" sz="2100" dirty="0"/>
              <a:t>Classification, catégorisation, prise de décision, prédiction, optimisation</a:t>
            </a:r>
          </a:p>
          <a:p>
            <a:pPr>
              <a:lnSpc>
                <a:spcPct val="100000"/>
              </a:lnSpc>
              <a:spcBef>
                <a:spcPts val="600"/>
              </a:spcBef>
              <a:buClr>
                <a:srgbClr val="0070C0"/>
              </a:buClr>
              <a:buSzPct val="90000"/>
              <a:buFont typeface="Wingdings" panose="05000000000000000000" pitchFamily="2" charset="2"/>
              <a:buChar char="§"/>
            </a:pPr>
            <a:r>
              <a:rPr lang="fr-CA" altLang="fr-FR" sz="2600" dirty="0"/>
              <a:t>Modèle </a:t>
            </a:r>
          </a:p>
          <a:p>
            <a:pPr lvl="1">
              <a:lnSpc>
                <a:spcPct val="100000"/>
              </a:lnSpc>
              <a:spcBef>
                <a:spcPts val="600"/>
              </a:spcBef>
            </a:pPr>
            <a:r>
              <a:rPr lang="fr-CA" altLang="fr-FR" sz="2100" dirty="0"/>
              <a:t>Linéaire, non-linéaire</a:t>
            </a:r>
          </a:p>
          <a:p>
            <a:pPr>
              <a:lnSpc>
                <a:spcPct val="100000"/>
              </a:lnSpc>
              <a:spcBef>
                <a:spcPts val="600"/>
              </a:spcBef>
              <a:buClr>
                <a:srgbClr val="0070C0"/>
              </a:buClr>
              <a:buSzPct val="90000"/>
              <a:buFont typeface="Wingdings" panose="05000000000000000000" pitchFamily="2" charset="2"/>
              <a:buChar char="§"/>
            </a:pPr>
            <a:r>
              <a:rPr lang="fr-CA" altLang="fr-FR" sz="2600" dirty="0"/>
              <a:t>Performance</a:t>
            </a:r>
          </a:p>
          <a:p>
            <a:pPr lvl="1">
              <a:lnSpc>
                <a:spcPct val="100000"/>
              </a:lnSpc>
              <a:spcBef>
                <a:spcPts val="600"/>
              </a:spcBef>
            </a:pPr>
            <a:r>
              <a:rPr lang="fr-CA" altLang="fr-FR" sz="2100" dirty="0"/>
              <a:t>Précision, biais, variance, etc.</a:t>
            </a:r>
          </a:p>
          <a:p>
            <a:pPr>
              <a:lnSpc>
                <a:spcPct val="100000"/>
              </a:lnSpc>
              <a:spcBef>
                <a:spcPts val="600"/>
              </a:spcBef>
              <a:buClr>
                <a:srgbClr val="0070C0"/>
              </a:buClr>
              <a:buSzPct val="90000"/>
              <a:buFont typeface="Wingdings" panose="05000000000000000000" pitchFamily="2" charset="2"/>
              <a:buChar char="§"/>
            </a:pPr>
            <a:r>
              <a:rPr lang="fr-CA" altLang="fr-FR" sz="2600" dirty="0"/>
              <a:t>Facilité de mise en œuvre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7">
            <a:extLst>
              <a:ext uri="{FF2B5EF4-FFF2-40B4-BE49-F238E27FC236}">
                <a16:creationId xmlns:a16="http://schemas.microsoft.com/office/drawing/2014/main" id="{BE92113D-9376-4E6C-AFDF-5F3448417058}"/>
              </a:ext>
            </a:extLst>
          </p:cNvPr>
          <p:cNvSpPr>
            <a:spLocks noChangeArrowheads="1"/>
          </p:cNvSpPr>
          <p:nvPr/>
        </p:nvSpPr>
        <p:spPr bwMode="auto">
          <a:xfrm>
            <a:off x="900113" y="1506541"/>
            <a:ext cx="10964675"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ts val="600"/>
              </a:spcBef>
              <a:buClr>
                <a:srgbClr val="0070C0"/>
              </a:buClr>
              <a:buSzPct val="85000"/>
              <a:buFont typeface="Wingdings" panose="05000000000000000000" pitchFamily="2" charset="2"/>
              <a:buChar char="§"/>
            </a:pPr>
            <a:r>
              <a:rPr lang="fr-CA" altLang="fr-FR" sz="2600" dirty="0">
                <a:latin typeface="Calibri" panose="020F0502020204030204" pitchFamily="34" charset="0"/>
              </a:rPr>
              <a:t>L’inclusion de connaissances du domaine (e.g., intervention d’un expert) peut améliorer l’apprentissage, surtout lorsque les données représentatives sont rares.</a:t>
            </a:r>
          </a:p>
          <a:p>
            <a:pPr>
              <a:spcBef>
                <a:spcPts val="600"/>
              </a:spcBef>
              <a:buClr>
                <a:srgbClr val="0070C0"/>
              </a:buClr>
              <a:buSzPct val="85000"/>
              <a:buFont typeface="Wingdings" panose="05000000000000000000" pitchFamily="2" charset="2"/>
              <a:buChar char="§"/>
            </a:pPr>
            <a:r>
              <a:rPr lang="fr-CA" altLang="fr-FR" sz="2600" dirty="0">
                <a:latin typeface="Calibri" panose="020F0502020204030204" pitchFamily="34" charset="0"/>
              </a:rPr>
              <a:t>Mais un expert peut se tromper ou fournir des règles redondantes ! Le système devrait pouvoir identifier les mauvaises règles et corriger la situation.</a:t>
            </a:r>
          </a:p>
          <a:p>
            <a:pPr marL="800100" lvl="1" indent="-342900">
              <a:spcBef>
                <a:spcPts val="600"/>
              </a:spcBef>
              <a:buSzPct val="75000"/>
              <a:buFont typeface="Arial" panose="020B0604020202020204" pitchFamily="34" charset="0"/>
              <a:buChar char="•"/>
            </a:pPr>
            <a:r>
              <a:rPr lang="fr-CA" altLang="fr-FR" sz="2300" dirty="0">
                <a:latin typeface="Calibri" panose="020F0502020204030204" pitchFamily="34" charset="0"/>
              </a:rPr>
              <a:t>Ex. du ou-exclusif : un expert suggère 8 règles floues avec des poids initiaux de 0.5 pour les couches 3 et 4, mais le </a:t>
            </a:r>
            <a:r>
              <a:rPr lang="fr-CA" altLang="fr-FR" sz="2300">
                <a:latin typeface="Calibri" panose="020F0502020204030204" pitchFamily="34" charset="0"/>
              </a:rPr>
              <a:t>système va éliminer </a:t>
            </a:r>
            <a:r>
              <a:rPr lang="fr-CA" altLang="fr-FR" sz="2300" dirty="0">
                <a:latin typeface="Calibri" panose="020F0502020204030204" pitchFamily="34" charset="0"/>
              </a:rPr>
              <a:t>les règles superflues, par exemple en éliminant celles dont le poids est &lt; 0.1.</a:t>
            </a:r>
          </a:p>
        </p:txBody>
      </p:sp>
      <p:sp>
        <p:nvSpPr>
          <p:cNvPr id="94229" name="Rectangle 21">
            <a:extLst>
              <a:ext uri="{FF2B5EF4-FFF2-40B4-BE49-F238E27FC236}">
                <a16:creationId xmlns:a16="http://schemas.microsoft.com/office/drawing/2014/main" id="{6D6D38B9-6197-41C1-B345-24C212FBC59C}"/>
              </a:ext>
            </a:extLst>
          </p:cNvPr>
          <p:cNvSpPr>
            <a:spLocks noChangeArrowheads="1"/>
          </p:cNvSpPr>
          <p:nvPr/>
        </p:nvSpPr>
        <p:spPr bwMode="auto">
          <a:xfrm>
            <a:off x="900113" y="457202"/>
            <a:ext cx="8415337" cy="847725"/>
          </a:xfrm>
          <a:prstGeom prst="rect">
            <a:avLst/>
          </a:prstGeom>
          <a:noFill/>
          <a:ln w="12700">
            <a:noFill/>
            <a:miter lim="800000"/>
            <a:headEnd/>
            <a:tailEnd/>
          </a:ln>
          <a:effectLst/>
        </p:spPr>
        <p:txBody>
          <a:bodyPr lIns="90488" tIns="44450" rIns="90488" bIns="44450" anchor="ctr"/>
          <a:lstStyle/>
          <a:p>
            <a:pPr>
              <a:defRPr/>
            </a:pPr>
            <a:r>
              <a:rPr lang="fr-CA" sz="3600" dirty="0">
                <a:solidFill>
                  <a:srgbClr val="0070C0"/>
                </a:solidFill>
                <a:latin typeface="Calibri" panose="020F0502020204030204" pitchFamily="34" charset="0"/>
                <a:cs typeface="Calibri" panose="020F0502020204030204" pitchFamily="34" charset="0"/>
              </a:rPr>
              <a:t>Inclusion de connaissances a priori</a:t>
            </a:r>
          </a:p>
        </p:txBody>
      </p:sp>
      <p:graphicFrame>
        <p:nvGraphicFramePr>
          <p:cNvPr id="2" name="Object 21">
            <a:extLst>
              <a:ext uri="{FF2B5EF4-FFF2-40B4-BE49-F238E27FC236}">
                <a16:creationId xmlns:a16="http://schemas.microsoft.com/office/drawing/2014/main" id="{EB6C964B-B313-FB39-EBF9-51B8F43C9092}"/>
              </a:ext>
            </a:extLst>
          </p:cNvPr>
          <p:cNvGraphicFramePr>
            <a:graphicFrameLocks noChangeAspect="1"/>
          </p:cNvGraphicFramePr>
          <p:nvPr>
            <p:extLst>
              <p:ext uri="{D42A27DB-BD31-4B8C-83A1-F6EECF244321}">
                <p14:modId xmlns:p14="http://schemas.microsoft.com/office/powerpoint/2010/main" val="216932148"/>
              </p:ext>
            </p:extLst>
          </p:nvPr>
        </p:nvGraphicFramePr>
        <p:xfrm>
          <a:off x="3330389" y="4849347"/>
          <a:ext cx="4491317" cy="1797192"/>
        </p:xfrm>
        <a:graphic>
          <a:graphicData uri="http://schemas.openxmlformats.org/presentationml/2006/ole">
            <mc:AlternateContent xmlns:mc="http://schemas.openxmlformats.org/markup-compatibility/2006">
              <mc:Choice xmlns:v="urn:schemas-microsoft-com:vml" Requires="v">
                <p:oleObj name="Picture" r:id="rId3" imgW="5367528" imgH="2148840" progId="Word.Picture.8">
                  <p:embed/>
                </p:oleObj>
              </mc:Choice>
              <mc:Fallback>
                <p:oleObj name="Picture" r:id="rId3" imgW="5367528" imgH="2148840" progId="Word.Picture.8">
                  <p:embed/>
                  <p:pic>
                    <p:nvPicPr>
                      <p:cNvPr id="2" name="Object 21">
                        <a:extLst>
                          <a:ext uri="{FF2B5EF4-FFF2-40B4-BE49-F238E27FC236}">
                            <a16:creationId xmlns:a16="http://schemas.microsoft.com/office/drawing/2014/main" id="{EB6C964B-B313-FB39-EBF9-51B8F43C9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389" y="4849347"/>
                        <a:ext cx="4491317" cy="1797192"/>
                      </a:xfrm>
                      <a:prstGeom prst="rect">
                        <a:avLst/>
                      </a:prstGeom>
                      <a:noFill/>
                      <a:ln>
                        <a:noFill/>
                      </a:ln>
                      <a:effec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2D0C826-9FD2-4C12-8646-252930DCE9A6}"/>
              </a:ext>
            </a:extLst>
          </p:cNvPr>
          <p:cNvSpPr>
            <a:spLocks noChangeArrowheads="1"/>
          </p:cNvSpPr>
          <p:nvPr/>
        </p:nvSpPr>
        <p:spPr bwMode="auto">
          <a:xfrm>
            <a:off x="885825" y="409575"/>
            <a:ext cx="978217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3600" dirty="0">
                <a:solidFill>
                  <a:srgbClr val="0070C0"/>
                </a:solidFill>
                <a:latin typeface="Calibri" panose="020F0502020204030204" pitchFamily="34" charset="0"/>
                <a:cs typeface="Calibri" panose="020F0502020204030204" pitchFamily="34" charset="0"/>
              </a:rPr>
              <a:t>ANFIS: Adaptive Neuro-</a:t>
            </a:r>
            <a:r>
              <a:rPr lang="fr-CA" altLang="fr-FR" sz="3600" dirty="0" err="1">
                <a:solidFill>
                  <a:srgbClr val="0070C0"/>
                </a:solidFill>
                <a:latin typeface="Calibri" panose="020F0502020204030204" pitchFamily="34" charset="0"/>
                <a:cs typeface="Calibri" panose="020F0502020204030204" pitchFamily="34" charset="0"/>
              </a:rPr>
              <a:t>Fuzzy</a:t>
            </a:r>
            <a:r>
              <a:rPr lang="fr-CA" altLang="fr-FR" sz="3600" dirty="0">
                <a:solidFill>
                  <a:srgbClr val="0070C0"/>
                </a:solidFill>
                <a:latin typeface="Calibri" panose="020F0502020204030204" pitchFamily="34" charset="0"/>
                <a:cs typeface="Calibri" panose="020F0502020204030204" pitchFamily="34" charset="0"/>
              </a:rPr>
              <a:t> </a:t>
            </a:r>
            <a:r>
              <a:rPr lang="fr-CA" altLang="fr-FR" sz="3600" dirty="0" err="1">
                <a:solidFill>
                  <a:srgbClr val="0070C0"/>
                </a:solidFill>
                <a:latin typeface="Calibri" panose="020F0502020204030204" pitchFamily="34" charset="0"/>
                <a:cs typeface="Calibri" panose="020F0502020204030204" pitchFamily="34" charset="0"/>
              </a:rPr>
              <a:t>Inference</a:t>
            </a:r>
            <a:r>
              <a:rPr lang="fr-CA" altLang="fr-FR" sz="3600" dirty="0">
                <a:solidFill>
                  <a:srgbClr val="0070C0"/>
                </a:solidFill>
                <a:latin typeface="Calibri" panose="020F0502020204030204" pitchFamily="34" charset="0"/>
                <a:cs typeface="Calibri" panose="020F0502020204030204" pitchFamily="34" charset="0"/>
              </a:rPr>
              <a:t> System</a:t>
            </a:r>
          </a:p>
        </p:txBody>
      </p:sp>
      <p:sp>
        <p:nvSpPr>
          <p:cNvPr id="66563" name="Rectangle 3">
            <a:extLst>
              <a:ext uri="{FF2B5EF4-FFF2-40B4-BE49-F238E27FC236}">
                <a16:creationId xmlns:a16="http://schemas.microsoft.com/office/drawing/2014/main" id="{C7A961F5-83AC-4BF6-A518-FCFF65BA604B}"/>
              </a:ext>
            </a:extLst>
          </p:cNvPr>
          <p:cNvSpPr>
            <a:spLocks noChangeArrowheads="1"/>
          </p:cNvSpPr>
          <p:nvPr/>
        </p:nvSpPr>
        <p:spPr bwMode="auto">
          <a:xfrm>
            <a:off x="885825" y="1711328"/>
            <a:ext cx="10575551"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55600" indent="-3556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812800" indent="-3556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903288">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342900" indent="-342900">
              <a:buClr>
                <a:srgbClr val="0070C0"/>
              </a:buClr>
              <a:buSzPct val="85000"/>
              <a:buFont typeface="Wingdings" panose="05000000000000000000" pitchFamily="2" charset="2"/>
              <a:buChar char="§"/>
              <a:defRPr/>
            </a:pPr>
            <a:r>
              <a:rPr lang="fr-CA" altLang="fr-FR" sz="2400" dirty="0">
                <a:latin typeface="Calibri" panose="020F0502020204030204" pitchFamily="34" charset="0"/>
              </a:rPr>
              <a:t>Modèle de génération automatique de règles floues basé sur le modèle d’inférence de </a:t>
            </a:r>
            <a:r>
              <a:rPr lang="fr-CA" altLang="fr-FR" sz="2400" dirty="0" err="1">
                <a:latin typeface="Calibri" panose="020F0502020204030204" pitchFamily="34" charset="0"/>
              </a:rPr>
              <a:t>Sugeno</a:t>
            </a:r>
            <a:r>
              <a:rPr lang="fr-CA" altLang="fr-FR" sz="2400" dirty="0">
                <a:latin typeface="Calibri" panose="020F0502020204030204" pitchFamily="34" charset="0"/>
              </a:rPr>
              <a:t> :</a:t>
            </a:r>
          </a:p>
          <a:p>
            <a:pPr>
              <a:buClr>
                <a:schemeClr val="tx2"/>
              </a:buClr>
              <a:buFont typeface="Monotype Sorts" pitchFamily="2" charset="2"/>
              <a:buNone/>
              <a:defRPr/>
            </a:pPr>
            <a:endParaRPr lang="fr-CA" altLang="fr-FR" sz="900" dirty="0">
              <a:latin typeface="Calibri" panose="020F0502020204030204" pitchFamily="34" charset="0"/>
            </a:endParaRPr>
          </a:p>
          <a:p>
            <a:pPr lvl="2" algn="just">
              <a:spcBef>
                <a:spcPct val="0"/>
              </a:spcBef>
              <a:buClrTx/>
              <a:buSzTx/>
              <a:buFontTx/>
              <a:buNone/>
              <a:defRPr/>
            </a:pPr>
            <a:r>
              <a:rPr lang="fr-CA" altLang="fr-FR" dirty="0">
                <a:solidFill>
                  <a:srgbClr val="FF0000"/>
                </a:solidFill>
                <a:latin typeface="Calibri" panose="020F0502020204030204" pitchFamily="34" charset="0"/>
              </a:rPr>
              <a:t>IF</a:t>
            </a:r>
            <a:r>
              <a:rPr lang="fr-CA" altLang="fr-FR" dirty="0">
                <a:latin typeface="Calibri" panose="020F0502020204030204" pitchFamily="34" charset="0"/>
              </a:rPr>
              <a:t> </a:t>
            </a:r>
            <a:r>
              <a:rPr lang="fr-CA" altLang="fr-FR" i="1" dirty="0">
                <a:latin typeface="Calibri" panose="020F0502020204030204" pitchFamily="34" charset="0"/>
              </a:rPr>
              <a:t>x</a:t>
            </a:r>
            <a:r>
              <a:rPr lang="fr-CA" altLang="fr-FR" baseline="-25000" dirty="0">
                <a:latin typeface="Calibri" panose="020F0502020204030204" pitchFamily="34" charset="0"/>
              </a:rPr>
              <a:t>1</a:t>
            </a:r>
            <a:r>
              <a:rPr lang="fr-CA" altLang="fr-FR" dirty="0">
                <a:latin typeface="Calibri" panose="020F0502020204030204" pitchFamily="34" charset="0"/>
              </a:rPr>
              <a:t> </a:t>
            </a:r>
            <a:r>
              <a:rPr lang="fr-CA" altLang="fr-FR" dirty="0" err="1">
                <a:latin typeface="Calibri" panose="020F0502020204030204" pitchFamily="34" charset="0"/>
              </a:rPr>
              <a:t>is</a:t>
            </a:r>
            <a:r>
              <a:rPr lang="fr-CA" altLang="fr-FR" dirty="0">
                <a:latin typeface="Calibri" panose="020F0502020204030204" pitchFamily="34" charset="0"/>
              </a:rPr>
              <a:t> </a:t>
            </a:r>
            <a:r>
              <a:rPr lang="fr-CA" altLang="fr-FR" i="1" dirty="0">
                <a:latin typeface="Calibri" panose="020F0502020204030204" pitchFamily="34" charset="0"/>
              </a:rPr>
              <a:t>A</a:t>
            </a:r>
            <a:r>
              <a:rPr lang="fr-CA" altLang="fr-FR" baseline="-25000" dirty="0">
                <a:latin typeface="Calibri" panose="020F0502020204030204" pitchFamily="34" charset="0"/>
              </a:rPr>
              <a:t>1 </a:t>
            </a:r>
            <a:r>
              <a:rPr lang="fr-CA" altLang="fr-FR" dirty="0">
                <a:latin typeface="Calibri" panose="020F0502020204030204" pitchFamily="34" charset="0"/>
              </a:rPr>
              <a:t>AND </a:t>
            </a:r>
            <a:r>
              <a:rPr lang="fr-CA" altLang="fr-FR" i="1" dirty="0">
                <a:latin typeface="Calibri" panose="020F0502020204030204" pitchFamily="34" charset="0"/>
              </a:rPr>
              <a:t>x</a:t>
            </a:r>
            <a:r>
              <a:rPr lang="fr-CA" altLang="fr-FR" baseline="-25000" dirty="0">
                <a:latin typeface="Calibri" panose="020F0502020204030204" pitchFamily="34" charset="0"/>
              </a:rPr>
              <a:t>2</a:t>
            </a:r>
            <a:r>
              <a:rPr lang="fr-CA" altLang="fr-FR" dirty="0">
                <a:latin typeface="Calibri" panose="020F0502020204030204" pitchFamily="34" charset="0"/>
              </a:rPr>
              <a:t> </a:t>
            </a:r>
            <a:r>
              <a:rPr lang="fr-CA" altLang="fr-FR" dirty="0" err="1">
                <a:latin typeface="Calibri" panose="020F0502020204030204" pitchFamily="34" charset="0"/>
              </a:rPr>
              <a:t>is</a:t>
            </a:r>
            <a:r>
              <a:rPr lang="fr-CA" altLang="fr-FR" dirty="0">
                <a:latin typeface="Calibri" panose="020F0502020204030204" pitchFamily="34" charset="0"/>
              </a:rPr>
              <a:t> </a:t>
            </a:r>
            <a:r>
              <a:rPr lang="fr-CA" altLang="fr-FR" i="1" dirty="0">
                <a:latin typeface="Calibri" panose="020F0502020204030204" pitchFamily="34" charset="0"/>
              </a:rPr>
              <a:t>A</a:t>
            </a:r>
            <a:r>
              <a:rPr lang="fr-CA" altLang="fr-FR" baseline="-25000" dirty="0">
                <a:latin typeface="Calibri" panose="020F0502020204030204" pitchFamily="34" charset="0"/>
              </a:rPr>
              <a:t>2 </a:t>
            </a:r>
            <a:r>
              <a:rPr lang="fr-CA" altLang="fr-FR" baseline="30000" dirty="0">
                <a:latin typeface="Calibri" panose="020F0502020204030204" pitchFamily="34" charset="0"/>
              </a:rPr>
              <a:t> .  .  . </a:t>
            </a:r>
            <a:r>
              <a:rPr lang="fr-CA" altLang="fr-FR" dirty="0">
                <a:latin typeface="Calibri" panose="020F0502020204030204" pitchFamily="34" charset="0"/>
              </a:rPr>
              <a:t>AND </a:t>
            </a:r>
            <a:r>
              <a:rPr lang="fr-CA" altLang="fr-FR" i="1" dirty="0" err="1">
                <a:latin typeface="Calibri" panose="020F0502020204030204" pitchFamily="34" charset="0"/>
              </a:rPr>
              <a:t>x</a:t>
            </a:r>
            <a:r>
              <a:rPr lang="fr-CA" altLang="fr-FR" i="1" baseline="-25000" dirty="0" err="1">
                <a:latin typeface="Calibri" panose="020F0502020204030204" pitchFamily="34" charset="0"/>
              </a:rPr>
              <a:t>m</a:t>
            </a:r>
            <a:r>
              <a:rPr lang="fr-CA" altLang="fr-FR" dirty="0">
                <a:latin typeface="Calibri" panose="020F0502020204030204" pitchFamily="34" charset="0"/>
              </a:rPr>
              <a:t> </a:t>
            </a:r>
            <a:r>
              <a:rPr lang="fr-CA" altLang="fr-FR" dirty="0" err="1">
                <a:latin typeface="Calibri" panose="020F0502020204030204" pitchFamily="34" charset="0"/>
              </a:rPr>
              <a:t>is</a:t>
            </a:r>
            <a:r>
              <a:rPr lang="fr-CA" altLang="fr-FR" dirty="0">
                <a:latin typeface="Calibri" panose="020F0502020204030204" pitchFamily="34" charset="0"/>
              </a:rPr>
              <a:t> </a:t>
            </a:r>
            <a:r>
              <a:rPr lang="fr-CA" altLang="fr-FR" i="1" dirty="0">
                <a:latin typeface="Calibri" panose="020F0502020204030204" pitchFamily="34" charset="0"/>
              </a:rPr>
              <a:t>A</a:t>
            </a:r>
            <a:r>
              <a:rPr lang="fr-CA" altLang="fr-FR" i="1" baseline="-25000" dirty="0">
                <a:latin typeface="Calibri" panose="020F0502020204030204" pitchFamily="34" charset="0"/>
              </a:rPr>
              <a:t>m </a:t>
            </a:r>
            <a:r>
              <a:rPr lang="fr-CA" altLang="fr-FR" dirty="0">
                <a:solidFill>
                  <a:srgbClr val="FF0000"/>
                </a:solidFill>
                <a:latin typeface="Calibri" panose="020F0502020204030204" pitchFamily="34" charset="0"/>
              </a:rPr>
              <a:t>THEN</a:t>
            </a:r>
            <a:r>
              <a:rPr lang="fr-CA" altLang="fr-FR" dirty="0">
                <a:latin typeface="Calibri" panose="020F0502020204030204" pitchFamily="34" charset="0"/>
              </a:rPr>
              <a:t>   </a:t>
            </a:r>
            <a:r>
              <a:rPr lang="fr-CA" altLang="fr-FR" i="1" dirty="0">
                <a:latin typeface="Calibri" panose="020F0502020204030204" pitchFamily="34" charset="0"/>
              </a:rPr>
              <a:t>y</a:t>
            </a:r>
            <a:r>
              <a:rPr lang="fr-CA" altLang="fr-FR" dirty="0">
                <a:latin typeface="Calibri" panose="020F0502020204030204" pitchFamily="34" charset="0"/>
              </a:rPr>
              <a:t> = </a:t>
            </a:r>
            <a:r>
              <a:rPr lang="fr-CA" altLang="fr-FR" i="1" dirty="0">
                <a:latin typeface="Calibri" panose="020F0502020204030204" pitchFamily="34" charset="0"/>
              </a:rPr>
              <a:t>f</a:t>
            </a:r>
            <a:r>
              <a:rPr lang="fr-CA" altLang="fr-FR" dirty="0">
                <a:latin typeface="Calibri" panose="020F0502020204030204" pitchFamily="34" charset="0"/>
              </a:rPr>
              <a:t> (</a:t>
            </a:r>
            <a:r>
              <a:rPr lang="fr-CA" altLang="fr-FR" i="1" dirty="0">
                <a:latin typeface="Calibri" panose="020F0502020204030204" pitchFamily="34" charset="0"/>
              </a:rPr>
              <a:t>x</a:t>
            </a:r>
            <a:r>
              <a:rPr lang="fr-CA" altLang="fr-FR" baseline="-25000" dirty="0">
                <a:latin typeface="Calibri" panose="020F0502020204030204" pitchFamily="34" charset="0"/>
              </a:rPr>
              <a:t>1</a:t>
            </a:r>
            <a:r>
              <a:rPr lang="fr-CA" altLang="fr-FR" dirty="0">
                <a:latin typeface="Calibri" panose="020F0502020204030204" pitchFamily="34" charset="0"/>
              </a:rPr>
              <a:t>, </a:t>
            </a:r>
            <a:r>
              <a:rPr lang="fr-CA" altLang="fr-FR" i="1" dirty="0">
                <a:latin typeface="Calibri" panose="020F0502020204030204" pitchFamily="34" charset="0"/>
              </a:rPr>
              <a:t>x</a:t>
            </a:r>
            <a:r>
              <a:rPr lang="fr-CA" altLang="fr-FR" baseline="-25000" dirty="0">
                <a:latin typeface="Calibri" panose="020F0502020204030204" pitchFamily="34" charset="0"/>
              </a:rPr>
              <a:t>2</a:t>
            </a:r>
            <a:r>
              <a:rPr lang="fr-CA" altLang="fr-FR" dirty="0">
                <a:latin typeface="Calibri" panose="020F0502020204030204" pitchFamily="34" charset="0"/>
              </a:rPr>
              <a:t>, . . . , </a:t>
            </a:r>
            <a:r>
              <a:rPr lang="fr-CA" altLang="fr-FR" i="1" dirty="0" err="1">
                <a:latin typeface="Calibri" panose="020F0502020204030204" pitchFamily="34" charset="0"/>
              </a:rPr>
              <a:t>x</a:t>
            </a:r>
            <a:r>
              <a:rPr lang="fr-CA" altLang="fr-FR" i="1" baseline="-25000" dirty="0" err="1">
                <a:latin typeface="Calibri" panose="020F0502020204030204" pitchFamily="34" charset="0"/>
              </a:rPr>
              <a:t>m</a:t>
            </a:r>
            <a:r>
              <a:rPr lang="fr-CA" altLang="fr-FR" dirty="0">
                <a:latin typeface="Calibri" panose="020F0502020204030204" pitchFamily="34" charset="0"/>
              </a:rPr>
              <a:t>)</a:t>
            </a:r>
          </a:p>
          <a:p>
            <a:pPr>
              <a:spcBef>
                <a:spcPct val="0"/>
              </a:spcBef>
              <a:buClrTx/>
              <a:buSzTx/>
              <a:buFontTx/>
              <a:buNone/>
              <a:defRPr/>
            </a:pPr>
            <a:r>
              <a:rPr lang="fr-CA" altLang="fr-FR" sz="900" dirty="0">
                <a:latin typeface="Calibri" panose="020F0502020204030204" pitchFamily="34" charset="0"/>
              </a:rPr>
              <a:t>	</a:t>
            </a:r>
          </a:p>
          <a:p>
            <a:pPr>
              <a:spcBef>
                <a:spcPct val="0"/>
              </a:spcBef>
              <a:buClrTx/>
              <a:buSzTx/>
              <a:buFontTx/>
              <a:buNone/>
              <a:defRPr/>
            </a:pPr>
            <a:r>
              <a:rPr lang="fr-CA" altLang="fr-FR" sz="2000" dirty="0">
                <a:latin typeface="Calibri" panose="020F0502020204030204" pitchFamily="34" charset="0"/>
              </a:rPr>
              <a:t>	</a:t>
            </a:r>
            <a:r>
              <a:rPr lang="fr-CA" altLang="fr-FR" sz="2400" dirty="0">
                <a:latin typeface="Calibri" panose="020F0502020204030204" pitchFamily="34" charset="0"/>
              </a:rPr>
              <a:t>où </a:t>
            </a:r>
            <a:r>
              <a:rPr lang="fr-CA" altLang="fr-FR" sz="2400" i="1" dirty="0">
                <a:latin typeface="Calibri" panose="020F0502020204030204" pitchFamily="34" charset="0"/>
              </a:rPr>
              <a:t>x</a:t>
            </a:r>
            <a:r>
              <a:rPr lang="fr-CA" altLang="fr-FR" sz="2400" baseline="-25000" dirty="0">
                <a:latin typeface="Calibri" panose="020F0502020204030204" pitchFamily="34" charset="0"/>
              </a:rPr>
              <a:t>1</a:t>
            </a:r>
            <a:r>
              <a:rPr lang="fr-CA" altLang="fr-FR" sz="2400" dirty="0">
                <a:latin typeface="Calibri" panose="020F0502020204030204" pitchFamily="34" charset="0"/>
              </a:rPr>
              <a:t>, </a:t>
            </a:r>
            <a:r>
              <a:rPr lang="fr-CA" altLang="fr-FR" sz="2400" i="1" dirty="0">
                <a:latin typeface="Calibri" panose="020F0502020204030204" pitchFamily="34" charset="0"/>
              </a:rPr>
              <a:t>x</a:t>
            </a:r>
            <a:r>
              <a:rPr lang="fr-CA" altLang="fr-FR" sz="2400" baseline="-25000" dirty="0">
                <a:latin typeface="Calibri" panose="020F0502020204030204" pitchFamily="34" charset="0"/>
              </a:rPr>
              <a:t>2</a:t>
            </a:r>
            <a:r>
              <a:rPr lang="fr-CA" altLang="fr-FR" sz="2400" dirty="0">
                <a:latin typeface="Calibri" panose="020F0502020204030204" pitchFamily="34" charset="0"/>
              </a:rPr>
              <a:t>, . . . , </a:t>
            </a:r>
            <a:r>
              <a:rPr lang="fr-CA" altLang="fr-FR" sz="2400" i="1" dirty="0" err="1">
                <a:latin typeface="Calibri" panose="020F0502020204030204" pitchFamily="34" charset="0"/>
              </a:rPr>
              <a:t>x</a:t>
            </a:r>
            <a:r>
              <a:rPr lang="fr-CA" altLang="fr-FR" sz="2400" i="1" baseline="-25000" dirty="0" err="1">
                <a:latin typeface="Calibri" panose="020F0502020204030204" pitchFamily="34" charset="0"/>
              </a:rPr>
              <a:t>m</a:t>
            </a:r>
            <a:r>
              <a:rPr lang="fr-CA" altLang="fr-FR" sz="2400" dirty="0">
                <a:latin typeface="Calibri" panose="020F0502020204030204" pitchFamily="34" charset="0"/>
              </a:rPr>
              <a:t> sont les variables d’entrée et </a:t>
            </a:r>
            <a:r>
              <a:rPr lang="fr-CA" altLang="fr-FR" sz="2400" i="1" dirty="0">
                <a:latin typeface="Calibri" panose="020F0502020204030204" pitchFamily="34" charset="0"/>
              </a:rPr>
              <a:t>A</a:t>
            </a:r>
            <a:r>
              <a:rPr lang="fr-CA" altLang="fr-FR" sz="2400" baseline="-25000" dirty="0">
                <a:latin typeface="Calibri" panose="020F0502020204030204" pitchFamily="34" charset="0"/>
              </a:rPr>
              <a:t>1</a:t>
            </a:r>
            <a:r>
              <a:rPr lang="fr-CA" altLang="fr-FR" sz="2400" dirty="0">
                <a:latin typeface="Calibri" panose="020F0502020204030204" pitchFamily="34" charset="0"/>
              </a:rPr>
              <a:t>, </a:t>
            </a:r>
            <a:r>
              <a:rPr lang="fr-CA" altLang="fr-FR" sz="2400" i="1" dirty="0">
                <a:latin typeface="Calibri" panose="020F0502020204030204" pitchFamily="34" charset="0"/>
              </a:rPr>
              <a:t>A</a:t>
            </a:r>
            <a:r>
              <a:rPr lang="fr-CA" altLang="fr-FR" sz="2400" baseline="-25000" dirty="0">
                <a:latin typeface="Calibri" panose="020F0502020204030204" pitchFamily="34" charset="0"/>
              </a:rPr>
              <a:t>2</a:t>
            </a:r>
            <a:r>
              <a:rPr lang="fr-CA" altLang="fr-FR" sz="2400" dirty="0">
                <a:latin typeface="Calibri" panose="020F0502020204030204" pitchFamily="34" charset="0"/>
              </a:rPr>
              <a:t>, . . . , </a:t>
            </a:r>
            <a:r>
              <a:rPr lang="fr-CA" altLang="fr-FR" sz="2400" i="1" dirty="0">
                <a:latin typeface="Calibri" panose="020F0502020204030204" pitchFamily="34" charset="0"/>
              </a:rPr>
              <a:t>A</a:t>
            </a:r>
            <a:r>
              <a:rPr lang="fr-CA" altLang="fr-FR" sz="2400" i="1" baseline="-25000" dirty="0">
                <a:latin typeface="Calibri" panose="020F0502020204030204" pitchFamily="34" charset="0"/>
              </a:rPr>
              <a:t>m</a:t>
            </a:r>
            <a:r>
              <a:rPr lang="fr-CA" altLang="fr-FR" sz="2400" dirty="0">
                <a:latin typeface="Calibri" panose="020F0502020204030204" pitchFamily="34" charset="0"/>
              </a:rPr>
              <a:t> les étiquettes des ensembles flous correspondants</a:t>
            </a:r>
          </a:p>
          <a:p>
            <a:pPr marL="342900" indent="-342900">
              <a:buClr>
                <a:srgbClr val="0070C0"/>
              </a:buClr>
              <a:buSzPct val="85000"/>
              <a:buFont typeface="Wingdings" panose="05000000000000000000" pitchFamily="2" charset="2"/>
              <a:buChar char="§"/>
              <a:defRPr/>
            </a:pPr>
            <a:r>
              <a:rPr lang="fr-CA" altLang="fr-FR" sz="2400" dirty="0">
                <a:latin typeface="Calibri" panose="020F0502020204030204" pitchFamily="34" charset="0"/>
              </a:rPr>
              <a:t>Lorsque :</a:t>
            </a:r>
          </a:p>
          <a:p>
            <a:pPr marL="800100" lvl="1" indent="-342900">
              <a:spcBef>
                <a:spcPts val="600"/>
              </a:spcBef>
              <a:buSzPct val="75000"/>
              <a:buFont typeface="Arial" panose="020B0604020202020204" pitchFamily="34" charset="0"/>
              <a:buChar char="•"/>
              <a:defRPr/>
            </a:pPr>
            <a:r>
              <a:rPr lang="fr-CA" altLang="fr-FR" sz="2300" dirty="0">
                <a:latin typeface="Calibri" panose="020F0502020204030204" pitchFamily="34" charset="0"/>
              </a:rPr>
              <a:t>y= k : on obtient un modèle d’ordre zéro et le conséquent est un singleton. </a:t>
            </a:r>
          </a:p>
          <a:p>
            <a:pPr marL="800100" lvl="1" indent="-342900">
              <a:spcBef>
                <a:spcPts val="600"/>
              </a:spcBef>
              <a:buSzPct val="75000"/>
              <a:buFont typeface="Arial" panose="020B0604020202020204" pitchFamily="34" charset="0"/>
              <a:buChar char="•"/>
              <a:defRPr/>
            </a:pPr>
            <a:r>
              <a:rPr lang="fr-CA" altLang="fr-FR" sz="2300" dirty="0">
                <a:latin typeface="Calibri" panose="020F0502020204030204" pitchFamily="34" charset="0"/>
              </a:rPr>
              <a:t>y est une combinaison linéaire des entrées : y = k0 + k1 x1 + k2 x2 + . . . + km </a:t>
            </a:r>
            <a:r>
              <a:rPr lang="fr-CA" altLang="fr-FR" sz="2300" dirty="0" err="1">
                <a:latin typeface="Calibri" panose="020F0502020204030204" pitchFamily="34" charset="0"/>
              </a:rPr>
              <a:t>xm</a:t>
            </a:r>
            <a:r>
              <a:rPr lang="fr-CA" altLang="fr-FR" sz="2300" dirty="0">
                <a:latin typeface="Calibri" panose="020F0502020204030204" pitchFamily="34" charset="0"/>
              </a:rPr>
              <a:t>, </a:t>
            </a:r>
          </a:p>
          <a:p>
            <a:pPr marL="457200" lvl="1" indent="0">
              <a:spcBef>
                <a:spcPts val="600"/>
              </a:spcBef>
              <a:buSzPct val="75000"/>
              <a:buNone/>
              <a:defRPr/>
            </a:pPr>
            <a:r>
              <a:rPr lang="fr-CA" altLang="fr-FR" sz="2300" dirty="0">
                <a:latin typeface="Calibri" panose="020F0502020204030204" pitchFamily="34" charset="0"/>
              </a:rPr>
              <a:t>     on obtient un modèle de </a:t>
            </a:r>
            <a:r>
              <a:rPr lang="fr-CA" altLang="fr-FR" sz="2300" dirty="0" err="1">
                <a:latin typeface="Calibri" panose="020F0502020204030204" pitchFamily="34" charset="0"/>
              </a:rPr>
              <a:t>Sugeno</a:t>
            </a:r>
            <a:r>
              <a:rPr lang="fr-CA" altLang="fr-FR" sz="2300" dirty="0">
                <a:latin typeface="Calibri" panose="020F0502020204030204" pitchFamily="34" charset="0"/>
              </a:rPr>
              <a:t> de premier ordre.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8">
            <a:extLst>
              <a:ext uri="{FF2B5EF4-FFF2-40B4-BE49-F238E27FC236}">
                <a16:creationId xmlns:a16="http://schemas.microsoft.com/office/drawing/2014/main" id="{599C7E52-8363-4778-8113-F89D0E2B357B}"/>
              </a:ext>
            </a:extLst>
          </p:cNvPr>
          <p:cNvGrpSpPr>
            <a:grpSpLocks/>
          </p:cNvGrpSpPr>
          <p:nvPr/>
        </p:nvGrpSpPr>
        <p:grpSpPr bwMode="auto">
          <a:xfrm>
            <a:off x="1717675" y="1625600"/>
            <a:ext cx="8724900" cy="4224338"/>
            <a:chOff x="122" y="1408"/>
            <a:chExt cx="5496" cy="2661"/>
          </a:xfrm>
        </p:grpSpPr>
        <p:sp>
          <p:nvSpPr>
            <p:cNvPr id="60420" name="Rectangle 24">
              <a:extLst>
                <a:ext uri="{FF2B5EF4-FFF2-40B4-BE49-F238E27FC236}">
                  <a16:creationId xmlns:a16="http://schemas.microsoft.com/office/drawing/2014/main" id="{0D6724AF-35D5-43A7-B3F8-9A34F75A2E08}"/>
                </a:ext>
              </a:extLst>
            </p:cNvPr>
            <p:cNvSpPr>
              <a:spLocks noChangeArrowheads="1"/>
            </p:cNvSpPr>
            <p:nvPr/>
          </p:nvSpPr>
          <p:spPr bwMode="auto">
            <a:xfrm>
              <a:off x="122" y="1430"/>
              <a:ext cx="5496" cy="2639"/>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graphicFrame>
          <p:nvGraphicFramePr>
            <p:cNvPr id="60421" name="Object 25">
              <a:extLst>
                <a:ext uri="{FF2B5EF4-FFF2-40B4-BE49-F238E27FC236}">
                  <a16:creationId xmlns:a16="http://schemas.microsoft.com/office/drawing/2014/main" id="{0FE15D0C-CC79-46E1-9BFB-8DB8AEAC896C}"/>
                </a:ext>
              </a:extLst>
            </p:cNvPr>
            <p:cNvGraphicFramePr>
              <a:graphicFrameLocks noChangeAspect="1"/>
            </p:cNvGraphicFramePr>
            <p:nvPr/>
          </p:nvGraphicFramePr>
          <p:xfrm>
            <a:off x="165" y="1408"/>
            <a:ext cx="5416" cy="2619"/>
          </p:xfrm>
          <a:graphic>
            <a:graphicData uri="http://schemas.openxmlformats.org/presentationml/2006/ole">
              <mc:AlternateContent xmlns:mc="http://schemas.openxmlformats.org/markup-compatibility/2006">
                <mc:Choice xmlns:v="urn:schemas-microsoft-com:vml" Requires="v">
                  <p:oleObj name="Picture" r:id="rId3" imgW="4941716" imgH="2388699" progId="Word.Picture.8">
                    <p:embed/>
                  </p:oleObj>
                </mc:Choice>
                <mc:Fallback>
                  <p:oleObj name="Picture" r:id="rId3" imgW="4941716" imgH="2388699" progId="Word.Picture.8">
                    <p:embed/>
                    <p:pic>
                      <p:nvPicPr>
                        <p:cNvPr id="60421" name="Object 25">
                          <a:extLst>
                            <a:ext uri="{FF2B5EF4-FFF2-40B4-BE49-F238E27FC236}">
                              <a16:creationId xmlns:a16="http://schemas.microsoft.com/office/drawing/2014/main" id="{0FE15D0C-CC79-46E1-9BFB-8DB8AEAC8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 y="1408"/>
                          <a:ext cx="5416" cy="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0419" name="Rectangle 27">
            <a:extLst>
              <a:ext uri="{FF2B5EF4-FFF2-40B4-BE49-F238E27FC236}">
                <a16:creationId xmlns:a16="http://schemas.microsoft.com/office/drawing/2014/main" id="{9B1D4A2B-6B8A-4754-B3E9-B37015BD9B1B}"/>
              </a:ext>
            </a:extLst>
          </p:cNvPr>
          <p:cNvSpPr>
            <a:spLocks noChangeArrowheads="1"/>
          </p:cNvSpPr>
          <p:nvPr/>
        </p:nvSpPr>
        <p:spPr bwMode="auto">
          <a:xfrm>
            <a:off x="942975" y="606425"/>
            <a:ext cx="93821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GB" altLang="fr-FR" sz="3600" dirty="0">
                <a:solidFill>
                  <a:srgbClr val="0070C0"/>
                </a:solidFill>
                <a:latin typeface="Calibri" panose="020F0502020204030204" pitchFamily="34" charset="0"/>
                <a:cs typeface="Calibri" panose="020F0502020204030204" pitchFamily="34" charset="0"/>
              </a:rPr>
              <a:t>Architecture du </a:t>
            </a:r>
            <a:r>
              <a:rPr lang="en-GB" altLang="fr-FR" sz="3600" dirty="0" err="1">
                <a:solidFill>
                  <a:srgbClr val="0070C0"/>
                </a:solidFill>
                <a:latin typeface="Calibri" panose="020F0502020204030204" pitchFamily="34" charset="0"/>
                <a:cs typeface="Calibri" panose="020F0502020204030204" pitchFamily="34" charset="0"/>
              </a:rPr>
              <a:t>réseau</a:t>
            </a:r>
            <a:r>
              <a:rPr lang="en-GB" altLang="fr-FR" sz="3600" dirty="0">
                <a:solidFill>
                  <a:srgbClr val="0070C0"/>
                </a:solidFill>
                <a:latin typeface="Calibri" panose="020F0502020204030204" pitchFamily="34" charset="0"/>
                <a:cs typeface="Calibri" panose="020F0502020204030204" pitchFamily="34" charset="0"/>
              </a:rPr>
              <a:t> ANFIS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1">
            <a:extLst>
              <a:ext uri="{FF2B5EF4-FFF2-40B4-BE49-F238E27FC236}">
                <a16:creationId xmlns:a16="http://schemas.microsoft.com/office/drawing/2014/main" id="{1B130EA7-DA08-4640-9F5C-F7E9DA26D96D}"/>
              </a:ext>
            </a:extLst>
          </p:cNvPr>
          <p:cNvSpPr>
            <a:spLocks noChangeArrowheads="1"/>
          </p:cNvSpPr>
          <p:nvPr/>
        </p:nvSpPr>
        <p:spPr bwMode="auto">
          <a:xfrm>
            <a:off x="950119" y="1304928"/>
            <a:ext cx="108585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r-CA" altLang="fr-FR" sz="2800" b="1" i="1" dirty="0">
                <a:solidFill>
                  <a:schemeClr val="tx2"/>
                </a:solidFill>
                <a:latin typeface="Calibri" panose="020F0502020204030204" pitchFamily="34" charset="0"/>
              </a:rPr>
              <a:t>Couche</a:t>
            </a:r>
            <a:r>
              <a:rPr lang="fr-CA" altLang="fr-FR" sz="2800" b="1" dirty="0">
                <a:solidFill>
                  <a:schemeClr val="tx2"/>
                </a:solidFill>
                <a:latin typeface="Calibri" panose="020F0502020204030204" pitchFamily="34" charset="0"/>
              </a:rPr>
              <a:t> 1</a:t>
            </a:r>
            <a:r>
              <a:rPr lang="fr-CA" altLang="fr-FR" sz="2800" dirty="0">
                <a:latin typeface="Calibri" panose="020F0502020204030204" pitchFamily="34" charset="0"/>
              </a:rPr>
              <a:t> : Tampon pour les données d’entrée  </a:t>
            </a:r>
          </a:p>
          <a:p>
            <a:pPr eaLnBrk="1" hangingPunct="1">
              <a:buClrTx/>
              <a:buSzTx/>
              <a:buFontTx/>
              <a:buNone/>
            </a:pPr>
            <a:r>
              <a:rPr lang="fr-CA" altLang="fr-FR" sz="2800" b="1" i="1" dirty="0">
                <a:solidFill>
                  <a:schemeClr val="tx2"/>
                </a:solidFill>
                <a:latin typeface="Calibri" panose="020F0502020204030204" pitchFamily="34" charset="0"/>
              </a:rPr>
              <a:t>Couche </a:t>
            </a:r>
            <a:r>
              <a:rPr lang="fr-CA" altLang="fr-FR" sz="2800" b="1" dirty="0">
                <a:solidFill>
                  <a:schemeClr val="tx2"/>
                </a:solidFill>
                <a:latin typeface="Calibri" panose="020F0502020204030204" pitchFamily="34" charset="0"/>
              </a:rPr>
              <a:t>2</a:t>
            </a:r>
            <a:r>
              <a:rPr lang="fr-CA" altLang="fr-FR" sz="2800" dirty="0">
                <a:latin typeface="Calibri" panose="020F0502020204030204" pitchFamily="34" charset="0"/>
              </a:rPr>
              <a:t> : Neurones de </a:t>
            </a:r>
            <a:r>
              <a:rPr lang="fr-CA" altLang="fr-FR" sz="2800" dirty="0" err="1">
                <a:latin typeface="Calibri" panose="020F0502020204030204" pitchFamily="34" charset="0"/>
              </a:rPr>
              <a:t>flouïfication</a:t>
            </a:r>
            <a:r>
              <a:rPr lang="fr-CA" altLang="fr-FR" sz="2800" dirty="0">
                <a:latin typeface="Calibri" panose="020F0502020204030204" pitchFamily="34" charset="0"/>
              </a:rPr>
              <a:t> pour les antécédents des règles (</a:t>
            </a:r>
            <a:r>
              <a:rPr lang="en-GB" altLang="fr-FR" sz="2000" dirty="0" err="1">
                <a:latin typeface="Calibri" panose="020F0502020204030204" pitchFamily="34" charset="0"/>
              </a:rPr>
              <a:t>fonctions</a:t>
            </a:r>
            <a:r>
              <a:rPr lang="en-GB" altLang="fr-FR" sz="2000" dirty="0">
                <a:latin typeface="Calibri" panose="020F0502020204030204" pitchFamily="34" charset="0"/>
              </a:rPr>
              <a:t> </a:t>
            </a:r>
            <a:r>
              <a:rPr lang="en-GB" altLang="fr-FR" sz="2000" dirty="0" err="1">
                <a:latin typeface="Calibri" panose="020F0502020204030204" pitchFamily="34" charset="0"/>
              </a:rPr>
              <a:t>d’appartenance</a:t>
            </a:r>
            <a:r>
              <a:rPr lang="en-GB" altLang="fr-FR" sz="2000" dirty="0">
                <a:latin typeface="Calibri" panose="020F0502020204030204" pitchFamily="34" charset="0"/>
              </a:rPr>
              <a:t> </a:t>
            </a:r>
            <a:r>
              <a:rPr lang="en-GB" altLang="fr-FR" sz="2000" dirty="0" err="1">
                <a:latin typeface="Calibri" panose="020F0502020204030204" pitchFamily="34" charset="0"/>
              </a:rPr>
              <a:t>gaussiennes</a:t>
            </a:r>
            <a:r>
              <a:rPr lang="en-GB" altLang="fr-FR" sz="2000" dirty="0">
                <a:latin typeface="Calibri" panose="020F0502020204030204" pitchFamily="34" charset="0"/>
              </a:rPr>
              <a:t> </a:t>
            </a:r>
            <a:r>
              <a:rPr lang="fr-CA" altLang="fr-FR" sz="2000" dirty="0">
                <a:latin typeface="Calibri" panose="020F0502020204030204" pitchFamily="34" charset="0"/>
              </a:rPr>
              <a:t>dans le modèle original de Jang)</a:t>
            </a:r>
            <a:r>
              <a:rPr lang="en-GB" altLang="fr-FR" sz="2800" dirty="0">
                <a:latin typeface="Calibri" panose="020F0502020204030204" pitchFamily="34" charset="0"/>
              </a:rPr>
              <a:t> </a:t>
            </a:r>
          </a:p>
          <a:p>
            <a:pPr eaLnBrk="1" hangingPunct="1">
              <a:buClrTx/>
              <a:buSzTx/>
              <a:buFontTx/>
              <a:buNone/>
            </a:pPr>
            <a:r>
              <a:rPr lang="fr-CA" altLang="fr-FR" sz="2800" b="1" i="1" dirty="0">
                <a:solidFill>
                  <a:schemeClr val="tx2"/>
                </a:solidFill>
                <a:latin typeface="Calibri" panose="020F0502020204030204" pitchFamily="34" charset="0"/>
              </a:rPr>
              <a:t>Couche </a:t>
            </a:r>
            <a:r>
              <a:rPr lang="fr-CA" altLang="fr-FR" sz="2800" b="1" dirty="0">
                <a:solidFill>
                  <a:schemeClr val="tx2"/>
                </a:solidFill>
                <a:latin typeface="Calibri" panose="020F0502020204030204" pitchFamily="34" charset="0"/>
              </a:rPr>
              <a:t>3</a:t>
            </a:r>
            <a:r>
              <a:rPr lang="fr-CA" altLang="fr-FR" sz="2800" dirty="0">
                <a:latin typeface="Calibri" panose="020F0502020204030204" pitchFamily="34" charset="0"/>
              </a:rPr>
              <a:t> : Neurones de conjonction des antécédents des règles. </a:t>
            </a:r>
            <a:r>
              <a:rPr lang="en-GB" altLang="fr-FR" sz="2800" dirty="0">
                <a:latin typeface="Calibri" panose="020F0502020204030204" pitchFamily="34" charset="0"/>
              </a:rPr>
              <a:t>La </a:t>
            </a:r>
            <a:r>
              <a:rPr lang="en-GB" altLang="fr-FR" sz="2800" dirty="0" err="1">
                <a:latin typeface="Calibri" panose="020F0502020204030204" pitchFamily="34" charset="0"/>
              </a:rPr>
              <a:t>conjonction</a:t>
            </a:r>
            <a:r>
              <a:rPr lang="en-GB" altLang="fr-FR" sz="2800" dirty="0">
                <a:latin typeface="Calibri" panose="020F0502020204030204" pitchFamily="34" charset="0"/>
              </a:rPr>
              <a:t> des </a:t>
            </a:r>
            <a:r>
              <a:rPr lang="en-GB" altLang="fr-FR" sz="2800" dirty="0" err="1">
                <a:latin typeface="Calibri" panose="020F0502020204030204" pitchFamily="34" charset="0"/>
              </a:rPr>
              <a:t>antécédents</a:t>
            </a:r>
            <a:r>
              <a:rPr lang="en-GB" altLang="fr-FR" sz="2800" dirty="0">
                <a:latin typeface="Calibri" panose="020F0502020204030204" pitchFamily="34" charset="0"/>
              </a:rPr>
              <a:t> </a:t>
            </a:r>
            <a:r>
              <a:rPr lang="en-GB" altLang="fr-FR" sz="2800" dirty="0" err="1">
                <a:latin typeface="Calibri" panose="020F0502020204030204" pitchFamily="34" charset="0"/>
              </a:rPr>
              <a:t>est</a:t>
            </a:r>
            <a:r>
              <a:rPr lang="en-GB" altLang="fr-FR" sz="2800" dirty="0">
                <a:latin typeface="Calibri" panose="020F0502020204030204" pitchFamily="34" charset="0"/>
              </a:rPr>
              <a:t> </a:t>
            </a:r>
            <a:r>
              <a:rPr lang="en-GB" altLang="fr-FR" sz="2800" dirty="0" err="1">
                <a:latin typeface="Calibri" panose="020F0502020204030204" pitchFamily="34" charset="0"/>
              </a:rPr>
              <a:t>réalisée</a:t>
            </a:r>
            <a:r>
              <a:rPr lang="en-GB" altLang="fr-FR" sz="2800" dirty="0">
                <a:latin typeface="Calibri" panose="020F0502020204030204" pitchFamily="34" charset="0"/>
              </a:rPr>
              <a:t> avec </a:t>
            </a:r>
            <a:r>
              <a:rPr lang="en-GB" altLang="fr-FR" sz="2800" dirty="0" err="1">
                <a:latin typeface="Calibri" panose="020F0502020204030204" pitchFamily="34" charset="0"/>
              </a:rPr>
              <a:t>l’opérateur</a:t>
            </a:r>
            <a:r>
              <a:rPr lang="en-GB" altLang="fr-FR" sz="2800" dirty="0">
                <a:latin typeface="Calibri" panose="020F0502020204030204" pitchFamily="34" charset="0"/>
              </a:rPr>
              <a:t> </a:t>
            </a:r>
            <a:r>
              <a:rPr lang="en-GB" altLang="fr-FR" sz="2800" dirty="0" err="1">
                <a:latin typeface="Calibri" panose="020F0502020204030204" pitchFamily="34" charset="0"/>
              </a:rPr>
              <a:t>produit</a:t>
            </a:r>
            <a:endParaRPr lang="en-GB" altLang="fr-FR" sz="2800" dirty="0">
              <a:latin typeface="Calibri" panose="020F0502020204030204" pitchFamily="34" charset="0"/>
            </a:endParaRPr>
          </a:p>
          <a:p>
            <a:pPr eaLnBrk="1" hangingPunct="1">
              <a:spcBef>
                <a:spcPct val="0"/>
              </a:spcBef>
              <a:buClrTx/>
              <a:buSzTx/>
              <a:buFontTx/>
              <a:buNone/>
            </a:pPr>
            <a:endParaRPr lang="en-GB" altLang="fr-FR" sz="2800" dirty="0">
              <a:latin typeface="Calibri" panose="020F0502020204030204" pitchFamily="34" charset="0"/>
            </a:endParaRPr>
          </a:p>
          <a:p>
            <a:pPr eaLnBrk="1" hangingPunct="1">
              <a:spcBef>
                <a:spcPct val="0"/>
              </a:spcBef>
              <a:buClrTx/>
              <a:buSzTx/>
              <a:buFontTx/>
              <a:buNone/>
            </a:pPr>
            <a:r>
              <a:rPr lang="en-GB" altLang="fr-FR" sz="2800" dirty="0">
                <a:latin typeface="Calibri" panose="020F0502020204030204" pitchFamily="34" charset="0"/>
              </a:rPr>
              <a:t>		</a:t>
            </a:r>
            <a:endParaRPr lang="en-US" altLang="fr-FR" sz="2800" dirty="0">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0">
            <a:extLst>
              <a:ext uri="{FF2B5EF4-FFF2-40B4-BE49-F238E27FC236}">
                <a16:creationId xmlns:a16="http://schemas.microsoft.com/office/drawing/2014/main" id="{84FF5DA1-4489-427D-847D-A2314739CD15}"/>
              </a:ext>
            </a:extLst>
          </p:cNvPr>
          <p:cNvSpPr>
            <a:spLocks noChangeArrowheads="1"/>
          </p:cNvSpPr>
          <p:nvPr/>
        </p:nvSpPr>
        <p:spPr bwMode="auto">
          <a:xfrm>
            <a:off x="1014413" y="615951"/>
            <a:ext cx="104013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2400" b="1" i="1" dirty="0">
                <a:solidFill>
                  <a:schemeClr val="tx2"/>
                </a:solidFill>
                <a:latin typeface="Calibri" panose="020F0502020204030204" pitchFamily="34" charset="0"/>
              </a:rPr>
              <a:t>Couche</a:t>
            </a:r>
            <a:r>
              <a:rPr lang="fr-CA" altLang="fr-FR" sz="2400" b="1" dirty="0">
                <a:solidFill>
                  <a:schemeClr val="tx2"/>
                </a:solidFill>
                <a:latin typeface="Calibri" panose="020F0502020204030204" pitchFamily="34" charset="0"/>
              </a:rPr>
              <a:t> 4</a:t>
            </a:r>
            <a:r>
              <a:rPr lang="fr-CA" altLang="fr-FR" sz="2400" dirty="0">
                <a:latin typeface="Calibri" panose="020F0502020204030204" pitchFamily="34" charset="0"/>
              </a:rPr>
              <a:t> : Chaque neurone calcule le degré de vérité normalisé d’une règle floue donnée. La valeur obtenue représente la contribution de la règle floue au résultat final. Ainsi la sortie du neurone </a:t>
            </a:r>
            <a:r>
              <a:rPr lang="fr-CA" altLang="fr-FR" sz="2400" i="1" dirty="0">
                <a:latin typeface="Calibri" panose="020F0502020204030204" pitchFamily="34" charset="0"/>
              </a:rPr>
              <a:t>i</a:t>
            </a:r>
            <a:r>
              <a:rPr lang="fr-CA" altLang="fr-FR" sz="2400" dirty="0">
                <a:latin typeface="Calibri" panose="020F0502020204030204" pitchFamily="34" charset="0"/>
              </a:rPr>
              <a:t> de la couche 4 est :</a:t>
            </a:r>
          </a:p>
        </p:txBody>
      </p:sp>
      <p:sp>
        <p:nvSpPr>
          <p:cNvPr id="64515" name="Rectangle 21">
            <a:extLst>
              <a:ext uri="{FF2B5EF4-FFF2-40B4-BE49-F238E27FC236}">
                <a16:creationId xmlns:a16="http://schemas.microsoft.com/office/drawing/2014/main" id="{EB611D3D-34FE-4FAE-824A-250ACBEB87F9}"/>
              </a:ext>
            </a:extLst>
          </p:cNvPr>
          <p:cNvSpPr>
            <a:spLocks noChangeArrowheads="1"/>
          </p:cNvSpPr>
          <p:nvPr/>
        </p:nvSpPr>
        <p:spPr bwMode="auto">
          <a:xfrm>
            <a:off x="2438403" y="1976438"/>
            <a:ext cx="3059113" cy="1352550"/>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64516" name="Rectangle 24">
            <a:extLst>
              <a:ext uri="{FF2B5EF4-FFF2-40B4-BE49-F238E27FC236}">
                <a16:creationId xmlns:a16="http://schemas.microsoft.com/office/drawing/2014/main" id="{C519DA0B-8E7F-4938-8A35-417502006726}"/>
              </a:ext>
            </a:extLst>
          </p:cNvPr>
          <p:cNvSpPr>
            <a:spLocks noChangeArrowheads="1"/>
          </p:cNvSpPr>
          <p:nvPr/>
        </p:nvSpPr>
        <p:spPr bwMode="auto">
          <a:xfrm>
            <a:off x="6299203" y="1981200"/>
            <a:ext cx="3351213" cy="1169988"/>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graphicFrame>
        <p:nvGraphicFramePr>
          <p:cNvPr id="64517" name="Object 26">
            <a:extLst>
              <a:ext uri="{FF2B5EF4-FFF2-40B4-BE49-F238E27FC236}">
                <a16:creationId xmlns:a16="http://schemas.microsoft.com/office/drawing/2014/main" id="{8CCACF8E-8458-46C6-A316-9AD108BBAA5F}"/>
              </a:ext>
            </a:extLst>
          </p:cNvPr>
          <p:cNvGraphicFramePr>
            <a:graphicFrameLocks noChangeAspect="1"/>
          </p:cNvGraphicFramePr>
          <p:nvPr/>
        </p:nvGraphicFramePr>
        <p:xfrm>
          <a:off x="2576513" y="2005013"/>
          <a:ext cx="2965450" cy="1308100"/>
        </p:xfrm>
        <a:graphic>
          <a:graphicData uri="http://schemas.openxmlformats.org/presentationml/2006/ole">
            <mc:AlternateContent xmlns:mc="http://schemas.openxmlformats.org/markup-compatibility/2006">
              <mc:Choice xmlns:v="urn:schemas-microsoft-com:vml" Requires="v">
                <p:oleObj name="Equation" r:id="rId3" imgW="1752600" imgH="774700" progId="Equation.3">
                  <p:embed/>
                </p:oleObj>
              </mc:Choice>
              <mc:Fallback>
                <p:oleObj name="Equation" r:id="rId3" imgW="1752600" imgH="774700" progId="Equation.3">
                  <p:embed/>
                  <p:pic>
                    <p:nvPicPr>
                      <p:cNvPr id="64517" name="Object 26">
                        <a:extLst>
                          <a:ext uri="{FF2B5EF4-FFF2-40B4-BE49-F238E27FC236}">
                            <a16:creationId xmlns:a16="http://schemas.microsoft.com/office/drawing/2014/main" id="{8CCACF8E-8458-46C6-A316-9AD108BBA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513" y="2005013"/>
                        <a:ext cx="29654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27">
            <a:extLst>
              <a:ext uri="{FF2B5EF4-FFF2-40B4-BE49-F238E27FC236}">
                <a16:creationId xmlns:a16="http://schemas.microsoft.com/office/drawing/2014/main" id="{0D2E4D2F-F2E5-4400-8576-B35D604EC947}"/>
              </a:ext>
            </a:extLst>
          </p:cNvPr>
          <p:cNvGraphicFramePr>
            <a:graphicFrameLocks noChangeAspect="1"/>
          </p:cNvGraphicFramePr>
          <p:nvPr/>
        </p:nvGraphicFramePr>
        <p:xfrm>
          <a:off x="6326191" y="2098675"/>
          <a:ext cx="3330575" cy="782638"/>
        </p:xfrm>
        <a:graphic>
          <a:graphicData uri="http://schemas.openxmlformats.org/presentationml/2006/ole">
            <mc:AlternateContent xmlns:mc="http://schemas.openxmlformats.org/markup-compatibility/2006">
              <mc:Choice xmlns:v="urn:schemas-microsoft-com:vml" Requires="v">
                <p:oleObj name="Equation" r:id="rId5" imgW="1828800" imgH="431800" progId="Equation.3">
                  <p:embed/>
                </p:oleObj>
              </mc:Choice>
              <mc:Fallback>
                <p:oleObj name="Equation" r:id="rId5" imgW="1828800" imgH="431800" progId="Equation.3">
                  <p:embed/>
                  <p:pic>
                    <p:nvPicPr>
                      <p:cNvPr id="64518" name="Object 27">
                        <a:extLst>
                          <a:ext uri="{FF2B5EF4-FFF2-40B4-BE49-F238E27FC236}">
                            <a16:creationId xmlns:a16="http://schemas.microsoft.com/office/drawing/2014/main" id="{0D2E4D2F-F2E5-4400-8576-B35D604EC9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6191" y="2098675"/>
                        <a:ext cx="3330575"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9" name="Rectangle 29">
            <a:extLst>
              <a:ext uri="{FF2B5EF4-FFF2-40B4-BE49-F238E27FC236}">
                <a16:creationId xmlns:a16="http://schemas.microsoft.com/office/drawing/2014/main" id="{B77A0F03-7EA9-46E0-A559-6EFC72CAEBF7}"/>
              </a:ext>
            </a:extLst>
          </p:cNvPr>
          <p:cNvSpPr>
            <a:spLocks noChangeArrowheads="1"/>
          </p:cNvSpPr>
          <p:nvPr/>
        </p:nvSpPr>
        <p:spPr bwMode="auto">
          <a:xfrm>
            <a:off x="1014413" y="3446463"/>
            <a:ext cx="104013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2400" b="1" i="1" dirty="0">
                <a:solidFill>
                  <a:schemeClr val="tx2"/>
                </a:solidFill>
                <a:latin typeface="Calibri" panose="020F0502020204030204" pitchFamily="34" charset="0"/>
              </a:rPr>
              <a:t>Couche 5 </a:t>
            </a:r>
            <a:r>
              <a:rPr lang="fr-CA" altLang="fr-FR" sz="2400" dirty="0">
                <a:solidFill>
                  <a:schemeClr val="tx2"/>
                </a:solidFill>
                <a:latin typeface="Calibri" panose="020F0502020204030204" pitchFamily="34" charset="0"/>
              </a:rPr>
              <a:t>:</a:t>
            </a:r>
            <a:r>
              <a:rPr lang="fr-CA" altLang="fr-FR" sz="2400" dirty="0">
                <a:latin typeface="Calibri" panose="020F0502020204030204" pitchFamily="34" charset="0"/>
              </a:rPr>
              <a:t> Chaque neurone </a:t>
            </a:r>
            <a:r>
              <a:rPr lang="fr-CA" altLang="fr-FR" sz="2400" i="1" dirty="0">
                <a:latin typeface="Calibri" panose="020F0502020204030204" pitchFamily="34" charset="0"/>
              </a:rPr>
              <a:t>i</a:t>
            </a:r>
            <a:r>
              <a:rPr lang="fr-CA" altLang="fr-FR" sz="1800" dirty="0">
                <a:latin typeface="Calibri" panose="020F0502020204030204" pitchFamily="34" charset="0"/>
              </a:rPr>
              <a:t> </a:t>
            </a:r>
            <a:r>
              <a:rPr lang="fr-CA" altLang="fr-FR" sz="2400" dirty="0">
                <a:latin typeface="Calibri" panose="020F0502020204030204" pitchFamily="34" charset="0"/>
              </a:rPr>
              <a:t>de cette couche est relié à un neurone de normalisation correspondant et aux entrées initiales du réseau. Il calcule le conséquent pondéré de la règle sous jacente comme étant </a:t>
            </a:r>
          </a:p>
          <a:p>
            <a:pPr>
              <a:lnSpc>
                <a:spcPct val="120000"/>
              </a:lnSpc>
              <a:spcBef>
                <a:spcPct val="0"/>
              </a:spcBef>
              <a:buClrTx/>
              <a:buSzTx/>
              <a:buFontTx/>
              <a:buNone/>
            </a:pPr>
            <a:endParaRPr lang="fr-CA" altLang="fr-FR" sz="2400" dirty="0">
              <a:latin typeface="Calibri" panose="020F0502020204030204" pitchFamily="34" charset="0"/>
            </a:endParaRPr>
          </a:p>
          <a:p>
            <a:pPr>
              <a:spcBef>
                <a:spcPct val="0"/>
              </a:spcBef>
              <a:buClrTx/>
              <a:buSzTx/>
              <a:buFontTx/>
              <a:buNone/>
            </a:pPr>
            <a:endParaRPr lang="fr-CA" altLang="fr-FR" sz="2400" dirty="0">
              <a:latin typeface="Calibri" panose="020F0502020204030204" pitchFamily="34" charset="0"/>
            </a:endParaRPr>
          </a:p>
          <a:p>
            <a:pPr>
              <a:spcBef>
                <a:spcPct val="0"/>
              </a:spcBef>
              <a:buClrTx/>
              <a:buSzTx/>
              <a:buFontTx/>
              <a:buNone/>
            </a:pPr>
            <a:r>
              <a:rPr lang="fr-CA" altLang="fr-FR" sz="2400" dirty="0">
                <a:latin typeface="Calibri" panose="020F0502020204030204" pitchFamily="34" charset="0"/>
              </a:rPr>
              <a:t>	où les Xi sont les entrées,  et </a:t>
            </a:r>
            <a:r>
              <a:rPr lang="fr-CA" altLang="fr-FR" sz="2400" i="1" dirty="0">
                <a:latin typeface="Calibri" panose="020F0502020204030204" pitchFamily="34" charset="0"/>
              </a:rPr>
              <a:t>k</a:t>
            </a:r>
            <a:r>
              <a:rPr lang="fr-CA" altLang="fr-FR" sz="2400" i="1" baseline="-25000" dirty="0">
                <a:latin typeface="Calibri" panose="020F0502020204030204" pitchFamily="34" charset="0"/>
              </a:rPr>
              <a:t>i</a:t>
            </a:r>
            <a:r>
              <a:rPr lang="fr-CA" altLang="fr-FR" sz="2400" baseline="-25000" dirty="0">
                <a:latin typeface="Calibri" panose="020F0502020204030204" pitchFamily="34" charset="0"/>
              </a:rPr>
              <a:t>0</a:t>
            </a:r>
            <a:r>
              <a:rPr lang="fr-CA" altLang="fr-FR" sz="2400" dirty="0">
                <a:latin typeface="Calibri" panose="020F0502020204030204" pitchFamily="34" charset="0"/>
              </a:rPr>
              <a:t>, </a:t>
            </a:r>
            <a:r>
              <a:rPr lang="fr-CA" altLang="fr-FR" sz="2400" i="1" dirty="0">
                <a:latin typeface="Calibri" panose="020F0502020204030204" pitchFamily="34" charset="0"/>
              </a:rPr>
              <a:t>k</a:t>
            </a:r>
            <a:r>
              <a:rPr lang="fr-CA" altLang="fr-FR" sz="2400" i="1" baseline="-25000" dirty="0">
                <a:latin typeface="Calibri" panose="020F0502020204030204" pitchFamily="34" charset="0"/>
              </a:rPr>
              <a:t>i</a:t>
            </a:r>
            <a:r>
              <a:rPr lang="fr-CA" altLang="fr-FR" sz="2400" baseline="-25000" dirty="0">
                <a:latin typeface="Calibri" panose="020F0502020204030204" pitchFamily="34" charset="0"/>
              </a:rPr>
              <a:t>1</a:t>
            </a:r>
            <a:r>
              <a:rPr lang="fr-CA" altLang="fr-FR" sz="2400" dirty="0">
                <a:latin typeface="Calibri" panose="020F0502020204030204" pitchFamily="34" charset="0"/>
              </a:rPr>
              <a:t> et </a:t>
            </a:r>
            <a:r>
              <a:rPr lang="fr-CA" altLang="fr-FR" sz="2400" i="1" dirty="0">
                <a:latin typeface="Calibri" panose="020F0502020204030204" pitchFamily="34" charset="0"/>
              </a:rPr>
              <a:t>k</a:t>
            </a:r>
            <a:r>
              <a:rPr lang="fr-CA" altLang="fr-FR" sz="2400" i="1" baseline="-25000" dirty="0">
                <a:latin typeface="Calibri" panose="020F0502020204030204" pitchFamily="34" charset="0"/>
              </a:rPr>
              <a:t>i</a:t>
            </a:r>
            <a:r>
              <a:rPr lang="fr-CA" altLang="fr-FR" sz="2400" baseline="-25000" dirty="0">
                <a:latin typeface="Calibri" panose="020F0502020204030204" pitchFamily="34" charset="0"/>
              </a:rPr>
              <a:t>2</a:t>
            </a:r>
            <a:r>
              <a:rPr lang="fr-CA" altLang="fr-FR" sz="2400" dirty="0">
                <a:latin typeface="Calibri" panose="020F0502020204030204" pitchFamily="34" charset="0"/>
              </a:rPr>
              <a:t> sont des paramètres du conséquent de la règle </a:t>
            </a:r>
            <a:r>
              <a:rPr lang="fr-CA" altLang="fr-FR" sz="2400" i="1" dirty="0">
                <a:latin typeface="Calibri" panose="020F0502020204030204" pitchFamily="34" charset="0"/>
              </a:rPr>
              <a:t>i</a:t>
            </a:r>
            <a:r>
              <a:rPr lang="fr-CA" altLang="fr-FR" sz="2400" dirty="0">
                <a:latin typeface="Calibri" panose="020F0502020204030204" pitchFamily="34" charset="0"/>
              </a:rPr>
              <a:t>.</a:t>
            </a:r>
          </a:p>
        </p:txBody>
      </p:sp>
      <p:sp>
        <p:nvSpPr>
          <p:cNvPr id="64520" name="Rectangle 30">
            <a:extLst>
              <a:ext uri="{FF2B5EF4-FFF2-40B4-BE49-F238E27FC236}">
                <a16:creationId xmlns:a16="http://schemas.microsoft.com/office/drawing/2014/main" id="{5AD523A4-574F-4B29-9C9C-7F1215D32F97}"/>
              </a:ext>
            </a:extLst>
          </p:cNvPr>
          <p:cNvSpPr>
            <a:spLocks noChangeArrowheads="1"/>
          </p:cNvSpPr>
          <p:nvPr/>
        </p:nvSpPr>
        <p:spPr bwMode="auto">
          <a:xfrm>
            <a:off x="2356647" y="4654550"/>
            <a:ext cx="7885112" cy="717550"/>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graphicFrame>
        <p:nvGraphicFramePr>
          <p:cNvPr id="64521" name="Object 31">
            <a:extLst>
              <a:ext uri="{FF2B5EF4-FFF2-40B4-BE49-F238E27FC236}">
                <a16:creationId xmlns:a16="http://schemas.microsoft.com/office/drawing/2014/main" id="{598B0DFA-6650-453D-A075-A9B23591602C}"/>
              </a:ext>
            </a:extLst>
          </p:cNvPr>
          <p:cNvGraphicFramePr>
            <a:graphicFrameLocks noChangeAspect="1"/>
          </p:cNvGraphicFramePr>
          <p:nvPr>
            <p:extLst>
              <p:ext uri="{D42A27DB-BD31-4B8C-83A1-F6EECF244321}">
                <p14:modId xmlns:p14="http://schemas.microsoft.com/office/powerpoint/2010/main" val="1523035890"/>
              </p:ext>
            </p:extLst>
          </p:nvPr>
        </p:nvGraphicFramePr>
        <p:xfrm>
          <a:off x="2362997" y="4695828"/>
          <a:ext cx="7912100" cy="630237"/>
        </p:xfrm>
        <a:graphic>
          <a:graphicData uri="http://schemas.openxmlformats.org/presentationml/2006/ole">
            <mc:AlternateContent xmlns:mc="http://schemas.openxmlformats.org/markup-compatibility/2006">
              <mc:Choice xmlns:v="urn:schemas-microsoft-com:vml" Requires="v">
                <p:oleObj name="Equation" r:id="rId7" imgW="3505200" imgH="279400" progId="Equation.3">
                  <p:embed/>
                </p:oleObj>
              </mc:Choice>
              <mc:Fallback>
                <p:oleObj name="Equation" r:id="rId7" imgW="3505200" imgH="279400" progId="Equation.3">
                  <p:embed/>
                  <p:pic>
                    <p:nvPicPr>
                      <p:cNvPr id="64521" name="Object 31">
                        <a:extLst>
                          <a:ext uri="{FF2B5EF4-FFF2-40B4-BE49-F238E27FC236}">
                            <a16:creationId xmlns:a16="http://schemas.microsoft.com/office/drawing/2014/main" id="{598B0DFA-6650-453D-A075-A9B2359160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997" y="4695828"/>
                        <a:ext cx="7912100"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20DD0F0-053E-46BA-8D37-463475CE1E91}"/>
              </a:ext>
            </a:extLst>
          </p:cNvPr>
          <p:cNvSpPr>
            <a:spLocks noChangeArrowheads="1"/>
          </p:cNvSpPr>
          <p:nvPr/>
        </p:nvSpPr>
        <p:spPr bwMode="auto">
          <a:xfrm>
            <a:off x="1157287" y="1058072"/>
            <a:ext cx="1017984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2400" b="1" i="1" dirty="0">
                <a:solidFill>
                  <a:schemeClr val="tx2"/>
                </a:solidFill>
                <a:latin typeface="Calibri" panose="020F0502020204030204" pitchFamily="34" charset="0"/>
              </a:rPr>
              <a:t>Couche 6</a:t>
            </a:r>
            <a:r>
              <a:rPr lang="fr-CA" altLang="fr-FR" sz="2400" i="1" dirty="0">
                <a:solidFill>
                  <a:schemeClr val="tx2"/>
                </a:solidFill>
                <a:latin typeface="Calibri" panose="020F0502020204030204" pitchFamily="34" charset="0"/>
              </a:rPr>
              <a:t> :</a:t>
            </a:r>
            <a:r>
              <a:rPr lang="fr-CA" altLang="fr-FR" sz="2400" dirty="0">
                <a:latin typeface="Calibri" panose="020F0502020204030204" pitchFamily="34" charset="0"/>
              </a:rPr>
              <a:t> Comprend un seul neurone qui fournit la sortie de ANFIS en calculant la somme des sorties de tous les neurones de </a:t>
            </a:r>
            <a:r>
              <a:rPr lang="fr-CA" altLang="fr-FR" sz="2400" dirty="0" err="1">
                <a:latin typeface="Calibri" panose="020F0502020204030204" pitchFamily="34" charset="0"/>
              </a:rPr>
              <a:t>déflouïfication</a:t>
            </a:r>
            <a:r>
              <a:rPr lang="fr-CA" altLang="fr-FR" sz="2400" dirty="0">
                <a:latin typeface="Calibri" panose="020F0502020204030204" pitchFamily="34" charset="0"/>
              </a:rPr>
              <a:t>.  </a:t>
            </a:r>
          </a:p>
        </p:txBody>
      </p:sp>
      <p:sp>
        <p:nvSpPr>
          <p:cNvPr id="66563" name="Rectangle 4">
            <a:extLst>
              <a:ext uri="{FF2B5EF4-FFF2-40B4-BE49-F238E27FC236}">
                <a16:creationId xmlns:a16="http://schemas.microsoft.com/office/drawing/2014/main" id="{25C3C069-907E-468C-8CCC-9BCD275B9393}"/>
              </a:ext>
            </a:extLst>
          </p:cNvPr>
          <p:cNvSpPr>
            <a:spLocks noChangeArrowheads="1"/>
          </p:cNvSpPr>
          <p:nvPr/>
        </p:nvSpPr>
        <p:spPr bwMode="auto">
          <a:xfrm>
            <a:off x="3090863" y="2079628"/>
            <a:ext cx="5734050" cy="1152525"/>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graphicFrame>
        <p:nvGraphicFramePr>
          <p:cNvPr id="66564" name="Object 6">
            <a:extLst>
              <a:ext uri="{FF2B5EF4-FFF2-40B4-BE49-F238E27FC236}">
                <a16:creationId xmlns:a16="http://schemas.microsoft.com/office/drawing/2014/main" id="{3C56EE91-591D-43EE-943F-15F4A5489B51}"/>
              </a:ext>
            </a:extLst>
          </p:cNvPr>
          <p:cNvGraphicFramePr>
            <a:graphicFrameLocks noChangeAspect="1"/>
          </p:cNvGraphicFramePr>
          <p:nvPr/>
        </p:nvGraphicFramePr>
        <p:xfrm>
          <a:off x="3189291" y="2081213"/>
          <a:ext cx="5551487" cy="1154112"/>
        </p:xfrm>
        <a:graphic>
          <a:graphicData uri="http://schemas.openxmlformats.org/presentationml/2006/ole">
            <mc:AlternateContent xmlns:mc="http://schemas.openxmlformats.org/markup-compatibility/2006">
              <mc:Choice xmlns:v="urn:schemas-microsoft-com:vml" Requires="v">
                <p:oleObj name="Equation" r:id="rId3" imgW="2373870" imgH="495085" progId="Equation.3">
                  <p:embed/>
                </p:oleObj>
              </mc:Choice>
              <mc:Fallback>
                <p:oleObj name="Equation" r:id="rId3" imgW="2373870" imgH="495085" progId="Equation.3">
                  <p:embed/>
                  <p:pic>
                    <p:nvPicPr>
                      <p:cNvPr id="66564" name="Object 6">
                        <a:extLst>
                          <a:ext uri="{FF2B5EF4-FFF2-40B4-BE49-F238E27FC236}">
                            <a16:creationId xmlns:a16="http://schemas.microsoft.com/office/drawing/2014/main" id="{3C56EE91-591D-43EE-943F-15F4A5489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91" y="2081213"/>
                        <a:ext cx="5551487"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8210F98D-5759-BFAA-0DFC-0977657773AE}"/>
              </a:ext>
            </a:extLst>
          </p:cNvPr>
          <p:cNvSpPr txBox="1"/>
          <p:nvPr/>
        </p:nvSpPr>
        <p:spPr>
          <a:xfrm>
            <a:off x="1157287" y="3622676"/>
            <a:ext cx="10492348" cy="2154436"/>
          </a:xfrm>
          <a:prstGeom prst="rect">
            <a:avLst/>
          </a:prstGeom>
          <a:noFill/>
        </p:spPr>
        <p:txBody>
          <a:bodyPr wrap="square">
            <a:spAutoFit/>
          </a:bodyPr>
          <a:lstStyle/>
          <a:p>
            <a:pPr marL="268288" indent="-268288">
              <a:spcAft>
                <a:spcPts val="600"/>
              </a:spcAft>
              <a:buClr>
                <a:srgbClr val="0070C0"/>
              </a:buClr>
              <a:buSzPct val="85000"/>
              <a:buFont typeface="Wingdings" panose="05000000000000000000" pitchFamily="2" charset="2"/>
              <a:buChar char="§"/>
              <a:defRPr/>
            </a:pPr>
            <a:r>
              <a:rPr lang="fr-CA" altLang="fr-FR" sz="2800" dirty="0">
                <a:latin typeface="Calibri" panose="020F0502020204030204" pitchFamily="34" charset="0"/>
              </a:rPr>
              <a:t>Algorithme à deux temps :</a:t>
            </a:r>
          </a:p>
          <a:p>
            <a:pPr marL="914400" lvl="1" indent="-457200">
              <a:spcAft>
                <a:spcPts val="600"/>
              </a:spcAft>
              <a:buFont typeface="+mj-lt"/>
              <a:buAutoNum type="arabicPeriod"/>
              <a:defRPr/>
            </a:pPr>
            <a:r>
              <a:rPr lang="fr-CA" altLang="fr-FR" sz="2400" dirty="0">
                <a:latin typeface="Calibri" panose="020F0502020204030204" pitchFamily="34" charset="0"/>
              </a:rPr>
              <a:t>on estime d’abord les paramètres des conséquents par une technique de moindres carrés (minimisation d’erreur quadratique)</a:t>
            </a:r>
          </a:p>
          <a:p>
            <a:pPr marL="914400" lvl="1" indent="-457200">
              <a:spcAft>
                <a:spcPts val="600"/>
              </a:spcAft>
              <a:buFont typeface="+mj-lt"/>
              <a:buAutoNum type="arabicPeriod"/>
              <a:defRPr/>
            </a:pPr>
            <a:r>
              <a:rPr lang="fr-CA" altLang="fr-FR" sz="2400" dirty="0">
                <a:latin typeface="Calibri" panose="020F0502020204030204" pitchFamily="34" charset="0"/>
              </a:rPr>
              <a:t>On estime ensuite les poids du réseau par </a:t>
            </a:r>
            <a:r>
              <a:rPr lang="fr-CA" altLang="fr-FR" sz="2400" dirty="0" err="1">
                <a:latin typeface="Calibri" panose="020F0502020204030204" pitchFamily="34" charset="0"/>
              </a:rPr>
              <a:t>retroprpagation</a:t>
            </a:r>
            <a:r>
              <a:rPr lang="fr-CA" altLang="fr-FR" sz="2400" dirty="0">
                <a:latin typeface="Calibri" panose="020F0502020204030204" pitchFamily="34" charset="0"/>
              </a:rPr>
              <a:t> d’erreur avec descente de gradient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E46EB82A-CC25-47A2-98A9-C4919CFC74E0}"/>
              </a:ext>
            </a:extLst>
          </p:cNvPr>
          <p:cNvSpPr>
            <a:spLocks noChangeArrowheads="1"/>
          </p:cNvSpPr>
          <p:nvPr/>
        </p:nvSpPr>
        <p:spPr bwMode="auto">
          <a:xfrm>
            <a:off x="921545" y="1450978"/>
            <a:ext cx="925592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Clr>
                <a:srgbClr val="0070C0"/>
              </a:buClr>
              <a:buSzPct val="85000"/>
              <a:buFont typeface="Wingdings" panose="05000000000000000000" pitchFamily="2" charset="2"/>
              <a:buChar char="§"/>
            </a:pPr>
            <a:r>
              <a:rPr lang="fr-CA" altLang="fr-FR" sz="2400" dirty="0">
                <a:latin typeface="Calibri" panose="020F0502020204030204" pitchFamily="34" charset="0"/>
              </a:rPr>
              <a:t>Partant de </a:t>
            </a:r>
            <a:r>
              <a:rPr lang="fr-CA" altLang="fr-FR" sz="2400" i="1" dirty="0">
                <a:latin typeface="Calibri" panose="020F0502020204030204" pitchFamily="34" charset="0"/>
              </a:rPr>
              <a:t>P</a:t>
            </a:r>
            <a:r>
              <a:rPr lang="fr-CA" altLang="fr-FR" sz="2400" dirty="0">
                <a:latin typeface="Calibri" panose="020F0502020204030204" pitchFamily="34" charset="0"/>
              </a:rPr>
              <a:t> paires d’apprentissage, on obtient </a:t>
            </a:r>
            <a:r>
              <a:rPr lang="fr-CA" altLang="fr-FR" sz="2400" i="1" dirty="0">
                <a:latin typeface="Calibri" panose="020F0502020204030204" pitchFamily="34" charset="0"/>
              </a:rPr>
              <a:t>P</a:t>
            </a:r>
            <a:r>
              <a:rPr lang="fr-CA" altLang="fr-FR" sz="2400" dirty="0">
                <a:latin typeface="Calibri" panose="020F0502020204030204" pitchFamily="34" charset="0"/>
              </a:rPr>
              <a:t> équations linéaires pour les paramètres des conséquents :</a:t>
            </a:r>
          </a:p>
        </p:txBody>
      </p:sp>
      <p:graphicFrame>
        <p:nvGraphicFramePr>
          <p:cNvPr id="70659" name="Object 0">
            <a:extLst>
              <a:ext uri="{FF2B5EF4-FFF2-40B4-BE49-F238E27FC236}">
                <a16:creationId xmlns:a16="http://schemas.microsoft.com/office/drawing/2014/main" id="{6E50852D-0CE7-4C2A-B398-AA226E16E028}"/>
              </a:ext>
            </a:extLst>
          </p:cNvPr>
          <p:cNvGraphicFramePr>
            <a:graphicFrameLocks noChangeAspect="1"/>
          </p:cNvGraphicFramePr>
          <p:nvPr>
            <p:extLst>
              <p:ext uri="{D42A27DB-BD31-4B8C-83A1-F6EECF244321}">
                <p14:modId xmlns:p14="http://schemas.microsoft.com/office/powerpoint/2010/main" val="1194809850"/>
              </p:ext>
            </p:extLst>
          </p:nvPr>
        </p:nvGraphicFramePr>
        <p:xfrm>
          <a:off x="2366169" y="2571747"/>
          <a:ext cx="6515100" cy="2571750"/>
        </p:xfrm>
        <a:graphic>
          <a:graphicData uri="http://schemas.openxmlformats.org/presentationml/2006/ole">
            <mc:AlternateContent xmlns:mc="http://schemas.openxmlformats.org/markup-compatibility/2006">
              <mc:Choice xmlns:v="urn:schemas-microsoft-com:vml" Requires="v">
                <p:oleObj name="Picture" r:id="rId3" imgW="3500628" imgH="1382268" progId="Word.Picture.8">
                  <p:embed/>
                </p:oleObj>
              </mc:Choice>
              <mc:Fallback>
                <p:oleObj name="Picture" r:id="rId3" imgW="3500628" imgH="1382268" progId="Word.Picture.8">
                  <p:embed/>
                  <p:pic>
                    <p:nvPicPr>
                      <p:cNvPr id="70659" name="Object 0">
                        <a:extLst>
                          <a:ext uri="{FF2B5EF4-FFF2-40B4-BE49-F238E27FC236}">
                            <a16:creationId xmlns:a16="http://schemas.microsoft.com/office/drawing/2014/main" id="{6E50852D-0CE7-4C2A-B398-AA226E16E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169" y="2571747"/>
                        <a:ext cx="65151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0" name="Rectangle 8">
            <a:extLst>
              <a:ext uri="{FF2B5EF4-FFF2-40B4-BE49-F238E27FC236}">
                <a16:creationId xmlns:a16="http://schemas.microsoft.com/office/drawing/2014/main" id="{8E38128D-22F6-4FD3-8EEB-3C93C5E2D9BB}"/>
              </a:ext>
            </a:extLst>
          </p:cNvPr>
          <p:cNvSpPr>
            <a:spLocks noChangeArrowheads="1"/>
          </p:cNvSpPr>
          <p:nvPr/>
        </p:nvSpPr>
        <p:spPr bwMode="auto">
          <a:xfrm>
            <a:off x="921544" y="468313"/>
            <a:ext cx="9746459"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CA" altLang="fr-FR" sz="3600" dirty="0">
                <a:solidFill>
                  <a:srgbClr val="0070C0"/>
                </a:solidFill>
                <a:latin typeface="Calibri" panose="020F0502020204030204" pitchFamily="34" charset="0"/>
                <a:cs typeface="Calibri" panose="020F0502020204030204" pitchFamily="34" charset="0"/>
              </a:rPr>
              <a:t>1. Détermination des paramètres des conséquents </a:t>
            </a:r>
          </a:p>
        </p:txBody>
      </p:sp>
      <p:sp>
        <p:nvSpPr>
          <p:cNvPr id="70661" name="Rectangle 9">
            <a:extLst>
              <a:ext uri="{FF2B5EF4-FFF2-40B4-BE49-F238E27FC236}">
                <a16:creationId xmlns:a16="http://schemas.microsoft.com/office/drawing/2014/main" id="{9D813978-B667-42E3-B5B3-1F2737B5A99D}"/>
              </a:ext>
            </a:extLst>
          </p:cNvPr>
          <p:cNvSpPr>
            <a:spLocks noChangeArrowheads="1"/>
          </p:cNvSpPr>
          <p:nvPr/>
        </p:nvSpPr>
        <p:spPr bwMode="auto">
          <a:xfrm>
            <a:off x="921545" y="5392738"/>
            <a:ext cx="925592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Clr>
                <a:schemeClr val="tx2"/>
              </a:buClr>
              <a:buFont typeface="Monotype Sorts" pitchFamily="2" charset="2"/>
              <a:buNone/>
            </a:pPr>
            <a:r>
              <a:rPr lang="fr-CA" altLang="fr-FR" sz="2400" dirty="0">
                <a:latin typeface="Calibri" panose="020F0502020204030204" pitchFamily="34" charset="0"/>
              </a:rPr>
              <a:t>	où      est la valeur moyenne de </a:t>
            </a:r>
            <a:r>
              <a:rPr lang="fr-CA" altLang="fr-FR" sz="2400" i="1" dirty="0">
                <a:latin typeface="Calibri" panose="020F0502020204030204" pitchFamily="34" charset="0"/>
                <a:sym typeface="Symbol" panose="05050102010706020507" pitchFamily="18" charset="2"/>
              </a:rPr>
              <a:t></a:t>
            </a:r>
            <a:r>
              <a:rPr lang="fr-CA" altLang="fr-FR" sz="2400" i="1" baseline="-25000" dirty="0">
                <a:latin typeface="Calibri" panose="020F0502020204030204" pitchFamily="34" charset="0"/>
                <a:sym typeface="Symbol" panose="05050102010706020507" pitchFamily="18" charset="2"/>
              </a:rPr>
              <a:t>i</a:t>
            </a:r>
            <a:r>
              <a:rPr lang="fr-CA" altLang="fr-FR" sz="2400" dirty="0">
                <a:latin typeface="Calibri" panose="020F0502020204030204" pitchFamily="34" charset="0"/>
                <a:sym typeface="Symbol" panose="05050102010706020507" pitchFamily="18" charset="2"/>
              </a:rPr>
              <a:t>, et </a:t>
            </a:r>
            <a:r>
              <a:rPr lang="fr-CA" altLang="fr-FR" sz="2400" i="1" dirty="0">
                <a:latin typeface="Calibri" panose="020F0502020204030204" pitchFamily="34" charset="0"/>
                <a:sym typeface="Symbol" panose="05050102010706020507" pitchFamily="18" charset="2"/>
              </a:rPr>
              <a:t>f</a:t>
            </a:r>
            <a:r>
              <a:rPr lang="fr-CA" altLang="fr-FR" sz="2400" i="1" baseline="-25000" dirty="0">
                <a:latin typeface="Calibri" panose="020F0502020204030204" pitchFamily="34" charset="0"/>
                <a:sym typeface="Symbol" panose="05050102010706020507" pitchFamily="18" charset="2"/>
              </a:rPr>
              <a:t>i</a:t>
            </a:r>
            <a:r>
              <a:rPr lang="fr-CA" altLang="fr-FR" sz="2400" i="1" dirty="0">
                <a:latin typeface="Calibri" panose="020F0502020204030204" pitchFamily="34" charset="0"/>
                <a:sym typeface="Symbol" panose="05050102010706020507" pitchFamily="18" charset="2"/>
              </a:rPr>
              <a:t>()</a:t>
            </a:r>
            <a:r>
              <a:rPr lang="fr-CA" altLang="fr-FR" sz="2400" dirty="0">
                <a:latin typeface="Calibri" panose="020F0502020204030204" pitchFamily="34" charset="0"/>
                <a:sym typeface="Symbol" panose="05050102010706020507" pitchFamily="18" charset="2"/>
              </a:rPr>
              <a:t> est la fonction de sortie dont on veut déterminer les paramètres. </a:t>
            </a:r>
          </a:p>
        </p:txBody>
      </p:sp>
      <p:graphicFrame>
        <p:nvGraphicFramePr>
          <p:cNvPr id="70662" name="Object 1">
            <a:extLst>
              <a:ext uri="{FF2B5EF4-FFF2-40B4-BE49-F238E27FC236}">
                <a16:creationId xmlns:a16="http://schemas.microsoft.com/office/drawing/2014/main" id="{2B25C205-562D-431F-91BE-B2C438981759}"/>
              </a:ext>
            </a:extLst>
          </p:cNvPr>
          <p:cNvGraphicFramePr>
            <a:graphicFrameLocks noChangeAspect="1"/>
          </p:cNvGraphicFramePr>
          <p:nvPr>
            <p:extLst>
              <p:ext uri="{D42A27DB-BD31-4B8C-83A1-F6EECF244321}">
                <p14:modId xmlns:p14="http://schemas.microsoft.com/office/powerpoint/2010/main" val="2171617664"/>
              </p:ext>
            </p:extLst>
          </p:nvPr>
        </p:nvGraphicFramePr>
        <p:xfrm>
          <a:off x="1714500" y="5392738"/>
          <a:ext cx="373062" cy="533400"/>
        </p:xfrm>
        <a:graphic>
          <a:graphicData uri="http://schemas.openxmlformats.org/presentationml/2006/ole">
            <mc:AlternateContent xmlns:mc="http://schemas.openxmlformats.org/markup-compatibility/2006">
              <mc:Choice xmlns:v="urn:schemas-microsoft-com:vml" Requires="v">
                <p:oleObj name="Equation" r:id="rId5" imgW="177569" imgH="253670" progId="Equation.3">
                  <p:embed/>
                </p:oleObj>
              </mc:Choice>
              <mc:Fallback>
                <p:oleObj name="Equation" r:id="rId5" imgW="177569" imgH="253670" progId="Equation.3">
                  <p:embed/>
                  <p:pic>
                    <p:nvPicPr>
                      <p:cNvPr id="70662" name="Object 1">
                        <a:extLst>
                          <a:ext uri="{FF2B5EF4-FFF2-40B4-BE49-F238E27FC236}">
                            <a16:creationId xmlns:a16="http://schemas.microsoft.com/office/drawing/2014/main" id="{2B25C205-562D-431F-91BE-B2C4389817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5392738"/>
                        <a:ext cx="37306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1027">
            <a:extLst>
              <a:ext uri="{FF2B5EF4-FFF2-40B4-BE49-F238E27FC236}">
                <a16:creationId xmlns:a16="http://schemas.microsoft.com/office/drawing/2014/main" id="{6A0A86F5-6BED-412E-9A60-49833DB6DAFF}"/>
              </a:ext>
            </a:extLst>
          </p:cNvPr>
          <p:cNvSpPr>
            <a:spLocks noChangeArrowheads="1"/>
          </p:cNvSpPr>
          <p:nvPr/>
        </p:nvSpPr>
        <p:spPr bwMode="auto">
          <a:xfrm>
            <a:off x="942975" y="655641"/>
            <a:ext cx="9483725" cy="5665787"/>
          </a:xfrm>
          <a:prstGeom prst="rect">
            <a:avLst/>
          </a:prstGeom>
          <a:noFill/>
          <a:ln>
            <a:noFill/>
          </a:ln>
        </p:spPr>
        <p:txBody>
          <a:bodyPr lIns="90488" tIns="44450" rIns="90488" bIns="44450"/>
          <a:lstStyle/>
          <a:p>
            <a:pPr marL="342900" indent="-342900">
              <a:spcBef>
                <a:spcPct val="20000"/>
              </a:spcBef>
              <a:buClr>
                <a:srgbClr val="0070C0"/>
              </a:buClr>
              <a:buSzPct val="85000"/>
              <a:buFont typeface="Wingdings" panose="05000000000000000000" pitchFamily="2" charset="2"/>
              <a:buChar char="§"/>
              <a:defRPr/>
            </a:pPr>
            <a:r>
              <a:rPr lang="fr-CA" sz="2400" dirty="0">
                <a:latin typeface="Calibri" panose="020F0502020204030204" pitchFamily="34" charset="0"/>
              </a:rPr>
              <a:t>On peut écrire l’équation précédente sous la forme</a:t>
            </a:r>
            <a:r>
              <a:rPr lang="fr-CA" sz="2400" i="1" dirty="0">
                <a:latin typeface="Calibri" panose="020F0502020204030204" pitchFamily="34" charset="0"/>
              </a:rPr>
              <a:t> </a:t>
            </a:r>
            <a:r>
              <a:rPr lang="fr-CA" sz="2400" b="1" i="1" dirty="0" err="1">
                <a:latin typeface="Calibri" panose="020F0502020204030204" pitchFamily="34" charset="0"/>
              </a:rPr>
              <a:t>y</a:t>
            </a:r>
            <a:r>
              <a:rPr lang="fr-CA" sz="2400" i="1" baseline="-25000" dirty="0" err="1">
                <a:latin typeface="Calibri" panose="020F0502020204030204" pitchFamily="34" charset="0"/>
              </a:rPr>
              <a:t>d</a:t>
            </a:r>
            <a:r>
              <a:rPr lang="fr-CA" sz="2400" dirty="0">
                <a:latin typeface="Calibri" panose="020F0502020204030204" pitchFamily="34" charset="0"/>
              </a:rPr>
              <a:t> = </a:t>
            </a:r>
            <a:r>
              <a:rPr lang="fr-CA" sz="2400" b="1" dirty="0">
                <a:latin typeface="Calibri" panose="020F0502020204030204" pitchFamily="34" charset="0"/>
              </a:rPr>
              <a:t>A</a:t>
            </a:r>
            <a:r>
              <a:rPr lang="fr-CA" sz="2400" dirty="0">
                <a:latin typeface="Calibri" panose="020F0502020204030204" pitchFamily="34" charset="0"/>
              </a:rPr>
              <a:t> </a:t>
            </a:r>
            <a:r>
              <a:rPr lang="fr-CA" sz="2400" b="1" dirty="0">
                <a:latin typeface="Calibri" panose="020F0502020204030204" pitchFamily="34" charset="0"/>
              </a:rPr>
              <a:t>k</a:t>
            </a:r>
            <a:r>
              <a:rPr lang="fr-CA" sz="2400" dirty="0">
                <a:latin typeface="Calibri" panose="020F0502020204030204" pitchFamily="34" charset="0"/>
              </a:rPr>
              <a:t>, où </a:t>
            </a:r>
            <a:r>
              <a:rPr lang="fr-CA" sz="2400" b="1" i="1" dirty="0" err="1">
                <a:latin typeface="Calibri" panose="020F0502020204030204" pitchFamily="34" charset="0"/>
              </a:rPr>
              <a:t>y</a:t>
            </a:r>
            <a:r>
              <a:rPr lang="fr-CA" sz="2400" i="1" baseline="-25000" dirty="0" err="1">
                <a:latin typeface="Calibri" panose="020F0502020204030204" pitchFamily="34" charset="0"/>
              </a:rPr>
              <a:t>d</a:t>
            </a:r>
            <a:r>
              <a:rPr lang="fr-CA" sz="2400" dirty="0">
                <a:latin typeface="Calibri" panose="020F0502020204030204" pitchFamily="34" charset="0"/>
              </a:rPr>
              <a:t> est un vecteur désiré de dimension </a:t>
            </a:r>
            <a:r>
              <a:rPr lang="fr-CA" sz="2400" i="1" dirty="0">
                <a:latin typeface="Calibri" panose="020F0502020204030204" pitchFamily="34" charset="0"/>
              </a:rPr>
              <a:t>P</a:t>
            </a:r>
            <a:r>
              <a:rPr lang="fr-CA" sz="2400" dirty="0">
                <a:latin typeface="Calibri" panose="020F0502020204030204" pitchFamily="34" charset="0"/>
              </a:rPr>
              <a:t> </a:t>
            </a:r>
            <a:r>
              <a:rPr lang="fr-CA" sz="2400" dirty="0">
                <a:latin typeface="Calibri" pitchFamily="34" charset="0"/>
                <a:cs typeface="Arial" charset="0"/>
              </a:rPr>
              <a:t>et </a:t>
            </a:r>
            <a:r>
              <a:rPr lang="fr-CA" sz="2400" b="1" i="1" dirty="0">
                <a:latin typeface="Calibri" pitchFamily="34" charset="0"/>
                <a:cs typeface="Arial" charset="0"/>
              </a:rPr>
              <a:t>k</a:t>
            </a:r>
            <a:r>
              <a:rPr lang="fr-CA" sz="2400" dirty="0">
                <a:latin typeface="Calibri" pitchFamily="34" charset="0"/>
                <a:cs typeface="Arial" charset="0"/>
              </a:rPr>
              <a:t> est le vecteur des paramètres de conséquent inconnus de dimension </a:t>
            </a:r>
            <a:r>
              <a:rPr lang="fr-CA" sz="2400" i="1" dirty="0">
                <a:latin typeface="Calibri" pitchFamily="34" charset="0"/>
                <a:cs typeface="Arial" charset="0"/>
              </a:rPr>
              <a:t>n </a:t>
            </a:r>
            <a:r>
              <a:rPr lang="fr-CA" sz="2400" dirty="0">
                <a:latin typeface="Calibri" pitchFamily="34" charset="0"/>
                <a:cs typeface="Arial" charset="0"/>
              </a:rPr>
              <a:t>(1 + </a:t>
            </a:r>
            <a:r>
              <a:rPr lang="fr-CA" sz="2400" i="1" dirty="0">
                <a:latin typeface="Calibri" pitchFamily="34" charset="0"/>
                <a:cs typeface="Arial" charset="0"/>
              </a:rPr>
              <a:t>m</a:t>
            </a:r>
            <a:r>
              <a:rPr lang="fr-CA" sz="2400" dirty="0">
                <a:latin typeface="Calibri" pitchFamily="34" charset="0"/>
                <a:cs typeface="Arial" charset="0"/>
              </a:rPr>
              <a:t>) </a:t>
            </a:r>
            <a:r>
              <a:rPr lang="fr-CA" sz="2400" dirty="0">
                <a:latin typeface="Calibri" pitchFamily="34" charset="0"/>
                <a:cs typeface="Arial" charset="0"/>
                <a:sym typeface="Symbol" pitchFamily="18" charset="2"/>
              </a:rPr>
              <a:t></a:t>
            </a:r>
            <a:r>
              <a:rPr lang="fr-CA" sz="2400" dirty="0">
                <a:latin typeface="Calibri" pitchFamily="34" charset="0"/>
                <a:cs typeface="Arial" charset="0"/>
              </a:rPr>
              <a:t> 1 </a:t>
            </a:r>
            <a:r>
              <a:rPr lang="fr-CA" sz="2400" dirty="0">
                <a:latin typeface="Calibri" panose="020F0502020204030204" pitchFamily="34" charset="0"/>
              </a:rPr>
              <a:t>:</a:t>
            </a:r>
          </a:p>
          <a:p>
            <a:pPr marL="342900" indent="-342900" algn="just">
              <a:defRPr/>
            </a:pPr>
            <a:endParaRPr lang="fr-CA" sz="2400" dirty="0">
              <a:latin typeface="Calibri" pitchFamily="34" charset="0"/>
              <a:cs typeface="Arial" charset="0"/>
            </a:endParaRPr>
          </a:p>
          <a:p>
            <a:pPr marL="342900" indent="-342900" algn="just">
              <a:defRPr/>
            </a:pPr>
            <a:endParaRPr lang="fr-CA" sz="2400" dirty="0">
              <a:latin typeface="Calibri" pitchFamily="34" charset="0"/>
              <a:cs typeface="Arial" charset="0"/>
            </a:endParaRPr>
          </a:p>
          <a:p>
            <a:pPr marL="342900" indent="-342900" algn="just">
              <a:defRPr/>
            </a:pPr>
            <a:endParaRPr lang="fr-CA" sz="2400" dirty="0">
              <a:latin typeface="Calibri" pitchFamily="34" charset="0"/>
              <a:cs typeface="Arial" charset="0"/>
            </a:endParaRPr>
          </a:p>
          <a:p>
            <a:pPr marL="342900" indent="-342900" algn="just">
              <a:defRPr/>
            </a:pPr>
            <a:r>
              <a:rPr lang="fr-CA" sz="2400" dirty="0">
                <a:latin typeface="Calibri" pitchFamily="34" charset="0"/>
                <a:cs typeface="Arial" charset="0"/>
              </a:rPr>
              <a:t>                      ,</a:t>
            </a:r>
          </a:p>
          <a:p>
            <a:pPr marL="342900" indent="-342900" algn="just">
              <a:lnSpc>
                <a:spcPct val="140000"/>
              </a:lnSpc>
              <a:defRPr/>
            </a:pPr>
            <a:endParaRPr lang="fr-CA" sz="2400" dirty="0">
              <a:latin typeface="Calibri" pitchFamily="34" charset="0"/>
              <a:cs typeface="Arial" charset="0"/>
            </a:endParaRPr>
          </a:p>
          <a:p>
            <a:pPr marL="342900" indent="-342900" algn="just">
              <a:defRPr/>
            </a:pPr>
            <a:endParaRPr lang="fr-CA" sz="2400" dirty="0">
              <a:latin typeface="Calibri" pitchFamily="34" charset="0"/>
              <a:cs typeface="Arial" charset="0"/>
            </a:endParaRPr>
          </a:p>
          <a:p>
            <a:pPr marL="342900" indent="-342900">
              <a:spcBef>
                <a:spcPts val="600"/>
              </a:spcBef>
              <a:defRPr/>
            </a:pPr>
            <a:r>
              <a:rPr lang="fr-CA" sz="2400" dirty="0">
                <a:latin typeface="Calibri" pitchFamily="34" charset="0"/>
                <a:cs typeface="Arial" charset="0"/>
              </a:rPr>
              <a:t>	</a:t>
            </a:r>
            <a:r>
              <a:rPr lang="fr-CA" sz="2200" b="1" i="1" dirty="0">
                <a:latin typeface="Calibri" pitchFamily="34" charset="0"/>
                <a:cs typeface="Arial" charset="0"/>
              </a:rPr>
              <a:t>k</a:t>
            </a:r>
            <a:r>
              <a:rPr lang="fr-CA" sz="2200" dirty="0">
                <a:latin typeface="Calibri" pitchFamily="34" charset="0"/>
                <a:cs typeface="Arial" charset="0"/>
              </a:rPr>
              <a:t> = [</a:t>
            </a:r>
            <a:r>
              <a:rPr lang="fr-CA" sz="2200" i="1" dirty="0">
                <a:latin typeface="Calibri" pitchFamily="34" charset="0"/>
                <a:cs typeface="Arial" charset="0"/>
              </a:rPr>
              <a:t>k</a:t>
            </a:r>
            <a:r>
              <a:rPr lang="fr-CA" sz="2200" baseline="-25000" dirty="0">
                <a:latin typeface="Calibri" pitchFamily="34" charset="0"/>
                <a:cs typeface="Arial" charset="0"/>
              </a:rPr>
              <a:t>10</a:t>
            </a:r>
            <a:r>
              <a:rPr lang="fr-CA" sz="2200" dirty="0">
                <a:latin typeface="Calibri" pitchFamily="34" charset="0"/>
                <a:cs typeface="Arial" charset="0"/>
              </a:rPr>
              <a:t>  </a:t>
            </a:r>
            <a:r>
              <a:rPr lang="fr-CA" sz="2200" i="1" dirty="0">
                <a:latin typeface="Calibri" pitchFamily="34" charset="0"/>
                <a:cs typeface="Arial" charset="0"/>
              </a:rPr>
              <a:t>k</a:t>
            </a:r>
            <a:r>
              <a:rPr lang="fr-CA" sz="2200" baseline="-25000" dirty="0">
                <a:latin typeface="Calibri" pitchFamily="34" charset="0"/>
                <a:cs typeface="Arial" charset="0"/>
              </a:rPr>
              <a:t>11</a:t>
            </a:r>
            <a:r>
              <a:rPr lang="fr-CA" sz="2200" dirty="0">
                <a:latin typeface="Calibri" pitchFamily="34" charset="0"/>
                <a:cs typeface="Arial" charset="0"/>
              </a:rPr>
              <a:t>  </a:t>
            </a:r>
            <a:r>
              <a:rPr lang="fr-CA" sz="2200" i="1" dirty="0">
                <a:latin typeface="Calibri" pitchFamily="34" charset="0"/>
                <a:cs typeface="Arial" charset="0"/>
              </a:rPr>
              <a:t>k</a:t>
            </a:r>
            <a:r>
              <a:rPr lang="fr-CA" sz="2200" baseline="-25000" dirty="0">
                <a:latin typeface="Calibri" pitchFamily="34" charset="0"/>
                <a:cs typeface="Arial" charset="0"/>
              </a:rPr>
              <a:t>12</a:t>
            </a:r>
            <a:r>
              <a:rPr lang="fr-CA" sz="2200" dirty="0">
                <a:latin typeface="Calibri" pitchFamily="34" charset="0"/>
                <a:cs typeface="Arial" charset="0"/>
              </a:rPr>
              <a:t> … </a:t>
            </a:r>
            <a:r>
              <a:rPr lang="fr-CA" sz="2200" i="1" dirty="0">
                <a:latin typeface="Calibri" pitchFamily="34" charset="0"/>
                <a:cs typeface="Arial" charset="0"/>
              </a:rPr>
              <a:t>k</a:t>
            </a:r>
            <a:r>
              <a:rPr lang="fr-CA" sz="2200" baseline="-25000" dirty="0">
                <a:latin typeface="Calibri" pitchFamily="34" charset="0"/>
                <a:cs typeface="Arial" charset="0"/>
              </a:rPr>
              <a:t>1</a:t>
            </a:r>
            <a:r>
              <a:rPr lang="fr-CA" sz="2200" i="1" baseline="-25000" dirty="0">
                <a:latin typeface="Calibri" pitchFamily="34" charset="0"/>
                <a:cs typeface="Arial" charset="0"/>
              </a:rPr>
              <a:t>m</a:t>
            </a:r>
            <a:r>
              <a:rPr lang="fr-CA" sz="2200" dirty="0">
                <a:latin typeface="Calibri" pitchFamily="34" charset="0"/>
                <a:cs typeface="Arial" charset="0"/>
              </a:rPr>
              <a:t>  </a:t>
            </a:r>
            <a:r>
              <a:rPr lang="fr-CA" sz="2200" i="1" dirty="0">
                <a:latin typeface="Calibri" pitchFamily="34" charset="0"/>
                <a:cs typeface="Arial" charset="0"/>
              </a:rPr>
              <a:t>k</a:t>
            </a:r>
            <a:r>
              <a:rPr lang="fr-CA" sz="2200" baseline="-25000" dirty="0">
                <a:latin typeface="Calibri" pitchFamily="34" charset="0"/>
                <a:cs typeface="Arial" charset="0"/>
              </a:rPr>
              <a:t>20</a:t>
            </a:r>
            <a:r>
              <a:rPr lang="fr-CA" sz="2200" dirty="0">
                <a:latin typeface="Calibri" pitchFamily="34" charset="0"/>
                <a:cs typeface="Arial" charset="0"/>
              </a:rPr>
              <a:t>  </a:t>
            </a:r>
            <a:r>
              <a:rPr lang="fr-CA" sz="2200" i="1" dirty="0">
                <a:latin typeface="Calibri" pitchFamily="34" charset="0"/>
                <a:cs typeface="Arial" charset="0"/>
              </a:rPr>
              <a:t>k</a:t>
            </a:r>
            <a:r>
              <a:rPr lang="fr-CA" sz="2200" baseline="-25000" dirty="0">
                <a:latin typeface="Calibri" pitchFamily="34" charset="0"/>
                <a:cs typeface="Arial" charset="0"/>
              </a:rPr>
              <a:t>21</a:t>
            </a:r>
            <a:r>
              <a:rPr lang="fr-CA" sz="2200" dirty="0">
                <a:latin typeface="Calibri" pitchFamily="34" charset="0"/>
                <a:cs typeface="Arial" charset="0"/>
              </a:rPr>
              <a:t>  </a:t>
            </a:r>
            <a:r>
              <a:rPr lang="fr-CA" sz="2200" i="1" dirty="0">
                <a:latin typeface="Calibri" pitchFamily="34" charset="0"/>
                <a:cs typeface="Arial" charset="0"/>
              </a:rPr>
              <a:t>k</a:t>
            </a:r>
            <a:r>
              <a:rPr lang="fr-CA" sz="2200" baseline="-25000" dirty="0">
                <a:latin typeface="Calibri" pitchFamily="34" charset="0"/>
                <a:cs typeface="Arial" charset="0"/>
              </a:rPr>
              <a:t>22</a:t>
            </a:r>
            <a:r>
              <a:rPr lang="fr-CA" sz="2200" dirty="0">
                <a:latin typeface="Calibri" pitchFamily="34" charset="0"/>
                <a:cs typeface="Arial" charset="0"/>
              </a:rPr>
              <a:t> … </a:t>
            </a:r>
            <a:r>
              <a:rPr lang="fr-CA" sz="2200" i="1" dirty="0">
                <a:latin typeface="Calibri" pitchFamily="34" charset="0"/>
                <a:cs typeface="Arial" charset="0"/>
              </a:rPr>
              <a:t>k</a:t>
            </a:r>
            <a:r>
              <a:rPr lang="fr-CA" sz="2200" baseline="-25000" dirty="0">
                <a:latin typeface="Calibri" pitchFamily="34" charset="0"/>
                <a:cs typeface="Arial" charset="0"/>
              </a:rPr>
              <a:t>2</a:t>
            </a:r>
            <a:r>
              <a:rPr lang="fr-CA" sz="2200" i="1" baseline="-25000" dirty="0">
                <a:latin typeface="Calibri" pitchFamily="34" charset="0"/>
                <a:cs typeface="Arial" charset="0"/>
              </a:rPr>
              <a:t>m</a:t>
            </a:r>
            <a:r>
              <a:rPr lang="fr-CA" sz="2200" dirty="0">
                <a:latin typeface="Calibri" pitchFamily="34" charset="0"/>
                <a:cs typeface="Arial" charset="0"/>
              </a:rPr>
              <a:t> … </a:t>
            </a:r>
            <a:r>
              <a:rPr lang="fr-CA" sz="2200" i="1" dirty="0">
                <a:latin typeface="Calibri" pitchFamily="34" charset="0"/>
                <a:cs typeface="Arial" charset="0"/>
              </a:rPr>
              <a:t>k</a:t>
            </a:r>
            <a:r>
              <a:rPr lang="fr-CA" sz="2200" i="1" baseline="-25000" dirty="0">
                <a:latin typeface="Calibri" pitchFamily="34" charset="0"/>
                <a:cs typeface="Arial" charset="0"/>
              </a:rPr>
              <a:t>n</a:t>
            </a:r>
            <a:r>
              <a:rPr lang="fr-CA" sz="2200" baseline="-25000" dirty="0">
                <a:latin typeface="Calibri" pitchFamily="34" charset="0"/>
                <a:cs typeface="Arial" charset="0"/>
              </a:rPr>
              <a:t>0</a:t>
            </a:r>
            <a:r>
              <a:rPr lang="fr-CA" sz="2200" dirty="0">
                <a:latin typeface="Calibri" pitchFamily="34" charset="0"/>
                <a:cs typeface="Arial" charset="0"/>
              </a:rPr>
              <a:t>  </a:t>
            </a:r>
            <a:r>
              <a:rPr lang="fr-CA" sz="2200" i="1" dirty="0">
                <a:latin typeface="Calibri" pitchFamily="34" charset="0"/>
                <a:cs typeface="Arial" charset="0"/>
              </a:rPr>
              <a:t>k</a:t>
            </a:r>
            <a:r>
              <a:rPr lang="fr-CA" sz="2200" i="1" baseline="-25000" dirty="0">
                <a:latin typeface="Calibri" pitchFamily="34" charset="0"/>
                <a:cs typeface="Arial" charset="0"/>
              </a:rPr>
              <a:t>n</a:t>
            </a:r>
            <a:r>
              <a:rPr lang="fr-CA" sz="2200" baseline="-25000" dirty="0">
                <a:latin typeface="Calibri" pitchFamily="34" charset="0"/>
                <a:cs typeface="Arial" charset="0"/>
              </a:rPr>
              <a:t>1</a:t>
            </a:r>
            <a:r>
              <a:rPr lang="fr-CA" sz="2200" dirty="0">
                <a:latin typeface="Calibri" pitchFamily="34" charset="0"/>
                <a:cs typeface="Arial" charset="0"/>
              </a:rPr>
              <a:t>  </a:t>
            </a:r>
            <a:r>
              <a:rPr lang="fr-CA" sz="2200" i="1" dirty="0">
                <a:latin typeface="Calibri" pitchFamily="34" charset="0"/>
                <a:cs typeface="Arial" charset="0"/>
              </a:rPr>
              <a:t>k</a:t>
            </a:r>
            <a:r>
              <a:rPr lang="fr-CA" sz="2200" i="1" baseline="-25000" dirty="0">
                <a:latin typeface="Calibri" pitchFamily="34" charset="0"/>
                <a:cs typeface="Arial" charset="0"/>
              </a:rPr>
              <a:t>n</a:t>
            </a:r>
            <a:r>
              <a:rPr lang="fr-CA" sz="2200" baseline="-25000" dirty="0">
                <a:latin typeface="Calibri" pitchFamily="34" charset="0"/>
                <a:cs typeface="Arial" charset="0"/>
              </a:rPr>
              <a:t>2</a:t>
            </a:r>
            <a:r>
              <a:rPr lang="fr-CA" sz="2200" dirty="0">
                <a:latin typeface="Calibri" pitchFamily="34" charset="0"/>
                <a:cs typeface="Arial" charset="0"/>
              </a:rPr>
              <a:t> … </a:t>
            </a:r>
            <a:r>
              <a:rPr lang="fr-CA" sz="2200" i="1" dirty="0" err="1">
                <a:latin typeface="Calibri" pitchFamily="34" charset="0"/>
                <a:cs typeface="Arial" charset="0"/>
              </a:rPr>
              <a:t>k</a:t>
            </a:r>
            <a:r>
              <a:rPr lang="fr-CA" sz="2200" i="1" baseline="-25000" dirty="0" err="1">
                <a:latin typeface="Calibri" pitchFamily="34" charset="0"/>
                <a:cs typeface="Arial" charset="0"/>
              </a:rPr>
              <a:t>n</a:t>
            </a:r>
            <a:r>
              <a:rPr lang="fr-CA" sz="2200" i="1" baseline="-25000" dirty="0">
                <a:latin typeface="Calibri" pitchFamily="34" charset="0"/>
                <a:cs typeface="Arial" charset="0"/>
              </a:rPr>
              <a:t> m</a:t>
            </a:r>
            <a:r>
              <a:rPr lang="fr-CA" sz="2200" dirty="0">
                <a:latin typeface="Calibri" pitchFamily="34" charset="0"/>
                <a:cs typeface="Arial" charset="0"/>
              </a:rPr>
              <a:t>]</a:t>
            </a:r>
            <a:r>
              <a:rPr lang="fr-CA" sz="2200" i="1" baseline="30000" dirty="0">
                <a:latin typeface="Calibri" pitchFamily="34" charset="0"/>
                <a:cs typeface="Arial" charset="0"/>
              </a:rPr>
              <a:t>T</a:t>
            </a:r>
          </a:p>
          <a:p>
            <a:pPr algn="just">
              <a:lnSpc>
                <a:spcPct val="130000"/>
              </a:lnSpc>
              <a:buSzPct val="150000"/>
              <a:defRPr/>
            </a:pPr>
            <a:r>
              <a:rPr lang="fr-CA" sz="2400" dirty="0">
                <a:latin typeface="Calibri" pitchFamily="34" charset="0"/>
                <a:cs typeface="Arial" charset="0"/>
              </a:rPr>
              <a:t>On a donc :</a:t>
            </a:r>
          </a:p>
          <a:p>
            <a:pPr marL="342900" indent="-342900" algn="just">
              <a:lnSpc>
                <a:spcPct val="130000"/>
              </a:lnSpc>
              <a:defRPr/>
            </a:pPr>
            <a:r>
              <a:rPr lang="fr-CA" sz="2400" dirty="0">
                <a:latin typeface="Calibri" pitchFamily="34" charset="0"/>
                <a:cs typeface="Arial" charset="0"/>
              </a:rPr>
              <a:t>		</a:t>
            </a:r>
            <a:r>
              <a:rPr lang="fr-CA" sz="2400" b="1" i="1" dirty="0">
                <a:solidFill>
                  <a:schemeClr val="tx2"/>
                </a:solidFill>
                <a:latin typeface="Calibri" pitchFamily="34" charset="0"/>
                <a:cs typeface="Arial" charset="0"/>
              </a:rPr>
              <a:t>k</a:t>
            </a:r>
            <a:r>
              <a:rPr lang="fr-CA" sz="2400" dirty="0">
                <a:solidFill>
                  <a:schemeClr val="tx2"/>
                </a:solidFill>
                <a:latin typeface="Calibri" pitchFamily="34" charset="0"/>
                <a:cs typeface="Arial" charset="0"/>
              </a:rPr>
              <a:t> = </a:t>
            </a:r>
            <a:r>
              <a:rPr lang="fr-CA" sz="2400" b="1" dirty="0">
                <a:solidFill>
                  <a:schemeClr val="tx2"/>
                </a:solidFill>
                <a:latin typeface="Calibri" pitchFamily="34" charset="0"/>
                <a:cs typeface="Arial" charset="0"/>
              </a:rPr>
              <a:t>A</a:t>
            </a:r>
            <a:r>
              <a:rPr lang="fr-CA" sz="2400" b="1" baseline="30000" dirty="0">
                <a:solidFill>
                  <a:schemeClr val="tx2"/>
                </a:solidFill>
                <a:latin typeface="Calibri" pitchFamily="34" charset="0"/>
                <a:cs typeface="Arial" charset="0"/>
              </a:rPr>
              <a:t>-1</a:t>
            </a:r>
            <a:r>
              <a:rPr lang="fr-CA" sz="2400" b="1" i="1" dirty="0">
                <a:solidFill>
                  <a:schemeClr val="tx2"/>
                </a:solidFill>
                <a:latin typeface="Calibri" pitchFamily="34" charset="0"/>
                <a:cs typeface="Arial" charset="0"/>
              </a:rPr>
              <a:t>y</a:t>
            </a:r>
            <a:r>
              <a:rPr lang="fr-CA" sz="2400" i="1" baseline="-25000" dirty="0">
                <a:solidFill>
                  <a:schemeClr val="tx2"/>
                </a:solidFill>
                <a:latin typeface="Calibri" pitchFamily="34" charset="0"/>
                <a:cs typeface="Arial" charset="0"/>
              </a:rPr>
              <a:t>d </a:t>
            </a:r>
            <a:r>
              <a:rPr lang="fr-CA" sz="2400" i="1" dirty="0">
                <a:solidFill>
                  <a:schemeClr val="tx2"/>
                </a:solidFill>
                <a:latin typeface="Calibri" pitchFamily="34" charset="0"/>
                <a:cs typeface="Arial" charset="0"/>
              </a:rPr>
              <a:t>(en pratique </a:t>
            </a:r>
            <a:r>
              <a:rPr lang="fr-CA" sz="2400" b="1" i="1" dirty="0">
                <a:solidFill>
                  <a:schemeClr val="tx2"/>
                </a:solidFill>
                <a:latin typeface="Calibri" pitchFamily="34" charset="0"/>
                <a:cs typeface="Arial" charset="0"/>
              </a:rPr>
              <a:t>k</a:t>
            </a:r>
            <a:r>
              <a:rPr lang="fr-CA" sz="2400" i="1" dirty="0">
                <a:solidFill>
                  <a:schemeClr val="tx2"/>
                </a:solidFill>
                <a:latin typeface="Calibri" pitchFamily="34" charset="0"/>
                <a:cs typeface="Arial" charset="0"/>
              </a:rPr>
              <a:t>=(</a:t>
            </a:r>
            <a:r>
              <a:rPr lang="fr-CA" sz="2400" b="1" i="1" dirty="0" err="1">
                <a:solidFill>
                  <a:schemeClr val="tx2"/>
                </a:solidFill>
                <a:latin typeface="Calibri" pitchFamily="34" charset="0"/>
                <a:cs typeface="Arial" charset="0"/>
              </a:rPr>
              <a:t>A</a:t>
            </a:r>
            <a:r>
              <a:rPr lang="fr-CA" sz="2400" i="1" baseline="30000" dirty="0" err="1">
                <a:solidFill>
                  <a:schemeClr val="tx2"/>
                </a:solidFill>
                <a:latin typeface="Calibri" pitchFamily="34" charset="0"/>
                <a:cs typeface="Arial" charset="0"/>
              </a:rPr>
              <a:t>t</a:t>
            </a:r>
            <a:r>
              <a:rPr lang="fr-CA" sz="2400" b="1" i="1" dirty="0" err="1">
                <a:solidFill>
                  <a:schemeClr val="tx2"/>
                </a:solidFill>
                <a:latin typeface="Calibri" pitchFamily="34" charset="0"/>
                <a:cs typeface="Arial" charset="0"/>
              </a:rPr>
              <a:t>A</a:t>
            </a:r>
            <a:r>
              <a:rPr lang="fr-CA" sz="2400" i="1" dirty="0">
                <a:solidFill>
                  <a:schemeClr val="tx2"/>
                </a:solidFill>
                <a:latin typeface="Calibri" pitchFamily="34" charset="0"/>
                <a:cs typeface="Arial" charset="0"/>
              </a:rPr>
              <a:t>)</a:t>
            </a:r>
            <a:r>
              <a:rPr lang="fr-CA" sz="2400" i="1" baseline="30000" dirty="0">
                <a:solidFill>
                  <a:schemeClr val="tx2"/>
                </a:solidFill>
                <a:latin typeface="Calibri" pitchFamily="34" charset="0"/>
                <a:cs typeface="Arial" charset="0"/>
              </a:rPr>
              <a:t>-1</a:t>
            </a:r>
            <a:r>
              <a:rPr lang="fr-CA" sz="2400" b="1" i="1" dirty="0">
                <a:solidFill>
                  <a:schemeClr val="tx2"/>
                </a:solidFill>
                <a:latin typeface="Calibri" pitchFamily="34" charset="0"/>
                <a:cs typeface="Arial" charset="0"/>
              </a:rPr>
              <a:t>A</a:t>
            </a:r>
            <a:r>
              <a:rPr lang="fr-CA" sz="2400" i="1" baseline="30000" dirty="0">
                <a:solidFill>
                  <a:schemeClr val="tx2"/>
                </a:solidFill>
                <a:latin typeface="Calibri" pitchFamily="34" charset="0"/>
                <a:cs typeface="Arial" charset="0"/>
              </a:rPr>
              <a:t>t </a:t>
            </a:r>
            <a:r>
              <a:rPr lang="fr-CA" sz="2400" b="1" i="1" dirty="0" err="1">
                <a:solidFill>
                  <a:schemeClr val="tx2"/>
                </a:solidFill>
                <a:latin typeface="Calibri" pitchFamily="34" charset="0"/>
                <a:cs typeface="Arial" charset="0"/>
              </a:rPr>
              <a:t>y</a:t>
            </a:r>
            <a:r>
              <a:rPr lang="fr-CA" sz="2400" i="1" baseline="-25000" dirty="0" err="1">
                <a:solidFill>
                  <a:schemeClr val="tx2"/>
                </a:solidFill>
                <a:latin typeface="Calibri" pitchFamily="34" charset="0"/>
                <a:cs typeface="Arial" charset="0"/>
              </a:rPr>
              <a:t>d</a:t>
            </a:r>
            <a:r>
              <a:rPr lang="fr-CA" sz="2400" i="1" dirty="0">
                <a:solidFill>
                  <a:schemeClr val="tx2"/>
                </a:solidFill>
                <a:latin typeface="Calibri" pitchFamily="34" charset="0"/>
                <a:cs typeface="Arial" charset="0"/>
              </a:rPr>
              <a:t> )</a:t>
            </a:r>
            <a:endParaRPr lang="fr-CA" sz="2400" dirty="0">
              <a:latin typeface="Calibri" pitchFamily="34" charset="0"/>
              <a:cs typeface="Arial" charset="0"/>
            </a:endParaRPr>
          </a:p>
        </p:txBody>
      </p:sp>
      <p:graphicFrame>
        <p:nvGraphicFramePr>
          <p:cNvPr id="72707" name="Object 1024">
            <a:extLst>
              <a:ext uri="{FF2B5EF4-FFF2-40B4-BE49-F238E27FC236}">
                <a16:creationId xmlns:a16="http://schemas.microsoft.com/office/drawing/2014/main" id="{F67BACA0-52B1-4E58-8336-EFE5342BDBF1}"/>
              </a:ext>
            </a:extLst>
          </p:cNvPr>
          <p:cNvGraphicFramePr>
            <a:graphicFrameLocks noChangeAspect="1"/>
          </p:cNvGraphicFramePr>
          <p:nvPr>
            <p:extLst>
              <p:ext uri="{D42A27DB-BD31-4B8C-83A1-F6EECF244321}">
                <p14:modId xmlns:p14="http://schemas.microsoft.com/office/powerpoint/2010/main" val="448123968"/>
              </p:ext>
            </p:extLst>
          </p:nvPr>
        </p:nvGraphicFramePr>
        <p:xfrm>
          <a:off x="1306703" y="1897343"/>
          <a:ext cx="1508125" cy="2190750"/>
        </p:xfrm>
        <a:graphic>
          <a:graphicData uri="http://schemas.openxmlformats.org/presentationml/2006/ole">
            <mc:AlternateContent xmlns:mc="http://schemas.openxmlformats.org/markup-compatibility/2006">
              <mc:Choice xmlns:v="urn:schemas-microsoft-com:vml" Requires="v">
                <p:oleObj name="Picture" r:id="rId3" imgW="871728" imgH="1267968" progId="Word.Picture.8">
                  <p:embed/>
                </p:oleObj>
              </mc:Choice>
              <mc:Fallback>
                <p:oleObj name="Picture" r:id="rId3" imgW="871728" imgH="1267968" progId="Word.Picture.8">
                  <p:embed/>
                  <p:pic>
                    <p:nvPicPr>
                      <p:cNvPr id="72707" name="Object 1024">
                        <a:extLst>
                          <a:ext uri="{FF2B5EF4-FFF2-40B4-BE49-F238E27FC236}">
                            <a16:creationId xmlns:a16="http://schemas.microsoft.com/office/drawing/2014/main" id="{F67BACA0-52B1-4E58-8336-EFE5342BD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703" y="1897343"/>
                        <a:ext cx="15081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8" name="Object 1025">
            <a:extLst>
              <a:ext uri="{FF2B5EF4-FFF2-40B4-BE49-F238E27FC236}">
                <a16:creationId xmlns:a16="http://schemas.microsoft.com/office/drawing/2014/main" id="{877AB456-8CA0-4188-A08D-8582619F8E3D}"/>
              </a:ext>
            </a:extLst>
          </p:cNvPr>
          <p:cNvGraphicFramePr>
            <a:graphicFrameLocks noChangeAspect="1"/>
          </p:cNvGraphicFramePr>
          <p:nvPr>
            <p:extLst>
              <p:ext uri="{D42A27DB-BD31-4B8C-83A1-F6EECF244321}">
                <p14:modId xmlns:p14="http://schemas.microsoft.com/office/powerpoint/2010/main" val="3610256976"/>
              </p:ext>
            </p:extLst>
          </p:nvPr>
        </p:nvGraphicFramePr>
        <p:xfrm>
          <a:off x="3187890" y="2041809"/>
          <a:ext cx="6588125" cy="1989137"/>
        </p:xfrm>
        <a:graphic>
          <a:graphicData uri="http://schemas.openxmlformats.org/presentationml/2006/ole">
            <mc:AlternateContent xmlns:mc="http://schemas.openxmlformats.org/markup-compatibility/2006">
              <mc:Choice xmlns:v="urn:schemas-microsoft-com:vml" Requires="v">
                <p:oleObj name="Picture" r:id="rId5" imgW="4815840" imgH="1382268" progId="Word.Picture.8">
                  <p:embed/>
                </p:oleObj>
              </mc:Choice>
              <mc:Fallback>
                <p:oleObj name="Picture" r:id="rId5" imgW="4815840" imgH="1382268" progId="Word.Picture.8">
                  <p:embed/>
                  <p:pic>
                    <p:nvPicPr>
                      <p:cNvPr id="72708" name="Object 1025">
                        <a:extLst>
                          <a:ext uri="{FF2B5EF4-FFF2-40B4-BE49-F238E27FC236}">
                            <a16:creationId xmlns:a16="http://schemas.microsoft.com/office/drawing/2014/main" id="{877AB456-8CA0-4188-A08D-8582619F8E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7890" y="2041809"/>
                        <a:ext cx="6588125"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a:extLst>
              <a:ext uri="{FF2B5EF4-FFF2-40B4-BE49-F238E27FC236}">
                <a16:creationId xmlns:a16="http://schemas.microsoft.com/office/drawing/2014/main" id="{2FF5B6B9-2D40-4BD3-97D4-DDBD571DEC94}"/>
              </a:ext>
            </a:extLst>
          </p:cNvPr>
          <p:cNvSpPr>
            <a:spLocks noChangeArrowheads="1"/>
          </p:cNvSpPr>
          <p:nvPr/>
        </p:nvSpPr>
        <p:spPr bwMode="auto">
          <a:xfrm>
            <a:off x="942975" y="1013894"/>
            <a:ext cx="10865643" cy="53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Clr>
                <a:srgbClr val="0070C0"/>
              </a:buClr>
              <a:buSzPct val="85000"/>
              <a:buFont typeface="Wingdings" panose="05000000000000000000" pitchFamily="2" charset="2"/>
              <a:buChar char="§"/>
            </a:pPr>
            <a:r>
              <a:rPr lang="fr-CA" altLang="fr-FR" sz="2400" dirty="0">
                <a:latin typeface="Calibri" panose="020F0502020204030204" pitchFamily="34" charset="0"/>
              </a:rPr>
              <a:t>Une fois le vecteur </a:t>
            </a:r>
            <a:r>
              <a:rPr lang="fr-CA" altLang="fr-FR" sz="2400" b="1" i="1" dirty="0">
                <a:latin typeface="Calibri" panose="020F0502020204030204" pitchFamily="34" charset="0"/>
              </a:rPr>
              <a:t>k</a:t>
            </a:r>
            <a:r>
              <a:rPr lang="fr-CA" altLang="fr-FR" sz="2400" dirty="0">
                <a:latin typeface="Calibri" panose="020F0502020204030204" pitchFamily="34" charset="0"/>
              </a:rPr>
              <a:t> déterminé, le vecteur de sortie du réseau </a:t>
            </a:r>
            <a:r>
              <a:rPr lang="fr-CA" altLang="fr-FR" sz="2400" b="1" i="1" dirty="0">
                <a:latin typeface="Calibri" panose="020F0502020204030204" pitchFamily="34" charset="0"/>
              </a:rPr>
              <a:t>y</a:t>
            </a:r>
            <a:r>
              <a:rPr lang="fr-CA" altLang="fr-FR" sz="2400" dirty="0">
                <a:latin typeface="Calibri" panose="020F0502020204030204" pitchFamily="34" charset="0"/>
              </a:rPr>
              <a:t> peut être calculé ainsi que le vecteur d’erreur associé :</a:t>
            </a:r>
          </a:p>
          <a:p>
            <a:pPr>
              <a:buClr>
                <a:schemeClr val="tx2"/>
              </a:buClr>
              <a:buFont typeface="Monotype Sorts" pitchFamily="2" charset="2"/>
              <a:buNone/>
            </a:pPr>
            <a:r>
              <a:rPr lang="fr-CA" altLang="fr-FR" sz="2600" b="1" i="1" dirty="0">
                <a:latin typeface="Calibri" panose="020F0502020204030204" pitchFamily="34" charset="0"/>
              </a:rPr>
              <a:t> 		</a:t>
            </a:r>
            <a:r>
              <a:rPr lang="fr-CA" altLang="fr-FR" sz="2400" b="1" i="1" dirty="0">
                <a:solidFill>
                  <a:schemeClr val="tx2"/>
                </a:solidFill>
                <a:latin typeface="Calibri" panose="020F0502020204030204" pitchFamily="34" charset="0"/>
              </a:rPr>
              <a:t>e</a:t>
            </a:r>
            <a:r>
              <a:rPr lang="fr-CA" altLang="fr-FR" sz="2400" dirty="0">
                <a:solidFill>
                  <a:schemeClr val="tx2"/>
                </a:solidFill>
                <a:latin typeface="Calibri" panose="020F0502020204030204" pitchFamily="34" charset="0"/>
              </a:rPr>
              <a:t> = </a:t>
            </a:r>
            <a:r>
              <a:rPr lang="fr-CA" altLang="fr-FR" sz="2400" b="1" i="1" dirty="0" err="1">
                <a:solidFill>
                  <a:schemeClr val="tx2"/>
                </a:solidFill>
                <a:latin typeface="Calibri" panose="020F0502020204030204" pitchFamily="34" charset="0"/>
              </a:rPr>
              <a:t>y</a:t>
            </a:r>
            <a:r>
              <a:rPr lang="fr-CA" altLang="fr-FR" sz="2400" i="1" baseline="-25000" dirty="0" err="1">
                <a:solidFill>
                  <a:schemeClr val="tx2"/>
                </a:solidFill>
                <a:latin typeface="Calibri" panose="020F0502020204030204" pitchFamily="34" charset="0"/>
              </a:rPr>
              <a:t>d</a:t>
            </a:r>
            <a:r>
              <a:rPr lang="fr-CA" altLang="fr-FR" sz="2400" dirty="0">
                <a:solidFill>
                  <a:schemeClr val="tx2"/>
                </a:solidFill>
                <a:latin typeface="Calibri" panose="020F0502020204030204" pitchFamily="34" charset="0"/>
              </a:rPr>
              <a:t> </a:t>
            </a:r>
            <a:r>
              <a:rPr lang="fr-CA" altLang="fr-FR" sz="2400" dirty="0">
                <a:solidFill>
                  <a:schemeClr val="tx2"/>
                </a:solidFill>
                <a:latin typeface="Calibri" panose="020F0502020204030204" pitchFamily="34" charset="0"/>
                <a:sym typeface="Symbol" panose="05050102010706020507" pitchFamily="18" charset="2"/>
              </a:rPr>
              <a:t></a:t>
            </a:r>
            <a:r>
              <a:rPr lang="fr-CA" altLang="fr-FR" sz="2400" dirty="0">
                <a:solidFill>
                  <a:schemeClr val="tx2"/>
                </a:solidFill>
                <a:latin typeface="Calibri" panose="020F0502020204030204" pitchFamily="34" charset="0"/>
              </a:rPr>
              <a:t> </a:t>
            </a:r>
            <a:r>
              <a:rPr lang="fr-CA" altLang="fr-FR" sz="2400" b="1" i="1" dirty="0">
                <a:solidFill>
                  <a:schemeClr val="tx2"/>
                </a:solidFill>
                <a:latin typeface="Calibri" panose="020F0502020204030204" pitchFamily="34" charset="0"/>
              </a:rPr>
              <a:t>y</a:t>
            </a:r>
            <a:endParaRPr lang="fr-CA" altLang="fr-FR" sz="2400" b="1" i="1" dirty="0">
              <a:latin typeface="Calibri" panose="020F0502020204030204" pitchFamily="34" charset="0"/>
            </a:endParaRPr>
          </a:p>
          <a:p>
            <a:pPr>
              <a:buClr>
                <a:srgbClr val="0070C0"/>
              </a:buClr>
              <a:buSzPct val="85000"/>
              <a:buFont typeface="Wingdings" panose="05000000000000000000" pitchFamily="2" charset="2"/>
              <a:buChar char="§"/>
            </a:pPr>
            <a:r>
              <a:rPr lang="fr-CA" altLang="fr-FR" sz="2400" dirty="0">
                <a:latin typeface="Calibri" panose="020F0502020204030204" pitchFamily="34" charset="0"/>
              </a:rPr>
              <a:t>Lors de la passe arrière, l’algorithme de </a:t>
            </a:r>
            <a:r>
              <a:rPr lang="fr-CA" altLang="fr-FR" sz="2400" dirty="0" err="1">
                <a:latin typeface="Calibri" panose="020F0502020204030204" pitchFamily="34" charset="0"/>
              </a:rPr>
              <a:t>retropropagation</a:t>
            </a:r>
            <a:r>
              <a:rPr lang="fr-CA" altLang="fr-FR" sz="2400" dirty="0">
                <a:latin typeface="Calibri" panose="020F0502020204030204" pitchFamily="34" charset="0"/>
              </a:rPr>
              <a:t> d’erreur est appliqué pour mettre à jour les poids des antécédents des règles.</a:t>
            </a:r>
          </a:p>
          <a:p>
            <a:pPr>
              <a:buClr>
                <a:srgbClr val="0070C0"/>
              </a:buClr>
              <a:buSzPct val="85000"/>
              <a:buFont typeface="Wingdings" panose="05000000000000000000" pitchFamily="2" charset="2"/>
              <a:buChar char="§"/>
            </a:pPr>
            <a:r>
              <a:rPr lang="fr-CA" altLang="fr-FR" sz="2400" dirty="0">
                <a:latin typeface="Calibri" panose="020F0502020204030204" pitchFamily="34" charset="0"/>
              </a:rPr>
              <a:t>Dans l’algorithme ANFIS de Jang, on optimise aussi bien les paramètres de antécédents que ceux des conséquents. Durant la passe avant, les paramètres des conséquents sont adaptés alors que les paramètres des antécédents sont maintenus constants ; durant la passe arrière, les rôles sont échangés.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a:extLst>
              <a:ext uri="{FF2B5EF4-FFF2-40B4-BE49-F238E27FC236}">
                <a16:creationId xmlns:a16="http://schemas.microsoft.com/office/drawing/2014/main" id="{0A05A747-D5C6-4668-9216-3882E0096B52}"/>
              </a:ext>
            </a:extLst>
          </p:cNvPr>
          <p:cNvSpPr>
            <a:spLocks noChangeArrowheads="1"/>
          </p:cNvSpPr>
          <p:nvPr/>
        </p:nvSpPr>
        <p:spPr bwMode="auto">
          <a:xfrm>
            <a:off x="935832" y="211138"/>
            <a:ext cx="9465472" cy="836612"/>
          </a:xfrm>
          <a:prstGeom prst="rect">
            <a:avLst/>
          </a:prstGeom>
          <a:noFill/>
          <a:ln w="12700">
            <a:noFill/>
            <a:miter lim="800000"/>
            <a:headEnd/>
            <a:tailEnd/>
          </a:ln>
          <a:effectLst/>
        </p:spPr>
        <p:txBody>
          <a:bodyPr lIns="90488" tIns="44450" rIns="90488" bIns="44450" anchor="ctr"/>
          <a:lstStyle/>
          <a:p>
            <a:pPr>
              <a:defRPr/>
            </a:pPr>
            <a:r>
              <a:rPr lang="en-GB" sz="3600" dirty="0">
                <a:solidFill>
                  <a:srgbClr val="0070C0"/>
                </a:solidFill>
                <a:latin typeface="Calibri" panose="020F0502020204030204" pitchFamily="34" charset="0"/>
                <a:cs typeface="Calibri" panose="020F0502020204030204" pitchFamily="34" charset="0"/>
              </a:rPr>
              <a:t>Approximation de </a:t>
            </a:r>
            <a:r>
              <a:rPr lang="en-GB" sz="3600" dirty="0" err="1">
                <a:solidFill>
                  <a:srgbClr val="0070C0"/>
                </a:solidFill>
                <a:latin typeface="Calibri" panose="020F0502020204030204" pitchFamily="34" charset="0"/>
                <a:cs typeface="Calibri" panose="020F0502020204030204" pitchFamily="34" charset="0"/>
              </a:rPr>
              <a:t>fonctions</a:t>
            </a:r>
            <a:r>
              <a:rPr lang="en-GB" sz="3600" dirty="0">
                <a:solidFill>
                  <a:srgbClr val="0070C0"/>
                </a:solidFill>
                <a:latin typeface="Calibri" panose="020F0502020204030204" pitchFamily="34" charset="0"/>
                <a:cs typeface="Calibri" panose="020F0502020204030204" pitchFamily="34" charset="0"/>
              </a:rPr>
              <a:t> avec ANFIS</a:t>
            </a:r>
            <a:endParaRPr lang="en-US" sz="3600" dirty="0">
              <a:solidFill>
                <a:srgbClr val="0070C0"/>
              </a:solidFill>
              <a:latin typeface="Calibri" panose="020F0502020204030204" pitchFamily="34" charset="0"/>
              <a:cs typeface="Calibri" panose="020F0502020204030204" pitchFamily="34" charset="0"/>
            </a:endParaRPr>
          </a:p>
        </p:txBody>
      </p:sp>
      <p:sp>
        <p:nvSpPr>
          <p:cNvPr id="76803" name="Rectangle 1027">
            <a:extLst>
              <a:ext uri="{FF2B5EF4-FFF2-40B4-BE49-F238E27FC236}">
                <a16:creationId xmlns:a16="http://schemas.microsoft.com/office/drawing/2014/main" id="{2FE4C921-6DE8-4433-8588-614688894E8C}"/>
              </a:ext>
            </a:extLst>
          </p:cNvPr>
          <p:cNvSpPr>
            <a:spLocks noChangeArrowheads="1"/>
          </p:cNvSpPr>
          <p:nvPr/>
        </p:nvSpPr>
        <p:spPr bwMode="auto">
          <a:xfrm>
            <a:off x="935831" y="1074738"/>
            <a:ext cx="10633121"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Clr>
                <a:srgbClr val="0070C0"/>
              </a:buClr>
              <a:buSzPct val="85000"/>
              <a:buFont typeface="Wingdings" panose="05000000000000000000" pitchFamily="2" charset="2"/>
              <a:buChar char="§"/>
              <a:defRPr/>
            </a:pPr>
            <a:r>
              <a:rPr lang="fr-CA" altLang="fr-FR" sz="2800" dirty="0">
                <a:latin typeface="Calibri" panose="020F0502020204030204" pitchFamily="34" charset="0"/>
              </a:rPr>
              <a:t>Ex. : suivre la trajectoire définie par la fonction  non-linéaire</a:t>
            </a:r>
          </a:p>
          <a:p>
            <a:pPr>
              <a:buClr>
                <a:srgbClr val="0070C0"/>
              </a:buClr>
              <a:buSzPct val="85000"/>
              <a:buFont typeface="Wingdings" panose="05000000000000000000" pitchFamily="2" charset="2"/>
              <a:buChar char="§"/>
              <a:defRPr/>
            </a:pPr>
            <a:endParaRPr lang="fr-CA" altLang="fr-FR" sz="2800" dirty="0">
              <a:latin typeface="Calibri" panose="020F0502020204030204" pitchFamily="34" charset="0"/>
            </a:endParaRPr>
          </a:p>
          <a:p>
            <a:pPr>
              <a:buClr>
                <a:schemeClr val="tx2"/>
              </a:buClr>
              <a:buFont typeface="Monotype Sorts" pitchFamily="2" charset="2"/>
              <a:buChar char="n"/>
            </a:pPr>
            <a:endParaRPr lang="fr-CA" altLang="fr-FR" sz="2800" dirty="0">
              <a:latin typeface="Calibri" panose="020F0502020204030204" pitchFamily="34" charset="0"/>
            </a:endParaRPr>
          </a:p>
          <a:p>
            <a:pPr>
              <a:buClr>
                <a:srgbClr val="0070C0"/>
              </a:buClr>
              <a:buSzPct val="85000"/>
              <a:buFont typeface="Wingdings" panose="05000000000000000000" pitchFamily="2" charset="2"/>
              <a:buChar char="§"/>
              <a:defRPr/>
            </a:pPr>
            <a:r>
              <a:rPr lang="fr-CA" altLang="fr-FR" sz="2800" dirty="0">
                <a:latin typeface="Calibri" panose="020F0502020204030204" pitchFamily="34" charset="0"/>
              </a:rPr>
              <a:t>Détermination de l’architecture :</a:t>
            </a:r>
          </a:p>
          <a:p>
            <a:pPr marL="800100" lvl="1" indent="-342900">
              <a:spcBef>
                <a:spcPts val="600"/>
              </a:spcBef>
              <a:buSzPct val="75000"/>
              <a:buFont typeface="Arial" panose="020B0604020202020204" pitchFamily="34" charset="0"/>
              <a:buChar char="•"/>
            </a:pPr>
            <a:r>
              <a:rPr lang="fr-CA" altLang="fr-FR" sz="2300" dirty="0">
                <a:latin typeface="Calibri" panose="020F0502020204030204" pitchFamily="34" charset="0"/>
              </a:rPr>
              <a:t>Deux entrées, x1 and x2, et une sortie,  y.</a:t>
            </a:r>
          </a:p>
          <a:p>
            <a:pPr marL="800100" lvl="1" indent="-342900">
              <a:spcBef>
                <a:spcPts val="600"/>
              </a:spcBef>
              <a:buSzPct val="75000"/>
              <a:buFont typeface="Arial" panose="020B0604020202020204" pitchFamily="34" charset="0"/>
              <a:buChar char="•"/>
            </a:pPr>
            <a:r>
              <a:rPr lang="fr-CA" altLang="fr-FR" sz="2300" dirty="0">
                <a:latin typeface="Calibri" panose="020F0502020204030204" pitchFamily="34" charset="0"/>
              </a:rPr>
              <a:t>Chaque entrée possède deux valeurs linguistiques, ce qui donne quatre règles</a:t>
            </a:r>
          </a:p>
        </p:txBody>
      </p:sp>
      <mc:AlternateContent xmlns:mc="http://schemas.openxmlformats.org/markup-compatibility/2006" xmlns:a14="http://schemas.microsoft.com/office/drawing/2010/main">
        <mc:Choice Requires="a14">
          <p:sp>
            <p:nvSpPr>
              <p:cNvPr id="76805" name="Object 1024">
                <a:extLst>
                  <a:ext uri="{FF2B5EF4-FFF2-40B4-BE49-F238E27FC236}">
                    <a16:creationId xmlns:a16="http://schemas.microsoft.com/office/drawing/2014/main" id="{C8B73D53-62A3-4525-A698-28D24E2EE71E}"/>
                  </a:ext>
                </a:extLst>
              </p:cNvPr>
              <p:cNvSpPr txBox="1"/>
              <p:nvPr/>
            </p:nvSpPr>
            <p:spPr bwMode="auto">
              <a:xfrm>
                <a:off x="4976813" y="1758950"/>
                <a:ext cx="2138362" cy="10858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CA" sz="2400" i="1">
                          <a:solidFill>
                            <a:srgbClr val="000000"/>
                          </a:solidFill>
                          <a:latin typeface="Cambria Math" panose="02040503050406030204" pitchFamily="18" charset="0"/>
                        </a:rPr>
                        <m:t>𝑦</m:t>
                      </m:r>
                      <m:r>
                        <a:rPr lang="en-CA" sz="2400" i="1">
                          <a:solidFill>
                            <a:srgbClr val="000000"/>
                          </a:solidFill>
                          <a:latin typeface="Cambria Math" panose="02040503050406030204" pitchFamily="18" charset="0"/>
                        </a:rPr>
                        <m:t>=</m:t>
                      </m:r>
                      <m:f>
                        <m:fPr>
                          <m:ctrlPr>
                            <a:rPr lang="en-CA" sz="2400" i="1">
                              <a:solidFill>
                                <a:srgbClr val="000000"/>
                              </a:solidFill>
                              <a:latin typeface="Cambria Math" panose="02040503050406030204" pitchFamily="18" charset="0"/>
                            </a:rPr>
                          </m:ctrlPr>
                        </m:fPr>
                        <m:num>
                          <m:func>
                            <m:funcPr>
                              <m:ctrlPr>
                                <a:rPr lang="en-CA" sz="2400" i="1">
                                  <a:solidFill>
                                    <a:srgbClr val="000000"/>
                                  </a:solidFill>
                                  <a:latin typeface="Cambria Math" panose="02040503050406030204" pitchFamily="18" charset="0"/>
                                </a:rPr>
                              </m:ctrlPr>
                            </m:funcPr>
                            <m:fName>
                              <m:r>
                                <m:rPr>
                                  <m:sty m:val="p"/>
                                </m:rPr>
                                <a:rPr lang="en-CA" sz="2400" i="0">
                                  <a:solidFill>
                                    <a:srgbClr val="000000"/>
                                  </a:solidFill>
                                  <a:latin typeface="Cambria Math" panose="02040503050406030204" pitchFamily="18" charset="0"/>
                                </a:rPr>
                                <m:t>cos</m:t>
                              </m:r>
                            </m:fName>
                            <m:e>
                              <m:r>
                                <a:rPr lang="en-CA" sz="2400" i="1">
                                  <a:solidFill>
                                    <a:srgbClr val="000000"/>
                                  </a:solidFill>
                                  <a:latin typeface="Cambria Math" panose="02040503050406030204" pitchFamily="18" charset="0"/>
                                </a:rPr>
                                <m:t>(</m:t>
                              </m:r>
                            </m:e>
                          </m:func>
                          <m:r>
                            <a:rPr lang="en-CA" sz="2400" i="1">
                              <a:solidFill>
                                <a:srgbClr val="000000"/>
                              </a:solidFill>
                              <a:latin typeface="Cambria Math" panose="02040503050406030204" pitchFamily="18" charset="0"/>
                            </a:rPr>
                            <m:t>2 </m:t>
                          </m:r>
                          <m:r>
                            <a:rPr lang="en-CA" sz="2400" i="1">
                              <a:solidFill>
                                <a:srgbClr val="000000"/>
                              </a:solidFill>
                              <a:latin typeface="Cambria Math" panose="02040503050406030204" pitchFamily="18" charset="0"/>
                            </a:rPr>
                            <m:t>𝑥</m:t>
                          </m:r>
                          <m:r>
                            <a:rPr lang="en-CA" sz="2400" i="1">
                              <a:solidFill>
                                <a:srgbClr val="000000"/>
                              </a:solidFill>
                              <a:latin typeface="Cambria Math" panose="02040503050406030204" pitchFamily="18" charset="0"/>
                            </a:rPr>
                            <m:t>1)</m:t>
                          </m:r>
                        </m:num>
                        <m:den>
                          <m:sSup>
                            <m:sSupPr>
                              <m:ctrlPr>
                                <a:rPr lang="en-CA" sz="2400" i="1">
                                  <a:solidFill>
                                    <a:srgbClr val="000000"/>
                                  </a:solidFill>
                                  <a:latin typeface="Cambria Math" panose="02040503050406030204" pitchFamily="18" charset="0"/>
                                </a:rPr>
                              </m:ctrlPr>
                            </m:sSupPr>
                            <m:e>
                              <m:r>
                                <a:rPr lang="en-CA" sz="2400" i="1">
                                  <a:solidFill>
                                    <a:srgbClr val="000000"/>
                                  </a:solidFill>
                                  <a:latin typeface="Cambria Math" panose="02040503050406030204" pitchFamily="18" charset="0"/>
                                </a:rPr>
                                <m:t>𝑒</m:t>
                              </m:r>
                            </m:e>
                            <m:sup>
                              <m:r>
                                <a:rPr lang="en-CA" sz="2400" i="1">
                                  <a:solidFill>
                                    <a:srgbClr val="000000"/>
                                  </a:solidFill>
                                  <a:latin typeface="Cambria Math" panose="02040503050406030204" pitchFamily="18" charset="0"/>
                                </a:rPr>
                                <m:t>𝑥</m:t>
                              </m:r>
                              <m:r>
                                <a:rPr lang="en-CA" sz="2400" i="1">
                                  <a:solidFill>
                                    <a:srgbClr val="000000"/>
                                  </a:solidFill>
                                  <a:latin typeface="Cambria Math" panose="02040503050406030204" pitchFamily="18" charset="0"/>
                                </a:rPr>
                                <m:t>2</m:t>
                              </m:r>
                            </m:sup>
                          </m:sSup>
                        </m:den>
                      </m:f>
                    </m:oMath>
                  </m:oMathPara>
                </a14:m>
                <a:endParaRPr lang="en-CA" dirty="0"/>
              </a:p>
            </p:txBody>
          </p:sp>
        </mc:Choice>
        <mc:Fallback xmlns="">
          <p:sp>
            <p:nvSpPr>
              <p:cNvPr id="76805" name="Object 1024">
                <a:extLst>
                  <a:ext uri="{FF2B5EF4-FFF2-40B4-BE49-F238E27FC236}">
                    <a16:creationId xmlns:a16="http://schemas.microsoft.com/office/drawing/2014/main" id="{C8B73D53-62A3-4525-A698-28D24E2EE71E}"/>
                  </a:ext>
                </a:extLst>
              </p:cNvPr>
              <p:cNvSpPr txBox="1">
                <a:spLocks noRot="1" noChangeAspect="1" noMove="1" noResize="1" noEditPoints="1" noAdjustHandles="1" noChangeArrowheads="1" noChangeShapeType="1" noTextEdit="1"/>
              </p:cNvSpPr>
              <p:nvPr/>
            </p:nvSpPr>
            <p:spPr bwMode="auto">
              <a:xfrm>
                <a:off x="4976813" y="1758950"/>
                <a:ext cx="2138362" cy="1085850"/>
              </a:xfrm>
              <a:prstGeom prst="rect">
                <a:avLst/>
              </a:prstGeom>
              <a:blipFill>
                <a:blip r:embed="rId3"/>
                <a:stretch>
                  <a:fillRect/>
                </a:stretch>
              </a:blipFill>
              <a:ln>
                <a:noFill/>
              </a:ln>
              <a:effectLst/>
            </p:spPr>
            <p:txBody>
              <a:bodyPr/>
              <a:lstStyle/>
              <a:p>
                <a:r>
                  <a:rPr lang="en-CA">
                    <a:noFill/>
                  </a:rPr>
                  <a:t> </a:t>
                </a:r>
              </a:p>
            </p:txBody>
          </p:sp>
        </mc:Fallback>
      </mc:AlternateContent>
      <p:graphicFrame>
        <p:nvGraphicFramePr>
          <p:cNvPr id="4" name="Object 1031">
            <a:extLst>
              <a:ext uri="{FF2B5EF4-FFF2-40B4-BE49-F238E27FC236}">
                <a16:creationId xmlns:a16="http://schemas.microsoft.com/office/drawing/2014/main" id="{705A0EA1-696D-9F79-1A7C-E71BD179B751}"/>
              </a:ext>
            </a:extLst>
          </p:cNvPr>
          <p:cNvGraphicFramePr>
            <a:graphicFrameLocks noChangeAspect="1"/>
          </p:cNvGraphicFramePr>
          <p:nvPr>
            <p:extLst>
              <p:ext uri="{D42A27DB-BD31-4B8C-83A1-F6EECF244321}">
                <p14:modId xmlns:p14="http://schemas.microsoft.com/office/powerpoint/2010/main" val="2117312318"/>
              </p:ext>
            </p:extLst>
          </p:nvPr>
        </p:nvGraphicFramePr>
        <p:xfrm>
          <a:off x="3590365" y="4032043"/>
          <a:ext cx="5848911" cy="2694479"/>
        </p:xfrm>
        <a:graphic>
          <a:graphicData uri="http://schemas.openxmlformats.org/presentationml/2006/ole">
            <mc:AlternateContent xmlns:mc="http://schemas.openxmlformats.org/markup-compatibility/2006">
              <mc:Choice xmlns:v="urn:schemas-microsoft-com:vml" Requires="v">
                <p:oleObj name="Picture" r:id="rId4" imgW="4910328" imgH="2263140" progId="Word.Picture.8">
                  <p:embed/>
                </p:oleObj>
              </mc:Choice>
              <mc:Fallback>
                <p:oleObj name="Picture" r:id="rId4" imgW="4910328" imgH="2263140" progId="Word.Picture.8">
                  <p:embed/>
                  <p:pic>
                    <p:nvPicPr>
                      <p:cNvPr id="4" name="Object 1031">
                        <a:extLst>
                          <a:ext uri="{FF2B5EF4-FFF2-40B4-BE49-F238E27FC236}">
                            <a16:creationId xmlns:a16="http://schemas.microsoft.com/office/drawing/2014/main" id="{705A0EA1-696D-9F79-1A7C-E71BD179B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365" y="4032043"/>
                        <a:ext cx="5848911" cy="2694479"/>
                      </a:xfrm>
                      <a:prstGeom prst="rect">
                        <a:avLst/>
                      </a:prstGeom>
                      <a:noFill/>
                      <a:ln>
                        <a:noFill/>
                      </a:ln>
                      <a:effec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1BF6EF3-9BE6-4D06-93E0-E4829CF20C99}"/>
              </a:ext>
            </a:extLst>
          </p:cNvPr>
          <p:cNvSpPr>
            <a:spLocks noGrp="1"/>
          </p:cNvSpPr>
          <p:nvPr>
            <p:ph type="title"/>
          </p:nvPr>
        </p:nvSpPr>
        <p:spPr>
          <a:xfrm>
            <a:off x="972878" y="457200"/>
            <a:ext cx="10609521" cy="1371600"/>
          </a:xfrm>
        </p:spPr>
        <p:txBody>
          <a:bodyPr/>
          <a:lstStyle/>
          <a:p>
            <a:pPr>
              <a:buClr>
                <a:srgbClr val="0070C0"/>
              </a:buClr>
            </a:pPr>
            <a:r>
              <a:rPr lang="fr-CA" altLang="fr-FR" sz="3600" dirty="0">
                <a:solidFill>
                  <a:srgbClr val="0070C0"/>
                </a:solidFill>
                <a:latin typeface="Calibri" panose="020F0502020204030204" pitchFamily="34" charset="0"/>
                <a:cs typeface="Calibri" panose="020F0502020204030204" pitchFamily="34" charset="0"/>
              </a:rPr>
              <a:t>Métriques de performance</a:t>
            </a:r>
            <a:endParaRPr lang="en-CA" altLang="fr-FR" sz="3600" dirty="0">
              <a:solidFill>
                <a:srgbClr val="0070C0"/>
              </a:solidFill>
              <a:latin typeface="Calibri" panose="020F0502020204030204" pitchFamily="34" charset="0"/>
              <a:cs typeface="Calibri" panose="020F0502020204030204" pitchFamily="34" charset="0"/>
            </a:endParaRPr>
          </a:p>
        </p:txBody>
      </p:sp>
      <p:sp>
        <p:nvSpPr>
          <p:cNvPr id="8195" name="Content Placeholder 2">
            <a:extLst>
              <a:ext uri="{FF2B5EF4-FFF2-40B4-BE49-F238E27FC236}">
                <a16:creationId xmlns:a16="http://schemas.microsoft.com/office/drawing/2014/main" id="{948FADC6-C04A-40B5-8C24-27FCC08712E2}"/>
              </a:ext>
            </a:extLst>
          </p:cNvPr>
          <p:cNvSpPr>
            <a:spLocks noGrp="1"/>
          </p:cNvSpPr>
          <p:nvPr>
            <p:ph idx="1"/>
          </p:nvPr>
        </p:nvSpPr>
        <p:spPr>
          <a:xfrm>
            <a:off x="1031358" y="5389563"/>
            <a:ext cx="9393755" cy="679450"/>
          </a:xfrm>
        </p:spPr>
        <p:txBody>
          <a:bodyPr>
            <a:normAutofit/>
          </a:bodyPr>
          <a:lstStyle/>
          <a:p>
            <a:pPr>
              <a:lnSpc>
                <a:spcPct val="130000"/>
              </a:lnSpc>
              <a:spcBef>
                <a:spcPts val="600"/>
              </a:spcBef>
              <a:buClr>
                <a:srgbClr val="0070C0"/>
              </a:buClr>
              <a:buSzPct val="90000"/>
              <a:buFont typeface="Wingdings" panose="05000000000000000000" pitchFamily="2" charset="2"/>
              <a:buChar char="§"/>
            </a:pPr>
            <a:r>
              <a:rPr lang="fr-CA" altLang="fr-FR" sz="2400" dirty="0"/>
              <a:t>Les modèles non-linéaires ne sont pas nécessairement meilleurs</a:t>
            </a:r>
            <a:endParaRPr lang="en-CA" altLang="fr-FR" sz="2400" dirty="0"/>
          </a:p>
        </p:txBody>
      </p:sp>
      <p:grpSp>
        <p:nvGrpSpPr>
          <p:cNvPr id="8196" name="Groupe 1">
            <a:extLst>
              <a:ext uri="{FF2B5EF4-FFF2-40B4-BE49-F238E27FC236}">
                <a16:creationId xmlns:a16="http://schemas.microsoft.com/office/drawing/2014/main" id="{781A6271-4F6D-48FA-BEDE-7E3E8782FB14}"/>
              </a:ext>
            </a:extLst>
          </p:cNvPr>
          <p:cNvGrpSpPr>
            <a:grpSpLocks/>
          </p:cNvGrpSpPr>
          <p:nvPr/>
        </p:nvGrpSpPr>
        <p:grpSpPr bwMode="auto">
          <a:xfrm>
            <a:off x="6300000" y="646042"/>
            <a:ext cx="5234361" cy="4717957"/>
            <a:chOff x="3026806" y="2446317"/>
            <a:chExt cx="3487739" cy="3269665"/>
          </a:xfrm>
        </p:grpSpPr>
        <p:pic>
          <p:nvPicPr>
            <p:cNvPr id="8199" name="Picture 2" descr="https://paper-attachments.dropbox.com/s_4F3706A8D77436E0E5FD3135841A28E08D5140BFE82FFC2240B0ABB0C9741645_1568921166295_Screenshot+2019-09-19+12.25.23.png">
              <a:extLst>
                <a:ext uri="{FF2B5EF4-FFF2-40B4-BE49-F238E27FC236}">
                  <a16:creationId xmlns:a16="http://schemas.microsoft.com/office/drawing/2014/main" id="{49689F6E-74A1-4525-8250-ED36E1669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798" y="2446317"/>
              <a:ext cx="3484747" cy="16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4" descr="https://paper-attachments.dropbox.com/s_4F3706A8D77436E0E5FD3135841A28E08D5140BFE82FFC2240B0ABB0C9741645_1568921166358_Screenshot+2019-09-19+12.25.35.png">
              <a:extLst>
                <a:ext uri="{FF2B5EF4-FFF2-40B4-BE49-F238E27FC236}">
                  <a16:creationId xmlns:a16="http://schemas.microsoft.com/office/drawing/2014/main" id="{5BB2BBF8-9FD0-4031-A747-E6C56F215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806" y="4076095"/>
              <a:ext cx="3487738"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a:extLst>
              <a:ext uri="{FF2B5EF4-FFF2-40B4-BE49-F238E27FC236}">
                <a16:creationId xmlns:a16="http://schemas.microsoft.com/office/drawing/2014/main" id="{D9F9FA71-73D4-4916-8B75-807C5158967A}"/>
              </a:ext>
            </a:extLst>
          </p:cNvPr>
          <p:cNvSpPr/>
          <p:nvPr/>
        </p:nvSpPr>
        <p:spPr>
          <a:xfrm>
            <a:off x="1831975" y="6216653"/>
            <a:ext cx="8707438" cy="231775"/>
          </a:xfrm>
          <a:prstGeom prst="rect">
            <a:avLst/>
          </a:prstGeom>
        </p:spPr>
        <p:txBody>
          <a:bodyPr>
            <a:spAutoFit/>
          </a:bodyPr>
          <a:lstStyle/>
          <a:p>
            <a:pPr eaLnBrk="1" fontAlgn="auto" hangingPunct="1">
              <a:spcBef>
                <a:spcPts val="0"/>
              </a:spcBef>
              <a:spcAft>
                <a:spcPts val="0"/>
              </a:spcAft>
              <a:defRPr/>
            </a:pPr>
            <a:r>
              <a:rPr lang="en-CA" sz="900" dirty="0">
                <a:solidFill>
                  <a:prstClr val="black"/>
                </a:solidFill>
                <a:latin typeface="Calibri" panose="020F0502020204030204"/>
                <a:cs typeface="+mn-cs"/>
              </a:rPr>
              <a:t>https://www.kaggle.com/lavanyashukla01/picking-the-best-model-a-whirlwind-tour-of-model#Part-II---A-Whirlwind-Tour-of-Machine-Learning-Models</a:t>
            </a:r>
          </a:p>
        </p:txBody>
      </p:sp>
      <p:sp>
        <p:nvSpPr>
          <p:cNvPr id="8" name="Content Placeholder 2">
            <a:extLst>
              <a:ext uri="{FF2B5EF4-FFF2-40B4-BE49-F238E27FC236}">
                <a16:creationId xmlns:a16="http://schemas.microsoft.com/office/drawing/2014/main" id="{427F1D83-0AC4-4A8A-8CD4-E265521C711E}"/>
              </a:ext>
            </a:extLst>
          </p:cNvPr>
          <p:cNvSpPr txBox="1">
            <a:spLocks noRot="1" noChangeAspect="1" noMove="1" noResize="1" noEditPoints="1" noAdjustHandles="1" noChangeArrowheads="1" noChangeShapeType="1" noTextEdit="1"/>
          </p:cNvSpPr>
          <p:nvPr/>
        </p:nvSpPr>
        <p:spPr bwMode="auto">
          <a:xfrm>
            <a:off x="1404000" y="1728000"/>
            <a:ext cx="4464000" cy="3636000"/>
          </a:xfrm>
          <a:prstGeom prst="rect">
            <a:avLst/>
          </a:prstGeom>
          <a:blipFill rotWithShape="0">
            <a:blip r:embed="rId5">
              <a:extLst>
                <a:ext uri="{BEBA8EAE-BF5A-486C-A8C5-ECC9F3942E4B}">
                  <a14:imgProps xmlns:a14="http://schemas.microsoft.com/office/drawing/2010/main">
                    <a14:imgLayer r:embed="rId6">
                      <a14:imgEffect>
                        <a14:brightnessContrast bright="20000"/>
                      </a14:imgEffect>
                    </a14:imgLayer>
                  </a14:imgProps>
                </a:ext>
              </a:extLst>
            </a:blip>
            <a:srcRect/>
            <a:stretch>
              <a:fillRect l="2008" t="-1100" r="-94766" b="-682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CA" dirty="0">
                <a:noFill/>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7">
            <a:extLst>
              <a:ext uri="{FF2B5EF4-FFF2-40B4-BE49-F238E27FC236}">
                <a16:creationId xmlns:a16="http://schemas.microsoft.com/office/drawing/2014/main" id="{737E37D5-8687-4379-B6E2-DF59D3FFD8FC}"/>
              </a:ext>
            </a:extLst>
          </p:cNvPr>
          <p:cNvSpPr>
            <a:spLocks noChangeArrowheads="1"/>
          </p:cNvSpPr>
          <p:nvPr/>
        </p:nvSpPr>
        <p:spPr bwMode="auto">
          <a:xfrm>
            <a:off x="964406" y="750891"/>
            <a:ext cx="10651332"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Clr>
                <a:schemeClr val="tx2"/>
              </a:buClr>
              <a:buFontTx/>
              <a:buNone/>
            </a:pPr>
            <a:r>
              <a:rPr lang="fr-CA" altLang="fr-FR" sz="3600" dirty="0">
                <a:solidFill>
                  <a:srgbClr val="0070C0"/>
                </a:solidFill>
                <a:latin typeface="Calibri" panose="020F0502020204030204" pitchFamily="34" charset="0"/>
              </a:rPr>
              <a:t>Apprentissage du réseau</a:t>
            </a:r>
          </a:p>
          <a:p>
            <a:pPr>
              <a:spcBef>
                <a:spcPts val="2400"/>
              </a:spcBef>
              <a:buClr>
                <a:srgbClr val="0070C0"/>
              </a:buClr>
            </a:pPr>
            <a:r>
              <a:rPr lang="fr-CA" altLang="fr-FR" sz="2400" dirty="0">
                <a:latin typeface="Calibri" panose="020F0502020204030204" pitchFamily="34" charset="0"/>
              </a:rPr>
              <a:t>L’ensemble d’apprentissage comprend 101 échantillons représentés par 101 triplets [</a:t>
            </a:r>
            <a:r>
              <a:rPr lang="fr-CA" altLang="fr-FR" sz="2400" b="1" i="1" dirty="0">
                <a:latin typeface="Calibri" panose="020F0502020204030204" pitchFamily="34" charset="0"/>
              </a:rPr>
              <a:t>x</a:t>
            </a:r>
            <a:r>
              <a:rPr lang="fr-CA" altLang="fr-FR" sz="2400" b="1" dirty="0">
                <a:latin typeface="Calibri" panose="020F0502020204030204" pitchFamily="34" charset="0"/>
              </a:rPr>
              <a:t>1</a:t>
            </a:r>
            <a:r>
              <a:rPr lang="fr-CA" altLang="fr-FR" sz="2400" dirty="0">
                <a:latin typeface="Calibri" panose="020F0502020204030204" pitchFamily="34" charset="0"/>
              </a:rPr>
              <a:t> </a:t>
            </a:r>
            <a:r>
              <a:rPr lang="fr-CA" altLang="fr-FR" sz="2400" b="1" i="1" dirty="0">
                <a:latin typeface="Calibri" panose="020F0502020204030204" pitchFamily="34" charset="0"/>
              </a:rPr>
              <a:t>x</a:t>
            </a:r>
            <a:r>
              <a:rPr lang="fr-CA" altLang="fr-FR" sz="2400" b="1" dirty="0">
                <a:latin typeface="Calibri" panose="020F0502020204030204" pitchFamily="34" charset="0"/>
              </a:rPr>
              <a:t>2</a:t>
            </a:r>
            <a:r>
              <a:rPr lang="fr-CA" altLang="fr-FR" sz="2400" dirty="0">
                <a:latin typeface="Calibri" panose="020F0502020204030204" pitchFamily="34" charset="0"/>
              </a:rPr>
              <a:t> </a:t>
            </a:r>
            <a:r>
              <a:rPr lang="fr-CA" altLang="fr-FR" sz="2400" b="1" i="1" dirty="0" err="1">
                <a:latin typeface="Calibri" panose="020F0502020204030204" pitchFamily="34" charset="0"/>
              </a:rPr>
              <a:t>y</a:t>
            </a:r>
            <a:r>
              <a:rPr lang="fr-CA" altLang="fr-FR" sz="2400" b="1" i="1" baseline="-25000" dirty="0" err="1">
                <a:latin typeface="Calibri" panose="020F0502020204030204" pitchFamily="34" charset="0"/>
              </a:rPr>
              <a:t>d</a:t>
            </a:r>
            <a:r>
              <a:rPr lang="fr-CA" altLang="fr-FR" sz="2400" dirty="0">
                <a:latin typeface="Calibri" panose="020F0502020204030204" pitchFamily="34" charset="0"/>
              </a:rPr>
              <a:t>]</a:t>
            </a:r>
          </a:p>
          <a:p>
            <a:pPr>
              <a:buClr>
                <a:srgbClr val="0070C0"/>
              </a:buClr>
            </a:pPr>
            <a:r>
              <a:rPr lang="fr-CA" altLang="fr-FR" sz="2400" b="1" i="1" dirty="0">
                <a:latin typeface="Calibri" panose="020F0502020204030204" pitchFamily="34" charset="0"/>
              </a:rPr>
              <a:t>X</a:t>
            </a:r>
            <a:r>
              <a:rPr lang="fr-CA" altLang="fr-FR" sz="2400" b="1" dirty="0">
                <a:latin typeface="Calibri" panose="020F0502020204030204" pitchFamily="34" charset="0"/>
              </a:rPr>
              <a:t>1</a:t>
            </a:r>
            <a:r>
              <a:rPr lang="fr-CA" altLang="fr-FR" sz="2400" dirty="0">
                <a:latin typeface="Calibri" panose="020F0502020204030204" pitchFamily="34" charset="0"/>
              </a:rPr>
              <a:t> va de 0 à 10 par pas de 0.1   </a:t>
            </a:r>
          </a:p>
          <a:p>
            <a:pPr>
              <a:buClr>
                <a:srgbClr val="0070C0"/>
              </a:buClr>
            </a:pPr>
            <a:r>
              <a:rPr lang="fr-CA" altLang="fr-FR" sz="2400" b="1" i="1" dirty="0">
                <a:latin typeface="Calibri" panose="020F0502020204030204" pitchFamily="34" charset="0"/>
              </a:rPr>
              <a:t>X</a:t>
            </a:r>
            <a:r>
              <a:rPr lang="fr-CA" altLang="fr-FR" sz="2400" b="1" dirty="0">
                <a:latin typeface="Calibri" panose="020F0502020204030204" pitchFamily="34" charset="0"/>
              </a:rPr>
              <a:t>2 = </a:t>
            </a:r>
            <a:r>
              <a:rPr lang="fr-CA" altLang="fr-FR" sz="2400" dirty="0">
                <a:latin typeface="Calibri" panose="020F0502020204030204" pitchFamily="34" charset="0"/>
              </a:rPr>
              <a:t>sin(</a:t>
            </a:r>
            <a:r>
              <a:rPr lang="fr-CA" altLang="fr-FR" sz="2400" b="1" dirty="0">
                <a:latin typeface="Calibri" panose="020F0502020204030204" pitchFamily="34" charset="0"/>
              </a:rPr>
              <a:t>x1</a:t>
            </a:r>
            <a:r>
              <a:rPr lang="fr-CA" altLang="fr-FR" sz="2400" dirty="0">
                <a:latin typeface="Calibri" panose="020F0502020204030204" pitchFamily="34" charset="0"/>
              </a:rPr>
              <a:t>) pour donner des paires [</a:t>
            </a:r>
            <a:r>
              <a:rPr lang="fr-CA" altLang="fr-FR" sz="2400" b="1" i="1" dirty="0">
                <a:latin typeface="Calibri" panose="020F0502020204030204" pitchFamily="34" charset="0"/>
              </a:rPr>
              <a:t>x</a:t>
            </a:r>
            <a:r>
              <a:rPr lang="fr-CA" altLang="fr-FR" sz="2400" b="1" dirty="0">
                <a:latin typeface="Calibri" panose="020F0502020204030204" pitchFamily="34" charset="0"/>
              </a:rPr>
              <a:t>1</a:t>
            </a:r>
            <a:r>
              <a:rPr lang="fr-CA" altLang="fr-FR" sz="2400" dirty="0">
                <a:latin typeface="Calibri" panose="020F0502020204030204" pitchFamily="34" charset="0"/>
              </a:rPr>
              <a:t> </a:t>
            </a:r>
            <a:r>
              <a:rPr lang="fr-CA" altLang="fr-FR" sz="2400" b="1" i="1" dirty="0">
                <a:latin typeface="Calibri" panose="020F0502020204030204" pitchFamily="34" charset="0"/>
              </a:rPr>
              <a:t>x</a:t>
            </a:r>
            <a:r>
              <a:rPr lang="fr-CA" altLang="fr-FR" sz="2400" b="1" dirty="0">
                <a:latin typeface="Calibri" panose="020F0502020204030204" pitchFamily="34" charset="0"/>
              </a:rPr>
              <a:t>2</a:t>
            </a:r>
            <a:r>
              <a:rPr lang="fr-CA" altLang="fr-FR" sz="2400" dirty="0">
                <a:latin typeface="Calibri" panose="020F0502020204030204" pitchFamily="34" charset="0"/>
              </a:rPr>
              <a:t>] qui sont raisonnablement distribuées</a:t>
            </a:r>
          </a:p>
          <a:p>
            <a:pPr>
              <a:buClr>
                <a:srgbClr val="0070C0"/>
              </a:buClr>
            </a:pPr>
            <a:r>
              <a:rPr lang="fr-CA" altLang="fr-FR" sz="2400" b="1" i="1" dirty="0" err="1">
                <a:latin typeface="Calibri" panose="020F0502020204030204" pitchFamily="34" charset="0"/>
              </a:rPr>
              <a:t>y</a:t>
            </a:r>
            <a:r>
              <a:rPr lang="fr-CA" altLang="fr-FR" sz="2400" b="1" i="1" baseline="-25000" dirty="0" err="1">
                <a:latin typeface="Calibri" panose="020F0502020204030204" pitchFamily="34" charset="0"/>
              </a:rPr>
              <a:t>d</a:t>
            </a:r>
            <a:r>
              <a:rPr lang="fr-CA" altLang="fr-FR" sz="2400" dirty="0">
                <a:latin typeface="Calibri" panose="020F0502020204030204" pitchFamily="34" charset="0"/>
              </a:rPr>
              <a:t> est la solution </a:t>
            </a:r>
            <a:r>
              <a:rPr lang="fr-CA" altLang="fr-FR" sz="2400" dirty="0" err="1">
                <a:latin typeface="Calibri" panose="020F0502020204030204" pitchFamily="34" charset="0"/>
              </a:rPr>
              <a:t>recherhcée</a:t>
            </a:r>
            <a:endParaRPr lang="fr-CA" altLang="fr-FR" sz="2400" dirty="0">
              <a:latin typeface="Calibri" panose="020F0502020204030204" pitchFamily="34" charset="0"/>
            </a:endParaRPr>
          </a:p>
        </p:txBody>
      </p:sp>
      <p:grpSp>
        <p:nvGrpSpPr>
          <p:cNvPr id="2" name="Group 1">
            <a:extLst>
              <a:ext uri="{FF2B5EF4-FFF2-40B4-BE49-F238E27FC236}">
                <a16:creationId xmlns:a16="http://schemas.microsoft.com/office/drawing/2014/main" id="{3116853B-1BD9-5ADF-974C-5DFDAC69787F}"/>
              </a:ext>
            </a:extLst>
          </p:cNvPr>
          <p:cNvGrpSpPr/>
          <p:nvPr/>
        </p:nvGrpSpPr>
        <p:grpSpPr>
          <a:xfrm>
            <a:off x="2696715" y="3980329"/>
            <a:ext cx="6169379" cy="2244448"/>
            <a:chOff x="2181245" y="2570127"/>
            <a:chExt cx="7743947" cy="3022639"/>
          </a:xfrm>
        </p:grpSpPr>
        <p:graphicFrame>
          <p:nvGraphicFramePr>
            <p:cNvPr id="3" name="Object 5">
              <a:extLst>
                <a:ext uri="{FF2B5EF4-FFF2-40B4-BE49-F238E27FC236}">
                  <a16:creationId xmlns:a16="http://schemas.microsoft.com/office/drawing/2014/main" id="{636EC5CD-46AA-8FC3-C498-352C988499BE}"/>
                </a:ext>
              </a:extLst>
            </p:cNvPr>
            <p:cNvGraphicFramePr>
              <a:graphicFrameLocks noChangeAspect="1"/>
            </p:cNvGraphicFramePr>
            <p:nvPr>
              <p:extLst>
                <p:ext uri="{D42A27DB-BD31-4B8C-83A1-F6EECF244321}">
                  <p14:modId xmlns:p14="http://schemas.microsoft.com/office/powerpoint/2010/main" val="1713595151"/>
                </p:ext>
              </p:extLst>
            </p:nvPr>
          </p:nvGraphicFramePr>
          <p:xfrm>
            <a:off x="2181245" y="2574073"/>
            <a:ext cx="3602491" cy="3018693"/>
          </p:xfrm>
          <a:graphic>
            <a:graphicData uri="http://schemas.openxmlformats.org/presentationml/2006/ole">
              <mc:AlternateContent xmlns:mc="http://schemas.openxmlformats.org/markup-compatibility/2006">
                <mc:Choice xmlns:v="urn:schemas-microsoft-com:vml" Requires="v">
                  <p:oleObj name="Picture" r:id="rId3" imgW="4515612" imgH="3782568" progId="Word.Picture.8">
                    <p:embed/>
                  </p:oleObj>
                </mc:Choice>
                <mc:Fallback>
                  <p:oleObj name="Picture" r:id="rId3" imgW="4515612" imgH="3782568" progId="Word.Picture.8">
                    <p:embed/>
                    <p:pic>
                      <p:nvPicPr>
                        <p:cNvPr id="3" name="Object 5">
                          <a:extLst>
                            <a:ext uri="{FF2B5EF4-FFF2-40B4-BE49-F238E27FC236}">
                              <a16:creationId xmlns:a16="http://schemas.microsoft.com/office/drawing/2014/main" id="{636EC5CD-46AA-8FC3-C498-352C98849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45" y="2574073"/>
                          <a:ext cx="3602491" cy="301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7">
              <a:extLst>
                <a:ext uri="{FF2B5EF4-FFF2-40B4-BE49-F238E27FC236}">
                  <a16:creationId xmlns:a16="http://schemas.microsoft.com/office/drawing/2014/main" id="{E3C8CE73-6C4E-8EAF-23B8-09D75A2B2C3A}"/>
                </a:ext>
              </a:extLst>
            </p:cNvPr>
            <p:cNvGraphicFramePr>
              <a:graphicFrameLocks noChangeAspect="1"/>
            </p:cNvGraphicFramePr>
            <p:nvPr>
              <p:extLst>
                <p:ext uri="{D42A27DB-BD31-4B8C-83A1-F6EECF244321}">
                  <p14:modId xmlns:p14="http://schemas.microsoft.com/office/powerpoint/2010/main" val="3152769147"/>
                </p:ext>
              </p:extLst>
            </p:nvPr>
          </p:nvGraphicFramePr>
          <p:xfrm>
            <a:off x="6332018" y="2570127"/>
            <a:ext cx="3593174" cy="3011526"/>
          </p:xfrm>
          <a:graphic>
            <a:graphicData uri="http://schemas.openxmlformats.org/presentationml/2006/ole">
              <mc:AlternateContent xmlns:mc="http://schemas.openxmlformats.org/markup-compatibility/2006">
                <mc:Choice xmlns:v="urn:schemas-microsoft-com:vml" Requires="v">
                  <p:oleObj name="Picture" r:id="rId5" imgW="4515612" imgH="3782568" progId="Word.Picture.8">
                    <p:embed/>
                  </p:oleObj>
                </mc:Choice>
                <mc:Fallback>
                  <p:oleObj name="Picture" r:id="rId5" imgW="4515612" imgH="3782568" progId="Word.Picture.8">
                    <p:embed/>
                    <p:pic>
                      <p:nvPicPr>
                        <p:cNvPr id="4" name="Object 7">
                          <a:extLst>
                            <a:ext uri="{FF2B5EF4-FFF2-40B4-BE49-F238E27FC236}">
                              <a16:creationId xmlns:a16="http://schemas.microsoft.com/office/drawing/2014/main" id="{E3C8CE73-6C4E-8EAF-23B8-09D75A2B2C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2018" y="2570127"/>
                          <a:ext cx="3593174" cy="301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 name="TextBox 5">
            <a:extLst>
              <a:ext uri="{FF2B5EF4-FFF2-40B4-BE49-F238E27FC236}">
                <a16:creationId xmlns:a16="http://schemas.microsoft.com/office/drawing/2014/main" id="{198898A3-1554-890C-851A-4A1B13646B93}"/>
              </a:ext>
            </a:extLst>
          </p:cNvPr>
          <p:cNvSpPr txBox="1"/>
          <p:nvPr/>
        </p:nvSpPr>
        <p:spPr>
          <a:xfrm>
            <a:off x="3868270" y="6216525"/>
            <a:ext cx="6096000" cy="369332"/>
          </a:xfrm>
          <a:prstGeom prst="rect">
            <a:avLst/>
          </a:prstGeom>
          <a:noFill/>
        </p:spPr>
        <p:txBody>
          <a:bodyPr wrap="square">
            <a:spAutoFit/>
          </a:bodyPr>
          <a:lstStyle/>
          <a:p>
            <a:pPr>
              <a:defRPr/>
            </a:pPr>
            <a:r>
              <a:rPr lang="en-GB" sz="1800" dirty="0" err="1">
                <a:latin typeface="Calibri" panose="020F0502020204030204" pitchFamily="34" charset="0"/>
                <a:cs typeface="Calibri" panose="020F0502020204030204" pitchFamily="34" charset="0"/>
              </a:rPr>
              <a:t>Apprentissage</a:t>
            </a:r>
            <a:r>
              <a:rPr lang="en-GB" sz="1800" dirty="0">
                <a:latin typeface="Calibri" panose="020F0502020204030204" pitchFamily="34" charset="0"/>
                <a:cs typeface="Calibri" panose="020F0502020204030204" pitchFamily="34" charset="0"/>
              </a:rPr>
              <a:t> sur 1 et 100 </a:t>
            </a:r>
            <a:r>
              <a:rPr lang="en-GB" sz="1800" dirty="0" err="1">
                <a:latin typeface="Calibri" panose="020F0502020204030204" pitchFamily="34" charset="0"/>
                <a:cs typeface="Calibri" panose="020F0502020204030204" pitchFamily="34" charset="0"/>
              </a:rPr>
              <a:t>périodes</a:t>
            </a:r>
            <a:endParaRPr lang="en-US" sz="1800" dirty="0">
              <a:latin typeface="Calibri" panose="020F0502020204030204" pitchFamily="34" charset="0"/>
              <a:cs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a:extLst>
              <a:ext uri="{FF2B5EF4-FFF2-40B4-BE49-F238E27FC236}">
                <a16:creationId xmlns:a16="http://schemas.microsoft.com/office/drawing/2014/main" id="{597FF4DB-361B-4809-81D5-93187DB56589}"/>
              </a:ext>
            </a:extLst>
          </p:cNvPr>
          <p:cNvSpPr>
            <a:spLocks noChangeArrowheads="1"/>
          </p:cNvSpPr>
          <p:nvPr/>
        </p:nvSpPr>
        <p:spPr bwMode="auto">
          <a:xfrm>
            <a:off x="907256" y="801688"/>
            <a:ext cx="1059418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rgbClr val="0070C0"/>
              </a:buClr>
              <a:buSzPct val="85000"/>
              <a:buFont typeface="Wingdings" panose="05000000000000000000" pitchFamily="2" charset="2"/>
              <a:buChar char="§"/>
            </a:pPr>
            <a:r>
              <a:rPr lang="en-GB" altLang="fr-FR" sz="2400" dirty="0">
                <a:latin typeface="Calibri" panose="020F0502020204030204" pitchFamily="34" charset="0"/>
              </a:rPr>
              <a:t>On </a:t>
            </a:r>
            <a:r>
              <a:rPr lang="en-GB" altLang="fr-FR" sz="2400" dirty="0" err="1">
                <a:latin typeface="Calibri" panose="020F0502020204030204" pitchFamily="34" charset="0"/>
              </a:rPr>
              <a:t>peut</a:t>
            </a:r>
            <a:r>
              <a:rPr lang="en-GB" altLang="fr-FR" sz="2400" dirty="0">
                <a:latin typeface="Calibri" panose="020F0502020204030204" pitchFamily="34" charset="0"/>
              </a:rPr>
              <a:t> </a:t>
            </a:r>
            <a:r>
              <a:rPr lang="en-GB" altLang="fr-FR" sz="2400" dirty="0" err="1">
                <a:latin typeface="Calibri" panose="020F0502020204030204" pitchFamily="34" charset="0"/>
              </a:rPr>
              <a:t>améliorer</a:t>
            </a:r>
            <a:r>
              <a:rPr lang="en-GB" altLang="fr-FR" sz="2400" dirty="0">
                <a:latin typeface="Calibri" panose="020F0502020204030204" pitchFamily="34" charset="0"/>
              </a:rPr>
              <a:t> la </a:t>
            </a:r>
            <a:r>
              <a:rPr lang="en-GB" altLang="fr-FR" sz="2400" dirty="0" err="1">
                <a:latin typeface="Calibri" panose="020F0502020204030204" pitchFamily="34" charset="0"/>
              </a:rPr>
              <a:t>précision</a:t>
            </a:r>
            <a:r>
              <a:rPr lang="en-GB" altLang="fr-FR" sz="2400" dirty="0">
                <a:latin typeface="Calibri" panose="020F0502020204030204" pitchFamily="34" charset="0"/>
              </a:rPr>
              <a:t> </a:t>
            </a:r>
            <a:r>
              <a:rPr lang="en-GB" altLang="fr-FR" sz="2400" dirty="0" err="1">
                <a:latin typeface="Calibri" panose="020F0502020204030204" pitchFamily="34" charset="0"/>
              </a:rPr>
              <a:t>d’approximation</a:t>
            </a:r>
            <a:r>
              <a:rPr lang="en-GB" altLang="fr-FR" sz="2400" dirty="0">
                <a:latin typeface="Calibri" panose="020F0502020204030204" pitchFamily="34" charset="0"/>
              </a:rPr>
              <a:t> en </a:t>
            </a:r>
            <a:r>
              <a:rPr lang="en-GB" altLang="fr-FR" sz="2400" dirty="0" err="1">
                <a:latin typeface="Calibri" panose="020F0502020204030204" pitchFamily="34" charset="0"/>
              </a:rPr>
              <a:t>augmentant</a:t>
            </a:r>
            <a:r>
              <a:rPr lang="en-GB" altLang="fr-FR" sz="2400" dirty="0">
                <a:latin typeface="Calibri" panose="020F0502020204030204" pitchFamily="34" charset="0"/>
              </a:rPr>
              <a:t> le </a:t>
            </a:r>
            <a:r>
              <a:rPr lang="en-GB" altLang="fr-FR" sz="2400" dirty="0" err="1">
                <a:latin typeface="Calibri" panose="020F0502020204030204" pitchFamily="34" charset="0"/>
              </a:rPr>
              <a:t>nombre</a:t>
            </a:r>
            <a:r>
              <a:rPr lang="en-GB" altLang="fr-FR" sz="2400" dirty="0">
                <a:latin typeface="Calibri" panose="020F0502020204030204" pitchFamily="34" charset="0"/>
              </a:rPr>
              <a:t> de </a:t>
            </a:r>
            <a:r>
              <a:rPr lang="en-GB" altLang="fr-FR" sz="2400" dirty="0" err="1">
                <a:latin typeface="Calibri" panose="020F0502020204030204" pitchFamily="34" charset="0"/>
              </a:rPr>
              <a:t>valeurs</a:t>
            </a:r>
            <a:r>
              <a:rPr lang="en-GB" altLang="fr-FR" sz="2400" dirty="0">
                <a:latin typeface="Calibri" panose="020F0502020204030204" pitchFamily="34" charset="0"/>
              </a:rPr>
              <a:t> </a:t>
            </a:r>
            <a:r>
              <a:rPr lang="en-GB" altLang="fr-FR" sz="2400" dirty="0" err="1">
                <a:latin typeface="Calibri" panose="020F0502020204030204" pitchFamily="34" charset="0"/>
              </a:rPr>
              <a:t>linguistiques</a:t>
            </a:r>
            <a:r>
              <a:rPr lang="en-GB" altLang="fr-FR" sz="2400" dirty="0">
                <a:latin typeface="Calibri" panose="020F0502020204030204" pitchFamily="34" charset="0"/>
              </a:rPr>
              <a:t> par entrée. Ainis on </a:t>
            </a:r>
            <a:r>
              <a:rPr lang="en-GB" altLang="fr-FR" sz="2400" dirty="0" err="1">
                <a:latin typeface="Calibri" panose="020F0502020204030204" pitchFamily="34" charset="0"/>
              </a:rPr>
              <a:t>obtient</a:t>
            </a:r>
            <a:r>
              <a:rPr lang="en-GB" altLang="fr-FR" sz="2400" dirty="0">
                <a:latin typeface="Calibri" panose="020F0502020204030204" pitchFamily="34" charset="0"/>
              </a:rPr>
              <a:t> 9 </a:t>
            </a:r>
            <a:r>
              <a:rPr lang="en-GB" altLang="fr-FR" sz="2400" dirty="0" err="1">
                <a:latin typeface="Calibri" panose="020F0502020204030204" pitchFamily="34" charset="0"/>
              </a:rPr>
              <a:t>règles</a:t>
            </a:r>
            <a:r>
              <a:rPr lang="en-GB" altLang="fr-FR" sz="2400" dirty="0">
                <a:latin typeface="Calibri" panose="020F0502020204030204" pitchFamily="34" charset="0"/>
              </a:rPr>
              <a:t> en </a:t>
            </a:r>
            <a:r>
              <a:rPr lang="en-GB" altLang="fr-FR" sz="2400" dirty="0" err="1">
                <a:latin typeface="Calibri" panose="020F0502020204030204" pitchFamily="34" charset="0"/>
              </a:rPr>
              <a:t>définissant</a:t>
            </a:r>
            <a:r>
              <a:rPr lang="en-GB" altLang="fr-FR" sz="2400" dirty="0">
                <a:latin typeface="Calibri" panose="020F0502020204030204" pitchFamily="34" charset="0"/>
              </a:rPr>
              <a:t> 3 </a:t>
            </a:r>
            <a:r>
              <a:rPr lang="en-GB" altLang="fr-FR" sz="2400" dirty="0" err="1">
                <a:latin typeface="Calibri" panose="020F0502020204030204" pitchFamily="34" charset="0"/>
              </a:rPr>
              <a:t>fonctions</a:t>
            </a:r>
            <a:r>
              <a:rPr lang="en-GB" altLang="fr-FR" sz="2400" dirty="0">
                <a:latin typeface="Calibri" panose="020F0502020204030204" pitchFamily="34" charset="0"/>
              </a:rPr>
              <a:t> </a:t>
            </a:r>
            <a:r>
              <a:rPr lang="en-GB" altLang="fr-FR" sz="2400" dirty="0" err="1">
                <a:latin typeface="Calibri" panose="020F0502020204030204" pitchFamily="34" charset="0"/>
              </a:rPr>
              <a:t>d’appurtenance</a:t>
            </a:r>
            <a:r>
              <a:rPr lang="en-GB" altLang="fr-FR" sz="2400" dirty="0">
                <a:latin typeface="Calibri" panose="020F0502020204030204" pitchFamily="34" charset="0"/>
              </a:rPr>
              <a:t> </a:t>
            </a:r>
          </a:p>
        </p:txBody>
      </p:sp>
      <p:graphicFrame>
        <p:nvGraphicFramePr>
          <p:cNvPr id="84995" name="Object 7">
            <a:extLst>
              <a:ext uri="{FF2B5EF4-FFF2-40B4-BE49-F238E27FC236}">
                <a16:creationId xmlns:a16="http://schemas.microsoft.com/office/drawing/2014/main" id="{94597C01-F3B2-4A62-9A78-BF55A744C355}"/>
              </a:ext>
            </a:extLst>
          </p:cNvPr>
          <p:cNvGraphicFramePr>
            <a:graphicFrameLocks noChangeAspect="1"/>
          </p:cNvGraphicFramePr>
          <p:nvPr>
            <p:extLst>
              <p:ext uri="{D42A27DB-BD31-4B8C-83A1-F6EECF244321}">
                <p14:modId xmlns:p14="http://schemas.microsoft.com/office/powerpoint/2010/main" val="3497242936"/>
              </p:ext>
            </p:extLst>
          </p:nvPr>
        </p:nvGraphicFramePr>
        <p:xfrm>
          <a:off x="1464052" y="2228897"/>
          <a:ext cx="5776913" cy="3670300"/>
        </p:xfrm>
        <a:graphic>
          <a:graphicData uri="http://schemas.openxmlformats.org/presentationml/2006/ole">
            <mc:AlternateContent xmlns:mc="http://schemas.openxmlformats.org/markup-compatibility/2006">
              <mc:Choice xmlns:v="urn:schemas-microsoft-com:vml" Requires="v">
                <p:oleObj name="Picture" r:id="rId3" imgW="4910328" imgH="3119628" progId="Word.Picture.8">
                  <p:embed/>
                </p:oleObj>
              </mc:Choice>
              <mc:Fallback>
                <p:oleObj name="Picture" r:id="rId3" imgW="4910328" imgH="3119628" progId="Word.Picture.8">
                  <p:embed/>
                  <p:pic>
                    <p:nvPicPr>
                      <p:cNvPr id="84995" name="Object 7">
                        <a:extLst>
                          <a:ext uri="{FF2B5EF4-FFF2-40B4-BE49-F238E27FC236}">
                            <a16:creationId xmlns:a16="http://schemas.microsoft.com/office/drawing/2014/main" id="{94597C01-F3B2-4A62-9A78-BF55A744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052" y="2228897"/>
                        <a:ext cx="577691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6">
            <a:extLst>
              <a:ext uri="{FF2B5EF4-FFF2-40B4-BE49-F238E27FC236}">
                <a16:creationId xmlns:a16="http://schemas.microsoft.com/office/drawing/2014/main" id="{D16088AF-0CEB-CE20-7277-2A18E810E05D}"/>
              </a:ext>
            </a:extLst>
          </p:cNvPr>
          <p:cNvGraphicFramePr>
            <a:graphicFrameLocks noChangeAspect="1"/>
          </p:cNvGraphicFramePr>
          <p:nvPr>
            <p:extLst>
              <p:ext uri="{D42A27DB-BD31-4B8C-83A1-F6EECF244321}">
                <p14:modId xmlns:p14="http://schemas.microsoft.com/office/powerpoint/2010/main" val="1924373393"/>
              </p:ext>
            </p:extLst>
          </p:nvPr>
        </p:nvGraphicFramePr>
        <p:xfrm>
          <a:off x="7951082" y="2047315"/>
          <a:ext cx="3198590" cy="2680447"/>
        </p:xfrm>
        <a:graphic>
          <a:graphicData uri="http://schemas.openxmlformats.org/presentationml/2006/ole">
            <mc:AlternateContent xmlns:mc="http://schemas.openxmlformats.org/markup-compatibility/2006">
              <mc:Choice xmlns:v="urn:schemas-microsoft-com:vml" Requires="v">
                <p:oleObj name="Picture" r:id="rId5" imgW="4515612" imgH="3782568" progId="Word.Picture.8">
                  <p:embed/>
                </p:oleObj>
              </mc:Choice>
              <mc:Fallback>
                <p:oleObj name="Picture" r:id="rId5" imgW="4515612" imgH="3782568" progId="Word.Picture.8">
                  <p:embed/>
                  <p:pic>
                    <p:nvPicPr>
                      <p:cNvPr id="2" name="Object 6">
                        <a:extLst>
                          <a:ext uri="{FF2B5EF4-FFF2-40B4-BE49-F238E27FC236}">
                            <a16:creationId xmlns:a16="http://schemas.microsoft.com/office/drawing/2014/main" id="{D16088AF-0CEB-CE20-7277-2A18E810E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1082" y="2047315"/>
                        <a:ext cx="3198590" cy="2680447"/>
                      </a:xfrm>
                      <a:prstGeom prst="rect">
                        <a:avLst/>
                      </a:prstGeom>
                      <a:noFill/>
                      <a:ln>
                        <a:noFill/>
                      </a:ln>
                      <a:effectLst/>
                    </p:spPr>
                  </p:pic>
                </p:oleObj>
              </mc:Fallback>
            </mc:AlternateContent>
          </a:graphicData>
        </a:graphic>
      </p:graphicFrame>
      <p:sp>
        <p:nvSpPr>
          <p:cNvPr id="4" name="TextBox 3">
            <a:extLst>
              <a:ext uri="{FF2B5EF4-FFF2-40B4-BE49-F238E27FC236}">
                <a16:creationId xmlns:a16="http://schemas.microsoft.com/office/drawing/2014/main" id="{9C57583C-3A6B-AB09-2358-45765160B117}"/>
              </a:ext>
            </a:extLst>
          </p:cNvPr>
          <p:cNvSpPr txBox="1"/>
          <p:nvPr/>
        </p:nvSpPr>
        <p:spPr>
          <a:xfrm>
            <a:off x="8453717" y="4813158"/>
            <a:ext cx="2846294" cy="369332"/>
          </a:xfrm>
          <a:prstGeom prst="rect">
            <a:avLst/>
          </a:prstGeom>
          <a:noFill/>
        </p:spPr>
        <p:txBody>
          <a:bodyPr wrap="square">
            <a:spAutoFit/>
          </a:bodyPr>
          <a:lstStyle/>
          <a:p>
            <a:r>
              <a:rPr lang="en-GB" altLang="fr-FR" sz="1800" dirty="0" err="1">
                <a:latin typeface="Calibri" panose="020F0502020204030204" pitchFamily="34" charset="0"/>
              </a:rPr>
              <a:t>Apprentissage</a:t>
            </a:r>
            <a:r>
              <a:rPr lang="en-GB" altLang="fr-FR" sz="1800" dirty="0">
                <a:latin typeface="Calibri" panose="020F0502020204030204" pitchFamily="34" charset="0"/>
              </a:rPr>
              <a:t> sur 1 </a:t>
            </a:r>
            <a:r>
              <a:rPr lang="en-GB" altLang="fr-FR" sz="1800" dirty="0" err="1">
                <a:latin typeface="Calibri" panose="020F0502020204030204" pitchFamily="34" charset="0"/>
              </a:rPr>
              <a:t>période</a:t>
            </a:r>
            <a:r>
              <a:rPr lang="en-GB" altLang="fr-FR" sz="1800" dirty="0">
                <a:latin typeface="Calibri" panose="020F0502020204030204" pitchFamily="34" charset="0"/>
              </a:rPr>
              <a:t> </a:t>
            </a:r>
            <a:endParaRPr lang="en-C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C31F04F-4A35-4B02-90D7-A6CFC3EDF789}"/>
              </a:ext>
            </a:extLst>
          </p:cNvPr>
          <p:cNvSpPr>
            <a:spLocks noChangeArrowheads="1"/>
          </p:cNvSpPr>
          <p:nvPr/>
        </p:nvSpPr>
        <p:spPr bwMode="auto">
          <a:xfrm>
            <a:off x="878681" y="530228"/>
            <a:ext cx="11008519"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GB" altLang="fr-FR" sz="3600" dirty="0" err="1">
                <a:solidFill>
                  <a:srgbClr val="0070C0"/>
                </a:solidFill>
                <a:latin typeface="Calibri" panose="020F0502020204030204" pitchFamily="34" charset="0"/>
              </a:rPr>
              <a:t>Apprentissage</a:t>
            </a:r>
            <a:r>
              <a:rPr lang="en-GB" altLang="fr-FR" sz="3600" dirty="0">
                <a:solidFill>
                  <a:srgbClr val="0070C0"/>
                </a:solidFill>
                <a:latin typeface="Calibri" panose="020F0502020204030204" pitchFamily="34" charset="0"/>
              </a:rPr>
              <a:t> sur 100 </a:t>
            </a:r>
            <a:r>
              <a:rPr lang="en-GB" altLang="fr-FR" sz="3600" dirty="0" err="1">
                <a:solidFill>
                  <a:srgbClr val="0070C0"/>
                </a:solidFill>
                <a:latin typeface="Calibri" panose="020F0502020204030204" pitchFamily="34" charset="0"/>
              </a:rPr>
              <a:t>périodes</a:t>
            </a:r>
            <a:r>
              <a:rPr lang="en-GB" altLang="fr-FR" sz="3600" dirty="0">
                <a:solidFill>
                  <a:srgbClr val="0070C0"/>
                </a:solidFill>
                <a:latin typeface="Calibri" panose="020F0502020204030204" pitchFamily="34" charset="0"/>
              </a:rPr>
              <a:t> avec 3 </a:t>
            </a:r>
            <a:r>
              <a:rPr lang="en-GB" altLang="fr-FR" sz="3600" dirty="0" err="1">
                <a:solidFill>
                  <a:srgbClr val="0070C0"/>
                </a:solidFill>
                <a:latin typeface="Calibri" panose="020F0502020204030204" pitchFamily="34" charset="0"/>
              </a:rPr>
              <a:t>valeurs</a:t>
            </a:r>
            <a:r>
              <a:rPr lang="en-GB" altLang="fr-FR" sz="3600" dirty="0">
                <a:solidFill>
                  <a:srgbClr val="0070C0"/>
                </a:solidFill>
                <a:latin typeface="Calibri" panose="020F0502020204030204" pitchFamily="34" charset="0"/>
              </a:rPr>
              <a:t> </a:t>
            </a:r>
            <a:r>
              <a:rPr lang="en-GB" altLang="fr-FR" sz="3600" dirty="0" err="1">
                <a:solidFill>
                  <a:srgbClr val="0070C0"/>
                </a:solidFill>
                <a:latin typeface="Calibri" panose="020F0502020204030204" pitchFamily="34" charset="0"/>
              </a:rPr>
              <a:t>linguistiques</a:t>
            </a:r>
            <a:r>
              <a:rPr lang="en-GB" altLang="fr-FR" sz="3600" dirty="0">
                <a:solidFill>
                  <a:srgbClr val="0070C0"/>
                </a:solidFill>
                <a:latin typeface="Calibri" panose="020F0502020204030204" pitchFamily="34" charset="0"/>
              </a:rPr>
              <a:t> par variable </a:t>
            </a:r>
            <a:r>
              <a:rPr lang="en-GB" altLang="fr-FR" sz="3600" dirty="0" err="1">
                <a:solidFill>
                  <a:srgbClr val="0070C0"/>
                </a:solidFill>
                <a:latin typeface="Calibri" panose="020F0502020204030204" pitchFamily="34" charset="0"/>
              </a:rPr>
              <a:t>d’entrée</a:t>
            </a:r>
            <a:endParaRPr lang="en-US" altLang="fr-FR" sz="3600" dirty="0">
              <a:solidFill>
                <a:srgbClr val="0070C0"/>
              </a:solidFill>
              <a:latin typeface="Calibri" panose="020F0502020204030204" pitchFamily="34" charset="0"/>
            </a:endParaRPr>
          </a:p>
        </p:txBody>
      </p:sp>
      <p:grpSp>
        <p:nvGrpSpPr>
          <p:cNvPr id="89091" name="Groupe 1">
            <a:extLst>
              <a:ext uri="{FF2B5EF4-FFF2-40B4-BE49-F238E27FC236}">
                <a16:creationId xmlns:a16="http://schemas.microsoft.com/office/drawing/2014/main" id="{748635DB-5E0F-4A36-89A5-CF739431A199}"/>
              </a:ext>
            </a:extLst>
          </p:cNvPr>
          <p:cNvGrpSpPr>
            <a:grpSpLocks/>
          </p:cNvGrpSpPr>
          <p:nvPr/>
        </p:nvGrpSpPr>
        <p:grpSpPr bwMode="auto">
          <a:xfrm>
            <a:off x="2543178" y="2209800"/>
            <a:ext cx="5108575" cy="3875088"/>
            <a:chOff x="1452563" y="1741488"/>
            <a:chExt cx="6096000" cy="4891086"/>
          </a:xfrm>
        </p:grpSpPr>
        <p:sp>
          <p:nvSpPr>
            <p:cNvPr id="89096" name="Rectangle 3">
              <a:extLst>
                <a:ext uri="{FF2B5EF4-FFF2-40B4-BE49-F238E27FC236}">
                  <a16:creationId xmlns:a16="http://schemas.microsoft.com/office/drawing/2014/main" id="{9F124188-C365-4FCE-ABA1-1951DCE1A63C}"/>
                </a:ext>
              </a:extLst>
            </p:cNvPr>
            <p:cNvSpPr>
              <a:spLocks noChangeArrowheads="1"/>
            </p:cNvSpPr>
            <p:nvPr/>
          </p:nvSpPr>
          <p:spPr bwMode="auto">
            <a:xfrm>
              <a:off x="1452563" y="1741488"/>
              <a:ext cx="6096000" cy="4857750"/>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graphicFrame>
          <p:nvGraphicFramePr>
            <p:cNvPr id="89097" name="Object 6">
              <a:extLst>
                <a:ext uri="{FF2B5EF4-FFF2-40B4-BE49-F238E27FC236}">
                  <a16:creationId xmlns:a16="http://schemas.microsoft.com/office/drawing/2014/main" id="{B74D6AEF-E980-4E2B-A913-7D9E084AFAC5}"/>
                </a:ext>
              </a:extLst>
            </p:cNvPr>
            <p:cNvGraphicFramePr>
              <a:graphicFrameLocks noChangeAspect="1"/>
            </p:cNvGraphicFramePr>
            <p:nvPr/>
          </p:nvGraphicFramePr>
          <p:xfrm>
            <a:off x="1633538" y="1773238"/>
            <a:ext cx="5797549" cy="4859336"/>
          </p:xfrm>
          <a:graphic>
            <a:graphicData uri="http://schemas.openxmlformats.org/presentationml/2006/ole">
              <mc:AlternateContent xmlns:mc="http://schemas.openxmlformats.org/markup-compatibility/2006">
                <mc:Choice xmlns:v="urn:schemas-microsoft-com:vml" Requires="v">
                  <p:oleObj name="Picture" r:id="rId3" imgW="4515612" imgH="3782568" progId="Word.Picture.8">
                    <p:embed/>
                  </p:oleObj>
                </mc:Choice>
                <mc:Fallback>
                  <p:oleObj name="Picture" r:id="rId3" imgW="4515612" imgH="3782568" progId="Word.Picture.8">
                    <p:embed/>
                    <p:pic>
                      <p:nvPicPr>
                        <p:cNvPr id="89097" name="Object 6">
                          <a:extLst>
                            <a:ext uri="{FF2B5EF4-FFF2-40B4-BE49-F238E27FC236}">
                              <a16:creationId xmlns:a16="http://schemas.microsoft.com/office/drawing/2014/main" id="{B74D6AEF-E980-4E2B-A913-7D9E084AF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38" y="1773238"/>
                          <a:ext cx="5797549" cy="485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9092" name="Groupe 5">
            <a:extLst>
              <a:ext uri="{FF2B5EF4-FFF2-40B4-BE49-F238E27FC236}">
                <a16:creationId xmlns:a16="http://schemas.microsoft.com/office/drawing/2014/main" id="{E688969C-52FE-454C-BF9A-91BD5BC93F8E}"/>
              </a:ext>
            </a:extLst>
          </p:cNvPr>
          <p:cNvGrpSpPr>
            <a:grpSpLocks noChangeAspect="1"/>
          </p:cNvGrpSpPr>
          <p:nvPr/>
        </p:nvGrpSpPr>
        <p:grpSpPr bwMode="auto">
          <a:xfrm>
            <a:off x="8328212" y="2209800"/>
            <a:ext cx="3204882" cy="2562101"/>
            <a:chOff x="1441450" y="1763713"/>
            <a:chExt cx="6096000" cy="4875212"/>
          </a:xfrm>
        </p:grpSpPr>
        <p:sp>
          <p:nvSpPr>
            <p:cNvPr id="89094" name="Rectangle 4">
              <a:extLst>
                <a:ext uri="{FF2B5EF4-FFF2-40B4-BE49-F238E27FC236}">
                  <a16:creationId xmlns:a16="http://schemas.microsoft.com/office/drawing/2014/main" id="{C643DE61-2493-4D9A-A457-14F5716D5C36}"/>
                </a:ext>
              </a:extLst>
            </p:cNvPr>
            <p:cNvSpPr>
              <a:spLocks noChangeArrowheads="1"/>
            </p:cNvSpPr>
            <p:nvPr/>
          </p:nvSpPr>
          <p:spPr bwMode="auto">
            <a:xfrm>
              <a:off x="1441450" y="1763713"/>
              <a:ext cx="6096000" cy="4857750"/>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graphicFrame>
          <p:nvGraphicFramePr>
            <p:cNvPr id="89095" name="Object 7">
              <a:extLst>
                <a:ext uri="{FF2B5EF4-FFF2-40B4-BE49-F238E27FC236}">
                  <a16:creationId xmlns:a16="http://schemas.microsoft.com/office/drawing/2014/main" id="{3AE59E35-5581-4870-BD1D-9CF6808A141C}"/>
                </a:ext>
              </a:extLst>
            </p:cNvPr>
            <p:cNvGraphicFramePr>
              <a:graphicFrameLocks noChangeAspect="1"/>
            </p:cNvGraphicFramePr>
            <p:nvPr/>
          </p:nvGraphicFramePr>
          <p:xfrm>
            <a:off x="1603375" y="1814513"/>
            <a:ext cx="5756275" cy="4824412"/>
          </p:xfrm>
          <a:graphic>
            <a:graphicData uri="http://schemas.openxmlformats.org/presentationml/2006/ole">
              <mc:AlternateContent xmlns:mc="http://schemas.openxmlformats.org/markup-compatibility/2006">
                <mc:Choice xmlns:v="urn:schemas-microsoft-com:vml" Requires="v">
                  <p:oleObj name="Picture" r:id="rId5" imgW="4515612" imgH="3782568" progId="Word.Picture.8">
                    <p:embed/>
                  </p:oleObj>
                </mc:Choice>
                <mc:Fallback>
                  <p:oleObj name="Picture" r:id="rId5" imgW="4515612" imgH="3782568" progId="Word.Picture.8">
                    <p:embed/>
                    <p:pic>
                      <p:nvPicPr>
                        <p:cNvPr id="89095" name="Object 7">
                          <a:extLst>
                            <a:ext uri="{FF2B5EF4-FFF2-40B4-BE49-F238E27FC236}">
                              <a16:creationId xmlns:a16="http://schemas.microsoft.com/office/drawing/2014/main" id="{3AE59E35-5581-4870-BD1D-9CF6808A14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3375" y="1814513"/>
                          <a:ext cx="5756275"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9093" name="Rectangle 5">
            <a:extLst>
              <a:ext uri="{FF2B5EF4-FFF2-40B4-BE49-F238E27FC236}">
                <a16:creationId xmlns:a16="http://schemas.microsoft.com/office/drawing/2014/main" id="{F43377ED-E40E-47FF-AE61-A5C8AF02E777}"/>
              </a:ext>
            </a:extLst>
          </p:cNvPr>
          <p:cNvSpPr>
            <a:spLocks noChangeArrowheads="1"/>
          </p:cNvSpPr>
          <p:nvPr/>
        </p:nvSpPr>
        <p:spPr bwMode="auto">
          <a:xfrm>
            <a:off x="8819403" y="4905188"/>
            <a:ext cx="24320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rgbClr val="0070C0"/>
              </a:buClr>
              <a:buSzPct val="85000"/>
            </a:pPr>
            <a:r>
              <a:rPr lang="en-GB" altLang="fr-FR" sz="1400" dirty="0">
                <a:latin typeface="Calibri" panose="020F0502020204030204" pitchFamily="34" charset="0"/>
              </a:rPr>
              <a:t>Avec deux </a:t>
            </a:r>
            <a:r>
              <a:rPr lang="en-GB" altLang="fr-FR" sz="1400" dirty="0" err="1">
                <a:latin typeface="Calibri" panose="020F0502020204030204" pitchFamily="34" charset="0"/>
              </a:rPr>
              <a:t>valeurs</a:t>
            </a:r>
            <a:r>
              <a:rPr lang="en-GB" altLang="fr-FR" sz="1400" dirty="0">
                <a:latin typeface="Calibri" panose="020F0502020204030204" pitchFamily="34" charset="0"/>
              </a:rPr>
              <a:t> </a:t>
            </a:r>
            <a:r>
              <a:rPr lang="en-GB" altLang="fr-FR" sz="1400" dirty="0" err="1">
                <a:latin typeface="Calibri" panose="020F0502020204030204" pitchFamily="34" charset="0"/>
              </a:rPr>
              <a:t>linguistiques</a:t>
            </a:r>
            <a:endParaRPr lang="en-GB" altLang="fr-FR" sz="1400" dirty="0">
              <a:latin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2CF59303-A213-4CB7-8FE2-321CCDEADA45}"/>
              </a:ext>
            </a:extLst>
          </p:cNvPr>
          <p:cNvSpPr>
            <a:spLocks noChangeArrowheads="1"/>
          </p:cNvSpPr>
          <p:nvPr/>
        </p:nvSpPr>
        <p:spPr bwMode="auto">
          <a:xfrm>
            <a:off x="907256" y="623888"/>
            <a:ext cx="9760744" cy="652462"/>
          </a:xfrm>
          <a:prstGeom prst="rect">
            <a:avLst/>
          </a:prstGeom>
          <a:noFill/>
          <a:ln w="12700">
            <a:noFill/>
            <a:miter lim="800000"/>
            <a:headEnd/>
            <a:tailEnd/>
          </a:ln>
          <a:effectLst/>
        </p:spPr>
        <p:txBody>
          <a:bodyPr lIns="90488" tIns="44450" rIns="90488" bIns="44450" anchor="ctr"/>
          <a:lstStyle/>
          <a:p>
            <a:pPr>
              <a:defRPr/>
            </a:pPr>
            <a:r>
              <a:rPr lang="en-GB" sz="3600" dirty="0" err="1">
                <a:solidFill>
                  <a:srgbClr val="0070C0"/>
                </a:solidFill>
                <a:latin typeface="Calibri" panose="020F0502020204030204" pitchFamily="34" charset="0"/>
                <a:cs typeface="Calibri" panose="020F0502020204030204" pitchFamily="34" charset="0"/>
              </a:rPr>
              <a:t>Fonctions</a:t>
            </a:r>
            <a:r>
              <a:rPr lang="en-GB" sz="3600" dirty="0">
                <a:solidFill>
                  <a:srgbClr val="0070C0"/>
                </a:solidFill>
                <a:latin typeface="Calibri" panose="020F0502020204030204" pitchFamily="34" charset="0"/>
                <a:cs typeface="Calibri" panose="020F0502020204030204" pitchFamily="34" charset="0"/>
              </a:rPr>
              <a:t> </a:t>
            </a:r>
            <a:r>
              <a:rPr lang="en-GB" sz="3600" dirty="0" err="1">
                <a:solidFill>
                  <a:srgbClr val="0070C0"/>
                </a:solidFill>
                <a:latin typeface="Calibri" panose="020F0502020204030204" pitchFamily="34" charset="0"/>
                <a:cs typeface="Calibri" panose="020F0502020204030204" pitchFamily="34" charset="0"/>
              </a:rPr>
              <a:t>d’appartenance</a:t>
            </a:r>
            <a:r>
              <a:rPr lang="en-GB" sz="3600" dirty="0">
                <a:solidFill>
                  <a:srgbClr val="0070C0"/>
                </a:solidFill>
                <a:latin typeface="Calibri" panose="020F0502020204030204" pitchFamily="34" charset="0"/>
                <a:cs typeface="Calibri" panose="020F0502020204030204" pitchFamily="34" charset="0"/>
              </a:rPr>
              <a:t> </a:t>
            </a:r>
            <a:r>
              <a:rPr lang="en-GB" sz="3600" dirty="0" err="1">
                <a:solidFill>
                  <a:srgbClr val="0070C0"/>
                </a:solidFill>
                <a:latin typeface="Calibri" panose="020F0502020204030204" pitchFamily="34" charset="0"/>
                <a:cs typeface="Calibri" panose="020F0502020204030204" pitchFamily="34" charset="0"/>
              </a:rPr>
              <a:t>initiales</a:t>
            </a:r>
            <a:r>
              <a:rPr lang="en-GB" sz="3600" dirty="0">
                <a:solidFill>
                  <a:srgbClr val="0070C0"/>
                </a:solidFill>
                <a:latin typeface="Calibri" panose="020F0502020204030204" pitchFamily="34" charset="0"/>
                <a:cs typeface="Calibri" panose="020F0502020204030204" pitchFamily="34" charset="0"/>
              </a:rPr>
              <a:t> et finales</a:t>
            </a:r>
            <a:endParaRPr lang="en-US" sz="3600" dirty="0">
              <a:solidFill>
                <a:srgbClr val="0070C0"/>
              </a:solidFill>
              <a:latin typeface="Calibri" panose="020F0502020204030204" pitchFamily="34" charset="0"/>
              <a:cs typeface="Calibri" panose="020F0502020204030204" pitchFamily="34" charset="0"/>
            </a:endParaRPr>
          </a:p>
        </p:txBody>
      </p:sp>
      <p:sp>
        <p:nvSpPr>
          <p:cNvPr id="91139" name="Rectangle 3">
            <a:extLst>
              <a:ext uri="{FF2B5EF4-FFF2-40B4-BE49-F238E27FC236}">
                <a16:creationId xmlns:a16="http://schemas.microsoft.com/office/drawing/2014/main" id="{0B642BAC-989F-42AF-A397-D5C8A978B818}"/>
              </a:ext>
            </a:extLst>
          </p:cNvPr>
          <p:cNvSpPr>
            <a:spLocks noChangeArrowheads="1"/>
          </p:cNvSpPr>
          <p:nvPr/>
        </p:nvSpPr>
        <p:spPr bwMode="auto">
          <a:xfrm>
            <a:off x="1809750" y="1338263"/>
            <a:ext cx="8610600" cy="5116512"/>
          </a:xfrm>
          <a:prstGeom prst="rect">
            <a:avLst/>
          </a:prstGeom>
          <a:solidFill>
            <a:srgbClr val="FFFFFF"/>
          </a:solidFill>
          <a:ln w="127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graphicFrame>
        <p:nvGraphicFramePr>
          <p:cNvPr id="91140" name="Object 5">
            <a:extLst>
              <a:ext uri="{FF2B5EF4-FFF2-40B4-BE49-F238E27FC236}">
                <a16:creationId xmlns:a16="http://schemas.microsoft.com/office/drawing/2014/main" id="{32EAA5E8-ED42-467F-9A60-9E98CA374509}"/>
              </a:ext>
            </a:extLst>
          </p:cNvPr>
          <p:cNvGraphicFramePr>
            <a:graphicFrameLocks noChangeAspect="1"/>
          </p:cNvGraphicFramePr>
          <p:nvPr/>
        </p:nvGraphicFramePr>
        <p:xfrm>
          <a:off x="1905000" y="1498600"/>
          <a:ext cx="8439150" cy="4781550"/>
        </p:xfrm>
        <a:graphic>
          <a:graphicData uri="http://schemas.openxmlformats.org/presentationml/2006/ole">
            <mc:AlternateContent xmlns:mc="http://schemas.openxmlformats.org/markup-compatibility/2006">
              <mc:Choice xmlns:v="urn:schemas-microsoft-com:vml" Requires="v">
                <p:oleObj name="Document" r:id="rId3" imgW="5486400" imgH="3110400" progId="Word.Document.8">
                  <p:embed/>
                </p:oleObj>
              </mc:Choice>
              <mc:Fallback>
                <p:oleObj name="Document" r:id="rId3" imgW="5486400" imgH="3110400" progId="Word.Document.8">
                  <p:embed/>
                  <p:pic>
                    <p:nvPicPr>
                      <p:cNvPr id="91140" name="Object 5">
                        <a:extLst>
                          <a:ext uri="{FF2B5EF4-FFF2-40B4-BE49-F238E27FC236}">
                            <a16:creationId xmlns:a16="http://schemas.microsoft.com/office/drawing/2014/main" id="{32EAA5E8-ED42-467F-9A60-9E98CA374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788" r="11154"/>
                      <a:stretch>
                        <a:fillRect/>
                      </a:stretch>
                    </p:blipFill>
                    <p:spPr bwMode="auto">
                      <a:xfrm>
                        <a:off x="1905000" y="1498600"/>
                        <a:ext cx="84391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a:extLst>
              <a:ext uri="{FF2B5EF4-FFF2-40B4-BE49-F238E27FC236}">
                <a16:creationId xmlns:a16="http://schemas.microsoft.com/office/drawing/2014/main" id="{253D208E-A197-45C8-8A91-B111A48A3D79}"/>
              </a:ext>
            </a:extLst>
          </p:cNvPr>
          <p:cNvGrpSpPr>
            <a:grpSpLocks/>
          </p:cNvGrpSpPr>
          <p:nvPr/>
        </p:nvGrpSpPr>
        <p:grpSpPr bwMode="auto">
          <a:xfrm>
            <a:off x="4491038" y="1841500"/>
            <a:ext cx="3676650" cy="4715000"/>
            <a:chOff x="2593" y="1267"/>
            <a:chExt cx="2065" cy="2858"/>
          </a:xfrm>
        </p:grpSpPr>
        <p:sp>
          <p:nvSpPr>
            <p:cNvPr id="93189" name="Rectangle 3">
              <a:extLst>
                <a:ext uri="{FF2B5EF4-FFF2-40B4-BE49-F238E27FC236}">
                  <a16:creationId xmlns:a16="http://schemas.microsoft.com/office/drawing/2014/main" id="{CF56E11F-B5AA-4608-9000-5D6C9483AE82}"/>
                </a:ext>
              </a:extLst>
            </p:cNvPr>
            <p:cNvSpPr>
              <a:spLocks noChangeArrowheads="1"/>
            </p:cNvSpPr>
            <p:nvPr/>
          </p:nvSpPr>
          <p:spPr bwMode="auto">
            <a:xfrm>
              <a:off x="3298" y="2060"/>
              <a:ext cx="517" cy="18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190" name="Rectangle 4">
              <a:extLst>
                <a:ext uri="{FF2B5EF4-FFF2-40B4-BE49-F238E27FC236}">
                  <a16:creationId xmlns:a16="http://schemas.microsoft.com/office/drawing/2014/main" id="{8498E265-63A6-4A0F-AA21-DC785E304AE0}"/>
                </a:ext>
              </a:extLst>
            </p:cNvPr>
            <p:cNvSpPr>
              <a:spLocks noChangeArrowheads="1"/>
            </p:cNvSpPr>
            <p:nvPr/>
          </p:nvSpPr>
          <p:spPr bwMode="auto">
            <a:xfrm>
              <a:off x="3353" y="2097"/>
              <a:ext cx="36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DIT grand</a:t>
              </a:r>
              <a:endParaRPr lang="en-US" altLang="fr-FR" sz="1200" b="1">
                <a:latin typeface="Times New Roman" panose="02020603050405020304" pitchFamily="18" charset="0"/>
              </a:endParaRPr>
            </a:p>
          </p:txBody>
        </p:sp>
        <p:sp>
          <p:nvSpPr>
            <p:cNvPr id="93191" name="Rectangle 5">
              <a:extLst>
                <a:ext uri="{FF2B5EF4-FFF2-40B4-BE49-F238E27FC236}">
                  <a16:creationId xmlns:a16="http://schemas.microsoft.com/office/drawing/2014/main" id="{605B56B2-0BFF-4003-9C84-945E5EA63D1C}"/>
                </a:ext>
              </a:extLst>
            </p:cNvPr>
            <p:cNvSpPr>
              <a:spLocks noChangeArrowheads="1"/>
            </p:cNvSpPr>
            <p:nvPr/>
          </p:nvSpPr>
          <p:spPr bwMode="auto">
            <a:xfrm>
              <a:off x="2916" y="2690"/>
              <a:ext cx="485" cy="1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192" name="Rectangle 6">
              <a:extLst>
                <a:ext uri="{FF2B5EF4-FFF2-40B4-BE49-F238E27FC236}">
                  <a16:creationId xmlns:a16="http://schemas.microsoft.com/office/drawing/2014/main" id="{36CBAB87-C7FC-4400-A143-DD07C6AD7C56}"/>
                </a:ext>
              </a:extLst>
            </p:cNvPr>
            <p:cNvSpPr>
              <a:spLocks noChangeArrowheads="1"/>
            </p:cNvSpPr>
            <p:nvPr/>
          </p:nvSpPr>
          <p:spPr bwMode="auto">
            <a:xfrm>
              <a:off x="2981" y="2732"/>
              <a:ext cx="33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CLD petit</a:t>
              </a:r>
              <a:endParaRPr lang="en-US" altLang="fr-FR" sz="1200" b="1">
                <a:latin typeface="Times New Roman" panose="02020603050405020304" pitchFamily="18" charset="0"/>
              </a:endParaRPr>
            </a:p>
          </p:txBody>
        </p:sp>
        <p:sp>
          <p:nvSpPr>
            <p:cNvPr id="93193" name="Rectangle 7">
              <a:extLst>
                <a:ext uri="{FF2B5EF4-FFF2-40B4-BE49-F238E27FC236}">
                  <a16:creationId xmlns:a16="http://schemas.microsoft.com/office/drawing/2014/main" id="{AA59C3A8-D369-410A-9112-880CC2ADBC28}"/>
                </a:ext>
              </a:extLst>
            </p:cNvPr>
            <p:cNvSpPr>
              <a:spLocks noChangeArrowheads="1"/>
            </p:cNvSpPr>
            <p:nvPr/>
          </p:nvSpPr>
          <p:spPr bwMode="auto">
            <a:xfrm>
              <a:off x="3728" y="2690"/>
              <a:ext cx="560" cy="1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194" name="Rectangle 8">
              <a:extLst>
                <a:ext uri="{FF2B5EF4-FFF2-40B4-BE49-F238E27FC236}">
                  <a16:creationId xmlns:a16="http://schemas.microsoft.com/office/drawing/2014/main" id="{E721B829-1288-4A16-8E6F-88985C59A38A}"/>
                </a:ext>
              </a:extLst>
            </p:cNvPr>
            <p:cNvSpPr>
              <a:spLocks noChangeArrowheads="1"/>
            </p:cNvSpPr>
            <p:nvPr/>
          </p:nvSpPr>
          <p:spPr bwMode="auto">
            <a:xfrm>
              <a:off x="3782" y="2727"/>
              <a:ext cx="41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NOM grand</a:t>
              </a:r>
              <a:endParaRPr lang="en-US" altLang="fr-FR" sz="1200" b="1">
                <a:latin typeface="Times New Roman" panose="02020603050405020304" pitchFamily="18" charset="0"/>
              </a:endParaRPr>
            </a:p>
          </p:txBody>
        </p:sp>
        <p:sp>
          <p:nvSpPr>
            <p:cNvPr id="93195" name="Line 9">
              <a:extLst>
                <a:ext uri="{FF2B5EF4-FFF2-40B4-BE49-F238E27FC236}">
                  <a16:creationId xmlns:a16="http://schemas.microsoft.com/office/drawing/2014/main" id="{404542CF-1BD6-46D9-9D5A-7D3DEFE47427}"/>
                </a:ext>
              </a:extLst>
            </p:cNvPr>
            <p:cNvSpPr>
              <a:spLocks noChangeShapeType="1"/>
            </p:cNvSpPr>
            <p:nvPr/>
          </p:nvSpPr>
          <p:spPr bwMode="auto">
            <a:xfrm flipH="1">
              <a:off x="3147" y="2246"/>
              <a:ext cx="409" cy="4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93196" name="Line 10">
              <a:extLst>
                <a:ext uri="{FF2B5EF4-FFF2-40B4-BE49-F238E27FC236}">
                  <a16:creationId xmlns:a16="http://schemas.microsoft.com/office/drawing/2014/main" id="{34CAD41F-A58C-42E4-9DCB-603C08C2617B}"/>
                </a:ext>
              </a:extLst>
            </p:cNvPr>
            <p:cNvSpPr>
              <a:spLocks noChangeShapeType="1"/>
            </p:cNvSpPr>
            <p:nvPr/>
          </p:nvSpPr>
          <p:spPr bwMode="auto">
            <a:xfrm>
              <a:off x="3556" y="2246"/>
              <a:ext cx="473" cy="4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CA"/>
            </a:p>
          </p:txBody>
        </p:sp>
        <p:grpSp>
          <p:nvGrpSpPr>
            <p:cNvPr id="93197" name="Group 11">
              <a:extLst>
                <a:ext uri="{FF2B5EF4-FFF2-40B4-BE49-F238E27FC236}">
                  <a16:creationId xmlns:a16="http://schemas.microsoft.com/office/drawing/2014/main" id="{E3806787-541B-471E-AD48-ACCD3EE1C496}"/>
                </a:ext>
              </a:extLst>
            </p:cNvPr>
            <p:cNvGrpSpPr>
              <a:grpSpLocks/>
            </p:cNvGrpSpPr>
            <p:nvPr/>
          </p:nvGrpSpPr>
          <p:grpSpPr bwMode="auto">
            <a:xfrm>
              <a:off x="2759" y="3191"/>
              <a:ext cx="173" cy="181"/>
              <a:chOff x="10658" y="11381"/>
              <a:chExt cx="388" cy="388"/>
            </a:xfrm>
          </p:grpSpPr>
          <p:sp>
            <p:nvSpPr>
              <p:cNvPr id="93252" name="Oval 12">
                <a:extLst>
                  <a:ext uri="{FF2B5EF4-FFF2-40B4-BE49-F238E27FC236}">
                    <a16:creationId xmlns:a16="http://schemas.microsoft.com/office/drawing/2014/main" id="{8CB55D9B-712C-415F-B68C-96ADBC215371}"/>
                  </a:ext>
                </a:extLst>
              </p:cNvPr>
              <p:cNvSpPr>
                <a:spLocks noChangeArrowheads="1"/>
              </p:cNvSpPr>
              <p:nvPr/>
            </p:nvSpPr>
            <p:spPr bwMode="auto">
              <a:xfrm>
                <a:off x="10706" y="11429"/>
                <a:ext cx="291" cy="291"/>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53" name="Rectangle 13">
                <a:extLst>
                  <a:ext uri="{FF2B5EF4-FFF2-40B4-BE49-F238E27FC236}">
                    <a16:creationId xmlns:a16="http://schemas.microsoft.com/office/drawing/2014/main" id="{7A7F1EBB-3036-4D90-909A-235ACC4D68FD}"/>
                  </a:ext>
                </a:extLst>
              </p:cNvPr>
              <p:cNvSpPr>
                <a:spLocks noChangeArrowheads="1"/>
              </p:cNvSpPr>
              <p:nvPr/>
            </p:nvSpPr>
            <p:spPr bwMode="auto">
              <a:xfrm>
                <a:off x="10658" y="11381"/>
                <a:ext cx="38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54" name="Rectangle 14">
                <a:extLst>
                  <a:ext uri="{FF2B5EF4-FFF2-40B4-BE49-F238E27FC236}">
                    <a16:creationId xmlns:a16="http://schemas.microsoft.com/office/drawing/2014/main" id="{3E80DEC1-5174-44FE-8953-8962206E245B}"/>
                  </a:ext>
                </a:extLst>
              </p:cNvPr>
              <p:cNvSpPr>
                <a:spLocks noChangeArrowheads="1"/>
              </p:cNvSpPr>
              <p:nvPr/>
            </p:nvSpPr>
            <p:spPr bwMode="auto">
              <a:xfrm>
                <a:off x="10776" y="11457"/>
                <a:ext cx="8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a:t>
                </a:r>
                <a:endParaRPr lang="en-US" altLang="fr-FR" sz="1200" b="1">
                  <a:latin typeface="Times New Roman" panose="02020603050405020304" pitchFamily="18" charset="0"/>
                </a:endParaRPr>
              </a:p>
            </p:txBody>
          </p:sp>
        </p:grpSp>
        <p:grpSp>
          <p:nvGrpSpPr>
            <p:cNvPr id="93198" name="Group 15">
              <a:extLst>
                <a:ext uri="{FF2B5EF4-FFF2-40B4-BE49-F238E27FC236}">
                  <a16:creationId xmlns:a16="http://schemas.microsoft.com/office/drawing/2014/main" id="{EABACAB6-4B6C-4268-ACB0-29AD273149F0}"/>
                </a:ext>
              </a:extLst>
            </p:cNvPr>
            <p:cNvGrpSpPr>
              <a:grpSpLocks/>
            </p:cNvGrpSpPr>
            <p:nvPr/>
          </p:nvGrpSpPr>
          <p:grpSpPr bwMode="auto">
            <a:xfrm>
              <a:off x="3706" y="3191"/>
              <a:ext cx="173" cy="181"/>
              <a:chOff x="12778" y="11381"/>
              <a:chExt cx="388" cy="388"/>
            </a:xfrm>
          </p:grpSpPr>
          <p:sp>
            <p:nvSpPr>
              <p:cNvPr id="93249" name="Oval 16">
                <a:extLst>
                  <a:ext uri="{FF2B5EF4-FFF2-40B4-BE49-F238E27FC236}">
                    <a16:creationId xmlns:a16="http://schemas.microsoft.com/office/drawing/2014/main" id="{64B20171-018E-4031-A7A9-95D5719468FB}"/>
                  </a:ext>
                </a:extLst>
              </p:cNvPr>
              <p:cNvSpPr>
                <a:spLocks noChangeArrowheads="1"/>
              </p:cNvSpPr>
              <p:nvPr/>
            </p:nvSpPr>
            <p:spPr bwMode="auto">
              <a:xfrm>
                <a:off x="12826" y="11429"/>
                <a:ext cx="291" cy="291"/>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50" name="Rectangle 17">
                <a:extLst>
                  <a:ext uri="{FF2B5EF4-FFF2-40B4-BE49-F238E27FC236}">
                    <a16:creationId xmlns:a16="http://schemas.microsoft.com/office/drawing/2014/main" id="{3171443F-047B-422C-8214-C0D57AF13F50}"/>
                  </a:ext>
                </a:extLst>
              </p:cNvPr>
              <p:cNvSpPr>
                <a:spLocks noChangeArrowheads="1"/>
              </p:cNvSpPr>
              <p:nvPr/>
            </p:nvSpPr>
            <p:spPr bwMode="auto">
              <a:xfrm>
                <a:off x="12778" y="11381"/>
                <a:ext cx="38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51" name="Rectangle 18">
                <a:extLst>
                  <a:ext uri="{FF2B5EF4-FFF2-40B4-BE49-F238E27FC236}">
                    <a16:creationId xmlns:a16="http://schemas.microsoft.com/office/drawing/2014/main" id="{D8A6BF9F-78CD-4F8F-84B2-90E153B7E7F5}"/>
                  </a:ext>
                </a:extLst>
              </p:cNvPr>
              <p:cNvSpPr>
                <a:spLocks noChangeArrowheads="1"/>
              </p:cNvSpPr>
              <p:nvPr/>
            </p:nvSpPr>
            <p:spPr bwMode="auto">
              <a:xfrm>
                <a:off x="12904" y="11457"/>
                <a:ext cx="8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1</a:t>
                </a:r>
                <a:endParaRPr lang="en-US" altLang="fr-FR" sz="1200" b="1">
                  <a:latin typeface="Times New Roman" panose="02020603050405020304" pitchFamily="18" charset="0"/>
                </a:endParaRPr>
              </a:p>
            </p:txBody>
          </p:sp>
        </p:grpSp>
        <p:grpSp>
          <p:nvGrpSpPr>
            <p:cNvPr id="93199" name="Group 19">
              <a:extLst>
                <a:ext uri="{FF2B5EF4-FFF2-40B4-BE49-F238E27FC236}">
                  <a16:creationId xmlns:a16="http://schemas.microsoft.com/office/drawing/2014/main" id="{CBDBF435-B900-4D0A-8EE1-6B576FCABC42}"/>
                </a:ext>
              </a:extLst>
            </p:cNvPr>
            <p:cNvGrpSpPr>
              <a:grpSpLocks/>
            </p:cNvGrpSpPr>
            <p:nvPr/>
          </p:nvGrpSpPr>
          <p:grpSpPr bwMode="auto">
            <a:xfrm>
              <a:off x="3242" y="3191"/>
              <a:ext cx="173" cy="181"/>
              <a:chOff x="11718" y="11381"/>
              <a:chExt cx="388" cy="388"/>
            </a:xfrm>
          </p:grpSpPr>
          <p:sp>
            <p:nvSpPr>
              <p:cNvPr id="93246" name="Oval 20">
                <a:extLst>
                  <a:ext uri="{FF2B5EF4-FFF2-40B4-BE49-F238E27FC236}">
                    <a16:creationId xmlns:a16="http://schemas.microsoft.com/office/drawing/2014/main" id="{B1CBE93E-79C2-45E8-B53E-FC41A1244B9F}"/>
                  </a:ext>
                </a:extLst>
              </p:cNvPr>
              <p:cNvSpPr>
                <a:spLocks noChangeArrowheads="1"/>
              </p:cNvSpPr>
              <p:nvPr/>
            </p:nvSpPr>
            <p:spPr bwMode="auto">
              <a:xfrm>
                <a:off x="11766" y="11429"/>
                <a:ext cx="291" cy="291"/>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47" name="Rectangle 21">
                <a:extLst>
                  <a:ext uri="{FF2B5EF4-FFF2-40B4-BE49-F238E27FC236}">
                    <a16:creationId xmlns:a16="http://schemas.microsoft.com/office/drawing/2014/main" id="{87CFC2F8-E4EE-4FA8-AD16-3A1957671ED0}"/>
                  </a:ext>
                </a:extLst>
              </p:cNvPr>
              <p:cNvSpPr>
                <a:spLocks noChangeArrowheads="1"/>
              </p:cNvSpPr>
              <p:nvPr/>
            </p:nvSpPr>
            <p:spPr bwMode="auto">
              <a:xfrm>
                <a:off x="11718" y="11381"/>
                <a:ext cx="38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48" name="Rectangle 22">
                <a:extLst>
                  <a:ext uri="{FF2B5EF4-FFF2-40B4-BE49-F238E27FC236}">
                    <a16:creationId xmlns:a16="http://schemas.microsoft.com/office/drawing/2014/main" id="{0E0CFFF0-6038-4E11-BE61-9158428CECAD}"/>
                  </a:ext>
                </a:extLst>
              </p:cNvPr>
              <p:cNvSpPr>
                <a:spLocks noChangeArrowheads="1"/>
              </p:cNvSpPr>
              <p:nvPr/>
            </p:nvSpPr>
            <p:spPr bwMode="auto">
              <a:xfrm>
                <a:off x="11836" y="11457"/>
                <a:ext cx="8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1</a:t>
                </a:r>
                <a:endParaRPr lang="en-US" altLang="fr-FR" sz="1200" b="1">
                  <a:latin typeface="Times New Roman" panose="02020603050405020304" pitchFamily="18" charset="0"/>
                </a:endParaRPr>
              </a:p>
            </p:txBody>
          </p:sp>
        </p:grpSp>
        <p:grpSp>
          <p:nvGrpSpPr>
            <p:cNvPr id="93200" name="Group 23">
              <a:extLst>
                <a:ext uri="{FF2B5EF4-FFF2-40B4-BE49-F238E27FC236}">
                  <a16:creationId xmlns:a16="http://schemas.microsoft.com/office/drawing/2014/main" id="{7E3C8EC0-83D7-4331-902F-A3493D354F2C}"/>
                </a:ext>
              </a:extLst>
            </p:cNvPr>
            <p:cNvGrpSpPr>
              <a:grpSpLocks/>
            </p:cNvGrpSpPr>
            <p:nvPr/>
          </p:nvGrpSpPr>
          <p:grpSpPr bwMode="auto">
            <a:xfrm>
              <a:off x="4179" y="3191"/>
              <a:ext cx="173" cy="181"/>
              <a:chOff x="13838" y="11381"/>
              <a:chExt cx="388" cy="388"/>
            </a:xfrm>
          </p:grpSpPr>
          <p:sp>
            <p:nvSpPr>
              <p:cNvPr id="93243" name="Oval 24">
                <a:extLst>
                  <a:ext uri="{FF2B5EF4-FFF2-40B4-BE49-F238E27FC236}">
                    <a16:creationId xmlns:a16="http://schemas.microsoft.com/office/drawing/2014/main" id="{AA0D95EB-5055-4CA9-8672-D409FA1BD1C1}"/>
                  </a:ext>
                </a:extLst>
              </p:cNvPr>
              <p:cNvSpPr>
                <a:spLocks noChangeArrowheads="1"/>
              </p:cNvSpPr>
              <p:nvPr/>
            </p:nvSpPr>
            <p:spPr bwMode="auto">
              <a:xfrm>
                <a:off x="13886" y="11429"/>
                <a:ext cx="291" cy="291"/>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44" name="Rectangle 25">
                <a:extLst>
                  <a:ext uri="{FF2B5EF4-FFF2-40B4-BE49-F238E27FC236}">
                    <a16:creationId xmlns:a16="http://schemas.microsoft.com/office/drawing/2014/main" id="{974130B6-AEEA-4399-8128-27D88E50E451}"/>
                  </a:ext>
                </a:extLst>
              </p:cNvPr>
              <p:cNvSpPr>
                <a:spLocks noChangeArrowheads="1"/>
              </p:cNvSpPr>
              <p:nvPr/>
            </p:nvSpPr>
            <p:spPr bwMode="auto">
              <a:xfrm>
                <a:off x="13838" y="11381"/>
                <a:ext cx="38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45" name="Rectangle 26">
                <a:extLst>
                  <a:ext uri="{FF2B5EF4-FFF2-40B4-BE49-F238E27FC236}">
                    <a16:creationId xmlns:a16="http://schemas.microsoft.com/office/drawing/2014/main" id="{84F87C4A-9BB4-4E5C-87DD-34DE1F187F8A}"/>
                  </a:ext>
                </a:extLst>
              </p:cNvPr>
              <p:cNvSpPr>
                <a:spLocks noChangeArrowheads="1"/>
              </p:cNvSpPr>
              <p:nvPr/>
            </p:nvSpPr>
            <p:spPr bwMode="auto">
              <a:xfrm>
                <a:off x="13956" y="11457"/>
                <a:ext cx="8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a:t>
                </a:r>
                <a:endParaRPr lang="en-US" altLang="fr-FR" sz="1200" b="1">
                  <a:latin typeface="Times New Roman" panose="02020603050405020304" pitchFamily="18" charset="0"/>
                </a:endParaRPr>
              </a:p>
            </p:txBody>
          </p:sp>
        </p:grpSp>
        <p:sp>
          <p:nvSpPr>
            <p:cNvPr id="93201" name="Freeform 27">
              <a:extLst>
                <a:ext uri="{FF2B5EF4-FFF2-40B4-BE49-F238E27FC236}">
                  <a16:creationId xmlns:a16="http://schemas.microsoft.com/office/drawing/2014/main" id="{1ABF3D47-615E-4363-9099-D8E321626CFB}"/>
                </a:ext>
              </a:extLst>
            </p:cNvPr>
            <p:cNvSpPr>
              <a:spLocks/>
            </p:cNvSpPr>
            <p:nvPr/>
          </p:nvSpPr>
          <p:spPr bwMode="auto">
            <a:xfrm>
              <a:off x="2881" y="2876"/>
              <a:ext cx="265" cy="334"/>
            </a:xfrm>
            <a:custGeom>
              <a:avLst/>
              <a:gdLst>
                <a:gd name="T0" fmla="*/ 265 w 265"/>
                <a:gd name="T1" fmla="*/ 0 h 334"/>
                <a:gd name="T2" fmla="*/ 0 w 265"/>
                <a:gd name="T3" fmla="*/ 334 h 334"/>
                <a:gd name="T4" fmla="*/ 0 60000 65536"/>
                <a:gd name="T5" fmla="*/ 0 60000 65536"/>
                <a:gd name="T6" fmla="*/ 0 w 265"/>
                <a:gd name="T7" fmla="*/ 0 h 334"/>
                <a:gd name="T8" fmla="*/ 265 w 265"/>
                <a:gd name="T9" fmla="*/ 334 h 334"/>
              </a:gdLst>
              <a:ahLst/>
              <a:cxnLst>
                <a:cxn ang="T4">
                  <a:pos x="T0" y="T1"/>
                </a:cxn>
                <a:cxn ang="T5">
                  <a:pos x="T2" y="T3"/>
                </a:cxn>
              </a:cxnLst>
              <a:rect l="T6" t="T7" r="T8" b="T9"/>
              <a:pathLst>
                <a:path w="265" h="334">
                  <a:moveTo>
                    <a:pt x="265" y="0"/>
                  </a:moveTo>
                  <a:lnTo>
                    <a:pt x="0" y="334"/>
                  </a:lnTo>
                </a:path>
              </a:pathLst>
            </a:custGeom>
            <a:solidFill>
              <a:srgbClr val="FFFFFF"/>
            </a:solidFill>
            <a:ln w="19050">
              <a:solidFill>
                <a:srgbClr val="000000"/>
              </a:solidFill>
              <a:round/>
              <a:headEnd/>
              <a:tailEnd/>
            </a:ln>
          </p:spPr>
          <p:txBody>
            <a:bodyPr/>
            <a:lstStyle/>
            <a:p>
              <a:endParaRPr lang="fr-CA"/>
            </a:p>
          </p:txBody>
        </p:sp>
        <p:sp>
          <p:nvSpPr>
            <p:cNvPr id="93202" name="Freeform 28">
              <a:extLst>
                <a:ext uri="{FF2B5EF4-FFF2-40B4-BE49-F238E27FC236}">
                  <a16:creationId xmlns:a16="http://schemas.microsoft.com/office/drawing/2014/main" id="{039F887A-4E87-4F25-8F1A-D7101DD6EA90}"/>
                </a:ext>
              </a:extLst>
            </p:cNvPr>
            <p:cNvSpPr>
              <a:spLocks/>
            </p:cNvSpPr>
            <p:nvPr/>
          </p:nvSpPr>
          <p:spPr bwMode="auto">
            <a:xfrm>
              <a:off x="3147" y="2876"/>
              <a:ext cx="187" cy="328"/>
            </a:xfrm>
            <a:custGeom>
              <a:avLst/>
              <a:gdLst>
                <a:gd name="T0" fmla="*/ 0 w 187"/>
                <a:gd name="T1" fmla="*/ 0 h 328"/>
                <a:gd name="T2" fmla="*/ 187 w 187"/>
                <a:gd name="T3" fmla="*/ 328 h 328"/>
                <a:gd name="T4" fmla="*/ 0 60000 65536"/>
                <a:gd name="T5" fmla="*/ 0 60000 65536"/>
                <a:gd name="T6" fmla="*/ 0 w 187"/>
                <a:gd name="T7" fmla="*/ 0 h 328"/>
                <a:gd name="T8" fmla="*/ 187 w 187"/>
                <a:gd name="T9" fmla="*/ 328 h 328"/>
              </a:gdLst>
              <a:ahLst/>
              <a:cxnLst>
                <a:cxn ang="T4">
                  <a:pos x="T0" y="T1"/>
                </a:cxn>
                <a:cxn ang="T5">
                  <a:pos x="T2" y="T3"/>
                </a:cxn>
              </a:cxnLst>
              <a:rect l="T6" t="T7" r="T8" b="T9"/>
              <a:pathLst>
                <a:path w="187" h="328">
                  <a:moveTo>
                    <a:pt x="0" y="0"/>
                  </a:moveTo>
                  <a:lnTo>
                    <a:pt x="187" y="328"/>
                  </a:lnTo>
                </a:path>
              </a:pathLst>
            </a:custGeom>
            <a:solidFill>
              <a:srgbClr val="FFFFFF"/>
            </a:solidFill>
            <a:ln w="19050">
              <a:solidFill>
                <a:srgbClr val="000000"/>
              </a:solidFill>
              <a:round/>
              <a:headEnd/>
              <a:tailEnd/>
            </a:ln>
          </p:spPr>
          <p:txBody>
            <a:bodyPr/>
            <a:lstStyle/>
            <a:p>
              <a:endParaRPr lang="fr-CA"/>
            </a:p>
          </p:txBody>
        </p:sp>
        <p:sp>
          <p:nvSpPr>
            <p:cNvPr id="93203" name="Freeform 29">
              <a:extLst>
                <a:ext uri="{FF2B5EF4-FFF2-40B4-BE49-F238E27FC236}">
                  <a16:creationId xmlns:a16="http://schemas.microsoft.com/office/drawing/2014/main" id="{F0951921-1AE1-44EB-B580-8534384D494D}"/>
                </a:ext>
              </a:extLst>
            </p:cNvPr>
            <p:cNvSpPr>
              <a:spLocks/>
            </p:cNvSpPr>
            <p:nvPr/>
          </p:nvSpPr>
          <p:spPr bwMode="auto">
            <a:xfrm>
              <a:off x="3813" y="2876"/>
              <a:ext cx="217" cy="334"/>
            </a:xfrm>
            <a:custGeom>
              <a:avLst/>
              <a:gdLst>
                <a:gd name="T0" fmla="*/ 217 w 217"/>
                <a:gd name="T1" fmla="*/ 0 h 334"/>
                <a:gd name="T2" fmla="*/ 0 w 217"/>
                <a:gd name="T3" fmla="*/ 334 h 334"/>
                <a:gd name="T4" fmla="*/ 0 60000 65536"/>
                <a:gd name="T5" fmla="*/ 0 60000 65536"/>
                <a:gd name="T6" fmla="*/ 0 w 217"/>
                <a:gd name="T7" fmla="*/ 0 h 334"/>
                <a:gd name="T8" fmla="*/ 217 w 217"/>
                <a:gd name="T9" fmla="*/ 334 h 334"/>
              </a:gdLst>
              <a:ahLst/>
              <a:cxnLst>
                <a:cxn ang="T4">
                  <a:pos x="T0" y="T1"/>
                </a:cxn>
                <a:cxn ang="T5">
                  <a:pos x="T2" y="T3"/>
                </a:cxn>
              </a:cxnLst>
              <a:rect l="T6" t="T7" r="T8" b="T9"/>
              <a:pathLst>
                <a:path w="217" h="334">
                  <a:moveTo>
                    <a:pt x="217" y="0"/>
                  </a:moveTo>
                  <a:lnTo>
                    <a:pt x="0" y="334"/>
                  </a:lnTo>
                </a:path>
              </a:pathLst>
            </a:custGeom>
            <a:solidFill>
              <a:srgbClr val="FFFFFF"/>
            </a:solidFill>
            <a:ln w="19050">
              <a:solidFill>
                <a:srgbClr val="000000"/>
              </a:solidFill>
              <a:round/>
              <a:headEnd/>
              <a:tailEnd/>
            </a:ln>
          </p:spPr>
          <p:txBody>
            <a:bodyPr/>
            <a:lstStyle/>
            <a:p>
              <a:endParaRPr lang="fr-CA"/>
            </a:p>
          </p:txBody>
        </p:sp>
        <p:sp>
          <p:nvSpPr>
            <p:cNvPr id="93204" name="Freeform 30">
              <a:extLst>
                <a:ext uri="{FF2B5EF4-FFF2-40B4-BE49-F238E27FC236}">
                  <a16:creationId xmlns:a16="http://schemas.microsoft.com/office/drawing/2014/main" id="{C1BCDB97-91DA-4AC0-920A-A977ABE1190D}"/>
                </a:ext>
              </a:extLst>
            </p:cNvPr>
            <p:cNvSpPr>
              <a:spLocks/>
            </p:cNvSpPr>
            <p:nvPr/>
          </p:nvSpPr>
          <p:spPr bwMode="auto">
            <a:xfrm>
              <a:off x="4029" y="2876"/>
              <a:ext cx="241" cy="328"/>
            </a:xfrm>
            <a:custGeom>
              <a:avLst/>
              <a:gdLst>
                <a:gd name="T0" fmla="*/ 0 w 241"/>
                <a:gd name="T1" fmla="*/ 0 h 328"/>
                <a:gd name="T2" fmla="*/ 241 w 241"/>
                <a:gd name="T3" fmla="*/ 328 h 328"/>
                <a:gd name="T4" fmla="*/ 0 60000 65536"/>
                <a:gd name="T5" fmla="*/ 0 60000 65536"/>
                <a:gd name="T6" fmla="*/ 0 w 241"/>
                <a:gd name="T7" fmla="*/ 0 h 328"/>
                <a:gd name="T8" fmla="*/ 241 w 241"/>
                <a:gd name="T9" fmla="*/ 328 h 328"/>
              </a:gdLst>
              <a:ahLst/>
              <a:cxnLst>
                <a:cxn ang="T4">
                  <a:pos x="T0" y="T1"/>
                </a:cxn>
                <a:cxn ang="T5">
                  <a:pos x="T2" y="T3"/>
                </a:cxn>
              </a:cxnLst>
              <a:rect l="T6" t="T7" r="T8" b="T9"/>
              <a:pathLst>
                <a:path w="241" h="328">
                  <a:moveTo>
                    <a:pt x="0" y="0"/>
                  </a:moveTo>
                  <a:lnTo>
                    <a:pt x="241" y="328"/>
                  </a:lnTo>
                </a:path>
              </a:pathLst>
            </a:custGeom>
            <a:solidFill>
              <a:srgbClr val="FFFFFF"/>
            </a:solidFill>
            <a:ln w="19050">
              <a:solidFill>
                <a:srgbClr val="000000"/>
              </a:solidFill>
              <a:round/>
              <a:headEnd/>
              <a:tailEnd/>
            </a:ln>
          </p:spPr>
          <p:txBody>
            <a:bodyPr/>
            <a:lstStyle/>
            <a:p>
              <a:endParaRPr lang="fr-CA"/>
            </a:p>
          </p:txBody>
        </p:sp>
        <p:sp>
          <p:nvSpPr>
            <p:cNvPr id="93205" name="Rectangle 31">
              <a:extLst>
                <a:ext uri="{FF2B5EF4-FFF2-40B4-BE49-F238E27FC236}">
                  <a16:creationId xmlns:a16="http://schemas.microsoft.com/office/drawing/2014/main" id="{4F2D5304-31A9-4B87-A8FB-11060B0D2F11}"/>
                </a:ext>
              </a:extLst>
            </p:cNvPr>
            <p:cNvSpPr>
              <a:spLocks noChangeArrowheads="1"/>
            </p:cNvSpPr>
            <p:nvPr/>
          </p:nvSpPr>
          <p:spPr bwMode="auto">
            <a:xfrm>
              <a:off x="2996" y="2420"/>
              <a:ext cx="47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06" name="Rectangle 32">
              <a:extLst>
                <a:ext uri="{FF2B5EF4-FFF2-40B4-BE49-F238E27FC236}">
                  <a16:creationId xmlns:a16="http://schemas.microsoft.com/office/drawing/2014/main" id="{654087F7-F4DB-477E-9AA8-0F5F183A01A5}"/>
                </a:ext>
              </a:extLst>
            </p:cNvPr>
            <p:cNvSpPr>
              <a:spLocks noChangeArrowheads="1"/>
            </p:cNvSpPr>
            <p:nvPr/>
          </p:nvSpPr>
          <p:spPr bwMode="auto">
            <a:xfrm>
              <a:off x="3048" y="2455"/>
              <a:ext cx="13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0.65</a:t>
              </a:r>
              <a:endParaRPr lang="en-US" altLang="fr-FR" sz="1200" b="1">
                <a:latin typeface="Times New Roman" panose="02020603050405020304" pitchFamily="18" charset="0"/>
              </a:endParaRPr>
            </a:p>
          </p:txBody>
        </p:sp>
        <p:sp>
          <p:nvSpPr>
            <p:cNvPr id="93207" name="Rectangle 33">
              <a:extLst>
                <a:ext uri="{FF2B5EF4-FFF2-40B4-BE49-F238E27FC236}">
                  <a16:creationId xmlns:a16="http://schemas.microsoft.com/office/drawing/2014/main" id="{64BB6501-04F5-4E8B-9134-85B443B074B6}"/>
                </a:ext>
              </a:extLst>
            </p:cNvPr>
            <p:cNvSpPr>
              <a:spLocks noChangeArrowheads="1"/>
            </p:cNvSpPr>
            <p:nvPr/>
          </p:nvSpPr>
          <p:spPr bwMode="auto">
            <a:xfrm>
              <a:off x="3901" y="2420"/>
              <a:ext cx="43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08" name="Rectangle 34">
              <a:extLst>
                <a:ext uri="{FF2B5EF4-FFF2-40B4-BE49-F238E27FC236}">
                  <a16:creationId xmlns:a16="http://schemas.microsoft.com/office/drawing/2014/main" id="{22C02FDB-4687-442C-9FC8-FFFAF1C274BD}"/>
                </a:ext>
              </a:extLst>
            </p:cNvPr>
            <p:cNvSpPr>
              <a:spLocks noChangeArrowheads="1"/>
            </p:cNvSpPr>
            <p:nvPr/>
          </p:nvSpPr>
          <p:spPr bwMode="auto">
            <a:xfrm>
              <a:off x="3952" y="2455"/>
              <a:ext cx="13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0.35</a:t>
              </a:r>
              <a:endParaRPr lang="en-US" altLang="fr-FR" sz="1200" b="1">
                <a:latin typeface="Times New Roman" panose="02020603050405020304" pitchFamily="18" charset="0"/>
              </a:endParaRPr>
            </a:p>
          </p:txBody>
        </p:sp>
        <p:sp>
          <p:nvSpPr>
            <p:cNvPr id="93209" name="Rectangle 35">
              <a:extLst>
                <a:ext uri="{FF2B5EF4-FFF2-40B4-BE49-F238E27FC236}">
                  <a16:creationId xmlns:a16="http://schemas.microsoft.com/office/drawing/2014/main" id="{7F415AA1-AEEA-487E-A48C-2DB545FCC7F9}"/>
                </a:ext>
              </a:extLst>
            </p:cNvPr>
            <p:cNvSpPr>
              <a:spLocks noChangeArrowheads="1"/>
            </p:cNvSpPr>
            <p:nvPr/>
          </p:nvSpPr>
          <p:spPr bwMode="auto">
            <a:xfrm>
              <a:off x="2704" y="2995"/>
              <a:ext cx="9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0.2</a:t>
              </a:r>
              <a:endParaRPr lang="en-US" altLang="fr-FR" sz="1200" b="1">
                <a:latin typeface="Times New Roman" panose="02020603050405020304" pitchFamily="18" charset="0"/>
              </a:endParaRPr>
            </a:p>
          </p:txBody>
        </p:sp>
        <p:sp>
          <p:nvSpPr>
            <p:cNvPr id="93210" name="Rectangle 36">
              <a:extLst>
                <a:ext uri="{FF2B5EF4-FFF2-40B4-BE49-F238E27FC236}">
                  <a16:creationId xmlns:a16="http://schemas.microsoft.com/office/drawing/2014/main" id="{171B2F24-D572-4BAA-BABC-C0894E9DCC1B}"/>
                </a:ext>
              </a:extLst>
            </p:cNvPr>
            <p:cNvSpPr>
              <a:spLocks noChangeArrowheads="1"/>
            </p:cNvSpPr>
            <p:nvPr/>
          </p:nvSpPr>
          <p:spPr bwMode="auto">
            <a:xfrm>
              <a:off x="3298" y="2961"/>
              <a:ext cx="25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11" name="Rectangle 37">
              <a:extLst>
                <a:ext uri="{FF2B5EF4-FFF2-40B4-BE49-F238E27FC236}">
                  <a16:creationId xmlns:a16="http://schemas.microsoft.com/office/drawing/2014/main" id="{C12F5F00-7E2F-4B59-8784-42D968356CEB}"/>
                </a:ext>
              </a:extLst>
            </p:cNvPr>
            <p:cNvSpPr>
              <a:spLocks noChangeArrowheads="1"/>
            </p:cNvSpPr>
            <p:nvPr/>
          </p:nvSpPr>
          <p:spPr bwMode="auto">
            <a:xfrm>
              <a:off x="3349" y="2995"/>
              <a:ext cx="9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0.8</a:t>
              </a:r>
              <a:endParaRPr lang="en-US" altLang="fr-FR" sz="1200" b="1">
                <a:latin typeface="Times New Roman" panose="02020603050405020304" pitchFamily="18" charset="0"/>
              </a:endParaRPr>
            </a:p>
          </p:txBody>
        </p:sp>
        <p:sp>
          <p:nvSpPr>
            <p:cNvPr id="93212" name="Rectangle 38">
              <a:extLst>
                <a:ext uri="{FF2B5EF4-FFF2-40B4-BE49-F238E27FC236}">
                  <a16:creationId xmlns:a16="http://schemas.microsoft.com/office/drawing/2014/main" id="{06CBB281-87DA-4C6E-AE8D-A62078BB926A}"/>
                </a:ext>
              </a:extLst>
            </p:cNvPr>
            <p:cNvSpPr>
              <a:spLocks noChangeArrowheads="1"/>
            </p:cNvSpPr>
            <p:nvPr/>
          </p:nvSpPr>
          <p:spPr bwMode="auto">
            <a:xfrm>
              <a:off x="3685" y="2961"/>
              <a:ext cx="30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13" name="Rectangle 39">
              <a:extLst>
                <a:ext uri="{FF2B5EF4-FFF2-40B4-BE49-F238E27FC236}">
                  <a16:creationId xmlns:a16="http://schemas.microsoft.com/office/drawing/2014/main" id="{88648E46-95D2-4732-9E9F-5D2665CB7573}"/>
                </a:ext>
              </a:extLst>
            </p:cNvPr>
            <p:cNvSpPr>
              <a:spLocks noChangeArrowheads="1"/>
            </p:cNvSpPr>
            <p:nvPr/>
          </p:nvSpPr>
          <p:spPr bwMode="auto">
            <a:xfrm>
              <a:off x="3737" y="2995"/>
              <a:ext cx="9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0.7</a:t>
              </a:r>
              <a:endParaRPr lang="en-US" altLang="fr-FR" sz="1200" b="1">
                <a:latin typeface="Times New Roman" panose="02020603050405020304" pitchFamily="18" charset="0"/>
              </a:endParaRPr>
            </a:p>
          </p:txBody>
        </p:sp>
        <p:sp>
          <p:nvSpPr>
            <p:cNvPr id="93214" name="Rectangle 40">
              <a:extLst>
                <a:ext uri="{FF2B5EF4-FFF2-40B4-BE49-F238E27FC236}">
                  <a16:creationId xmlns:a16="http://schemas.microsoft.com/office/drawing/2014/main" id="{01CD932C-A52B-4F86-BEF4-F7F943FBA9D7}"/>
                </a:ext>
              </a:extLst>
            </p:cNvPr>
            <p:cNvSpPr>
              <a:spLocks noChangeArrowheads="1"/>
            </p:cNvSpPr>
            <p:nvPr/>
          </p:nvSpPr>
          <p:spPr bwMode="auto">
            <a:xfrm>
              <a:off x="4245" y="2961"/>
              <a:ext cx="30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15" name="Rectangle 41">
              <a:extLst>
                <a:ext uri="{FF2B5EF4-FFF2-40B4-BE49-F238E27FC236}">
                  <a16:creationId xmlns:a16="http://schemas.microsoft.com/office/drawing/2014/main" id="{87602C5B-51B7-4D50-AAC1-0C17530C4702}"/>
                </a:ext>
              </a:extLst>
            </p:cNvPr>
            <p:cNvSpPr>
              <a:spLocks noChangeArrowheads="1"/>
            </p:cNvSpPr>
            <p:nvPr/>
          </p:nvSpPr>
          <p:spPr bwMode="auto">
            <a:xfrm>
              <a:off x="4296" y="2995"/>
              <a:ext cx="9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0.3</a:t>
              </a:r>
              <a:endParaRPr lang="en-US" altLang="fr-FR" sz="1200" b="1">
                <a:latin typeface="Times New Roman" panose="02020603050405020304" pitchFamily="18" charset="0"/>
              </a:endParaRPr>
            </a:p>
          </p:txBody>
        </p:sp>
        <p:sp>
          <p:nvSpPr>
            <p:cNvPr id="93216" name="Rectangle 42">
              <a:extLst>
                <a:ext uri="{FF2B5EF4-FFF2-40B4-BE49-F238E27FC236}">
                  <a16:creationId xmlns:a16="http://schemas.microsoft.com/office/drawing/2014/main" id="{FE0FD32C-B0FA-4AB5-BBD8-1BB48CFAD030}"/>
                </a:ext>
              </a:extLst>
            </p:cNvPr>
            <p:cNvSpPr>
              <a:spLocks noChangeArrowheads="1"/>
            </p:cNvSpPr>
            <p:nvPr/>
          </p:nvSpPr>
          <p:spPr bwMode="auto">
            <a:xfrm>
              <a:off x="2598" y="3299"/>
              <a:ext cx="34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17" name="Rectangle 43">
              <a:extLst>
                <a:ext uri="{FF2B5EF4-FFF2-40B4-BE49-F238E27FC236}">
                  <a16:creationId xmlns:a16="http://schemas.microsoft.com/office/drawing/2014/main" id="{9ED9CFBB-8B41-4577-BAC3-8DE737E44935}"/>
                </a:ext>
              </a:extLst>
            </p:cNvPr>
            <p:cNvSpPr>
              <a:spLocks noChangeArrowheads="1"/>
            </p:cNvSpPr>
            <p:nvPr/>
          </p:nvSpPr>
          <p:spPr bwMode="auto">
            <a:xfrm>
              <a:off x="2676" y="3334"/>
              <a:ext cx="9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0.2</a:t>
              </a:r>
              <a:endParaRPr lang="en-US" altLang="fr-FR" sz="1200" b="1">
                <a:latin typeface="Times New Roman" panose="02020603050405020304" pitchFamily="18" charset="0"/>
              </a:endParaRPr>
            </a:p>
          </p:txBody>
        </p:sp>
        <p:sp>
          <p:nvSpPr>
            <p:cNvPr id="93218" name="Rectangle 44">
              <a:extLst>
                <a:ext uri="{FF2B5EF4-FFF2-40B4-BE49-F238E27FC236}">
                  <a16:creationId xmlns:a16="http://schemas.microsoft.com/office/drawing/2014/main" id="{C75542FE-4BEB-4486-9AE9-91811C11E74A}"/>
                </a:ext>
              </a:extLst>
            </p:cNvPr>
            <p:cNvSpPr>
              <a:spLocks noChangeArrowheads="1"/>
            </p:cNvSpPr>
            <p:nvPr/>
          </p:nvSpPr>
          <p:spPr bwMode="auto">
            <a:xfrm>
              <a:off x="3091" y="3305"/>
              <a:ext cx="25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19" name="Rectangle 45">
              <a:extLst>
                <a:ext uri="{FF2B5EF4-FFF2-40B4-BE49-F238E27FC236}">
                  <a16:creationId xmlns:a16="http://schemas.microsoft.com/office/drawing/2014/main" id="{02E87954-E309-4640-8370-07444AA95A8C}"/>
                </a:ext>
              </a:extLst>
            </p:cNvPr>
            <p:cNvSpPr>
              <a:spLocks noChangeArrowheads="1"/>
            </p:cNvSpPr>
            <p:nvPr/>
          </p:nvSpPr>
          <p:spPr bwMode="auto">
            <a:xfrm>
              <a:off x="3144" y="3340"/>
              <a:ext cx="13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0.65</a:t>
              </a:r>
              <a:endParaRPr lang="en-US" altLang="fr-FR" sz="1200" b="1">
                <a:latin typeface="Times New Roman" panose="02020603050405020304" pitchFamily="18" charset="0"/>
              </a:endParaRPr>
            </a:p>
          </p:txBody>
        </p:sp>
        <p:sp>
          <p:nvSpPr>
            <p:cNvPr id="93220" name="Rectangle 46">
              <a:extLst>
                <a:ext uri="{FF2B5EF4-FFF2-40B4-BE49-F238E27FC236}">
                  <a16:creationId xmlns:a16="http://schemas.microsoft.com/office/drawing/2014/main" id="{79524405-3FCE-4955-922F-D44DBB4491FB}"/>
                </a:ext>
              </a:extLst>
            </p:cNvPr>
            <p:cNvSpPr>
              <a:spLocks noChangeArrowheads="1"/>
            </p:cNvSpPr>
            <p:nvPr/>
          </p:nvSpPr>
          <p:spPr bwMode="auto">
            <a:xfrm>
              <a:off x="3544" y="3299"/>
              <a:ext cx="25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21" name="Rectangle 47">
              <a:extLst>
                <a:ext uri="{FF2B5EF4-FFF2-40B4-BE49-F238E27FC236}">
                  <a16:creationId xmlns:a16="http://schemas.microsoft.com/office/drawing/2014/main" id="{8A9982AD-9997-4AF2-A764-1947D84427B6}"/>
                </a:ext>
              </a:extLst>
            </p:cNvPr>
            <p:cNvSpPr>
              <a:spLocks noChangeArrowheads="1"/>
            </p:cNvSpPr>
            <p:nvPr/>
          </p:nvSpPr>
          <p:spPr bwMode="auto">
            <a:xfrm>
              <a:off x="3596" y="3334"/>
              <a:ext cx="13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0.35</a:t>
              </a:r>
              <a:endParaRPr lang="en-US" altLang="fr-FR" sz="1200" b="1">
                <a:latin typeface="Times New Roman" panose="02020603050405020304" pitchFamily="18" charset="0"/>
              </a:endParaRPr>
            </a:p>
          </p:txBody>
        </p:sp>
        <p:sp>
          <p:nvSpPr>
            <p:cNvPr id="93222" name="Rectangle 48">
              <a:extLst>
                <a:ext uri="{FF2B5EF4-FFF2-40B4-BE49-F238E27FC236}">
                  <a16:creationId xmlns:a16="http://schemas.microsoft.com/office/drawing/2014/main" id="{A627C4B1-9C02-412E-8ADA-199EC412B81D}"/>
                </a:ext>
              </a:extLst>
            </p:cNvPr>
            <p:cNvSpPr>
              <a:spLocks noChangeArrowheads="1"/>
            </p:cNvSpPr>
            <p:nvPr/>
          </p:nvSpPr>
          <p:spPr bwMode="auto">
            <a:xfrm>
              <a:off x="4113" y="3334"/>
              <a:ext cx="9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fr-FR" sz="1100" b="1">
                  <a:solidFill>
                    <a:srgbClr val="000000"/>
                  </a:solidFill>
                  <a:latin typeface="Times New Roman" panose="02020603050405020304" pitchFamily="18" charset="0"/>
                </a:rPr>
                <a:t>0.3</a:t>
              </a:r>
              <a:endParaRPr lang="en-US" altLang="fr-FR" sz="1200" b="1">
                <a:latin typeface="Times New Roman" panose="02020603050405020304" pitchFamily="18" charset="0"/>
              </a:endParaRPr>
            </a:p>
          </p:txBody>
        </p:sp>
        <p:sp>
          <p:nvSpPr>
            <p:cNvPr id="93223" name="Text Box 49">
              <a:extLst>
                <a:ext uri="{FF2B5EF4-FFF2-40B4-BE49-F238E27FC236}">
                  <a16:creationId xmlns:a16="http://schemas.microsoft.com/office/drawing/2014/main" id="{8258F45C-4698-4F7C-83AF-B66676CE0206}"/>
                </a:ext>
              </a:extLst>
            </p:cNvPr>
            <p:cNvSpPr txBox="1">
              <a:spLocks noChangeArrowheads="1"/>
            </p:cNvSpPr>
            <p:nvPr/>
          </p:nvSpPr>
          <p:spPr bwMode="auto">
            <a:xfrm>
              <a:off x="2611" y="3614"/>
              <a:ext cx="2044" cy="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r-CA" altLang="fr-FR" sz="1400" b="1">
                  <a:latin typeface="Times New Roman" panose="02020603050405020304" pitchFamily="18" charset="0"/>
                </a:rPr>
                <a:t>RNA de Déflouïfication</a:t>
              </a:r>
            </a:p>
          </p:txBody>
        </p:sp>
        <p:sp>
          <p:nvSpPr>
            <p:cNvPr id="93224" name="Freeform 50">
              <a:extLst>
                <a:ext uri="{FF2B5EF4-FFF2-40B4-BE49-F238E27FC236}">
                  <a16:creationId xmlns:a16="http://schemas.microsoft.com/office/drawing/2014/main" id="{69C16BA2-668D-4608-8CEE-0062B6AB58C8}"/>
                </a:ext>
              </a:extLst>
            </p:cNvPr>
            <p:cNvSpPr>
              <a:spLocks/>
            </p:cNvSpPr>
            <p:nvPr/>
          </p:nvSpPr>
          <p:spPr bwMode="auto">
            <a:xfrm>
              <a:off x="2838" y="3354"/>
              <a:ext cx="1" cy="259"/>
            </a:xfrm>
            <a:custGeom>
              <a:avLst/>
              <a:gdLst>
                <a:gd name="T0" fmla="*/ 0 w 1"/>
                <a:gd name="T1" fmla="*/ 0 h 259"/>
                <a:gd name="T2" fmla="*/ 0 w 1"/>
                <a:gd name="T3" fmla="*/ 259 h 259"/>
                <a:gd name="T4" fmla="*/ 0 60000 65536"/>
                <a:gd name="T5" fmla="*/ 0 60000 65536"/>
                <a:gd name="T6" fmla="*/ 0 w 1"/>
                <a:gd name="T7" fmla="*/ 0 h 259"/>
                <a:gd name="T8" fmla="*/ 1 w 1"/>
                <a:gd name="T9" fmla="*/ 259 h 259"/>
              </a:gdLst>
              <a:ahLst/>
              <a:cxnLst>
                <a:cxn ang="T4">
                  <a:pos x="T0" y="T1"/>
                </a:cxn>
                <a:cxn ang="T5">
                  <a:pos x="T2" y="T3"/>
                </a:cxn>
              </a:cxnLst>
              <a:rect l="T6" t="T7" r="T8" b="T9"/>
              <a:pathLst>
                <a:path w="1" h="259">
                  <a:moveTo>
                    <a:pt x="0" y="0"/>
                  </a:moveTo>
                  <a:lnTo>
                    <a:pt x="0" y="259"/>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CA"/>
            </a:p>
          </p:txBody>
        </p:sp>
        <p:sp>
          <p:nvSpPr>
            <p:cNvPr id="93225" name="Freeform 51">
              <a:extLst>
                <a:ext uri="{FF2B5EF4-FFF2-40B4-BE49-F238E27FC236}">
                  <a16:creationId xmlns:a16="http://schemas.microsoft.com/office/drawing/2014/main" id="{612BB8E3-57E3-49A7-9CCD-185FC0751D2E}"/>
                </a:ext>
              </a:extLst>
            </p:cNvPr>
            <p:cNvSpPr>
              <a:spLocks/>
            </p:cNvSpPr>
            <p:nvPr/>
          </p:nvSpPr>
          <p:spPr bwMode="auto">
            <a:xfrm>
              <a:off x="3334" y="3365"/>
              <a:ext cx="1" cy="259"/>
            </a:xfrm>
            <a:custGeom>
              <a:avLst/>
              <a:gdLst>
                <a:gd name="T0" fmla="*/ 0 w 1"/>
                <a:gd name="T1" fmla="*/ 0 h 259"/>
                <a:gd name="T2" fmla="*/ 0 w 1"/>
                <a:gd name="T3" fmla="*/ 259 h 259"/>
                <a:gd name="T4" fmla="*/ 0 60000 65536"/>
                <a:gd name="T5" fmla="*/ 0 60000 65536"/>
                <a:gd name="T6" fmla="*/ 0 w 1"/>
                <a:gd name="T7" fmla="*/ 0 h 259"/>
                <a:gd name="T8" fmla="*/ 1 w 1"/>
                <a:gd name="T9" fmla="*/ 259 h 259"/>
              </a:gdLst>
              <a:ahLst/>
              <a:cxnLst>
                <a:cxn ang="T4">
                  <a:pos x="T0" y="T1"/>
                </a:cxn>
                <a:cxn ang="T5">
                  <a:pos x="T2" y="T3"/>
                </a:cxn>
              </a:cxnLst>
              <a:rect l="T6" t="T7" r="T8" b="T9"/>
              <a:pathLst>
                <a:path w="1" h="259">
                  <a:moveTo>
                    <a:pt x="0" y="0"/>
                  </a:moveTo>
                  <a:lnTo>
                    <a:pt x="0" y="259"/>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CA"/>
            </a:p>
          </p:txBody>
        </p:sp>
        <p:sp>
          <p:nvSpPr>
            <p:cNvPr id="93226" name="Freeform 52">
              <a:extLst>
                <a:ext uri="{FF2B5EF4-FFF2-40B4-BE49-F238E27FC236}">
                  <a16:creationId xmlns:a16="http://schemas.microsoft.com/office/drawing/2014/main" id="{F7360B19-FAF5-4CC6-96C0-7EF9B3F44FAC}"/>
                </a:ext>
              </a:extLst>
            </p:cNvPr>
            <p:cNvSpPr>
              <a:spLocks/>
            </p:cNvSpPr>
            <p:nvPr/>
          </p:nvSpPr>
          <p:spPr bwMode="auto">
            <a:xfrm>
              <a:off x="3797" y="3365"/>
              <a:ext cx="1" cy="259"/>
            </a:xfrm>
            <a:custGeom>
              <a:avLst/>
              <a:gdLst>
                <a:gd name="T0" fmla="*/ 0 w 1"/>
                <a:gd name="T1" fmla="*/ 0 h 259"/>
                <a:gd name="T2" fmla="*/ 0 w 1"/>
                <a:gd name="T3" fmla="*/ 259 h 259"/>
                <a:gd name="T4" fmla="*/ 0 60000 65536"/>
                <a:gd name="T5" fmla="*/ 0 60000 65536"/>
                <a:gd name="T6" fmla="*/ 0 w 1"/>
                <a:gd name="T7" fmla="*/ 0 h 259"/>
                <a:gd name="T8" fmla="*/ 1 w 1"/>
                <a:gd name="T9" fmla="*/ 259 h 259"/>
              </a:gdLst>
              <a:ahLst/>
              <a:cxnLst>
                <a:cxn ang="T4">
                  <a:pos x="T0" y="T1"/>
                </a:cxn>
                <a:cxn ang="T5">
                  <a:pos x="T2" y="T3"/>
                </a:cxn>
              </a:cxnLst>
              <a:rect l="T6" t="T7" r="T8" b="T9"/>
              <a:pathLst>
                <a:path w="1" h="259">
                  <a:moveTo>
                    <a:pt x="0" y="0"/>
                  </a:moveTo>
                  <a:lnTo>
                    <a:pt x="0" y="259"/>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CA"/>
            </a:p>
          </p:txBody>
        </p:sp>
        <p:sp>
          <p:nvSpPr>
            <p:cNvPr id="93227" name="Freeform 53">
              <a:extLst>
                <a:ext uri="{FF2B5EF4-FFF2-40B4-BE49-F238E27FC236}">
                  <a16:creationId xmlns:a16="http://schemas.microsoft.com/office/drawing/2014/main" id="{BE150873-FE06-4779-B5EE-6C5F6AC599C1}"/>
                </a:ext>
              </a:extLst>
            </p:cNvPr>
            <p:cNvSpPr>
              <a:spLocks/>
            </p:cNvSpPr>
            <p:nvPr/>
          </p:nvSpPr>
          <p:spPr bwMode="auto">
            <a:xfrm>
              <a:off x="4271" y="3370"/>
              <a:ext cx="1" cy="259"/>
            </a:xfrm>
            <a:custGeom>
              <a:avLst/>
              <a:gdLst>
                <a:gd name="T0" fmla="*/ 0 w 1"/>
                <a:gd name="T1" fmla="*/ 0 h 259"/>
                <a:gd name="T2" fmla="*/ 0 w 1"/>
                <a:gd name="T3" fmla="*/ 259 h 259"/>
                <a:gd name="T4" fmla="*/ 0 60000 65536"/>
                <a:gd name="T5" fmla="*/ 0 60000 65536"/>
                <a:gd name="T6" fmla="*/ 0 w 1"/>
                <a:gd name="T7" fmla="*/ 0 h 259"/>
                <a:gd name="T8" fmla="*/ 1 w 1"/>
                <a:gd name="T9" fmla="*/ 259 h 259"/>
              </a:gdLst>
              <a:ahLst/>
              <a:cxnLst>
                <a:cxn ang="T4">
                  <a:pos x="T0" y="T1"/>
                </a:cxn>
                <a:cxn ang="T5">
                  <a:pos x="T2" y="T3"/>
                </a:cxn>
              </a:cxnLst>
              <a:rect l="T6" t="T7" r="T8" b="T9"/>
              <a:pathLst>
                <a:path w="1" h="259">
                  <a:moveTo>
                    <a:pt x="0" y="0"/>
                  </a:moveTo>
                  <a:lnTo>
                    <a:pt x="0" y="259"/>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CA"/>
            </a:p>
          </p:txBody>
        </p:sp>
        <p:sp>
          <p:nvSpPr>
            <p:cNvPr id="93228" name="Line 54">
              <a:extLst>
                <a:ext uri="{FF2B5EF4-FFF2-40B4-BE49-F238E27FC236}">
                  <a16:creationId xmlns:a16="http://schemas.microsoft.com/office/drawing/2014/main" id="{AABDDDC6-1AC6-4962-8A6D-F973199EC4BF}"/>
                </a:ext>
              </a:extLst>
            </p:cNvPr>
            <p:cNvSpPr>
              <a:spLocks noChangeShapeType="1"/>
            </p:cNvSpPr>
            <p:nvPr/>
          </p:nvSpPr>
          <p:spPr bwMode="auto">
            <a:xfrm>
              <a:off x="3619" y="3807"/>
              <a:ext cx="0" cy="19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93229" name="Rectangle 55">
              <a:extLst>
                <a:ext uri="{FF2B5EF4-FFF2-40B4-BE49-F238E27FC236}">
                  <a16:creationId xmlns:a16="http://schemas.microsoft.com/office/drawing/2014/main" id="{C1BBE627-31F9-41E0-A74E-37E1D76FD6FC}"/>
                </a:ext>
              </a:extLst>
            </p:cNvPr>
            <p:cNvSpPr>
              <a:spLocks noChangeArrowheads="1"/>
            </p:cNvSpPr>
            <p:nvPr/>
          </p:nvSpPr>
          <p:spPr bwMode="auto">
            <a:xfrm>
              <a:off x="2601" y="1971"/>
              <a:ext cx="2057" cy="15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30" name="Rectangle 56">
              <a:extLst>
                <a:ext uri="{FF2B5EF4-FFF2-40B4-BE49-F238E27FC236}">
                  <a16:creationId xmlns:a16="http://schemas.microsoft.com/office/drawing/2014/main" id="{15E2903C-1BC6-4976-BE2C-951EDBFC0572}"/>
                </a:ext>
              </a:extLst>
            </p:cNvPr>
            <p:cNvSpPr>
              <a:spLocks noChangeArrowheads="1"/>
            </p:cNvSpPr>
            <p:nvPr/>
          </p:nvSpPr>
          <p:spPr bwMode="auto">
            <a:xfrm>
              <a:off x="2593" y="1312"/>
              <a:ext cx="34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31" name="Rectangle 57">
              <a:extLst>
                <a:ext uri="{FF2B5EF4-FFF2-40B4-BE49-F238E27FC236}">
                  <a16:creationId xmlns:a16="http://schemas.microsoft.com/office/drawing/2014/main" id="{55D9D515-6311-4DAC-B207-6A36042C7B73}"/>
                </a:ext>
              </a:extLst>
            </p:cNvPr>
            <p:cNvSpPr>
              <a:spLocks noChangeArrowheads="1"/>
            </p:cNvSpPr>
            <p:nvPr/>
          </p:nvSpPr>
          <p:spPr bwMode="auto">
            <a:xfrm>
              <a:off x="3086" y="1318"/>
              <a:ext cx="25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32" name="Rectangle 58">
              <a:extLst>
                <a:ext uri="{FF2B5EF4-FFF2-40B4-BE49-F238E27FC236}">
                  <a16:creationId xmlns:a16="http://schemas.microsoft.com/office/drawing/2014/main" id="{7760BA95-0F48-416A-8F3A-7D33DE2D60CD}"/>
                </a:ext>
              </a:extLst>
            </p:cNvPr>
            <p:cNvSpPr>
              <a:spLocks noChangeArrowheads="1"/>
            </p:cNvSpPr>
            <p:nvPr/>
          </p:nvSpPr>
          <p:spPr bwMode="auto">
            <a:xfrm>
              <a:off x="3539" y="1312"/>
              <a:ext cx="25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p>
          </p:txBody>
        </p:sp>
        <p:sp>
          <p:nvSpPr>
            <p:cNvPr id="93233" name="Text Box 59">
              <a:extLst>
                <a:ext uri="{FF2B5EF4-FFF2-40B4-BE49-F238E27FC236}">
                  <a16:creationId xmlns:a16="http://schemas.microsoft.com/office/drawing/2014/main" id="{D981E71B-BF21-4477-A234-30A6AFB8FC2B}"/>
                </a:ext>
              </a:extLst>
            </p:cNvPr>
            <p:cNvSpPr txBox="1">
              <a:spLocks noChangeArrowheads="1"/>
            </p:cNvSpPr>
            <p:nvPr/>
          </p:nvSpPr>
          <p:spPr bwMode="auto">
            <a:xfrm>
              <a:off x="2606" y="1627"/>
              <a:ext cx="2044" cy="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r-CA" altLang="fr-FR" sz="1400" b="1">
                  <a:latin typeface="Times New Roman" panose="02020603050405020304" pitchFamily="18" charset="0"/>
                </a:rPr>
                <a:t>RNA de Flouïfication</a:t>
              </a:r>
            </a:p>
          </p:txBody>
        </p:sp>
        <p:sp>
          <p:nvSpPr>
            <p:cNvPr id="93234" name="Freeform 60">
              <a:extLst>
                <a:ext uri="{FF2B5EF4-FFF2-40B4-BE49-F238E27FC236}">
                  <a16:creationId xmlns:a16="http://schemas.microsoft.com/office/drawing/2014/main" id="{65198A26-0FC6-4368-9386-0359037E4948}"/>
                </a:ext>
              </a:extLst>
            </p:cNvPr>
            <p:cNvSpPr>
              <a:spLocks/>
            </p:cNvSpPr>
            <p:nvPr/>
          </p:nvSpPr>
          <p:spPr bwMode="auto">
            <a:xfrm>
              <a:off x="3394" y="1460"/>
              <a:ext cx="27" cy="183"/>
            </a:xfrm>
            <a:custGeom>
              <a:avLst/>
              <a:gdLst>
                <a:gd name="T0" fmla="*/ 0 w 1"/>
                <a:gd name="T1" fmla="*/ 0 h 259"/>
                <a:gd name="T2" fmla="*/ 0 w 1"/>
                <a:gd name="T3" fmla="*/ 16 h 259"/>
                <a:gd name="T4" fmla="*/ 0 60000 65536"/>
                <a:gd name="T5" fmla="*/ 0 60000 65536"/>
                <a:gd name="T6" fmla="*/ 0 w 1"/>
                <a:gd name="T7" fmla="*/ 0 h 259"/>
                <a:gd name="T8" fmla="*/ 1 w 1"/>
                <a:gd name="T9" fmla="*/ 259 h 259"/>
              </a:gdLst>
              <a:ahLst/>
              <a:cxnLst>
                <a:cxn ang="T4">
                  <a:pos x="T0" y="T1"/>
                </a:cxn>
                <a:cxn ang="T5">
                  <a:pos x="T2" y="T3"/>
                </a:cxn>
              </a:cxnLst>
              <a:rect l="T6" t="T7" r="T8" b="T9"/>
              <a:pathLst>
                <a:path w="1" h="259">
                  <a:moveTo>
                    <a:pt x="0" y="0"/>
                  </a:moveTo>
                  <a:lnTo>
                    <a:pt x="0" y="259"/>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CA"/>
            </a:p>
          </p:txBody>
        </p:sp>
        <p:sp>
          <p:nvSpPr>
            <p:cNvPr id="93235" name="Freeform 61">
              <a:extLst>
                <a:ext uri="{FF2B5EF4-FFF2-40B4-BE49-F238E27FC236}">
                  <a16:creationId xmlns:a16="http://schemas.microsoft.com/office/drawing/2014/main" id="{FCB8954F-2EE0-4ED2-9C34-18ED33585080}"/>
                </a:ext>
              </a:extLst>
            </p:cNvPr>
            <p:cNvSpPr>
              <a:spLocks/>
            </p:cNvSpPr>
            <p:nvPr/>
          </p:nvSpPr>
          <p:spPr bwMode="auto">
            <a:xfrm flipH="1">
              <a:off x="3793" y="1464"/>
              <a:ext cx="27" cy="173"/>
            </a:xfrm>
            <a:custGeom>
              <a:avLst/>
              <a:gdLst>
                <a:gd name="T0" fmla="*/ 0 w 1"/>
                <a:gd name="T1" fmla="*/ 0 h 259"/>
                <a:gd name="T2" fmla="*/ 0 w 1"/>
                <a:gd name="T3" fmla="*/ 10 h 259"/>
                <a:gd name="T4" fmla="*/ 0 60000 65536"/>
                <a:gd name="T5" fmla="*/ 0 60000 65536"/>
                <a:gd name="T6" fmla="*/ 0 w 1"/>
                <a:gd name="T7" fmla="*/ 0 h 259"/>
                <a:gd name="T8" fmla="*/ 1 w 1"/>
                <a:gd name="T9" fmla="*/ 259 h 259"/>
              </a:gdLst>
              <a:ahLst/>
              <a:cxnLst>
                <a:cxn ang="T4">
                  <a:pos x="T0" y="T1"/>
                </a:cxn>
                <a:cxn ang="T5">
                  <a:pos x="T2" y="T3"/>
                </a:cxn>
              </a:cxnLst>
              <a:rect l="T6" t="T7" r="T8" b="T9"/>
              <a:pathLst>
                <a:path w="1" h="259">
                  <a:moveTo>
                    <a:pt x="0" y="0"/>
                  </a:moveTo>
                  <a:lnTo>
                    <a:pt x="0" y="259"/>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CA"/>
            </a:p>
          </p:txBody>
        </p:sp>
        <p:sp>
          <p:nvSpPr>
            <p:cNvPr id="93236" name="Line 62">
              <a:extLst>
                <a:ext uri="{FF2B5EF4-FFF2-40B4-BE49-F238E27FC236}">
                  <a16:creationId xmlns:a16="http://schemas.microsoft.com/office/drawing/2014/main" id="{8680F212-F057-484E-B877-4952D97F8CF5}"/>
                </a:ext>
              </a:extLst>
            </p:cNvPr>
            <p:cNvSpPr>
              <a:spLocks noChangeShapeType="1"/>
            </p:cNvSpPr>
            <p:nvPr/>
          </p:nvSpPr>
          <p:spPr bwMode="auto">
            <a:xfrm flipH="1">
              <a:off x="3409" y="1831"/>
              <a:ext cx="0" cy="1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93237" name="Text Box 63">
              <a:extLst>
                <a:ext uri="{FF2B5EF4-FFF2-40B4-BE49-F238E27FC236}">
                  <a16:creationId xmlns:a16="http://schemas.microsoft.com/office/drawing/2014/main" id="{6D6A30E3-CFE2-4CFC-AB2F-826D88EE2CE6}"/>
                </a:ext>
              </a:extLst>
            </p:cNvPr>
            <p:cNvSpPr txBox="1">
              <a:spLocks noChangeArrowheads="1"/>
            </p:cNvSpPr>
            <p:nvPr/>
          </p:nvSpPr>
          <p:spPr bwMode="auto">
            <a:xfrm>
              <a:off x="3941" y="2085"/>
              <a:ext cx="67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r-CA" altLang="fr-FR" sz="1200" b="1">
                  <a:latin typeface="Times New Roman" panose="02020603050405020304" pitchFamily="18" charset="0"/>
                </a:rPr>
                <a:t>Arbre de décision flou</a:t>
              </a:r>
            </a:p>
          </p:txBody>
        </p:sp>
        <p:sp>
          <p:nvSpPr>
            <p:cNvPr id="93238" name="Text Box 64">
              <a:extLst>
                <a:ext uri="{FF2B5EF4-FFF2-40B4-BE49-F238E27FC236}">
                  <a16:creationId xmlns:a16="http://schemas.microsoft.com/office/drawing/2014/main" id="{D4C60554-EBCE-405E-904A-8FE23B77F03A}"/>
                </a:ext>
              </a:extLst>
            </p:cNvPr>
            <p:cNvSpPr txBox="1">
              <a:spLocks noChangeArrowheads="1"/>
            </p:cNvSpPr>
            <p:nvPr/>
          </p:nvSpPr>
          <p:spPr bwMode="auto">
            <a:xfrm>
              <a:off x="3473" y="1353"/>
              <a:ext cx="25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r-CA" altLang="fr-FR" sz="2400" b="1">
                  <a:latin typeface="Times New Roman" panose="02020603050405020304" pitchFamily="18" charset="0"/>
                </a:rPr>
                <a:t>…</a:t>
              </a:r>
            </a:p>
          </p:txBody>
        </p:sp>
        <p:sp>
          <p:nvSpPr>
            <p:cNvPr id="93239" name="Text Box 65">
              <a:extLst>
                <a:ext uri="{FF2B5EF4-FFF2-40B4-BE49-F238E27FC236}">
                  <a16:creationId xmlns:a16="http://schemas.microsoft.com/office/drawing/2014/main" id="{761BC357-70EB-4472-8A26-A055C7F7173E}"/>
                </a:ext>
              </a:extLst>
            </p:cNvPr>
            <p:cNvSpPr txBox="1">
              <a:spLocks noChangeArrowheads="1"/>
            </p:cNvSpPr>
            <p:nvPr/>
          </p:nvSpPr>
          <p:spPr bwMode="auto">
            <a:xfrm>
              <a:off x="3047" y="1267"/>
              <a:ext cx="119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r-CA" altLang="fr-FR" sz="1600" b="1" i="1">
                  <a:latin typeface="Times New Roman" panose="02020603050405020304" pitchFamily="18" charset="0"/>
                </a:rPr>
                <a:t>A</a:t>
              </a:r>
              <a:r>
                <a:rPr lang="fr-CA" altLang="fr-FR" sz="1600" b="1" i="1" baseline="-25000">
                  <a:latin typeface="Times New Roman" panose="02020603050405020304" pitchFamily="18" charset="0"/>
                </a:rPr>
                <a:t>1              </a:t>
              </a:r>
              <a:r>
                <a:rPr lang="fr-CA" altLang="fr-FR" sz="1600" b="1" i="1">
                  <a:latin typeface="Times New Roman" panose="02020603050405020304" pitchFamily="18" charset="0"/>
                </a:rPr>
                <a:t>A</a:t>
              </a:r>
              <a:r>
                <a:rPr lang="fr-CA" altLang="fr-FR" sz="1600" b="1" i="1" baseline="-25000">
                  <a:latin typeface="Times New Roman" panose="02020603050405020304" pitchFamily="18" charset="0"/>
                </a:rPr>
                <a:t>n</a:t>
              </a:r>
              <a:endParaRPr lang="fr-CA" altLang="fr-FR" sz="1600" b="1" i="1">
                <a:latin typeface="Times New Roman" panose="02020603050405020304" pitchFamily="18" charset="0"/>
              </a:endParaRPr>
            </a:p>
          </p:txBody>
        </p:sp>
        <p:sp>
          <p:nvSpPr>
            <p:cNvPr id="93240" name="Text Box 66">
              <a:extLst>
                <a:ext uri="{FF2B5EF4-FFF2-40B4-BE49-F238E27FC236}">
                  <a16:creationId xmlns:a16="http://schemas.microsoft.com/office/drawing/2014/main" id="{68B80043-14C8-4A67-95A7-FCE0591DC9A0}"/>
                </a:ext>
              </a:extLst>
            </p:cNvPr>
            <p:cNvSpPr txBox="1">
              <a:spLocks noChangeArrowheads="1"/>
            </p:cNvSpPr>
            <p:nvPr/>
          </p:nvSpPr>
          <p:spPr bwMode="auto">
            <a:xfrm>
              <a:off x="2977" y="3957"/>
              <a:ext cx="132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r-CA" altLang="fr-FR" sz="1200" b="1" i="1">
                  <a:latin typeface="Times New Roman" panose="02020603050405020304" pitchFamily="18" charset="0"/>
                </a:rPr>
                <a:t>Valeur/classe prédite</a:t>
              </a:r>
            </a:p>
          </p:txBody>
        </p:sp>
        <p:sp>
          <p:nvSpPr>
            <p:cNvPr id="93241" name="Line 67">
              <a:extLst>
                <a:ext uri="{FF2B5EF4-FFF2-40B4-BE49-F238E27FC236}">
                  <a16:creationId xmlns:a16="http://schemas.microsoft.com/office/drawing/2014/main" id="{47579B90-DA29-4441-B3CF-00BBF146BEB9}"/>
                </a:ext>
              </a:extLst>
            </p:cNvPr>
            <p:cNvSpPr>
              <a:spLocks noChangeShapeType="1"/>
            </p:cNvSpPr>
            <p:nvPr/>
          </p:nvSpPr>
          <p:spPr bwMode="auto">
            <a:xfrm flipH="1">
              <a:off x="3834" y="1825"/>
              <a:ext cx="0" cy="1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93242" name="Text Box 68">
              <a:extLst>
                <a:ext uri="{FF2B5EF4-FFF2-40B4-BE49-F238E27FC236}">
                  <a16:creationId xmlns:a16="http://schemas.microsoft.com/office/drawing/2014/main" id="{03ABCFB0-7E44-4372-A930-C97DE816CD4E}"/>
                </a:ext>
              </a:extLst>
            </p:cNvPr>
            <p:cNvSpPr txBox="1">
              <a:spLocks noChangeArrowheads="1"/>
            </p:cNvSpPr>
            <p:nvPr/>
          </p:nvSpPr>
          <p:spPr bwMode="auto">
            <a:xfrm>
              <a:off x="3490" y="1724"/>
              <a:ext cx="25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r-CA" altLang="fr-FR" sz="2400" b="1">
                  <a:latin typeface="Times New Roman" panose="02020603050405020304" pitchFamily="18" charset="0"/>
                </a:rPr>
                <a:t>…</a:t>
              </a:r>
            </a:p>
          </p:txBody>
        </p:sp>
      </p:grpSp>
      <p:sp>
        <p:nvSpPr>
          <p:cNvPr id="93187" name="Rectangle 70">
            <a:extLst>
              <a:ext uri="{FF2B5EF4-FFF2-40B4-BE49-F238E27FC236}">
                <a16:creationId xmlns:a16="http://schemas.microsoft.com/office/drawing/2014/main" id="{61689D9F-DCFF-4FF9-BE04-AE8BE0916987}"/>
              </a:ext>
            </a:extLst>
          </p:cNvPr>
          <p:cNvSpPr>
            <a:spLocks noGrp="1" noChangeArrowheads="1"/>
          </p:cNvSpPr>
          <p:nvPr>
            <p:ph type="title"/>
          </p:nvPr>
        </p:nvSpPr>
        <p:spPr>
          <a:xfrm>
            <a:off x="935830" y="384175"/>
            <a:ext cx="11022807" cy="990600"/>
          </a:xfrm>
          <a:noFill/>
        </p:spPr>
        <p:txBody>
          <a:bodyPr/>
          <a:lstStyle/>
          <a:p>
            <a:pPr eaLnBrk="1" hangingPunct="1"/>
            <a:r>
              <a:rPr lang="fr-CA" altLang="fr-FR" sz="3600" dirty="0">
                <a:solidFill>
                  <a:srgbClr val="0070C0"/>
                </a:solidFill>
                <a:latin typeface="Calibri" panose="020F0502020204030204" pitchFamily="34" charset="0"/>
                <a:cs typeface="Calibri" panose="020F0502020204030204" pitchFamily="34" charset="0"/>
              </a:rPr>
              <a:t>Et pourquoi pas « </a:t>
            </a:r>
            <a:r>
              <a:rPr lang="fr-CA" altLang="fr-FR" sz="3600" dirty="0" err="1">
                <a:solidFill>
                  <a:srgbClr val="0070C0"/>
                </a:solidFill>
                <a:latin typeface="Calibri" panose="020F0502020204030204" pitchFamily="34" charset="0"/>
                <a:cs typeface="Calibri" panose="020F0502020204030204" pitchFamily="34" charset="0"/>
              </a:rPr>
              <a:t>neuroniser</a:t>
            </a:r>
            <a:r>
              <a:rPr lang="fr-CA" altLang="fr-FR" sz="3600" dirty="0">
                <a:solidFill>
                  <a:srgbClr val="0070C0"/>
                </a:solidFill>
                <a:latin typeface="Calibri" panose="020F0502020204030204" pitchFamily="34" charset="0"/>
                <a:cs typeface="Calibri" panose="020F0502020204030204" pitchFamily="34" charset="0"/>
              </a:rPr>
              <a:t> » un arbre de décision flou ?</a:t>
            </a:r>
          </a:p>
        </p:txBody>
      </p:sp>
      <p:sp>
        <p:nvSpPr>
          <p:cNvPr id="93188" name="Rectangle 69">
            <a:extLst>
              <a:ext uri="{FF2B5EF4-FFF2-40B4-BE49-F238E27FC236}">
                <a16:creationId xmlns:a16="http://schemas.microsoft.com/office/drawing/2014/main" id="{A2FEC9FD-EF21-4274-ABC0-265623C3050B}"/>
              </a:ext>
            </a:extLst>
          </p:cNvPr>
          <p:cNvSpPr>
            <a:spLocks noGrp="1" noChangeArrowheads="1"/>
          </p:cNvSpPr>
          <p:nvPr>
            <p:ph idx="1"/>
          </p:nvPr>
        </p:nvSpPr>
        <p:spPr>
          <a:xfrm>
            <a:off x="2460625" y="1387478"/>
            <a:ext cx="8097838" cy="4708525"/>
          </a:xfrm>
        </p:spPr>
        <p:txBody>
          <a:bodyPr/>
          <a:lstStyle/>
          <a:p>
            <a:pPr eaLnBrk="1" hangingPunct="1"/>
            <a:r>
              <a:rPr lang="fr-CA" altLang="fr-FR" sz="2500"/>
              <a:t>Arbre de classification/régression neuro-flou</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BE43D5F-2349-466F-896A-A77DBFCB9885}"/>
              </a:ext>
            </a:extLst>
          </p:cNvPr>
          <p:cNvSpPr>
            <a:spLocks noChangeArrowheads="1"/>
          </p:cNvSpPr>
          <p:nvPr/>
        </p:nvSpPr>
        <p:spPr bwMode="auto">
          <a:xfrm>
            <a:off x="950912" y="625475"/>
            <a:ext cx="94535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fr-FR" sz="3600" dirty="0" err="1">
                <a:solidFill>
                  <a:srgbClr val="0070C0"/>
                </a:solidFill>
                <a:latin typeface="Calibri" panose="020F0502020204030204" pitchFamily="34" charset="0"/>
                <a:cs typeface="Calibri" panose="020F0502020204030204" pitchFamily="34" charset="0"/>
              </a:rPr>
              <a:t>Flouïfication</a:t>
            </a:r>
            <a:endParaRPr lang="fr-FR" altLang="fr-FR" sz="5400" dirty="0">
              <a:solidFill>
                <a:srgbClr val="0070C0"/>
              </a:solidFill>
              <a:latin typeface="Calibri" panose="020F0502020204030204" pitchFamily="34" charset="0"/>
              <a:cs typeface="Calibri" panose="020F0502020204030204" pitchFamily="34" charset="0"/>
            </a:endParaRPr>
          </a:p>
        </p:txBody>
      </p:sp>
      <p:grpSp>
        <p:nvGrpSpPr>
          <p:cNvPr id="95235" name="Group 3">
            <a:extLst>
              <a:ext uri="{FF2B5EF4-FFF2-40B4-BE49-F238E27FC236}">
                <a16:creationId xmlns:a16="http://schemas.microsoft.com/office/drawing/2014/main" id="{045B54FA-E4BE-4A12-BF38-BEDEE1304EDB}"/>
              </a:ext>
            </a:extLst>
          </p:cNvPr>
          <p:cNvGrpSpPr>
            <a:grpSpLocks/>
          </p:cNvGrpSpPr>
          <p:nvPr/>
        </p:nvGrpSpPr>
        <p:grpSpPr bwMode="auto">
          <a:xfrm>
            <a:off x="2188369" y="3755968"/>
            <a:ext cx="7993062" cy="2239963"/>
            <a:chOff x="521" y="1797"/>
            <a:chExt cx="5035" cy="1411"/>
          </a:xfrm>
        </p:grpSpPr>
        <p:sp>
          <p:nvSpPr>
            <p:cNvPr id="95237" name="AutoShape 4">
              <a:extLst>
                <a:ext uri="{FF2B5EF4-FFF2-40B4-BE49-F238E27FC236}">
                  <a16:creationId xmlns:a16="http://schemas.microsoft.com/office/drawing/2014/main" id="{ED94A722-6216-4A7A-B251-568D9E8EA251}"/>
                </a:ext>
              </a:extLst>
            </p:cNvPr>
            <p:cNvSpPr>
              <a:spLocks noChangeAspect="1" noChangeArrowheads="1"/>
            </p:cNvSpPr>
            <p:nvPr/>
          </p:nvSpPr>
          <p:spPr bwMode="auto">
            <a:xfrm>
              <a:off x="521" y="1797"/>
              <a:ext cx="5035"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latin typeface="Calibri" panose="020F0502020204030204" pitchFamily="34" charset="0"/>
                <a:cs typeface="Calibri" panose="020F0502020204030204" pitchFamily="34" charset="0"/>
              </a:endParaRPr>
            </a:p>
          </p:txBody>
        </p:sp>
        <p:sp>
          <p:nvSpPr>
            <p:cNvPr id="95238" name="Rectangle 5">
              <a:extLst>
                <a:ext uri="{FF2B5EF4-FFF2-40B4-BE49-F238E27FC236}">
                  <a16:creationId xmlns:a16="http://schemas.microsoft.com/office/drawing/2014/main" id="{3BE00E00-84FB-4E1C-B032-D5D84C7A4B0E}"/>
                </a:ext>
              </a:extLst>
            </p:cNvPr>
            <p:cNvSpPr>
              <a:spLocks noChangeArrowheads="1"/>
            </p:cNvSpPr>
            <p:nvPr/>
          </p:nvSpPr>
          <p:spPr bwMode="auto">
            <a:xfrm>
              <a:off x="567" y="1888"/>
              <a:ext cx="498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fr-FR" sz="1800">
                  <a:solidFill>
                    <a:srgbClr val="000000"/>
                  </a:solidFill>
                  <a:latin typeface="Calibri" panose="020F0502020204030204" pitchFamily="34" charset="0"/>
                  <a:cs typeface="Calibri" panose="020F0502020204030204" pitchFamily="34" charset="0"/>
                </a:rPr>
                <a:t>Données</a:t>
              </a:r>
              <a:r>
                <a:rPr lang="en-US" altLang="fr-FR" sz="2000">
                  <a:solidFill>
                    <a:srgbClr val="000000"/>
                  </a:solidFill>
                  <a:latin typeface="Calibri" panose="020F0502020204030204" pitchFamily="34" charset="0"/>
                  <a:cs typeface="Calibri" panose="020F0502020204030204" pitchFamily="34" charset="0"/>
                </a:rPr>
                <a:t>               	    	    </a:t>
              </a:r>
              <a:r>
                <a:rPr lang="en-US" altLang="fr-FR" sz="1800">
                  <a:solidFill>
                    <a:srgbClr val="000000"/>
                  </a:solidFill>
                  <a:latin typeface="Calibri" panose="020F0502020204030204" pitchFamily="34" charset="0"/>
                  <a:cs typeface="Calibri" panose="020F0502020204030204" pitchFamily="34" charset="0"/>
                </a:rPr>
                <a:t>Classification </a:t>
              </a:r>
              <a:r>
                <a:rPr lang="en-US" altLang="fr-FR" sz="2000">
                  <a:solidFill>
                    <a:srgbClr val="000000"/>
                  </a:solidFill>
                  <a:latin typeface="Calibri" panose="020F0502020204030204" pitchFamily="34" charset="0"/>
                  <a:cs typeface="Calibri" panose="020F0502020204030204" pitchFamily="34" charset="0"/>
                </a:rPr>
                <a:t>                                </a:t>
              </a:r>
              <a:r>
                <a:rPr lang="en-US" altLang="fr-FR" sz="1800">
                  <a:solidFill>
                    <a:srgbClr val="000000"/>
                  </a:solidFill>
                  <a:latin typeface="Calibri" panose="020F0502020204030204" pitchFamily="34" charset="0"/>
                  <a:cs typeface="Calibri" panose="020F0502020204030204" pitchFamily="34" charset="0"/>
                </a:rPr>
                <a:t>Fonctions</a:t>
              </a:r>
            </a:p>
            <a:p>
              <a:pPr eaLnBrk="1" hangingPunct="1">
                <a:spcBef>
                  <a:spcPct val="0"/>
                </a:spcBef>
                <a:buClrTx/>
                <a:buSzTx/>
                <a:buFontTx/>
                <a:buNone/>
              </a:pPr>
              <a:r>
                <a:rPr lang="en-US" altLang="fr-FR" sz="1800">
                  <a:latin typeface="Calibri" panose="020F0502020204030204" pitchFamily="34" charset="0"/>
                  <a:cs typeface="Calibri" panose="020F0502020204030204" pitchFamily="34" charset="0"/>
                </a:rPr>
                <a:t> d’entrée                       	     symbolique		               d’appartenance</a:t>
              </a:r>
              <a:endParaRPr lang="fr-FR" altLang="fr-FR" sz="1800">
                <a:latin typeface="Calibri" panose="020F0502020204030204" pitchFamily="34" charset="0"/>
                <a:cs typeface="Calibri" panose="020F0502020204030204" pitchFamily="34" charset="0"/>
              </a:endParaRPr>
            </a:p>
          </p:txBody>
        </p:sp>
        <p:sp>
          <p:nvSpPr>
            <p:cNvPr id="95239" name="Rectangle 6">
              <a:extLst>
                <a:ext uri="{FF2B5EF4-FFF2-40B4-BE49-F238E27FC236}">
                  <a16:creationId xmlns:a16="http://schemas.microsoft.com/office/drawing/2014/main" id="{486B6AFA-63F4-4E11-880E-47E42BDF976E}"/>
                </a:ext>
              </a:extLst>
            </p:cNvPr>
            <p:cNvSpPr>
              <a:spLocks noChangeArrowheads="1"/>
            </p:cNvSpPr>
            <p:nvPr/>
          </p:nvSpPr>
          <p:spPr bwMode="auto">
            <a:xfrm>
              <a:off x="1715" y="2052"/>
              <a:ext cx="652" cy="494"/>
            </a:xfrm>
            <a:prstGeom prst="rect">
              <a:avLst/>
            </a:prstGeom>
            <a:solidFill>
              <a:srgbClr val="FFFFFF"/>
            </a:solidFill>
            <a:ln w="7620">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latin typeface="Calibri" panose="020F0502020204030204" pitchFamily="34" charset="0"/>
                <a:cs typeface="Calibri" panose="020F0502020204030204" pitchFamily="34" charset="0"/>
              </a:endParaRPr>
            </a:p>
          </p:txBody>
        </p:sp>
        <p:sp>
          <p:nvSpPr>
            <p:cNvPr id="95240" name="Rectangle 7">
              <a:extLst>
                <a:ext uri="{FF2B5EF4-FFF2-40B4-BE49-F238E27FC236}">
                  <a16:creationId xmlns:a16="http://schemas.microsoft.com/office/drawing/2014/main" id="{52DEB9A6-16B9-4D23-8C8B-CDD20E3AAB2F}"/>
                </a:ext>
              </a:extLst>
            </p:cNvPr>
            <p:cNvSpPr>
              <a:spLocks noChangeArrowheads="1"/>
            </p:cNvSpPr>
            <p:nvPr/>
          </p:nvSpPr>
          <p:spPr bwMode="auto">
            <a:xfrm>
              <a:off x="1881" y="2176"/>
              <a:ext cx="36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fr-FR" sz="2000">
                  <a:solidFill>
                    <a:srgbClr val="000000"/>
                  </a:solidFill>
                  <a:latin typeface="Calibri" panose="020F0502020204030204" pitchFamily="34" charset="0"/>
                  <a:cs typeface="Calibri" panose="020F0502020204030204" pitchFamily="34" charset="0"/>
                </a:rPr>
                <a:t>SOM </a:t>
              </a:r>
              <a:endParaRPr lang="fr-FR" altLang="fr-FR" sz="1800">
                <a:latin typeface="Calibri" panose="020F0502020204030204" pitchFamily="34" charset="0"/>
                <a:cs typeface="Calibri" panose="020F0502020204030204" pitchFamily="34" charset="0"/>
              </a:endParaRPr>
            </a:p>
          </p:txBody>
        </p:sp>
        <p:sp>
          <p:nvSpPr>
            <p:cNvPr id="95241" name="Rectangle 8">
              <a:extLst>
                <a:ext uri="{FF2B5EF4-FFF2-40B4-BE49-F238E27FC236}">
                  <a16:creationId xmlns:a16="http://schemas.microsoft.com/office/drawing/2014/main" id="{6F57AB63-C018-43A2-9B56-6F6CD91069F9}"/>
                </a:ext>
              </a:extLst>
            </p:cNvPr>
            <p:cNvSpPr>
              <a:spLocks noChangeArrowheads="1"/>
            </p:cNvSpPr>
            <p:nvPr/>
          </p:nvSpPr>
          <p:spPr bwMode="auto">
            <a:xfrm>
              <a:off x="2199" y="2100"/>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fr-FR" sz="2400">
                  <a:solidFill>
                    <a:srgbClr val="000000"/>
                  </a:solidFill>
                  <a:latin typeface="Calibri" panose="020F0502020204030204" pitchFamily="34" charset="0"/>
                  <a:cs typeface="Calibri" panose="020F0502020204030204" pitchFamily="34" charset="0"/>
                </a:rPr>
                <a:t> </a:t>
              </a:r>
              <a:endParaRPr lang="fr-FR" altLang="fr-FR" sz="1800">
                <a:latin typeface="Calibri" panose="020F0502020204030204" pitchFamily="34" charset="0"/>
                <a:cs typeface="Calibri" panose="020F0502020204030204" pitchFamily="34" charset="0"/>
              </a:endParaRPr>
            </a:p>
          </p:txBody>
        </p:sp>
        <p:sp>
          <p:nvSpPr>
            <p:cNvPr id="95242" name="Rectangle 9">
              <a:extLst>
                <a:ext uri="{FF2B5EF4-FFF2-40B4-BE49-F238E27FC236}">
                  <a16:creationId xmlns:a16="http://schemas.microsoft.com/office/drawing/2014/main" id="{2F2BE673-F281-4D00-A802-019D39FF79FA}"/>
                </a:ext>
              </a:extLst>
            </p:cNvPr>
            <p:cNvSpPr>
              <a:spLocks noChangeArrowheads="1"/>
            </p:cNvSpPr>
            <p:nvPr/>
          </p:nvSpPr>
          <p:spPr bwMode="auto">
            <a:xfrm>
              <a:off x="3338" y="2015"/>
              <a:ext cx="1165" cy="781"/>
            </a:xfrm>
            <a:prstGeom prst="rect">
              <a:avLst/>
            </a:prstGeom>
            <a:solidFill>
              <a:srgbClr val="FFFFFF"/>
            </a:solidFill>
            <a:ln w="7620">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800">
                <a:latin typeface="Calibri" panose="020F0502020204030204" pitchFamily="34" charset="0"/>
                <a:cs typeface="Calibri" panose="020F0502020204030204" pitchFamily="34" charset="0"/>
              </a:endParaRPr>
            </a:p>
          </p:txBody>
        </p:sp>
        <p:sp>
          <p:nvSpPr>
            <p:cNvPr id="95243" name="Rectangle 10">
              <a:extLst>
                <a:ext uri="{FF2B5EF4-FFF2-40B4-BE49-F238E27FC236}">
                  <a16:creationId xmlns:a16="http://schemas.microsoft.com/office/drawing/2014/main" id="{190369F8-2C22-442B-89A7-489D1CB1E316}"/>
                </a:ext>
              </a:extLst>
            </p:cNvPr>
            <p:cNvSpPr>
              <a:spLocks noChangeArrowheads="1"/>
            </p:cNvSpPr>
            <p:nvPr/>
          </p:nvSpPr>
          <p:spPr bwMode="auto">
            <a:xfrm>
              <a:off x="3438" y="2106"/>
              <a:ext cx="926"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fr-FR" sz="2000" dirty="0" err="1">
                  <a:solidFill>
                    <a:srgbClr val="000000"/>
                  </a:solidFill>
                  <a:latin typeface="Calibri" panose="020F0502020204030204" pitchFamily="34" charset="0"/>
                  <a:cs typeface="Calibri" panose="020F0502020204030204" pitchFamily="34" charset="0"/>
                </a:rPr>
                <a:t>Filtre</a:t>
              </a:r>
              <a:r>
                <a:rPr lang="en-US" altLang="fr-FR" sz="2000" dirty="0">
                  <a:solidFill>
                    <a:srgbClr val="000000"/>
                  </a:solidFill>
                  <a:latin typeface="Calibri" panose="020F0502020204030204" pitchFamily="34" charset="0"/>
                  <a:cs typeface="Calibri" panose="020F0502020204030204" pitchFamily="34" charset="0"/>
                </a:rPr>
                <a:t> à</a:t>
              </a:r>
            </a:p>
            <a:p>
              <a:pPr eaLnBrk="1" hangingPunct="1">
                <a:spcBef>
                  <a:spcPct val="0"/>
                </a:spcBef>
                <a:buClrTx/>
                <a:buSzTx/>
                <a:buFontTx/>
                <a:buNone/>
              </a:pPr>
              <a:r>
                <a:rPr lang="en-US" altLang="fr-FR" sz="2000" dirty="0" err="1">
                  <a:solidFill>
                    <a:srgbClr val="000000"/>
                  </a:solidFill>
                  <a:latin typeface="Calibri" panose="020F0502020204030204" pitchFamily="34" charset="0"/>
                  <a:cs typeface="Calibri" panose="020F0502020204030204" pitchFamily="34" charset="0"/>
                </a:rPr>
                <a:t>morphologie</a:t>
              </a:r>
              <a:endParaRPr lang="en-US" altLang="fr-FR" sz="2000" dirty="0">
                <a:solidFill>
                  <a:srgbClr val="000000"/>
                </a:solidFill>
                <a:latin typeface="Calibri" panose="020F0502020204030204" pitchFamily="34" charset="0"/>
                <a:cs typeface="Calibri" panose="020F0502020204030204" pitchFamily="34" charset="0"/>
              </a:endParaRPr>
            </a:p>
            <a:p>
              <a:pPr eaLnBrk="1" hangingPunct="1">
                <a:spcBef>
                  <a:spcPct val="0"/>
                </a:spcBef>
                <a:buClrTx/>
                <a:buSzTx/>
                <a:buFontTx/>
                <a:buNone/>
              </a:pPr>
              <a:r>
                <a:rPr lang="en-US" altLang="fr-FR" sz="2000" dirty="0" err="1">
                  <a:solidFill>
                    <a:srgbClr val="000000"/>
                  </a:solidFill>
                  <a:latin typeface="Calibri" panose="020F0502020204030204" pitchFamily="34" charset="0"/>
                  <a:cs typeface="Calibri" panose="020F0502020204030204" pitchFamily="34" charset="0"/>
                </a:rPr>
                <a:t>mathématique</a:t>
              </a:r>
              <a:endParaRPr lang="fr-FR" altLang="fr-FR" sz="1800" dirty="0">
                <a:latin typeface="Calibri" panose="020F0502020204030204" pitchFamily="34" charset="0"/>
                <a:cs typeface="Calibri" panose="020F0502020204030204" pitchFamily="34" charset="0"/>
              </a:endParaRPr>
            </a:p>
          </p:txBody>
        </p:sp>
        <p:sp>
          <p:nvSpPr>
            <p:cNvPr id="95244" name="Freeform 11">
              <a:extLst>
                <a:ext uri="{FF2B5EF4-FFF2-40B4-BE49-F238E27FC236}">
                  <a16:creationId xmlns:a16="http://schemas.microsoft.com/office/drawing/2014/main" id="{30B7116D-9AC1-4B2B-895E-CBDFD6133F4B}"/>
                </a:ext>
              </a:extLst>
            </p:cNvPr>
            <p:cNvSpPr>
              <a:spLocks/>
            </p:cNvSpPr>
            <p:nvPr/>
          </p:nvSpPr>
          <p:spPr bwMode="auto">
            <a:xfrm>
              <a:off x="1226" y="2396"/>
              <a:ext cx="2075" cy="377"/>
            </a:xfrm>
            <a:custGeom>
              <a:avLst/>
              <a:gdLst>
                <a:gd name="T0" fmla="*/ 8 w 1971"/>
                <a:gd name="T1" fmla="*/ 0 h 358"/>
                <a:gd name="T2" fmla="*/ 0 w 1971"/>
                <a:gd name="T3" fmla="*/ 541 h 358"/>
                <a:gd name="T4" fmla="*/ 2250 w 1971"/>
                <a:gd name="T5" fmla="*/ 536 h 358"/>
                <a:gd name="T6" fmla="*/ 2250 w 1971"/>
                <a:gd name="T7" fmla="*/ 300 h 358"/>
                <a:gd name="T8" fmla="*/ 2973 w 1971"/>
                <a:gd name="T9" fmla="*/ 289 h 358"/>
                <a:gd name="T10" fmla="*/ 0 60000 65536"/>
                <a:gd name="T11" fmla="*/ 0 60000 65536"/>
                <a:gd name="T12" fmla="*/ 0 60000 65536"/>
                <a:gd name="T13" fmla="*/ 0 60000 65536"/>
                <a:gd name="T14" fmla="*/ 0 60000 65536"/>
                <a:gd name="T15" fmla="*/ 0 w 1971"/>
                <a:gd name="T16" fmla="*/ 0 h 358"/>
                <a:gd name="T17" fmla="*/ 1971 w 1971"/>
                <a:gd name="T18" fmla="*/ 358 h 358"/>
              </a:gdLst>
              <a:ahLst/>
              <a:cxnLst>
                <a:cxn ang="T10">
                  <a:pos x="T0" y="T1"/>
                </a:cxn>
                <a:cxn ang="T11">
                  <a:pos x="T2" y="T3"/>
                </a:cxn>
                <a:cxn ang="T12">
                  <a:pos x="T4" y="T5"/>
                </a:cxn>
                <a:cxn ang="T13">
                  <a:pos x="T6" y="T7"/>
                </a:cxn>
                <a:cxn ang="T14">
                  <a:pos x="T8" y="T9"/>
                </a:cxn>
              </a:cxnLst>
              <a:rect l="T15" t="T16" r="T17" b="T18"/>
              <a:pathLst>
                <a:path w="1971" h="358">
                  <a:moveTo>
                    <a:pt x="8" y="0"/>
                  </a:moveTo>
                  <a:lnTo>
                    <a:pt x="0" y="358"/>
                  </a:lnTo>
                  <a:lnTo>
                    <a:pt x="1490" y="354"/>
                  </a:lnTo>
                  <a:lnTo>
                    <a:pt x="1490" y="198"/>
                  </a:lnTo>
                  <a:lnTo>
                    <a:pt x="1971" y="191"/>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CA"/>
            </a:p>
          </p:txBody>
        </p:sp>
        <p:sp>
          <p:nvSpPr>
            <p:cNvPr id="95245" name="Line 12">
              <a:extLst>
                <a:ext uri="{FF2B5EF4-FFF2-40B4-BE49-F238E27FC236}">
                  <a16:creationId xmlns:a16="http://schemas.microsoft.com/office/drawing/2014/main" id="{EB78642C-A885-4AA9-939A-09FAEBCE9E5F}"/>
                </a:ext>
              </a:extLst>
            </p:cNvPr>
            <p:cNvSpPr>
              <a:spLocks noChangeShapeType="1"/>
            </p:cNvSpPr>
            <p:nvPr/>
          </p:nvSpPr>
          <p:spPr bwMode="auto">
            <a:xfrm flipV="1">
              <a:off x="2381" y="2387"/>
              <a:ext cx="94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95246" name="Line 13">
              <a:extLst>
                <a:ext uri="{FF2B5EF4-FFF2-40B4-BE49-F238E27FC236}">
                  <a16:creationId xmlns:a16="http://schemas.microsoft.com/office/drawing/2014/main" id="{E804CCDE-5161-4FF9-A7DE-FA83D6B92756}"/>
                </a:ext>
              </a:extLst>
            </p:cNvPr>
            <p:cNvSpPr>
              <a:spLocks noChangeShapeType="1"/>
            </p:cNvSpPr>
            <p:nvPr/>
          </p:nvSpPr>
          <p:spPr bwMode="auto">
            <a:xfrm>
              <a:off x="569" y="2383"/>
              <a:ext cx="1123"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sp>
          <p:nvSpPr>
            <p:cNvPr id="95247" name="Line 14">
              <a:extLst>
                <a:ext uri="{FF2B5EF4-FFF2-40B4-BE49-F238E27FC236}">
                  <a16:creationId xmlns:a16="http://schemas.microsoft.com/office/drawing/2014/main" id="{47CDCED7-12D2-4B31-B32B-B93265FE9D44}"/>
                </a:ext>
              </a:extLst>
            </p:cNvPr>
            <p:cNvSpPr>
              <a:spLocks noChangeShapeType="1"/>
            </p:cNvSpPr>
            <p:nvPr/>
          </p:nvSpPr>
          <p:spPr bwMode="auto">
            <a:xfrm>
              <a:off x="4513" y="2432"/>
              <a:ext cx="52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CA"/>
            </a:p>
          </p:txBody>
        </p:sp>
      </p:grpSp>
      <p:sp>
        <p:nvSpPr>
          <p:cNvPr id="287759" name="Text Box 15">
            <a:extLst>
              <a:ext uri="{FF2B5EF4-FFF2-40B4-BE49-F238E27FC236}">
                <a16:creationId xmlns:a16="http://schemas.microsoft.com/office/drawing/2014/main" id="{82DF6E06-16E5-4929-9A71-4B796EE4E472}"/>
              </a:ext>
            </a:extLst>
          </p:cNvPr>
          <p:cNvSpPr txBox="1">
            <a:spLocks noChangeArrowheads="1"/>
          </p:cNvSpPr>
          <p:nvPr/>
        </p:nvSpPr>
        <p:spPr bwMode="auto">
          <a:xfrm>
            <a:off x="950912" y="1771650"/>
            <a:ext cx="8961438" cy="1631216"/>
          </a:xfrm>
          <a:prstGeom prst="rect">
            <a:avLst/>
          </a:prstGeom>
          <a:noFill/>
          <a:ln w="9525">
            <a:noFill/>
            <a:miter lim="800000"/>
            <a:headEnd/>
            <a:tailEnd/>
          </a:ln>
          <a:effectLst/>
        </p:spPr>
        <p:txBody>
          <a:bodyPr wrap="square">
            <a:spAutoFit/>
          </a:bodyPr>
          <a:lstStyle/>
          <a:p>
            <a:pPr marL="271463" indent="-271463" eaLnBrk="1" hangingPunct="1">
              <a:buFont typeface="Arial" pitchFamily="34" charset="0"/>
              <a:buChar char="•"/>
              <a:defRPr/>
            </a:pPr>
            <a:r>
              <a:rPr lang="fr-CA" sz="2800" dirty="0">
                <a:latin typeface="Calibri" panose="020F0502020204030204" pitchFamily="34" charset="0"/>
                <a:cs typeface="Calibri" panose="020F0502020204030204" pitchFamily="34" charset="0"/>
              </a:rPr>
              <a:t>Processus en deux étapes :</a:t>
            </a:r>
          </a:p>
          <a:p>
            <a:pPr marL="534988" indent="-177800" eaLnBrk="1" hangingPunct="1">
              <a:buClr>
                <a:schemeClr val="tx1"/>
              </a:buClr>
              <a:buSzPts val="2000"/>
              <a:buFont typeface="Times New Roman" pitchFamily="18" charset="0"/>
              <a:buChar char="•"/>
              <a:defRPr/>
            </a:pPr>
            <a:r>
              <a:rPr lang="fr-CA" sz="2400" dirty="0">
                <a:latin typeface="Calibri" panose="020F0502020204030204" pitchFamily="34" charset="0"/>
                <a:cs typeface="Calibri" panose="020F0502020204030204" pitchFamily="34" charset="0"/>
              </a:rPr>
              <a:t>Trier les données par catégories (grand- petit) : Carte de </a:t>
            </a:r>
            <a:r>
              <a:rPr lang="fr-CA" sz="2400" dirty="0" err="1">
                <a:latin typeface="Calibri" panose="020F0502020204030204" pitchFamily="34" charset="0"/>
                <a:cs typeface="Calibri" panose="020F0502020204030204" pitchFamily="34" charset="0"/>
              </a:rPr>
              <a:t>Kohonen</a:t>
            </a:r>
            <a:endParaRPr lang="fr-CA" sz="2400" dirty="0">
              <a:latin typeface="Calibri" panose="020F0502020204030204" pitchFamily="34" charset="0"/>
              <a:cs typeface="Calibri" panose="020F0502020204030204" pitchFamily="34" charset="0"/>
            </a:endParaRPr>
          </a:p>
          <a:p>
            <a:pPr marL="534988" indent="-177800" eaLnBrk="1" hangingPunct="1">
              <a:buClr>
                <a:schemeClr val="tx1"/>
              </a:buClr>
              <a:buSzPts val="2000"/>
              <a:buFont typeface="Times New Roman" pitchFamily="18" charset="0"/>
              <a:buChar char="•"/>
              <a:defRPr/>
            </a:pPr>
            <a:r>
              <a:rPr lang="fr-CA" sz="2400" dirty="0">
                <a:latin typeface="Calibri" panose="020F0502020204030204" pitchFamily="34" charset="0"/>
                <a:cs typeface="Calibri" panose="020F0502020204030204" pitchFamily="34" charset="0"/>
              </a:rPr>
              <a:t>Décider de la forme et des points remarquables des fonctions d’</a:t>
            </a:r>
            <a:r>
              <a:rPr lang="fr-CA" sz="2400" dirty="0" err="1">
                <a:latin typeface="Calibri" panose="020F0502020204030204" pitchFamily="34" charset="0"/>
                <a:cs typeface="Calibri" panose="020F0502020204030204" pitchFamily="34" charset="0"/>
              </a:rPr>
              <a:t>apparenance</a:t>
            </a:r>
            <a:r>
              <a:rPr lang="fr-CA" sz="2400" dirty="0">
                <a:latin typeface="Calibri" panose="020F0502020204030204" pitchFamily="34" charset="0"/>
                <a:cs typeface="Calibri" panose="020F0502020204030204" pitchFamily="34" charset="0"/>
              </a:rPr>
              <a:t> : Morphologie mathématique</a:t>
            </a:r>
            <a:endParaRPr lang="fr-FR" sz="2000" dirty="0">
              <a:latin typeface="Calibri" panose="020F0502020204030204" pitchFamily="34" charset="0"/>
              <a:cs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DCBFDB00-33F8-4CA5-B0B0-6D24EA7F3E0F}"/>
              </a:ext>
            </a:extLst>
          </p:cNvPr>
          <p:cNvSpPr>
            <a:spLocks noChangeArrowheads="1"/>
          </p:cNvSpPr>
          <p:nvPr/>
        </p:nvSpPr>
        <p:spPr bwMode="auto">
          <a:xfrm>
            <a:off x="971550" y="707234"/>
            <a:ext cx="9410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fr-FR" sz="3600" dirty="0" err="1">
                <a:solidFill>
                  <a:srgbClr val="0070C0"/>
                </a:solidFill>
                <a:latin typeface="Calibri" panose="020F0502020204030204" pitchFamily="34" charset="0"/>
                <a:cs typeface="Calibri" panose="020F0502020204030204" pitchFamily="34" charset="0"/>
              </a:rPr>
              <a:t>Déflouïfication</a:t>
            </a:r>
            <a:endParaRPr lang="fr-FR" altLang="fr-FR" sz="5400" dirty="0">
              <a:solidFill>
                <a:srgbClr val="0070C0"/>
              </a:solidFill>
              <a:latin typeface="Calibri" panose="020F0502020204030204" pitchFamily="34" charset="0"/>
              <a:cs typeface="Calibri" panose="020F0502020204030204" pitchFamily="34" charset="0"/>
            </a:endParaRPr>
          </a:p>
        </p:txBody>
      </p:sp>
      <p:sp>
        <p:nvSpPr>
          <p:cNvPr id="3" name="Text Box 15">
            <a:extLst>
              <a:ext uri="{FF2B5EF4-FFF2-40B4-BE49-F238E27FC236}">
                <a16:creationId xmlns:a16="http://schemas.microsoft.com/office/drawing/2014/main" id="{D806D177-FDC8-4819-850F-C12290083BC1}"/>
              </a:ext>
            </a:extLst>
          </p:cNvPr>
          <p:cNvSpPr txBox="1">
            <a:spLocks noChangeArrowheads="1"/>
          </p:cNvSpPr>
          <p:nvPr/>
        </p:nvSpPr>
        <p:spPr bwMode="auto">
          <a:xfrm>
            <a:off x="2495550" y="1771653"/>
            <a:ext cx="7416800" cy="523875"/>
          </a:xfrm>
          <a:prstGeom prst="rect">
            <a:avLst/>
          </a:prstGeom>
          <a:noFill/>
          <a:ln w="9525">
            <a:noFill/>
            <a:miter lim="800000"/>
            <a:headEnd/>
            <a:tailEnd/>
          </a:ln>
          <a:effectLst/>
        </p:spPr>
        <p:txBody>
          <a:bodyPr>
            <a:spAutoFit/>
          </a:bodyPr>
          <a:lstStyle/>
          <a:p>
            <a:pPr marL="271463" indent="-271463" eaLnBrk="1" hangingPunct="1">
              <a:buFont typeface="Arial" pitchFamily="34" charset="0"/>
              <a:buChar char="•"/>
              <a:defRPr/>
            </a:pPr>
            <a:r>
              <a:rPr lang="fr-CA" sz="2800" dirty="0">
                <a:latin typeface="+mj-lt"/>
              </a:rPr>
              <a:t>Perceptron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925068C0-A492-49E4-A931-557B0BE1A44A}"/>
              </a:ext>
            </a:extLst>
          </p:cNvPr>
          <p:cNvGraphicFramePr>
            <a:graphicFrameLocks noGrp="1"/>
          </p:cNvGraphicFramePr>
          <p:nvPr>
            <p:extLst>
              <p:ext uri="{D42A27DB-BD31-4B8C-83A1-F6EECF244321}">
                <p14:modId xmlns:p14="http://schemas.microsoft.com/office/powerpoint/2010/main" val="3281455780"/>
              </p:ext>
            </p:extLst>
          </p:nvPr>
        </p:nvGraphicFramePr>
        <p:xfrm>
          <a:off x="609600" y="1630362"/>
          <a:ext cx="10570369" cy="4534695"/>
        </p:xfrm>
        <a:graphic>
          <a:graphicData uri="http://schemas.openxmlformats.org/drawingml/2006/table">
            <a:tbl>
              <a:tblPr>
                <a:tableStyleId>{073A0DAA-6AF3-43AB-8588-CEC1D06C72B9}</a:tableStyleId>
              </a:tblPr>
              <a:tblGrid>
                <a:gridCol w="2593083">
                  <a:extLst>
                    <a:ext uri="{9D8B030D-6E8A-4147-A177-3AD203B41FA5}">
                      <a16:colId xmlns:a16="http://schemas.microsoft.com/office/drawing/2014/main" val="20000"/>
                    </a:ext>
                  </a:extLst>
                </a:gridCol>
                <a:gridCol w="7977286">
                  <a:extLst>
                    <a:ext uri="{9D8B030D-6E8A-4147-A177-3AD203B41FA5}">
                      <a16:colId xmlns:a16="http://schemas.microsoft.com/office/drawing/2014/main" val="20001"/>
                    </a:ext>
                  </a:extLst>
                </a:gridCol>
              </a:tblGrid>
              <a:tr h="444921">
                <a:tc>
                  <a:txBody>
                    <a:bodyPr/>
                    <a:lstStyle/>
                    <a:p>
                      <a:pPr algn="just">
                        <a:spcAft>
                          <a:spcPts val="0"/>
                        </a:spcAft>
                      </a:pPr>
                      <a:r>
                        <a:rPr lang="fr-CA" sz="2000" b="1" dirty="0">
                          <a:effectLst/>
                        </a:rPr>
                        <a:t> </a:t>
                      </a:r>
                    </a:p>
                    <a:p>
                      <a:pPr>
                        <a:spcAft>
                          <a:spcPts val="0"/>
                        </a:spcAft>
                      </a:pPr>
                      <a:r>
                        <a:rPr lang="fr-CA" sz="2000" b="1" dirty="0">
                          <a:effectLst/>
                        </a:rPr>
                        <a:t>Type de problème</a:t>
                      </a:r>
                      <a:endParaRPr lang="fr-CA" sz="2000" b="1" dirty="0">
                        <a:effectLst/>
                        <a:latin typeface="Calibri" panose="020F0502020204030204" pitchFamily="34" charset="0"/>
                      </a:endParaRPr>
                    </a:p>
                  </a:txBody>
                  <a:tcPr marL="68580" marR="68580" marT="0" marB="0"/>
                </a:tc>
                <a:tc>
                  <a:txBody>
                    <a:bodyPr/>
                    <a:lstStyle/>
                    <a:p>
                      <a:pPr algn="ctr">
                        <a:spcAft>
                          <a:spcPts val="0"/>
                        </a:spcAft>
                      </a:pPr>
                      <a:r>
                        <a:rPr lang="fr-CA" sz="2000" dirty="0">
                          <a:effectLst/>
                        </a:rPr>
                        <a:t> </a:t>
                      </a:r>
                    </a:p>
                    <a:p>
                      <a:pPr algn="ctr">
                        <a:spcAft>
                          <a:spcPts val="0"/>
                        </a:spcAft>
                      </a:pPr>
                      <a:r>
                        <a:rPr lang="fr-CA" sz="2000" b="1" dirty="0">
                          <a:effectLst/>
                        </a:rPr>
                        <a:t>Exemple de situation </a:t>
                      </a:r>
                      <a:endParaRPr lang="fr-CA" sz="2000" b="1"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40079">
                <a:tc>
                  <a:txBody>
                    <a:bodyPr/>
                    <a:lstStyle/>
                    <a:p>
                      <a:pPr algn="just">
                        <a:spcAft>
                          <a:spcPts val="0"/>
                        </a:spcAft>
                      </a:pPr>
                      <a:r>
                        <a:rPr lang="fr-CA" sz="2000" b="1" dirty="0">
                          <a:effectLst/>
                        </a:rPr>
                        <a:t> </a:t>
                      </a:r>
                    </a:p>
                    <a:p>
                      <a:pPr>
                        <a:spcAft>
                          <a:spcPts val="0"/>
                        </a:spcAft>
                      </a:pPr>
                      <a:r>
                        <a:rPr lang="fr-CA" sz="2000" b="1" dirty="0">
                          <a:effectLst/>
                        </a:rPr>
                        <a:t>Diagnostic</a:t>
                      </a:r>
                    </a:p>
                    <a:p>
                      <a:pPr>
                        <a:spcAft>
                          <a:spcPts val="0"/>
                        </a:spcAft>
                      </a:pPr>
                      <a:r>
                        <a:rPr lang="fr-CA" sz="2000" b="1" dirty="0">
                          <a:effectLst/>
                        </a:rPr>
                        <a:t> </a:t>
                      </a:r>
                      <a:endParaRPr lang="fr-CA" sz="2000" b="1"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2000" dirty="0">
                          <a:effectLst/>
                        </a:rPr>
                        <a:t> </a:t>
                      </a:r>
                    </a:p>
                    <a:p>
                      <a:pPr>
                        <a:spcAft>
                          <a:spcPts val="0"/>
                        </a:spcAft>
                      </a:pPr>
                      <a:r>
                        <a:rPr lang="fr-CA" sz="2000" dirty="0">
                          <a:effectLst/>
                        </a:rPr>
                        <a:t>Inférence de l’état d’un objet d’après son comportement et recommandation de solutions</a:t>
                      </a:r>
                      <a:endParaRPr lang="fr-CA" sz="2000" dirty="0">
                        <a:effectLst/>
                        <a:latin typeface="Calibri" panose="020F0502020204030204" pitchFamily="34" charset="0"/>
                      </a:endParaRPr>
                    </a:p>
                  </a:txBody>
                  <a:tcPr marL="68580" marR="68580" marT="0" marB="0"/>
                </a:tc>
                <a:extLst>
                  <a:ext uri="{0D108BD9-81ED-4DB2-BD59-A6C34878D82A}">
                    <a16:rowId xmlns:a16="http://schemas.microsoft.com/office/drawing/2014/main" val="10001"/>
                  </a:ext>
                </a:extLst>
              </a:tr>
              <a:tr h="424657">
                <a:tc>
                  <a:txBody>
                    <a:bodyPr/>
                    <a:lstStyle/>
                    <a:p>
                      <a:pPr algn="just">
                        <a:spcAft>
                          <a:spcPts val="0"/>
                        </a:spcAft>
                      </a:pPr>
                      <a:r>
                        <a:rPr lang="fr-CA" sz="2000" b="1" dirty="0">
                          <a:effectLst/>
                        </a:rPr>
                        <a:t> Sélection</a:t>
                      </a:r>
                      <a:endParaRPr lang="fr-CA" sz="2000" b="1" dirty="0">
                        <a:effectLst/>
                        <a:latin typeface="Calibri" panose="020F0502020204030204" pitchFamily="34" charset="0"/>
                      </a:endParaRPr>
                    </a:p>
                  </a:txBody>
                  <a:tcPr marL="68580" marR="68580" marT="0" marB="0"/>
                </a:tc>
                <a:tc>
                  <a:txBody>
                    <a:bodyPr/>
                    <a:lstStyle/>
                    <a:p>
                      <a:pPr>
                        <a:spcAft>
                          <a:spcPts val="0"/>
                        </a:spcAft>
                      </a:pPr>
                      <a:r>
                        <a:rPr lang="fr-CA" sz="2000" dirty="0">
                          <a:effectLst/>
                        </a:rPr>
                        <a:t> Recommandation de la meilleure option dans une liste d’alternatives.</a:t>
                      </a:r>
                      <a:endParaRPr lang="fr-CA" sz="2000" dirty="0">
                        <a:effectLst/>
                        <a:latin typeface="Calibri" panose="020F0502020204030204" pitchFamily="34" charset="0"/>
                      </a:endParaRPr>
                    </a:p>
                  </a:txBody>
                  <a:tcPr marL="68580" marR="68580" marT="0" marB="0"/>
                </a:tc>
                <a:extLst>
                  <a:ext uri="{0D108BD9-81ED-4DB2-BD59-A6C34878D82A}">
                    <a16:rowId xmlns:a16="http://schemas.microsoft.com/office/drawing/2014/main" val="10002"/>
                  </a:ext>
                </a:extLst>
              </a:tr>
              <a:tr h="341030">
                <a:tc>
                  <a:txBody>
                    <a:bodyPr/>
                    <a:lstStyle/>
                    <a:p>
                      <a:pPr algn="just">
                        <a:spcAft>
                          <a:spcPts val="0"/>
                        </a:spcAft>
                      </a:pPr>
                      <a:r>
                        <a:rPr lang="fr-CA" sz="2000" b="1" dirty="0">
                          <a:effectLst/>
                        </a:rPr>
                        <a:t> Prédiction</a:t>
                      </a:r>
                      <a:endParaRPr lang="fr-CA" sz="2000" b="1" dirty="0">
                        <a:effectLst/>
                        <a:latin typeface="Calibri" panose="020F0502020204030204" pitchFamily="34" charset="0"/>
                      </a:endParaRPr>
                    </a:p>
                  </a:txBody>
                  <a:tcPr marL="68580" marR="68580" marT="0" marB="0"/>
                </a:tc>
                <a:tc>
                  <a:txBody>
                    <a:bodyPr/>
                    <a:lstStyle/>
                    <a:p>
                      <a:pPr>
                        <a:spcAft>
                          <a:spcPts val="0"/>
                        </a:spcAft>
                      </a:pPr>
                      <a:r>
                        <a:rPr lang="fr-CA" sz="2000" dirty="0">
                          <a:effectLst/>
                        </a:rPr>
                        <a:t> Prédiction du comportement d’un Object d’après son historique </a:t>
                      </a:r>
                      <a:endParaRPr lang="fr-CA" sz="2000" dirty="0">
                        <a:effectLst/>
                        <a:latin typeface="Calibri" panose="020F0502020204030204" pitchFamily="34" charset="0"/>
                      </a:endParaRPr>
                    </a:p>
                  </a:txBody>
                  <a:tcPr marL="68580" marR="68580" marT="0" marB="0"/>
                </a:tc>
                <a:extLst>
                  <a:ext uri="{0D108BD9-81ED-4DB2-BD59-A6C34878D82A}">
                    <a16:rowId xmlns:a16="http://schemas.microsoft.com/office/drawing/2014/main" val="10003"/>
                  </a:ext>
                </a:extLst>
              </a:tr>
              <a:tr h="416208">
                <a:tc>
                  <a:txBody>
                    <a:bodyPr/>
                    <a:lstStyle/>
                    <a:p>
                      <a:pPr algn="just">
                        <a:spcAft>
                          <a:spcPts val="0"/>
                        </a:spcAft>
                      </a:pPr>
                      <a:r>
                        <a:rPr lang="fr-CA" sz="2000" b="1" dirty="0">
                          <a:effectLst/>
                        </a:rPr>
                        <a:t> Classification </a:t>
                      </a:r>
                      <a:endParaRPr lang="fr-CA" sz="2000" b="1"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2000" dirty="0">
                          <a:effectLst/>
                        </a:rPr>
                        <a:t> Assignation d’un objet à une de plusieurs classes prédéfinies</a:t>
                      </a:r>
                      <a:endParaRPr lang="fr-CA" sz="2000" dirty="0">
                        <a:effectLst/>
                        <a:latin typeface="Calibri" panose="020F0502020204030204" pitchFamily="34" charset="0"/>
                      </a:endParaRPr>
                    </a:p>
                  </a:txBody>
                  <a:tcPr marL="68580" marR="68580" marT="0" marB="0"/>
                </a:tc>
                <a:extLst>
                  <a:ext uri="{0D108BD9-81ED-4DB2-BD59-A6C34878D82A}">
                    <a16:rowId xmlns:a16="http://schemas.microsoft.com/office/drawing/2014/main" val="10004"/>
                  </a:ext>
                </a:extLst>
              </a:tr>
              <a:tr h="532545">
                <a:tc>
                  <a:txBody>
                    <a:bodyPr/>
                    <a:lstStyle/>
                    <a:p>
                      <a:pPr>
                        <a:spcAft>
                          <a:spcPts val="0"/>
                        </a:spcAft>
                      </a:pPr>
                      <a:r>
                        <a:rPr lang="fr-CA" sz="2000" b="1" dirty="0">
                          <a:effectLst/>
                        </a:rPr>
                        <a:t>Groupement</a:t>
                      </a:r>
                    </a:p>
                    <a:p>
                      <a:pPr>
                        <a:spcAft>
                          <a:spcPts val="0"/>
                        </a:spcAft>
                      </a:pPr>
                      <a:r>
                        <a:rPr lang="fr-CA" sz="2000" b="1" dirty="0">
                          <a:effectLst/>
                        </a:rPr>
                        <a:t> </a:t>
                      </a:r>
                      <a:endParaRPr lang="fr-CA" sz="2000" b="1"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2000" dirty="0">
                          <a:effectLst/>
                        </a:rPr>
                        <a:t> Division d’un groupe hétérogène d’objets en sous-groupes homogènes</a:t>
                      </a:r>
                      <a:endParaRPr lang="fr-CA" sz="2000" dirty="0">
                        <a:effectLst/>
                        <a:latin typeface="Calibri" panose="020F0502020204030204" pitchFamily="34" charset="0"/>
                      </a:endParaRPr>
                    </a:p>
                  </a:txBody>
                  <a:tcPr marL="68580" marR="68580" marT="0" marB="0"/>
                </a:tc>
                <a:extLst>
                  <a:ext uri="{0D108BD9-81ED-4DB2-BD59-A6C34878D82A}">
                    <a16:rowId xmlns:a16="http://schemas.microsoft.com/office/drawing/2014/main" val="10005"/>
                  </a:ext>
                </a:extLst>
              </a:tr>
              <a:tr h="597529">
                <a:tc>
                  <a:txBody>
                    <a:bodyPr/>
                    <a:lstStyle/>
                    <a:p>
                      <a:pPr algn="just">
                        <a:spcAft>
                          <a:spcPts val="0"/>
                        </a:spcAft>
                      </a:pPr>
                      <a:r>
                        <a:rPr lang="fr-CA" sz="2000" b="1" dirty="0">
                          <a:effectLst/>
                        </a:rPr>
                        <a:t> Optimisation</a:t>
                      </a:r>
                    </a:p>
                    <a:p>
                      <a:pPr>
                        <a:spcAft>
                          <a:spcPts val="0"/>
                        </a:spcAft>
                      </a:pPr>
                      <a:r>
                        <a:rPr lang="fr-CA" sz="2000" b="1" dirty="0">
                          <a:effectLst/>
                        </a:rPr>
                        <a:t> </a:t>
                      </a:r>
                      <a:endParaRPr lang="fr-CA" sz="2000" b="1"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2000" dirty="0">
                          <a:effectLst/>
                        </a:rPr>
                        <a:t> Amélioration de la qualité d’une solution jusqu’à l’obtention d’un résultat optimal</a:t>
                      </a:r>
                      <a:endParaRPr lang="fr-CA" sz="20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33143">
                <a:tc>
                  <a:txBody>
                    <a:bodyPr/>
                    <a:lstStyle/>
                    <a:p>
                      <a:pPr algn="just">
                        <a:spcAft>
                          <a:spcPts val="0"/>
                        </a:spcAft>
                      </a:pPr>
                      <a:r>
                        <a:rPr lang="fr-CA" sz="2000" b="1" dirty="0">
                          <a:effectLst/>
                        </a:rPr>
                        <a:t> Contrôle</a:t>
                      </a:r>
                    </a:p>
                    <a:p>
                      <a:pPr>
                        <a:spcAft>
                          <a:spcPts val="0"/>
                        </a:spcAft>
                      </a:pPr>
                      <a:r>
                        <a:rPr lang="fr-CA" sz="2000" b="1" dirty="0">
                          <a:effectLst/>
                        </a:rPr>
                        <a:t> </a:t>
                      </a:r>
                      <a:endParaRPr lang="fr-CA" sz="2000" b="1"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2000" dirty="0">
                          <a:effectLst/>
                        </a:rPr>
                        <a:t> Commande du comportement d’un objet pour respecter  des contraintes de spécifications en temps réel</a:t>
                      </a:r>
                      <a:endParaRPr lang="fr-CA" sz="20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97311" name="Titre 1">
            <a:extLst>
              <a:ext uri="{FF2B5EF4-FFF2-40B4-BE49-F238E27FC236}">
                <a16:creationId xmlns:a16="http://schemas.microsoft.com/office/drawing/2014/main" id="{4668F8D9-52BD-4F40-A92B-CFBB8C523EF3}"/>
              </a:ext>
            </a:extLst>
          </p:cNvPr>
          <p:cNvSpPr>
            <a:spLocks noGrp="1"/>
          </p:cNvSpPr>
          <p:nvPr>
            <p:ph type="title"/>
          </p:nvPr>
        </p:nvSpPr>
        <p:spPr>
          <a:xfrm>
            <a:off x="609600" y="450057"/>
            <a:ext cx="10972800" cy="1371600"/>
          </a:xfrm>
        </p:spPr>
        <p:txBody>
          <a:bodyPr/>
          <a:lstStyle/>
          <a:p>
            <a:r>
              <a:rPr lang="en-CA" altLang="fr-FR" sz="3600" dirty="0" err="1">
                <a:solidFill>
                  <a:srgbClr val="0070C0"/>
                </a:solidFill>
                <a:latin typeface="Calibri" panose="020F0502020204030204" pitchFamily="34" charset="0"/>
                <a:cs typeface="Calibri" panose="020F0502020204030204" pitchFamily="34" charset="0"/>
              </a:rPr>
              <a:t>Quel</a:t>
            </a:r>
            <a:r>
              <a:rPr lang="en-CA" altLang="fr-FR" sz="3600" dirty="0">
                <a:solidFill>
                  <a:srgbClr val="0070C0"/>
                </a:solidFill>
                <a:latin typeface="Calibri" panose="020F0502020204030204" pitchFamily="34" charset="0"/>
                <a:cs typeface="Calibri" panose="020F0502020204030204" pitchFamily="34" charset="0"/>
              </a:rPr>
              <a:t>  </a:t>
            </a:r>
            <a:r>
              <a:rPr lang="en-CA" altLang="fr-FR" sz="3600" dirty="0" err="1">
                <a:solidFill>
                  <a:srgbClr val="0070C0"/>
                </a:solidFill>
                <a:latin typeface="Calibri" panose="020F0502020204030204" pitchFamily="34" charset="0"/>
                <a:cs typeface="Calibri" panose="020F0502020204030204" pitchFamily="34" charset="0"/>
              </a:rPr>
              <a:t>modèle</a:t>
            </a:r>
            <a:r>
              <a:rPr lang="en-CA" altLang="fr-FR" sz="3600" dirty="0">
                <a:solidFill>
                  <a:srgbClr val="0070C0"/>
                </a:solidFill>
                <a:latin typeface="Calibri" panose="020F0502020204030204" pitchFamily="34" charset="0"/>
                <a:cs typeface="Calibri" panose="020F0502020204030204" pitchFamily="34" charset="0"/>
              </a:rPr>
              <a:t> </a:t>
            </a:r>
            <a:r>
              <a:rPr lang="en-CA" altLang="fr-FR" sz="3600" dirty="0" err="1">
                <a:solidFill>
                  <a:srgbClr val="0070C0"/>
                </a:solidFill>
                <a:latin typeface="Calibri" panose="020F0502020204030204" pitchFamily="34" charset="0"/>
                <a:cs typeface="Calibri" panose="020F0502020204030204" pitchFamily="34" charset="0"/>
              </a:rPr>
              <a:t>utiliser</a:t>
            </a:r>
            <a:r>
              <a:rPr lang="en-CA" altLang="fr-FR" sz="3600" dirty="0">
                <a:solidFill>
                  <a:srgbClr val="0070C0"/>
                </a:solidFill>
                <a:latin typeface="Calibri" panose="020F0502020204030204" pitchFamily="34" charset="0"/>
                <a:cs typeface="Calibri" panose="020F0502020204030204" pitchFamily="34" charset="0"/>
              </a:rPr>
              <a:t>?</a:t>
            </a:r>
            <a:endParaRPr lang="fr-CA" altLang="fr-FR" sz="3600" dirty="0">
              <a:solidFill>
                <a:srgbClr val="0070C0"/>
              </a:solidFill>
              <a:latin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42B32E1-50E3-4F50-9883-792304D01265}"/>
              </a:ext>
            </a:extLst>
          </p:cNvPr>
          <p:cNvSpPr>
            <a:spLocks noGrp="1"/>
          </p:cNvSpPr>
          <p:nvPr>
            <p:ph idx="1"/>
          </p:nvPr>
        </p:nvSpPr>
        <p:spPr>
          <a:xfrm>
            <a:off x="1981203" y="5662613"/>
            <a:ext cx="8564563" cy="500062"/>
          </a:xfrm>
        </p:spPr>
        <p:txBody>
          <a:bodyPr/>
          <a:lstStyle/>
          <a:p>
            <a:pPr marL="0" indent="0">
              <a:buNone/>
              <a:defRPr/>
            </a:pPr>
            <a:r>
              <a:rPr lang="fr-CA" sz="1100" dirty="0">
                <a:solidFill>
                  <a:schemeClr val="bg1">
                    <a:lumMod val="65000"/>
                  </a:schemeClr>
                </a:solidFill>
              </a:rPr>
              <a:t>https://blogs.sas.com/content/subconsciousmusings/2017/04/12/machine-learning-algorithm-use/?utm_content=buffera231f&amp;utm_medium=social&amp;utm_source=linkedin.com&amp;utm_campaign=buffer</a:t>
            </a:r>
          </a:p>
        </p:txBody>
      </p:sp>
      <p:pic>
        <p:nvPicPr>
          <p:cNvPr id="99331" name="Picture 2" descr="Flow chart shows which algorithms to use when">
            <a:extLst>
              <a:ext uri="{FF2B5EF4-FFF2-40B4-BE49-F238E27FC236}">
                <a16:creationId xmlns:a16="http://schemas.microsoft.com/office/drawing/2014/main" id="{996A6A98-E70A-44B0-B10C-32472CB7D2E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981200" y="815975"/>
            <a:ext cx="82296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D6C986E-FE0D-4DB3-980D-715C5155A6E8}"/>
              </a:ext>
            </a:extLst>
          </p:cNvPr>
          <p:cNvSpPr>
            <a:spLocks noGrp="1"/>
          </p:cNvSpPr>
          <p:nvPr>
            <p:ph type="title"/>
          </p:nvPr>
        </p:nvSpPr>
        <p:spPr>
          <a:xfrm>
            <a:off x="935664" y="457200"/>
            <a:ext cx="10646735" cy="1371600"/>
          </a:xfrm>
        </p:spPr>
        <p:txBody>
          <a:bodyPr/>
          <a:lstStyle/>
          <a:p>
            <a:r>
              <a:rPr lang="fr-CA" altLang="fr-FR" sz="3600" dirty="0">
                <a:solidFill>
                  <a:srgbClr val="0070C0"/>
                </a:solidFill>
                <a:latin typeface="Calibri" panose="020F0502020204030204" pitchFamily="34" charset="0"/>
                <a:cs typeface="Calibri" panose="020F0502020204030204" pitchFamily="34" charset="0"/>
              </a:rPr>
              <a:t>Variance versus précision</a:t>
            </a:r>
          </a:p>
        </p:txBody>
      </p:sp>
      <p:pic>
        <p:nvPicPr>
          <p:cNvPr id="9219" name="Picture 2" descr="darts bias-variance image">
            <a:extLst>
              <a:ext uri="{FF2B5EF4-FFF2-40B4-BE49-F238E27FC236}">
                <a16:creationId xmlns:a16="http://schemas.microsoft.com/office/drawing/2014/main" id="{7D96C003-C4E1-4A06-8715-CAB3CE5E4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370" y="1535116"/>
            <a:ext cx="304165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a:extLst>
              <a:ext uri="{FF2B5EF4-FFF2-40B4-BE49-F238E27FC236}">
                <a16:creationId xmlns:a16="http://schemas.microsoft.com/office/drawing/2014/main" id="{4C2DA076-AD71-4DA3-875E-2BDEB246BF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3537" y="1528534"/>
            <a:ext cx="6608701" cy="272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4BCA19E-9C78-41C8-9890-7745F69652EB}"/>
              </a:ext>
            </a:extLst>
          </p:cNvPr>
          <p:cNvSpPr/>
          <p:nvPr/>
        </p:nvSpPr>
        <p:spPr>
          <a:xfrm>
            <a:off x="887378" y="6311900"/>
            <a:ext cx="2392363" cy="276225"/>
          </a:xfrm>
          <a:prstGeom prst="rect">
            <a:avLst/>
          </a:prstGeom>
        </p:spPr>
        <p:txBody>
          <a:bodyPr wrap="none">
            <a:spAutoFit/>
          </a:bodyPr>
          <a:lstStyle/>
          <a:p>
            <a:pPr eaLnBrk="1" fontAlgn="auto" hangingPunct="1">
              <a:spcBef>
                <a:spcPts val="0"/>
              </a:spcBef>
              <a:spcAft>
                <a:spcPts val="0"/>
              </a:spcAft>
              <a:defRPr/>
            </a:pPr>
            <a:r>
              <a:rPr lang="fr-CA" sz="1200" dirty="0">
                <a:solidFill>
                  <a:schemeClr val="bg1">
                    <a:lumMod val="65000"/>
                  </a:schemeClr>
                </a:solidFill>
                <a:latin typeface="Calibri" panose="020F0502020204030204"/>
                <a:cs typeface="+mn-cs"/>
              </a:rPr>
              <a:t>https://i.stack.imgur.com/fIVsR.png</a:t>
            </a:r>
          </a:p>
        </p:txBody>
      </p:sp>
      <p:sp>
        <p:nvSpPr>
          <p:cNvPr id="6" name="Rectangle 5">
            <a:extLst>
              <a:ext uri="{FF2B5EF4-FFF2-40B4-BE49-F238E27FC236}">
                <a16:creationId xmlns:a16="http://schemas.microsoft.com/office/drawing/2014/main" id="{1265CCF1-4AA3-46EA-915C-F4D75E1CD031}"/>
              </a:ext>
            </a:extLst>
          </p:cNvPr>
          <p:cNvSpPr/>
          <p:nvPr/>
        </p:nvSpPr>
        <p:spPr>
          <a:xfrm>
            <a:off x="935664" y="4054475"/>
            <a:ext cx="4526985" cy="400050"/>
          </a:xfrm>
          <a:prstGeom prst="rect">
            <a:avLst/>
          </a:prstGeom>
          <a:solidFill>
            <a:schemeClr val="bg1"/>
          </a:solidFill>
        </p:spPr>
        <p:txBody>
          <a:bodyPr wrap="square">
            <a:spAutoFit/>
          </a:bodyPr>
          <a:lstStyle/>
          <a:p>
            <a:pPr eaLnBrk="1" fontAlgn="auto" hangingPunct="1">
              <a:spcBef>
                <a:spcPts val="0"/>
              </a:spcBef>
              <a:spcAft>
                <a:spcPts val="0"/>
              </a:spcAft>
              <a:defRPr/>
            </a:pPr>
            <a:r>
              <a:rPr lang="fr-CA" sz="1000" dirty="0">
                <a:solidFill>
                  <a:schemeClr val="bg1">
                    <a:lumMod val="65000"/>
                  </a:schemeClr>
                </a:solidFill>
                <a:latin typeface="Calibri" panose="020F0502020204030204"/>
                <a:cs typeface="+mn-cs"/>
              </a:rPr>
              <a:t>http://blog.fliptop.com/blog/2015/03/02/bias-variance-and-overfitting-machine-learning-overview/</a:t>
            </a:r>
          </a:p>
        </p:txBody>
      </p:sp>
      <p:sp>
        <p:nvSpPr>
          <p:cNvPr id="7" name="Rectangle 6">
            <a:extLst>
              <a:ext uri="{FF2B5EF4-FFF2-40B4-BE49-F238E27FC236}">
                <a16:creationId xmlns:a16="http://schemas.microsoft.com/office/drawing/2014/main" id="{80938BCE-4B7E-4761-9752-E0BA466D9819}"/>
              </a:ext>
            </a:extLst>
          </p:cNvPr>
          <p:cNvSpPr/>
          <p:nvPr/>
        </p:nvSpPr>
        <p:spPr>
          <a:xfrm>
            <a:off x="935664" y="4592748"/>
            <a:ext cx="10646734" cy="1661993"/>
          </a:xfrm>
          <a:prstGeom prst="rect">
            <a:avLst/>
          </a:prstGeom>
        </p:spPr>
        <p:txBody>
          <a:bodyPr wrap="square">
            <a:spAutoFit/>
          </a:bodyPr>
          <a:lstStyle/>
          <a:p>
            <a:pPr marL="285750" indent="-285750" eaLnBrk="1" hangingPunct="1">
              <a:spcBef>
                <a:spcPts val="600"/>
              </a:spcBef>
              <a:buClr>
                <a:srgbClr val="004F8A"/>
              </a:buClr>
              <a:buSzPct val="90000"/>
              <a:buFont typeface="Wingdings" panose="05000000000000000000" pitchFamily="2" charset="2"/>
              <a:buChar char="§"/>
              <a:defRPr/>
            </a:pPr>
            <a:r>
              <a:rPr lang="fr-CA" sz="2400" dirty="0">
                <a:solidFill>
                  <a:prstClr val="black"/>
                </a:solidFill>
                <a:latin typeface="Calibri" panose="020F0502020204030204"/>
                <a:cs typeface="+mn-cs"/>
              </a:rPr>
              <a:t>Le SVM non-linéaire montre une variance plus élevée </a:t>
            </a:r>
            <a:r>
              <a:rPr lang="fr-CA" dirty="0">
                <a:solidFill>
                  <a:prstClr val="black"/>
                </a:solidFill>
                <a:latin typeface="Calibri" panose="020F0502020204030204"/>
                <a:cs typeface="+mn-cs"/>
              </a:rPr>
              <a:t>(peut être réduite par régularisation) </a:t>
            </a:r>
            <a:endParaRPr lang="fr-CA" sz="2400" dirty="0">
              <a:solidFill>
                <a:prstClr val="black"/>
              </a:solidFill>
              <a:latin typeface="Calibri" panose="020F0502020204030204"/>
              <a:cs typeface="+mn-cs"/>
            </a:endParaRPr>
          </a:p>
          <a:p>
            <a:pPr marL="285750" indent="-285750" eaLnBrk="1" hangingPunct="1">
              <a:spcBef>
                <a:spcPts val="600"/>
              </a:spcBef>
              <a:buClr>
                <a:srgbClr val="004F8A"/>
              </a:buClr>
              <a:buSzPct val="90000"/>
              <a:buFont typeface="Wingdings" panose="05000000000000000000" pitchFamily="2" charset="2"/>
              <a:buChar char="§"/>
              <a:defRPr/>
            </a:pPr>
            <a:r>
              <a:rPr lang="fr-CA" sz="2400" dirty="0">
                <a:solidFill>
                  <a:prstClr val="black"/>
                </a:solidFill>
                <a:latin typeface="Calibri" panose="020F0502020204030204"/>
                <a:cs typeface="+mn-cs"/>
              </a:rPr>
              <a:t>Le SVM linéaire montre une erreur totale (biais) plus petite </a:t>
            </a:r>
            <a:r>
              <a:rPr lang="fr-CA" sz="1400" dirty="0">
                <a:solidFill>
                  <a:schemeClr val="bg1">
                    <a:lumMod val="65000"/>
                  </a:schemeClr>
                </a:solidFill>
                <a:latin typeface="Calibri" panose="020F0502020204030204"/>
                <a:cs typeface="+mn-cs"/>
              </a:rPr>
              <a:t>(~550+325=~875 vs ~690+~50=~740)</a:t>
            </a:r>
            <a:r>
              <a:rPr lang="fr-CA" sz="2400" dirty="0">
                <a:solidFill>
                  <a:prstClr val="black"/>
                </a:solidFill>
                <a:latin typeface="Calibri" panose="020F0502020204030204"/>
                <a:cs typeface="+mn-cs"/>
              </a:rPr>
              <a:t>, mais une grande erreur pour ‘1’ comparé à ‘0’ à </a:t>
            </a:r>
            <a:r>
              <a:rPr lang="fr-CA" sz="2400" dirty="0">
                <a:solidFill>
                  <a:prstClr val="black"/>
                </a:solidFill>
                <a:latin typeface="Calibri" panose="020F0502020204030204"/>
              </a:rPr>
              <a:t>cau</a:t>
            </a:r>
            <a:r>
              <a:rPr lang="fr-CA" sz="2400" dirty="0">
                <a:solidFill>
                  <a:prstClr val="black"/>
                </a:solidFill>
                <a:latin typeface="Calibri" panose="020F0502020204030204"/>
                <a:cs typeface="+mn-cs"/>
              </a:rPr>
              <a:t>se de données déséquilibrées</a:t>
            </a:r>
          </a:p>
          <a:p>
            <a:pPr marL="800100" lvl="1" indent="-342900">
              <a:spcBef>
                <a:spcPts val="600"/>
              </a:spcBef>
              <a:buClr>
                <a:srgbClr val="004F8A"/>
              </a:buClr>
              <a:buFont typeface="Arial" panose="020B0604020202020204" pitchFamily="34" charset="0"/>
              <a:buChar char="•"/>
              <a:defRPr/>
            </a:pPr>
            <a:r>
              <a:rPr lang="fr-CA" sz="2000" dirty="0">
                <a:solidFill>
                  <a:prstClr val="black"/>
                </a:solidFill>
                <a:latin typeface="Calibri" panose="020F0502020204030204"/>
                <a:cs typeface="+mn-cs"/>
              </a:rPr>
              <a:t>Le SVM non-linéaire avec régularisation pourrait être le meilleur choix</a:t>
            </a:r>
          </a:p>
        </p:txBody>
      </p:sp>
      <p:sp>
        <p:nvSpPr>
          <p:cNvPr id="8" name="Rectangle 7">
            <a:extLst>
              <a:ext uri="{FF2B5EF4-FFF2-40B4-BE49-F238E27FC236}">
                <a16:creationId xmlns:a16="http://schemas.microsoft.com/office/drawing/2014/main" id="{34383998-A9EF-42C2-B710-82CD6ADE8CBA}"/>
              </a:ext>
            </a:extLst>
          </p:cNvPr>
          <p:cNvSpPr/>
          <p:nvPr/>
        </p:nvSpPr>
        <p:spPr>
          <a:xfrm>
            <a:off x="5462649" y="1769941"/>
            <a:ext cx="3093522" cy="261610"/>
          </a:xfrm>
          <a:prstGeom prst="rect">
            <a:avLst/>
          </a:prstGeom>
        </p:spPr>
        <p:txBody>
          <a:bodyPr wrap="square">
            <a:spAutoFit/>
          </a:bodyPr>
          <a:lstStyle/>
          <a:p>
            <a:pPr eaLnBrk="1" hangingPunct="1">
              <a:spcBef>
                <a:spcPts val="0"/>
              </a:spcBef>
              <a:spcAft>
                <a:spcPts val="0"/>
              </a:spcAft>
              <a:defRPr/>
            </a:pPr>
            <a:r>
              <a:rPr lang="fr-CA" sz="1100" dirty="0" err="1">
                <a:solidFill>
                  <a:prstClr val="black"/>
                </a:solidFill>
                <a:latin typeface="Calibri" panose="020F0502020204030204"/>
                <a:cs typeface="+mn-cs"/>
              </a:rPr>
              <a:t>SciKit</a:t>
            </a:r>
            <a:r>
              <a:rPr lang="fr-CA" sz="1100" dirty="0">
                <a:solidFill>
                  <a:prstClr val="black"/>
                </a:solidFill>
                <a:latin typeface="Calibri" panose="020F0502020204030204"/>
                <a:cs typeface="+mn-cs"/>
              </a:rPr>
              <a:t> SVC uses </a:t>
            </a:r>
            <a:r>
              <a:rPr lang="fr-CA" sz="1100" dirty="0" err="1">
                <a:solidFill>
                  <a:prstClr val="black"/>
                </a:solidFill>
                <a:latin typeface="Calibri" panose="020F0502020204030204"/>
                <a:cs typeface="+mn-cs"/>
              </a:rPr>
              <a:t>rbf</a:t>
            </a:r>
            <a:r>
              <a:rPr lang="fr-CA" sz="1100" dirty="0">
                <a:solidFill>
                  <a:prstClr val="black"/>
                </a:solidFill>
                <a:latin typeface="Calibri" panose="020F0502020204030204"/>
                <a:cs typeface="+mn-cs"/>
              </a:rPr>
              <a:t> </a:t>
            </a:r>
            <a:r>
              <a:rPr lang="fr-CA" sz="1100" dirty="0" err="1">
                <a:solidFill>
                  <a:prstClr val="black"/>
                </a:solidFill>
                <a:latin typeface="Calibri" panose="020F0502020204030204"/>
                <a:cs typeface="+mn-cs"/>
              </a:rPr>
              <a:t>kernel</a:t>
            </a:r>
            <a:r>
              <a:rPr lang="fr-CA" sz="1100" dirty="0">
                <a:solidFill>
                  <a:prstClr val="black"/>
                </a:solidFill>
                <a:latin typeface="Calibri" panose="020F0502020204030204"/>
                <a:cs typeface="+mn-cs"/>
              </a:rPr>
              <a:t> and one-vs-one </a:t>
            </a:r>
            <a:r>
              <a:rPr lang="fr-CA" sz="1100" dirty="0" err="1">
                <a:solidFill>
                  <a:prstClr val="black"/>
                </a:solidFill>
                <a:latin typeface="Calibri" panose="020F0502020204030204"/>
                <a:cs typeface="+mn-cs"/>
              </a:rPr>
              <a:t>inference</a:t>
            </a:r>
            <a:endParaRPr lang="fr-CA" sz="1100" dirty="0">
              <a:solidFill>
                <a:prstClr val="black"/>
              </a:solidFill>
              <a:latin typeface="Calibri" panose="020F0502020204030204"/>
              <a:cs typeface="+mn-cs"/>
            </a:endParaRPr>
          </a:p>
        </p:txBody>
      </p:sp>
      <p:sp>
        <p:nvSpPr>
          <p:cNvPr id="10" name="Rectangle 9">
            <a:extLst>
              <a:ext uri="{FF2B5EF4-FFF2-40B4-BE49-F238E27FC236}">
                <a16:creationId xmlns:a16="http://schemas.microsoft.com/office/drawing/2014/main" id="{ADE5358A-80A5-4F45-A908-A0C85054D610}"/>
              </a:ext>
            </a:extLst>
          </p:cNvPr>
          <p:cNvSpPr/>
          <p:nvPr/>
        </p:nvSpPr>
        <p:spPr>
          <a:xfrm>
            <a:off x="8556171" y="1769941"/>
            <a:ext cx="3592286" cy="261610"/>
          </a:xfrm>
          <a:prstGeom prst="rect">
            <a:avLst/>
          </a:prstGeom>
        </p:spPr>
        <p:txBody>
          <a:bodyPr wrap="square">
            <a:spAutoFit/>
          </a:bodyPr>
          <a:lstStyle/>
          <a:p>
            <a:pPr eaLnBrk="1" hangingPunct="1">
              <a:spcBef>
                <a:spcPts val="0"/>
              </a:spcBef>
              <a:spcAft>
                <a:spcPts val="0"/>
              </a:spcAft>
              <a:defRPr/>
            </a:pPr>
            <a:r>
              <a:rPr lang="fr-CA" sz="1100" dirty="0" err="1">
                <a:solidFill>
                  <a:prstClr val="black"/>
                </a:solidFill>
                <a:latin typeface="Calibri" panose="020F0502020204030204"/>
                <a:cs typeface="+mn-cs"/>
              </a:rPr>
              <a:t>SciKit</a:t>
            </a:r>
            <a:r>
              <a:rPr lang="fr-CA" sz="1100" dirty="0">
                <a:solidFill>
                  <a:prstClr val="black"/>
                </a:solidFill>
                <a:latin typeface="Calibri" panose="020F0502020204030204"/>
                <a:cs typeface="+mn-cs"/>
              </a:rPr>
              <a:t>  </a:t>
            </a:r>
            <a:r>
              <a:rPr lang="fr-CA" sz="1100" dirty="0" err="1">
                <a:solidFill>
                  <a:prstClr val="black"/>
                </a:solidFill>
                <a:latin typeface="Calibri" panose="020F0502020204030204"/>
                <a:cs typeface="+mn-cs"/>
              </a:rPr>
              <a:t>LinearSVC</a:t>
            </a:r>
            <a:r>
              <a:rPr lang="fr-CA" sz="1100" dirty="0">
                <a:solidFill>
                  <a:prstClr val="black"/>
                </a:solidFill>
                <a:latin typeface="Calibri" panose="020F0502020204030204"/>
                <a:cs typeface="+mn-cs"/>
              </a:rPr>
              <a:t> uses </a:t>
            </a:r>
            <a:r>
              <a:rPr lang="fr-CA" sz="1100" dirty="0" err="1">
                <a:solidFill>
                  <a:prstClr val="black"/>
                </a:solidFill>
                <a:latin typeface="Calibri" panose="020F0502020204030204"/>
                <a:cs typeface="+mn-cs"/>
              </a:rPr>
              <a:t>linear</a:t>
            </a:r>
            <a:r>
              <a:rPr lang="fr-CA" sz="1100" dirty="0">
                <a:solidFill>
                  <a:prstClr val="black"/>
                </a:solidFill>
                <a:latin typeface="Calibri" panose="020F0502020204030204"/>
                <a:cs typeface="+mn-cs"/>
              </a:rPr>
              <a:t>  </a:t>
            </a:r>
            <a:r>
              <a:rPr lang="fr-CA" sz="1100" dirty="0" err="1">
                <a:solidFill>
                  <a:prstClr val="black"/>
                </a:solidFill>
                <a:latin typeface="Calibri" panose="020F0502020204030204"/>
                <a:cs typeface="+mn-cs"/>
              </a:rPr>
              <a:t>kernel</a:t>
            </a:r>
            <a:r>
              <a:rPr lang="fr-CA" sz="1100" dirty="0">
                <a:solidFill>
                  <a:prstClr val="black"/>
                </a:solidFill>
                <a:latin typeface="Calibri" panose="020F0502020204030204"/>
                <a:cs typeface="+mn-cs"/>
              </a:rPr>
              <a:t> and one-vs-all </a:t>
            </a:r>
            <a:r>
              <a:rPr lang="fr-CA" sz="1100" dirty="0" err="1">
                <a:solidFill>
                  <a:prstClr val="black"/>
                </a:solidFill>
                <a:latin typeface="Calibri" panose="020F0502020204030204"/>
                <a:cs typeface="+mn-cs"/>
              </a:rPr>
              <a:t>inference</a:t>
            </a:r>
            <a:endParaRPr lang="fr-CA" sz="1100" dirty="0">
              <a:solidFill>
                <a:prstClr val="black"/>
              </a:solidFill>
              <a:latin typeface="Calibri" panose="020F0502020204030204"/>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8AE419F-3A3F-4D43-B242-D70BED853FC3}"/>
              </a:ext>
            </a:extLst>
          </p:cNvPr>
          <p:cNvSpPr>
            <a:spLocks noGrp="1"/>
          </p:cNvSpPr>
          <p:nvPr>
            <p:ph type="title"/>
          </p:nvPr>
        </p:nvSpPr>
        <p:spPr>
          <a:xfrm>
            <a:off x="972879" y="457200"/>
            <a:ext cx="9612571" cy="1371600"/>
          </a:xfrm>
        </p:spPr>
        <p:txBody>
          <a:bodyPr/>
          <a:lstStyle/>
          <a:p>
            <a:r>
              <a:rPr lang="fr-CA" altLang="fr-FR" sz="3600" dirty="0">
                <a:solidFill>
                  <a:srgbClr val="0070C0"/>
                </a:solidFill>
                <a:latin typeface="Calibri" panose="020F0502020204030204" pitchFamily="34" charset="0"/>
                <a:cs typeface="Calibri" panose="020F0502020204030204" pitchFamily="34" charset="0"/>
              </a:rPr>
              <a:t>Modèle de production </a:t>
            </a:r>
            <a:r>
              <a:rPr lang="fr-CA" altLang="fr-FR" sz="3600" i="1" dirty="0">
                <a:solidFill>
                  <a:srgbClr val="0070C0"/>
                </a:solidFill>
                <a:latin typeface="Calibri" panose="020F0502020204030204" pitchFamily="34" charset="0"/>
                <a:cs typeface="Calibri" panose="020F0502020204030204" pitchFamily="34" charset="0"/>
              </a:rPr>
              <a:t>vs</a:t>
            </a:r>
            <a:r>
              <a:rPr lang="fr-CA" altLang="fr-FR" sz="3600" dirty="0">
                <a:solidFill>
                  <a:srgbClr val="0070C0"/>
                </a:solidFill>
                <a:latin typeface="Calibri" panose="020F0502020204030204" pitchFamily="34" charset="0"/>
                <a:cs typeface="Calibri" panose="020F0502020204030204" pitchFamily="34" charset="0"/>
              </a:rPr>
              <a:t> état de l’art</a:t>
            </a:r>
          </a:p>
        </p:txBody>
      </p:sp>
      <p:sp>
        <p:nvSpPr>
          <p:cNvPr id="3" name="Content Placeholder 2">
            <a:extLst>
              <a:ext uri="{FF2B5EF4-FFF2-40B4-BE49-F238E27FC236}">
                <a16:creationId xmlns:a16="http://schemas.microsoft.com/office/drawing/2014/main" id="{81E75DD5-8CBC-4BDF-9E64-F1B1F2DE7C4B}"/>
              </a:ext>
            </a:extLst>
          </p:cNvPr>
          <p:cNvSpPr>
            <a:spLocks noGrp="1"/>
          </p:cNvSpPr>
          <p:nvPr>
            <p:ph idx="1"/>
          </p:nvPr>
        </p:nvSpPr>
        <p:spPr>
          <a:xfrm>
            <a:off x="972879" y="1981200"/>
            <a:ext cx="10515600" cy="4155247"/>
          </a:xfrm>
        </p:spPr>
        <p:txBody>
          <a:bodyPr>
            <a:normAutofit fontScale="92500" lnSpcReduction="20000"/>
          </a:bodyPr>
          <a:lstStyle/>
          <a:p>
            <a:pPr fontAlgn="auto">
              <a:lnSpc>
                <a:spcPct val="120000"/>
              </a:lnSpc>
              <a:spcBef>
                <a:spcPts val="600"/>
              </a:spcBef>
              <a:spcAft>
                <a:spcPts val="0"/>
              </a:spcAft>
              <a:buClr>
                <a:srgbClr val="0070C0"/>
              </a:buClr>
              <a:buSzPct val="90000"/>
              <a:buFont typeface="Wingdings" panose="05000000000000000000" pitchFamily="2" charset="2"/>
              <a:buChar char="§"/>
              <a:defRPr/>
            </a:pPr>
            <a:r>
              <a:rPr lang="fr-CA" sz="2600" dirty="0"/>
              <a:t>Un modèle de production ne vise pas nécessairement la meilleure performance.</a:t>
            </a:r>
          </a:p>
          <a:p>
            <a:pPr fontAlgn="auto">
              <a:lnSpc>
                <a:spcPct val="120000"/>
              </a:lnSpc>
              <a:spcBef>
                <a:spcPts val="600"/>
              </a:spcBef>
              <a:spcAft>
                <a:spcPts val="0"/>
              </a:spcAft>
              <a:buClr>
                <a:srgbClr val="0070C0"/>
              </a:buClr>
              <a:buSzPct val="90000"/>
              <a:buFont typeface="Wingdings" panose="05000000000000000000" pitchFamily="2" charset="2"/>
              <a:buChar char="§"/>
              <a:defRPr/>
            </a:pPr>
            <a:r>
              <a:rPr lang="fr-CA" sz="2600" dirty="0"/>
              <a:t>Se distingue par des critères applicatifs</a:t>
            </a:r>
          </a:p>
          <a:p>
            <a:pPr lvl="1" fontAlgn="auto">
              <a:lnSpc>
                <a:spcPct val="120000"/>
              </a:lnSpc>
              <a:spcBef>
                <a:spcPts val="600"/>
              </a:spcBef>
              <a:spcAft>
                <a:spcPts val="0"/>
              </a:spcAft>
              <a:defRPr/>
            </a:pPr>
            <a:r>
              <a:rPr lang="fr-CA"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Performance</a:t>
            </a:r>
            <a:r>
              <a:rPr lang="fr-CA" dirty="0">
                <a:latin typeface="Calibri" panose="020F0502020204030204" pitchFamily="34" charset="0"/>
                <a:cs typeface="Calibri" panose="020F0502020204030204" pitchFamily="34" charset="0"/>
              </a:rPr>
              <a:t> : précision/score </a:t>
            </a:r>
            <a:r>
              <a:rPr lang="fr-CA" i="1" dirty="0">
                <a:latin typeface="Calibri" panose="020F0502020204030204" pitchFamily="34" charset="0"/>
                <a:cs typeface="Calibri" panose="020F0502020204030204" pitchFamily="34" charset="0"/>
              </a:rPr>
              <a:t>F </a:t>
            </a:r>
            <a:r>
              <a:rPr lang="fr-CA" dirty="0">
                <a:latin typeface="Calibri" panose="020F0502020204030204" pitchFamily="34" charset="0"/>
                <a:cs typeface="Calibri" panose="020F0502020204030204" pitchFamily="34" charset="0"/>
              </a:rPr>
              <a:t>pour l’acceptabilité, mais aussi complexité computationnelle et ressources utilisées. </a:t>
            </a:r>
          </a:p>
          <a:p>
            <a:pPr lvl="1" fontAlgn="auto">
              <a:lnSpc>
                <a:spcPct val="120000"/>
              </a:lnSpc>
              <a:spcBef>
                <a:spcPts val="600"/>
              </a:spcBef>
              <a:spcAft>
                <a:spcPts val="0"/>
              </a:spcAft>
              <a:defRPr/>
            </a:pPr>
            <a:r>
              <a:rPr lang="fr-CA"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Explicabilité et interprétabilité </a:t>
            </a:r>
            <a:r>
              <a:rPr lang="fr-CA" dirty="0">
                <a:latin typeface="Calibri" panose="020F0502020204030204" pitchFamily="34" charset="0"/>
                <a:cs typeface="Calibri" panose="020F0502020204030204" pitchFamily="34" charset="0"/>
              </a:rPr>
              <a:t>: compréhension de la logique d’inférence, idéalement dans le langage du domaine</a:t>
            </a:r>
          </a:p>
          <a:p>
            <a:pPr lvl="1" fontAlgn="auto">
              <a:lnSpc>
                <a:spcPct val="120000"/>
              </a:lnSpc>
              <a:spcBef>
                <a:spcPts val="600"/>
              </a:spcBef>
              <a:spcAft>
                <a:spcPts val="0"/>
              </a:spcAft>
              <a:defRPr/>
            </a:pPr>
            <a:r>
              <a:rPr lang="fr-CA"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Transparence </a:t>
            </a:r>
            <a:r>
              <a:rPr lang="fr-CA" dirty="0">
                <a:latin typeface="Calibri" panose="020F0502020204030204" pitchFamily="34" charset="0"/>
                <a:cs typeface="Calibri" panose="020F0502020204030204" pitchFamily="34" charset="0"/>
              </a:rPr>
              <a:t>: suivi clair de l’opération du système et de sa sensibilité aux changements</a:t>
            </a:r>
          </a:p>
          <a:p>
            <a:pPr lvl="1" fontAlgn="auto">
              <a:lnSpc>
                <a:spcPct val="120000"/>
              </a:lnSpc>
              <a:spcBef>
                <a:spcPts val="600"/>
              </a:spcBef>
              <a:spcAft>
                <a:spcPts val="0"/>
              </a:spcAft>
              <a:defRPr/>
            </a:pPr>
            <a:r>
              <a:rPr lang="fr-CA"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Fiabilité</a:t>
            </a:r>
            <a:r>
              <a:rPr lang="fr-CA" dirty="0">
                <a:latin typeface="Calibri" panose="020F0502020204030204" pitchFamily="34" charset="0"/>
                <a:cs typeface="Calibri" panose="020F0502020204030204" pitchFamily="34" charset="0"/>
              </a:rPr>
              <a:t> : compatibilité du niveau de performance avec l’humain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73401FF-6877-44EB-97DE-0CA988118F15}"/>
              </a:ext>
            </a:extLst>
          </p:cNvPr>
          <p:cNvSpPr>
            <a:spLocks noGrp="1"/>
          </p:cNvSpPr>
          <p:nvPr>
            <p:ph type="title"/>
          </p:nvPr>
        </p:nvSpPr>
        <p:spPr>
          <a:xfrm>
            <a:off x="956930" y="457200"/>
            <a:ext cx="10625470" cy="1371600"/>
          </a:xfrm>
        </p:spPr>
        <p:txBody>
          <a:bodyPr/>
          <a:lstStyle/>
          <a:p>
            <a:r>
              <a:rPr lang="fr-CA" altLang="fr-FR" sz="3600" dirty="0">
                <a:solidFill>
                  <a:srgbClr val="0070C0"/>
                </a:solidFill>
                <a:latin typeface="Calibri" panose="020F0502020204030204" pitchFamily="34" charset="0"/>
                <a:cs typeface="Calibri" panose="020F0502020204030204" pitchFamily="34" charset="0"/>
              </a:rPr>
              <a:t>Choix d’un modèle de production</a:t>
            </a:r>
          </a:p>
        </p:txBody>
      </p:sp>
      <p:sp>
        <p:nvSpPr>
          <p:cNvPr id="11267" name="Content Placeholder 2">
            <a:extLst>
              <a:ext uri="{FF2B5EF4-FFF2-40B4-BE49-F238E27FC236}">
                <a16:creationId xmlns:a16="http://schemas.microsoft.com/office/drawing/2014/main" id="{D39297EA-9EF4-4C36-A343-C76272028CCD}"/>
              </a:ext>
            </a:extLst>
          </p:cNvPr>
          <p:cNvSpPr>
            <a:spLocks noGrp="1"/>
          </p:cNvSpPr>
          <p:nvPr>
            <p:ph idx="1"/>
          </p:nvPr>
        </p:nvSpPr>
        <p:spPr>
          <a:xfrm>
            <a:off x="956930" y="1828800"/>
            <a:ext cx="10366744" cy="3886200"/>
          </a:xfrm>
        </p:spPr>
        <p:txBody>
          <a:bodyPr/>
          <a:lstStyle/>
          <a:p>
            <a:pPr>
              <a:lnSpc>
                <a:spcPct val="100000"/>
              </a:lnSpc>
              <a:spcBef>
                <a:spcPts val="600"/>
              </a:spcBef>
              <a:buClr>
                <a:srgbClr val="0070C0"/>
              </a:buClr>
              <a:buSzPct val="90000"/>
              <a:buFont typeface="Wingdings" panose="05000000000000000000" pitchFamily="2" charset="2"/>
              <a:buChar char="§"/>
              <a:defRPr/>
            </a:pPr>
            <a:r>
              <a:rPr lang="fr-CA" altLang="fr-FR" sz="2400" dirty="0"/>
              <a:t>Doit satisfaire des contraintes « de terrain »</a:t>
            </a:r>
          </a:p>
          <a:p>
            <a:pPr lvl="1">
              <a:lnSpc>
                <a:spcPct val="100000"/>
              </a:lnSpc>
              <a:spcBef>
                <a:spcPts val="600"/>
              </a:spcBef>
            </a:pPr>
            <a:r>
              <a:rPr lang="fr-CA" altLang="fr-FR" sz="2200" dirty="0">
                <a:latin typeface="Calibri" panose="020F0502020204030204" pitchFamily="34" charset="0"/>
                <a:cs typeface="Calibri" panose="020F0502020204030204" pitchFamily="34" charset="0"/>
              </a:rPr>
              <a:t>Ressources nécessaires à l’opération : ordinateur de bureau, portable, serveur, téléphone intelligent, etc..</a:t>
            </a:r>
          </a:p>
          <a:p>
            <a:pPr lvl="1">
              <a:lnSpc>
                <a:spcPct val="100000"/>
              </a:lnSpc>
              <a:spcBef>
                <a:spcPts val="600"/>
              </a:spcBef>
            </a:pPr>
            <a:r>
              <a:rPr lang="fr-CA" altLang="fr-FR" sz="2200" dirty="0">
                <a:latin typeface="Calibri" panose="020F0502020204030204" pitchFamily="34" charset="0"/>
                <a:cs typeface="Calibri" panose="020F0502020204030204" pitchFamily="34" charset="0"/>
              </a:rPr>
              <a:t>Cycle de développement (préparation des données et  temps d’entraînement)</a:t>
            </a:r>
          </a:p>
          <a:p>
            <a:pPr lvl="1">
              <a:lnSpc>
                <a:spcPct val="100000"/>
              </a:lnSpc>
              <a:spcBef>
                <a:spcPts val="600"/>
              </a:spcBef>
            </a:pPr>
            <a:r>
              <a:rPr lang="fr-CA" altLang="fr-FR" sz="2200" dirty="0">
                <a:latin typeface="Calibri" panose="020F0502020204030204" pitchFamily="34" charset="0"/>
                <a:cs typeface="Calibri" panose="020F0502020204030204" pitchFamily="34" charset="0"/>
              </a:rPr>
              <a:t>Acceptabilité client en termes de rapidité, précision, convivialité</a:t>
            </a:r>
          </a:p>
          <a:p>
            <a:pPr lvl="1">
              <a:lnSpc>
                <a:spcPct val="100000"/>
              </a:lnSpc>
              <a:spcBef>
                <a:spcPts val="600"/>
              </a:spcBef>
            </a:pPr>
            <a:r>
              <a:rPr lang="fr-CA" altLang="fr-FR" sz="2200" dirty="0">
                <a:latin typeface="Calibri" panose="020F0502020204030204" pitchFamily="34" charset="0"/>
                <a:cs typeface="Calibri" panose="020F0502020204030204" pitchFamily="34" charset="0"/>
              </a:rPr>
              <a:t>Explicabilité</a:t>
            </a:r>
          </a:p>
          <a:p>
            <a:pPr lvl="1">
              <a:lnSpc>
                <a:spcPct val="100000"/>
              </a:lnSpc>
              <a:spcBef>
                <a:spcPts val="600"/>
              </a:spcBef>
            </a:pPr>
            <a:r>
              <a:rPr lang="fr-CA" altLang="fr-FR" sz="2200" dirty="0">
                <a:latin typeface="Calibri" panose="020F0502020204030204" pitchFamily="34" charset="0"/>
                <a:cs typeface="Calibri" panose="020F0502020204030204" pitchFamily="34" charset="0"/>
              </a:rPr>
              <a:t>Extensibilité, évolutivité et maintenabilité </a:t>
            </a:r>
          </a:p>
          <a:p>
            <a:pPr lvl="1">
              <a:lnSpc>
                <a:spcPct val="100000"/>
              </a:lnSpc>
              <a:spcBef>
                <a:spcPts val="600"/>
              </a:spcBef>
            </a:pPr>
            <a:r>
              <a:rPr lang="fr-CA" altLang="fr-FR" sz="2200" dirty="0">
                <a:latin typeface="Calibri" panose="020F0502020204030204" pitchFamily="34" charset="0"/>
                <a:cs typeface="Calibri" panose="020F0502020204030204" pitchFamily="34" charset="0"/>
              </a:rPr>
              <a:t>Paramètres à régler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6">
            <a:extLst>
              <a:ext uri="{FF2B5EF4-FFF2-40B4-BE49-F238E27FC236}">
                <a16:creationId xmlns:a16="http://schemas.microsoft.com/office/drawing/2014/main" id="{57F4E298-EE2F-4FF3-A3F4-CF2CE5F297BF}"/>
              </a:ext>
            </a:extLst>
          </p:cNvPr>
          <p:cNvSpPr>
            <a:spLocks noChangeArrowheads="1"/>
          </p:cNvSpPr>
          <p:nvPr/>
        </p:nvSpPr>
        <p:spPr bwMode="auto">
          <a:xfrm>
            <a:off x="1092994" y="1393031"/>
            <a:ext cx="10058400" cy="5117310"/>
          </a:xfrm>
          <a:prstGeom prst="rect">
            <a:avLst/>
          </a:prstGeom>
          <a:noFill/>
          <a:ln>
            <a:noFill/>
          </a:ln>
        </p:spPr>
        <p:txBody>
          <a:bodyPr/>
          <a:lstStyle/>
          <a:p>
            <a:pPr marL="400050" lvl="1" indent="-285750" eaLnBrk="1" hangingPunct="1">
              <a:spcBef>
                <a:spcPts val="0"/>
              </a:spcBef>
              <a:buClr>
                <a:srgbClr val="0070C0"/>
              </a:buClr>
              <a:buSzPct val="100000"/>
              <a:buFont typeface="Wingdings" panose="05000000000000000000" pitchFamily="2" charset="2"/>
              <a:buChar char="§"/>
              <a:defRPr/>
            </a:pPr>
            <a:r>
              <a:rPr lang="fr-CA" sz="2400" dirty="0">
                <a:solidFill>
                  <a:schemeClr val="tx2"/>
                </a:solidFill>
                <a:latin typeface="Calibri" panose="020F0502020204030204" pitchFamily="34" charset="0"/>
                <a:cs typeface="Calibri" panose="020F0502020204030204" pitchFamily="34" charset="0"/>
              </a:rPr>
              <a:t>Critères de sélection fondamentaux</a:t>
            </a:r>
          </a:p>
          <a:p>
            <a:pPr marL="114300" lvl="1" indent="7938" eaLnBrk="1" hangingPunct="1">
              <a:spcBef>
                <a:spcPts val="0"/>
              </a:spcBef>
              <a:buClr>
                <a:schemeClr val="accent2"/>
              </a:buClr>
              <a:buSzPct val="80000"/>
              <a:defRPr/>
            </a:pPr>
            <a:r>
              <a:rPr lang="fr-CA" dirty="0">
                <a:solidFill>
                  <a:schemeClr val="tx2"/>
                </a:solidFill>
                <a:latin typeface="Calibri" panose="020F0502020204030204" pitchFamily="34" charset="0"/>
                <a:cs typeface="Calibri" panose="020F0502020204030204" pitchFamily="34" charset="0"/>
              </a:rPr>
              <a:t>   </a:t>
            </a:r>
            <a:r>
              <a:rPr lang="fr-CA" dirty="0">
                <a:solidFill>
                  <a:schemeClr val="bg1">
                    <a:lumMod val="65000"/>
                  </a:schemeClr>
                </a:solidFill>
                <a:latin typeface="Calibri" panose="020F0502020204030204" pitchFamily="34" charset="0"/>
                <a:cs typeface="Calibri" panose="020F0502020204030204" pitchFamily="34" charset="0"/>
              </a:rPr>
              <a:t>(Proposés par</a:t>
            </a:r>
            <a:r>
              <a:rPr lang="fr-CA" b="1" dirty="0">
                <a:solidFill>
                  <a:schemeClr val="bg1">
                    <a:lumMod val="65000"/>
                  </a:schemeClr>
                </a:solidFill>
                <a:latin typeface="Calibri" panose="020F0502020204030204" pitchFamily="34" charset="0"/>
                <a:cs typeface="Calibri" panose="020F0502020204030204" pitchFamily="34" charset="0"/>
              </a:rPr>
              <a:t> </a:t>
            </a:r>
            <a:r>
              <a:rPr lang="fr-FR" dirty="0" err="1">
                <a:solidFill>
                  <a:schemeClr val="bg1">
                    <a:lumMod val="65000"/>
                  </a:schemeClr>
                </a:solidFill>
                <a:latin typeface="Calibri" panose="020F0502020204030204" pitchFamily="34" charset="0"/>
                <a:cs typeface="Calibri" panose="020F0502020204030204" pitchFamily="34" charset="0"/>
              </a:rPr>
              <a:t>Negnevitsky</a:t>
            </a:r>
            <a:r>
              <a:rPr lang="fr-FR" dirty="0">
                <a:solidFill>
                  <a:schemeClr val="bg1">
                    <a:lumMod val="65000"/>
                  </a:schemeClr>
                </a:solidFill>
                <a:latin typeface="Calibri" panose="020F0502020204030204" pitchFamily="34" charset="0"/>
                <a:cs typeface="Calibri" panose="020F0502020204030204" pitchFamily="34" charset="0"/>
              </a:rPr>
              <a:t>, 2002)</a:t>
            </a:r>
            <a:endParaRPr lang="fr-CA" b="1" dirty="0">
              <a:solidFill>
                <a:schemeClr val="bg1">
                  <a:lumMod val="65000"/>
                </a:schemeClr>
              </a:solidFill>
              <a:latin typeface="Calibri" panose="020F0502020204030204" pitchFamily="34" charset="0"/>
              <a:cs typeface="Calibri" panose="020F0502020204030204" pitchFamily="34" charset="0"/>
            </a:endParaRPr>
          </a:p>
          <a:p>
            <a:pPr marL="114300" lvl="1" indent="7938" eaLnBrk="1" hangingPunct="1">
              <a:spcBef>
                <a:spcPct val="20000"/>
              </a:spcBef>
              <a:buClr>
                <a:schemeClr val="accent2"/>
              </a:buClr>
              <a:buSzPct val="80000"/>
              <a:defRPr/>
            </a:pPr>
            <a:endParaRPr lang="fr-CA" dirty="0">
              <a:solidFill>
                <a:schemeClr val="tx2"/>
              </a:solidFill>
              <a:latin typeface="Calibri" panose="020F0502020204030204" pitchFamily="34" charset="0"/>
              <a:cs typeface="Calibri" panose="020F0502020204030204" pitchFamily="34" charset="0"/>
            </a:endParaRPr>
          </a:p>
          <a:p>
            <a:pPr marL="731838" lvl="2" indent="-495300" eaLnBrk="1" hangingPunct="1">
              <a:spcBef>
                <a:spcPct val="20000"/>
              </a:spcBef>
              <a:buClr>
                <a:schemeClr val="bg2"/>
              </a:buClr>
              <a:buSzPct val="65000"/>
              <a:buFont typeface="Wingdings" pitchFamily="2" charset="2"/>
              <a:buChar char="n"/>
              <a:defRPr/>
            </a:pPr>
            <a:endParaRPr lang="fr-CA" sz="800" dirty="0">
              <a:solidFill>
                <a:schemeClr val="tx2"/>
              </a:solidFill>
              <a:latin typeface="Arial" charset="0"/>
              <a:cs typeface="Arial" charset="0"/>
            </a:endParaRPr>
          </a:p>
          <a:p>
            <a:pPr marL="731838" lvl="2" indent="-495300" eaLnBrk="1" hangingPunct="1">
              <a:spcBef>
                <a:spcPct val="20000"/>
              </a:spcBef>
              <a:buClr>
                <a:schemeClr val="bg2"/>
              </a:buClr>
              <a:buSzPct val="65000"/>
              <a:defRPr/>
            </a:pPr>
            <a:endParaRPr lang="fr-CA" sz="800" dirty="0">
              <a:solidFill>
                <a:schemeClr val="tx2"/>
              </a:solidFill>
              <a:latin typeface="Arial" charset="0"/>
              <a:cs typeface="Arial" charset="0"/>
            </a:endParaRPr>
          </a:p>
          <a:p>
            <a:pPr marL="731838" lvl="2" indent="-495300" eaLnBrk="1" hangingPunct="1">
              <a:spcBef>
                <a:spcPct val="20000"/>
              </a:spcBef>
              <a:buClr>
                <a:schemeClr val="bg2"/>
              </a:buClr>
              <a:buSzPct val="65000"/>
              <a:defRPr/>
            </a:pPr>
            <a:endParaRPr lang="fr-CA" sz="800" dirty="0">
              <a:solidFill>
                <a:schemeClr val="tx2"/>
              </a:solidFill>
              <a:latin typeface="Arial" charset="0"/>
              <a:cs typeface="Arial" charset="0"/>
            </a:endParaRPr>
          </a:p>
        </p:txBody>
      </p:sp>
      <p:graphicFrame>
        <p:nvGraphicFramePr>
          <p:cNvPr id="30766" name="Group 46">
            <a:extLst>
              <a:ext uri="{FF2B5EF4-FFF2-40B4-BE49-F238E27FC236}">
                <a16:creationId xmlns:a16="http://schemas.microsoft.com/office/drawing/2014/main" id="{CB1000F9-3E56-48C0-9FAC-13426DDF7567}"/>
              </a:ext>
            </a:extLst>
          </p:cNvPr>
          <p:cNvGraphicFramePr>
            <a:graphicFrameLocks noGrp="1"/>
          </p:cNvGraphicFramePr>
          <p:nvPr>
            <p:extLst>
              <p:ext uri="{D42A27DB-BD31-4B8C-83A1-F6EECF244321}">
                <p14:modId xmlns:p14="http://schemas.microsoft.com/office/powerpoint/2010/main" val="386482588"/>
              </p:ext>
            </p:extLst>
          </p:nvPr>
        </p:nvGraphicFramePr>
        <p:xfrm>
          <a:off x="1500188" y="2128841"/>
          <a:ext cx="10058400" cy="3791871"/>
        </p:xfrm>
        <a:graphic>
          <a:graphicData uri="http://schemas.openxmlformats.org/drawingml/2006/table">
            <a:tbl>
              <a:tblPr/>
              <a:tblGrid>
                <a:gridCol w="3794759">
                  <a:extLst>
                    <a:ext uri="{9D8B030D-6E8A-4147-A177-3AD203B41FA5}">
                      <a16:colId xmlns:a16="http://schemas.microsoft.com/office/drawing/2014/main" val="20000"/>
                    </a:ext>
                  </a:extLst>
                </a:gridCol>
                <a:gridCol w="6263641">
                  <a:extLst>
                    <a:ext uri="{9D8B030D-6E8A-4147-A177-3AD203B41FA5}">
                      <a16:colId xmlns:a16="http://schemas.microsoft.com/office/drawing/2014/main" val="20001"/>
                    </a:ext>
                  </a:extLst>
                </a:gridCol>
              </a:tblGrid>
              <a:tr h="33526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800" b="0" i="0" u="none" strike="noStrike" cap="none" normalizeH="0" baseline="0" dirty="0">
                          <a:ln>
                            <a:noFill/>
                          </a:ln>
                          <a:solidFill>
                            <a:schemeClr val="tx2"/>
                          </a:solidFill>
                          <a:effectLst/>
                          <a:latin typeface="Calibri" pitchFamily="34" charset="0"/>
                          <a:cs typeface="Arial" charset="0"/>
                        </a:rPr>
                        <a:t>Caractéristique</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800" b="0" i="0" u="none" strike="noStrike" cap="none" normalizeH="0" baseline="0" dirty="0">
                          <a:ln>
                            <a:noFill/>
                          </a:ln>
                          <a:solidFill>
                            <a:schemeClr val="tx2"/>
                          </a:solidFill>
                          <a:effectLst/>
                          <a:latin typeface="Calibri" pitchFamily="34" charset="0"/>
                          <a:cs typeface="Arial" charset="0"/>
                        </a:rPr>
                        <a:t>Sens</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5549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Compréhensibilité des représentations </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Times New Roman" pitchFamily="18" charset="0"/>
                        </a:rPr>
                        <a:t>Facilité d’expliquer ou d’exploiter les connaissances représentées</a:t>
                      </a:r>
                      <a:r>
                        <a:rPr kumimoji="0" lang="en-US" sz="1600" b="0" i="0" u="none" strike="noStrike" cap="none" normalizeH="0" baseline="0" dirty="0">
                          <a:ln>
                            <a:noFill/>
                          </a:ln>
                          <a:solidFill>
                            <a:schemeClr val="tx2"/>
                          </a:solidFill>
                          <a:effectLst/>
                          <a:latin typeface="Calibri" pitchFamily="34" charset="0"/>
                          <a:cs typeface="Arial" charset="0"/>
                        </a:rPr>
                        <a:t> </a:t>
                      </a:r>
                      <a:endParaRPr kumimoji="0" lang="fr-CA" sz="1600" b="0" i="0" u="none" strike="noStrike" cap="none" normalizeH="0" baseline="0" dirty="0">
                        <a:ln>
                          <a:noFill/>
                        </a:ln>
                        <a:solidFill>
                          <a:schemeClr val="tx2"/>
                        </a:solidFill>
                        <a:effectLst/>
                        <a:latin typeface="Calibri" pitchFamily="34" charset="0"/>
                        <a:cs typeface="Arial" charset="0"/>
                      </a:endParaRP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78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Tolérance à l’incertitude</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Robustesse face à l’inconstance ou inconsistance des données</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2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Tolérance à l’imprécision</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Robustesse face aux données peu précises ou mal cernées</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61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Adaptabilité</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Aptitude d’ajustement à des données et des domaines imprévus</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3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Capacité d’apprentissage</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noProof="0" dirty="0">
                          <a:ln>
                            <a:noFill/>
                          </a:ln>
                          <a:solidFill>
                            <a:schemeClr val="tx2"/>
                          </a:solidFill>
                          <a:effectLst/>
                          <a:latin typeface="Calibri" pitchFamily="34" charset="0"/>
                          <a:cs typeface="Arial" charset="0"/>
                        </a:rPr>
                        <a:t>Aptitude d’acquérir de nouvelles connaissances</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78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Times New Roman" pitchFamily="18" charset="0"/>
                        </a:rPr>
                        <a:t>Capacité de découverte/fouille</a:t>
                      </a:r>
                      <a:r>
                        <a:rPr kumimoji="0" lang="en-US" sz="1600" b="1" i="0" u="none" strike="noStrike" cap="none" normalizeH="0" baseline="0" dirty="0">
                          <a:ln>
                            <a:noFill/>
                          </a:ln>
                          <a:solidFill>
                            <a:schemeClr val="tx2"/>
                          </a:solidFill>
                          <a:effectLst/>
                          <a:latin typeface="Calibri" pitchFamily="34" charset="0"/>
                          <a:cs typeface="Arial" charset="0"/>
                        </a:rPr>
                        <a:t> </a:t>
                      </a:r>
                      <a:endParaRPr kumimoji="0" lang="fr-CA" sz="1600" b="1" i="0" u="none" strike="noStrike" cap="none" normalizeH="0" baseline="0" dirty="0">
                        <a:ln>
                          <a:noFill/>
                        </a:ln>
                        <a:solidFill>
                          <a:schemeClr val="tx2"/>
                        </a:solidFill>
                        <a:effectLst/>
                        <a:latin typeface="Calibri" pitchFamily="34" charset="0"/>
                        <a:cs typeface="Arial" charset="0"/>
                      </a:endParaRP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Times New Roman" pitchFamily="18" charset="0"/>
                        </a:rPr>
                        <a:t>Aptitude à découvrir des connaissances enfouies ou cachées</a:t>
                      </a:r>
                      <a:r>
                        <a:rPr kumimoji="0" lang="en-US" sz="1600" b="0" i="0" u="none" strike="noStrike" cap="none" normalizeH="0" baseline="0" dirty="0">
                          <a:ln>
                            <a:noFill/>
                          </a:ln>
                          <a:solidFill>
                            <a:schemeClr val="tx2"/>
                          </a:solidFill>
                          <a:effectLst/>
                          <a:latin typeface="Calibri" pitchFamily="34" charset="0"/>
                          <a:cs typeface="Arial" charset="0"/>
                        </a:rPr>
                        <a:t> </a:t>
                      </a:r>
                      <a:endParaRPr kumimoji="0" lang="fr-CA" sz="1600" b="0" i="0" u="none" strike="noStrike" cap="none" normalizeH="0" baseline="0" dirty="0">
                        <a:ln>
                          <a:noFill/>
                        </a:ln>
                        <a:solidFill>
                          <a:schemeClr val="tx2"/>
                        </a:solidFill>
                        <a:effectLst/>
                        <a:latin typeface="Calibri" pitchFamily="34" charset="0"/>
                        <a:cs typeface="Arial" charset="0"/>
                      </a:endParaRP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78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Capacité d’explication</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Times New Roman" pitchFamily="18" charset="0"/>
                        </a:rPr>
                        <a:t>Aptitude à </a:t>
                      </a:r>
                      <a:r>
                        <a:rPr kumimoji="0" lang="fr-CA" sz="1600" b="0" i="0" u="none" strike="noStrike" cap="none" normalizeH="0" baseline="0" dirty="0">
                          <a:ln>
                            <a:noFill/>
                          </a:ln>
                          <a:solidFill>
                            <a:schemeClr val="tx2"/>
                          </a:solidFill>
                          <a:effectLst/>
                          <a:latin typeface="Calibri" pitchFamily="34" charset="0"/>
                          <a:cs typeface="Arial" charset="0"/>
                        </a:rPr>
                        <a:t>tracer un raisonnement</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78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Facilité de développement</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Simplicité et rapidité de mise en œuvre</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78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Maintenabilité</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Simplicité de la maintenance et capacité de mise à jour</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846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Support de connaissances complexes</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Capacité de représenter des connaissances complexes</a:t>
                      </a:r>
                    </a:p>
                  </a:txBody>
                  <a:tcPr marL="91425" marR="91425" marT="45713" marB="45713"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 name="Title 1">
            <a:extLst>
              <a:ext uri="{FF2B5EF4-FFF2-40B4-BE49-F238E27FC236}">
                <a16:creationId xmlns:a16="http://schemas.microsoft.com/office/drawing/2014/main" id="{0B9E4E3E-8C9E-4D76-8887-0571B9179593}"/>
              </a:ext>
            </a:extLst>
          </p:cNvPr>
          <p:cNvSpPr txBox="1">
            <a:spLocks/>
          </p:cNvSpPr>
          <p:nvPr/>
        </p:nvSpPr>
        <p:spPr>
          <a:xfrm>
            <a:off x="981547" y="548207"/>
            <a:ext cx="9612571" cy="1371600"/>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r>
              <a:rPr lang="fr-CA" altLang="fr-FR" sz="3600" kern="0" dirty="0">
                <a:solidFill>
                  <a:srgbClr val="0070C0"/>
                </a:solidFill>
                <a:latin typeface="Calibri" panose="020F0502020204030204" pitchFamily="34" charset="0"/>
                <a:cs typeface="Calibri" panose="020F0502020204030204" pitchFamily="34" charset="0"/>
              </a:rPr>
              <a:t>Choix général d’un modèle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15" name="Group 7">
            <a:extLst>
              <a:ext uri="{FF2B5EF4-FFF2-40B4-BE49-F238E27FC236}">
                <a16:creationId xmlns:a16="http://schemas.microsoft.com/office/drawing/2014/main" id="{850D71FA-167E-484D-9558-C5839C744989}"/>
              </a:ext>
            </a:extLst>
          </p:cNvPr>
          <p:cNvGraphicFramePr>
            <a:graphicFrameLocks noGrp="1"/>
          </p:cNvGraphicFramePr>
          <p:nvPr>
            <p:extLst>
              <p:ext uri="{D42A27DB-BD31-4B8C-83A1-F6EECF244321}">
                <p14:modId xmlns:p14="http://schemas.microsoft.com/office/powerpoint/2010/main" val="531943046"/>
              </p:ext>
            </p:extLst>
          </p:nvPr>
        </p:nvGraphicFramePr>
        <p:xfrm>
          <a:off x="1492249" y="1474384"/>
          <a:ext cx="9009413" cy="2773106"/>
        </p:xfrm>
        <a:graphic>
          <a:graphicData uri="http://schemas.openxmlformats.org/drawingml/2006/table">
            <a:tbl>
              <a:tblPr/>
              <a:tblGrid>
                <a:gridCol w="4045527">
                  <a:extLst>
                    <a:ext uri="{9D8B030D-6E8A-4147-A177-3AD203B41FA5}">
                      <a16:colId xmlns:a16="http://schemas.microsoft.com/office/drawing/2014/main" val="20000"/>
                    </a:ext>
                  </a:extLst>
                </a:gridCol>
                <a:gridCol w="4963886">
                  <a:extLst>
                    <a:ext uri="{9D8B030D-6E8A-4147-A177-3AD203B41FA5}">
                      <a16:colId xmlns:a16="http://schemas.microsoft.com/office/drawing/2014/main" val="20001"/>
                    </a:ext>
                  </a:extLst>
                </a:gridCol>
              </a:tblGrid>
              <a:tr h="335189">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1" i="0" u="none" strike="noStrike" cap="none" normalizeH="0" baseline="0" dirty="0">
                          <a:ln>
                            <a:noFill/>
                          </a:ln>
                          <a:solidFill>
                            <a:schemeClr val="tx2"/>
                          </a:solidFill>
                          <a:effectLst/>
                          <a:latin typeface="Calibri" pitchFamily="34" charset="0"/>
                          <a:cs typeface="Arial" charset="0"/>
                        </a:rPr>
                        <a:t>Modèle</a:t>
                      </a: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0C0C0"/>
                    </a:solidFill>
                  </a:tcPr>
                </a:tc>
                <a:tc hMerge="1">
                  <a:txBody>
                    <a:bodyPr/>
                    <a:lstStyle/>
                    <a:p>
                      <a:endParaRPr lang="fr-FR"/>
                    </a:p>
                  </a:txBody>
                  <a:tcPr/>
                </a:tc>
                <a:extLst>
                  <a:ext uri="{0D108BD9-81ED-4DB2-BD59-A6C34878D82A}">
                    <a16:rowId xmlns:a16="http://schemas.microsoft.com/office/drawing/2014/main" val="10000"/>
                  </a:ext>
                </a:extLst>
              </a:tr>
              <a:tr h="3351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1" i="0" u="none" strike="noStrike" cap="none" normalizeH="0" baseline="0" dirty="0">
                          <a:ln>
                            <a:noFill/>
                          </a:ln>
                          <a:solidFill>
                            <a:schemeClr val="tx2"/>
                          </a:solidFill>
                          <a:effectLst/>
                          <a:latin typeface="Calibri" pitchFamily="34" charset="0"/>
                          <a:cs typeface="Arial" charset="0"/>
                        </a:rPr>
                        <a:t>SE</a:t>
                      </a:r>
                      <a:r>
                        <a:rPr kumimoji="0" lang="fr-CA" sz="2000" b="0" i="0" u="none" strike="noStrike" cap="none" normalizeH="0" baseline="0" dirty="0">
                          <a:ln>
                            <a:noFill/>
                          </a:ln>
                          <a:solidFill>
                            <a:schemeClr val="tx2"/>
                          </a:solidFill>
                          <a:effectLst/>
                          <a:latin typeface="Calibri" pitchFamily="34" charset="0"/>
                          <a:cs typeface="Arial" charset="0"/>
                        </a:rPr>
                        <a:t>: système expert</a:t>
                      </a:r>
                      <a:endParaRPr kumimoji="0" lang="en-US" sz="2000" b="0" i="0" u="none" strike="noStrike" cap="none" normalizeH="0" baseline="0" dirty="0">
                        <a:ln>
                          <a:noFill/>
                        </a:ln>
                        <a:solidFill>
                          <a:schemeClr val="tx2"/>
                        </a:solidFill>
                        <a:effectLst/>
                        <a:latin typeface="Calibri" pitchFamily="34" charset="0"/>
                        <a:cs typeface="Arial" charset="0"/>
                      </a:endParaRP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1" i="0" u="none" strike="noStrike" cap="none" normalizeH="0" baseline="0" dirty="0">
                          <a:ln>
                            <a:noFill/>
                          </a:ln>
                          <a:solidFill>
                            <a:schemeClr val="tx2"/>
                          </a:solidFill>
                          <a:effectLst/>
                          <a:latin typeface="Calibri" pitchFamily="34" charset="0"/>
                          <a:cs typeface="Arial" charset="0"/>
                        </a:rPr>
                        <a:t>RN</a:t>
                      </a:r>
                      <a:r>
                        <a:rPr kumimoji="0" lang="fr-CA" sz="2000" b="0" i="0" u="none" strike="noStrike" cap="none" normalizeH="0" baseline="0" dirty="0">
                          <a:ln>
                            <a:noFill/>
                          </a:ln>
                          <a:solidFill>
                            <a:schemeClr val="tx2"/>
                          </a:solidFill>
                          <a:effectLst/>
                          <a:latin typeface="Calibri" pitchFamily="34" charset="0"/>
                          <a:cs typeface="Arial" charset="0"/>
                        </a:rPr>
                        <a:t>: réseau de neurones artificiels</a:t>
                      </a:r>
                      <a:endParaRPr kumimoji="0" lang="en-US" sz="2000" b="0" i="0" u="none" strike="noStrike" cap="none" normalizeH="0" baseline="0" dirty="0">
                        <a:ln>
                          <a:noFill/>
                        </a:ln>
                        <a:solidFill>
                          <a:schemeClr val="tx2"/>
                        </a:solidFill>
                        <a:effectLst/>
                        <a:latin typeface="Calibri" pitchFamily="34" charset="0"/>
                        <a:cs typeface="Arial" charset="0"/>
                      </a:endParaRP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351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1" i="0" u="none" strike="noStrike" cap="none" normalizeH="0" baseline="0" dirty="0">
                          <a:ln>
                            <a:noFill/>
                          </a:ln>
                          <a:solidFill>
                            <a:schemeClr val="tx2"/>
                          </a:solidFill>
                          <a:effectLst/>
                          <a:latin typeface="Calibri" pitchFamily="34" charset="0"/>
                          <a:cs typeface="Arial" charset="0"/>
                        </a:rPr>
                        <a:t>LC</a:t>
                      </a:r>
                      <a:r>
                        <a:rPr kumimoji="0" lang="fr-CA" sz="2000" b="0" i="0" u="none" strike="noStrike" cap="none" normalizeH="0" baseline="0" dirty="0">
                          <a:ln>
                            <a:noFill/>
                          </a:ln>
                          <a:solidFill>
                            <a:schemeClr val="tx2"/>
                          </a:solidFill>
                          <a:effectLst/>
                          <a:latin typeface="Calibri" pitchFamily="34" charset="0"/>
                          <a:cs typeface="Arial" charset="0"/>
                        </a:rPr>
                        <a:t>: logique classique</a:t>
                      </a:r>
                      <a:endParaRPr kumimoji="0" lang="en-US" sz="2000" b="0" i="0" u="none" strike="noStrike" cap="none" normalizeH="0" baseline="0" dirty="0">
                        <a:ln>
                          <a:noFill/>
                        </a:ln>
                        <a:solidFill>
                          <a:schemeClr val="tx2"/>
                        </a:solidFill>
                        <a:effectLst/>
                        <a:latin typeface="Calibri" pitchFamily="34" charset="0"/>
                        <a:cs typeface="Arial" charset="0"/>
                      </a:endParaRP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1" i="0" u="none" strike="noStrike" cap="none" normalizeH="0" baseline="0">
                          <a:ln>
                            <a:noFill/>
                          </a:ln>
                          <a:solidFill>
                            <a:schemeClr val="tx2"/>
                          </a:solidFill>
                          <a:effectLst/>
                          <a:latin typeface="Calibri" pitchFamily="34" charset="0"/>
                          <a:cs typeface="Arial" charset="0"/>
                        </a:rPr>
                        <a:t>AG</a:t>
                      </a:r>
                      <a:r>
                        <a:rPr kumimoji="0" lang="fr-CA" sz="2000" b="0" i="0" u="none" strike="noStrike" cap="none" normalizeH="0" baseline="0">
                          <a:ln>
                            <a:noFill/>
                          </a:ln>
                          <a:solidFill>
                            <a:schemeClr val="tx2"/>
                          </a:solidFill>
                          <a:effectLst/>
                          <a:latin typeface="Calibri" pitchFamily="34" charset="0"/>
                          <a:cs typeface="Arial" charset="0"/>
                        </a:rPr>
                        <a:t>: algorithme génétique</a:t>
                      </a:r>
                      <a:endParaRPr kumimoji="0" lang="en-US" sz="2000" b="0" i="0" u="none" strike="noStrike" cap="none" normalizeH="0" baseline="0">
                        <a:ln>
                          <a:noFill/>
                        </a:ln>
                        <a:solidFill>
                          <a:schemeClr val="tx2"/>
                        </a:solidFill>
                        <a:effectLst/>
                        <a:latin typeface="Calibri" pitchFamily="34" charset="0"/>
                        <a:cs typeface="Arial" charset="0"/>
                      </a:endParaRP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3351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1" i="0" u="none" strike="noStrike" cap="none" normalizeH="0" baseline="0" dirty="0">
                          <a:ln>
                            <a:noFill/>
                          </a:ln>
                          <a:solidFill>
                            <a:schemeClr val="tx2"/>
                          </a:solidFill>
                          <a:effectLst/>
                          <a:latin typeface="Calibri" pitchFamily="34" charset="0"/>
                          <a:cs typeface="Arial" charset="0"/>
                        </a:rPr>
                        <a:t>LF</a:t>
                      </a:r>
                      <a:r>
                        <a:rPr kumimoji="0" lang="fr-CA" sz="2000" b="0" i="0" u="none" strike="noStrike" cap="none" normalizeH="0" baseline="0" dirty="0">
                          <a:ln>
                            <a:noFill/>
                          </a:ln>
                          <a:solidFill>
                            <a:schemeClr val="tx2"/>
                          </a:solidFill>
                          <a:effectLst/>
                          <a:latin typeface="Calibri" pitchFamily="34" charset="0"/>
                          <a:cs typeface="Arial" charset="0"/>
                        </a:rPr>
                        <a:t>:  logique floue</a:t>
                      </a:r>
                      <a:endParaRPr kumimoji="0" lang="en-US" sz="2000" b="0" i="0" u="none" strike="noStrike" cap="none" normalizeH="0" baseline="0" dirty="0">
                        <a:ln>
                          <a:noFill/>
                        </a:ln>
                        <a:solidFill>
                          <a:schemeClr val="tx2"/>
                        </a:solidFill>
                        <a:effectLst/>
                        <a:latin typeface="Calibri" pitchFamily="34" charset="0"/>
                        <a:cs typeface="Arial" charset="0"/>
                      </a:endParaRP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1" i="0" u="none" strike="noStrike" cap="none" normalizeH="0" baseline="0">
                          <a:ln>
                            <a:noFill/>
                          </a:ln>
                          <a:solidFill>
                            <a:schemeClr val="tx2"/>
                          </a:solidFill>
                          <a:effectLst/>
                          <a:latin typeface="Calibri" pitchFamily="34" charset="0"/>
                          <a:cs typeface="Arial" charset="0"/>
                        </a:rPr>
                        <a:t>RB</a:t>
                      </a:r>
                      <a:r>
                        <a:rPr kumimoji="0" lang="fr-CA" sz="2000" b="0" i="0" u="none" strike="noStrike" cap="none" normalizeH="0" baseline="0">
                          <a:ln>
                            <a:noFill/>
                          </a:ln>
                          <a:solidFill>
                            <a:schemeClr val="tx2"/>
                          </a:solidFill>
                          <a:effectLst/>
                          <a:latin typeface="Calibri" pitchFamily="34" charset="0"/>
                          <a:cs typeface="Arial" charset="0"/>
                        </a:rPr>
                        <a:t>: réseau bayésien</a:t>
                      </a:r>
                      <a:endParaRPr kumimoji="0" lang="en-US" sz="2000" b="0" i="0" u="none" strike="noStrike" cap="none" normalizeH="0" baseline="0">
                        <a:ln>
                          <a:noFill/>
                        </a:ln>
                        <a:solidFill>
                          <a:schemeClr val="tx2"/>
                        </a:solidFill>
                        <a:effectLst/>
                        <a:latin typeface="Calibri" pitchFamily="34" charset="0"/>
                        <a:cs typeface="Arial" charset="0"/>
                      </a:endParaRP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1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1" i="0" u="none" strike="noStrike" cap="none" normalizeH="0" baseline="0" dirty="0">
                          <a:ln>
                            <a:noFill/>
                          </a:ln>
                          <a:solidFill>
                            <a:schemeClr val="tx2"/>
                          </a:solidFill>
                          <a:effectLst/>
                          <a:latin typeface="Calibri" pitchFamily="34" charset="0"/>
                          <a:cs typeface="Arial" charset="0"/>
                        </a:rPr>
                        <a:t>AD</a:t>
                      </a:r>
                      <a:r>
                        <a:rPr kumimoji="0" lang="fr-CA" sz="2000" b="0" i="0" u="none" strike="noStrike" cap="none" normalizeH="0" baseline="0" dirty="0">
                          <a:ln>
                            <a:noFill/>
                          </a:ln>
                          <a:solidFill>
                            <a:schemeClr val="tx2"/>
                          </a:solidFill>
                          <a:effectLst/>
                          <a:latin typeface="Calibri" pitchFamily="34" charset="0"/>
                          <a:cs typeface="Arial" charset="0"/>
                        </a:rPr>
                        <a:t>: arbres de décisions</a:t>
                      </a:r>
                      <a:endParaRPr kumimoji="0" lang="en-US" sz="2000" b="0" i="0" u="none" strike="noStrike" cap="none" normalizeH="0" baseline="0" dirty="0">
                        <a:ln>
                          <a:noFill/>
                        </a:ln>
                        <a:solidFill>
                          <a:schemeClr val="tx2"/>
                        </a:solidFill>
                        <a:effectLst/>
                        <a:latin typeface="Calibri" pitchFamily="34" charset="0"/>
                        <a:cs typeface="Arial" charset="0"/>
                      </a:endParaRP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fr-CA" sz="2000" b="1" i="0" u="none" strike="noStrike" cap="none" normalizeH="0" baseline="0" dirty="0">
                          <a:ln>
                            <a:noFill/>
                          </a:ln>
                          <a:solidFill>
                            <a:schemeClr val="tx1"/>
                          </a:solidFill>
                          <a:effectLst/>
                          <a:latin typeface="Calibri" pitchFamily="34" charset="0"/>
                          <a:cs typeface="Arial" charset="0"/>
                        </a:rPr>
                        <a:t>MM:</a:t>
                      </a:r>
                      <a:r>
                        <a:rPr kumimoji="0" lang="fr-CA" sz="2000" b="0" i="0" u="none" strike="noStrike" cap="none" normalizeH="0" baseline="0" dirty="0">
                          <a:ln>
                            <a:noFill/>
                          </a:ln>
                          <a:solidFill>
                            <a:schemeClr val="tx1"/>
                          </a:solidFill>
                          <a:effectLst/>
                          <a:latin typeface="Calibri" pitchFamily="34" charset="0"/>
                          <a:cs typeface="Arial" charset="0"/>
                        </a:rPr>
                        <a:t> modèles markoviens</a:t>
                      </a: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1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1" i="1" u="none" strike="noStrike" cap="none" normalizeH="0" baseline="0" dirty="0">
                          <a:ln>
                            <a:noFill/>
                          </a:ln>
                          <a:solidFill>
                            <a:schemeClr val="tx2"/>
                          </a:solidFill>
                          <a:effectLst/>
                          <a:latin typeface="Calibri" pitchFamily="34" charset="0"/>
                          <a:cs typeface="Arial" charset="0"/>
                        </a:rPr>
                        <a:t>ON: </a:t>
                      </a:r>
                      <a:r>
                        <a:rPr kumimoji="0" lang="fr-CA" sz="2000" b="0" i="1" u="none" strike="noStrike" cap="none" normalizeH="0" baseline="0" dirty="0">
                          <a:ln>
                            <a:noFill/>
                          </a:ln>
                          <a:solidFill>
                            <a:schemeClr val="tx2"/>
                          </a:solidFill>
                          <a:effectLst/>
                          <a:latin typeface="Calibri" pitchFamily="34" charset="0"/>
                          <a:cs typeface="Arial" charset="0"/>
                        </a:rPr>
                        <a:t>ontologies</a:t>
                      </a:r>
                      <a:endParaRPr kumimoji="0" lang="en-US" sz="2000" b="0" i="1" u="none" strike="noStrike" cap="none" normalizeH="0" baseline="0" dirty="0">
                        <a:ln>
                          <a:noFill/>
                        </a:ln>
                        <a:solidFill>
                          <a:schemeClr val="tx2"/>
                        </a:solidFill>
                        <a:effectLst/>
                        <a:latin typeface="Calibri" pitchFamily="34" charset="0"/>
                        <a:cs typeface="Arial" charset="0"/>
                      </a:endParaRP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fr-CA" sz="2000" b="1" i="1" u="none" strike="noStrike" cap="none" normalizeH="0" baseline="0" dirty="0">
                          <a:ln>
                            <a:noFill/>
                          </a:ln>
                          <a:solidFill>
                            <a:schemeClr val="tx2"/>
                          </a:solidFill>
                          <a:effectLst/>
                          <a:latin typeface="Calibri" pitchFamily="34" charset="0"/>
                          <a:cs typeface="Arial" charset="0"/>
                        </a:rPr>
                        <a:t>SC</a:t>
                      </a:r>
                      <a:r>
                        <a:rPr kumimoji="0" lang="fr-CA" sz="2000" b="0" i="1" u="none" strike="noStrike" cap="none" normalizeH="0" baseline="0" dirty="0">
                          <a:ln>
                            <a:noFill/>
                          </a:ln>
                          <a:solidFill>
                            <a:schemeClr val="tx2"/>
                          </a:solidFill>
                          <a:effectLst/>
                          <a:latin typeface="Calibri" pitchFamily="34" charset="0"/>
                          <a:cs typeface="Arial" charset="0"/>
                        </a:rPr>
                        <a:t>: schémas</a:t>
                      </a: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1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fr-CA" sz="2000" b="1" i="1" u="none" strike="noStrike" cap="none" normalizeH="0" baseline="0" dirty="0">
                          <a:ln>
                            <a:noFill/>
                          </a:ln>
                          <a:solidFill>
                            <a:schemeClr val="tx2"/>
                          </a:solidFill>
                          <a:effectLst/>
                          <a:latin typeface="Calibri" pitchFamily="34" charset="0"/>
                          <a:cs typeface="Arial" charset="0"/>
                        </a:rPr>
                        <a:t>BC</a:t>
                      </a:r>
                      <a:r>
                        <a:rPr kumimoji="0" lang="fr-CA" sz="2000" b="0" i="1" u="none" strike="noStrike" cap="none" normalizeH="0" baseline="0" dirty="0">
                          <a:ln>
                            <a:noFill/>
                          </a:ln>
                          <a:solidFill>
                            <a:schemeClr val="tx2"/>
                          </a:solidFill>
                          <a:effectLst/>
                          <a:latin typeface="Calibri" pitchFamily="34" charset="0"/>
                          <a:cs typeface="Arial" charset="0"/>
                        </a:rPr>
                        <a:t>: système à base de cas</a:t>
                      </a:r>
                      <a:endParaRPr kumimoji="0" lang="en-US" sz="2000" b="0" i="1" u="none" strike="noStrike" cap="none" normalizeH="0" baseline="0" dirty="0">
                        <a:ln>
                          <a:noFill/>
                        </a:ln>
                        <a:solidFill>
                          <a:schemeClr val="tx2"/>
                        </a:solidFill>
                        <a:effectLst/>
                        <a:latin typeface="Calibri" pitchFamily="34" charset="0"/>
                        <a:cs typeface="Arial" charset="0"/>
                      </a:endParaRP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CA" sz="2000" b="0" i="0" u="none" strike="noStrike" cap="none" normalizeH="0" baseline="0" dirty="0">
                        <a:ln>
                          <a:noFill/>
                        </a:ln>
                        <a:solidFill>
                          <a:schemeClr val="tx1"/>
                        </a:solidFill>
                        <a:effectLst/>
                        <a:latin typeface="Calibri" pitchFamily="34" charset="0"/>
                        <a:cs typeface="Arial" charset="0"/>
                      </a:endParaRPr>
                    </a:p>
                  </a:txBody>
                  <a:tcPr marT="45679" marB="45679"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273448" name="Group 40">
            <a:extLst>
              <a:ext uri="{FF2B5EF4-FFF2-40B4-BE49-F238E27FC236}">
                <a16:creationId xmlns:a16="http://schemas.microsoft.com/office/drawing/2014/main" id="{96E319E4-065F-49A0-AF7C-675F336F67A9}"/>
              </a:ext>
            </a:extLst>
          </p:cNvPr>
          <p:cNvGraphicFramePr>
            <a:graphicFrameLocks noGrp="1"/>
          </p:cNvGraphicFramePr>
          <p:nvPr>
            <p:extLst>
              <p:ext uri="{D42A27DB-BD31-4B8C-83A1-F6EECF244321}">
                <p14:modId xmlns:p14="http://schemas.microsoft.com/office/powerpoint/2010/main" val="3550719758"/>
              </p:ext>
            </p:extLst>
          </p:nvPr>
        </p:nvGraphicFramePr>
        <p:xfrm>
          <a:off x="6242956" y="4433455"/>
          <a:ext cx="4368224" cy="1676400"/>
        </p:xfrm>
        <a:graphic>
          <a:graphicData uri="http://schemas.openxmlformats.org/drawingml/2006/table">
            <a:tbl>
              <a:tblPr/>
              <a:tblGrid>
                <a:gridCol w="1832842">
                  <a:extLst>
                    <a:ext uri="{9D8B030D-6E8A-4147-A177-3AD203B41FA5}">
                      <a16:colId xmlns:a16="http://schemas.microsoft.com/office/drawing/2014/main" val="20000"/>
                    </a:ext>
                  </a:extLst>
                </a:gridCol>
                <a:gridCol w="2535382">
                  <a:extLst>
                    <a:ext uri="{9D8B030D-6E8A-4147-A177-3AD203B41FA5}">
                      <a16:colId xmlns:a16="http://schemas.microsoft.com/office/drawing/2014/main" val="20001"/>
                    </a:ext>
                  </a:extLst>
                </a:gridCol>
              </a:tblGrid>
              <a:tr h="207963">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Évaluation</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0C0C0"/>
                    </a:solidFill>
                  </a:tcPr>
                </a:tc>
                <a:tc hMerge="1">
                  <a:txBody>
                    <a:bodyPr/>
                    <a:lstStyle/>
                    <a:p>
                      <a:endParaRPr lang="fr-FR"/>
                    </a:p>
                  </a:txBody>
                  <a:tcPr/>
                </a:tc>
                <a:extLst>
                  <a:ext uri="{0D108BD9-81ED-4DB2-BD59-A6C34878D82A}">
                    <a16:rowId xmlns:a16="http://schemas.microsoft.com/office/drawing/2014/main" val="10000"/>
                  </a:ext>
                </a:extLst>
              </a:tr>
              <a:tr h="2714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 -</a:t>
                      </a:r>
                      <a:r>
                        <a:rPr kumimoji="0" lang="fr-CA" sz="1600" b="0" i="0" u="none" strike="noStrike" cap="none" normalizeH="0" baseline="0" dirty="0">
                          <a:ln>
                            <a:noFill/>
                          </a:ln>
                          <a:solidFill>
                            <a:schemeClr val="tx2"/>
                          </a:solidFill>
                          <a:effectLst/>
                          <a:latin typeface="Calibri" pitchFamily="34" charset="0"/>
                          <a:cs typeface="Arial" charset="0"/>
                        </a:rPr>
                        <a:t>:  mauvais</a:t>
                      </a:r>
                      <a:endParaRPr kumimoji="0" lang="en-US" sz="1600" b="0" i="0" u="none" strike="noStrike" cap="none" normalizeH="0" baseline="0" dirty="0">
                        <a:ln>
                          <a:noFill/>
                        </a:ln>
                        <a:solidFill>
                          <a:schemeClr val="tx2"/>
                        </a:solidFill>
                        <a:effectLst/>
                        <a:latin typeface="Calibri" pitchFamily="34"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r>
                        <a:rPr kumimoji="0" lang="en-US" sz="1600" b="1" i="0" u="none" strike="noStrike" cap="none" normalizeH="0" baseline="0" dirty="0">
                          <a:ln>
                            <a:noFill/>
                          </a:ln>
                          <a:solidFill>
                            <a:schemeClr val="tx2"/>
                          </a:solidFill>
                          <a:effectLst/>
                          <a:latin typeface="Calibri" pitchFamily="34" charset="0"/>
                          <a:cs typeface="Arial" charset="0"/>
                        </a:rPr>
                        <a:t>/</a:t>
                      </a:r>
                      <a:r>
                        <a:rPr kumimoji="0" lang="fr-CA" sz="1600" b="1" i="0" u="none" strike="noStrike" cap="none" normalizeH="0" baseline="0" dirty="0">
                          <a:ln>
                            <a:noFill/>
                          </a:ln>
                          <a:solidFill>
                            <a:schemeClr val="tx2"/>
                          </a:solidFill>
                          <a:effectLst/>
                          <a:latin typeface="Calibri" pitchFamily="34" charset="0"/>
                          <a:cs typeface="Arial" charset="0"/>
                        </a:rPr>
                        <a:t>- </a:t>
                      </a:r>
                      <a:r>
                        <a:rPr kumimoji="0" lang="fr-CA" sz="1600" b="0" i="0" u="none" strike="noStrike" cap="none" normalizeH="0" baseline="0" dirty="0">
                          <a:ln>
                            <a:noFill/>
                          </a:ln>
                          <a:solidFill>
                            <a:schemeClr val="tx2"/>
                          </a:solidFill>
                          <a:effectLst/>
                          <a:latin typeface="Calibri" pitchFamily="34" charset="0"/>
                          <a:cs typeface="Arial" charset="0"/>
                        </a:rPr>
                        <a:t>: variable selon variantes</a:t>
                      </a:r>
                      <a:endParaRPr kumimoji="0" lang="en-US" sz="1600" b="0" i="0" u="none" strike="noStrike" cap="none" normalizeH="0" baseline="0" dirty="0">
                        <a:ln>
                          <a:noFill/>
                        </a:ln>
                        <a:solidFill>
                          <a:schemeClr val="tx2"/>
                        </a:solidFill>
                        <a:effectLst/>
                        <a:latin typeface="Calibri" pitchFamily="34"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079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  - </a:t>
                      </a:r>
                      <a:r>
                        <a:rPr kumimoji="0" lang="fr-CA" sz="1600" b="0" i="0" u="none" strike="noStrike" cap="none" normalizeH="0" baseline="0" dirty="0">
                          <a:ln>
                            <a:noFill/>
                          </a:ln>
                          <a:solidFill>
                            <a:schemeClr val="tx2"/>
                          </a:solidFill>
                          <a:effectLst/>
                          <a:latin typeface="Calibri" pitchFamily="34" charset="0"/>
                          <a:cs typeface="Arial" charset="0"/>
                        </a:rPr>
                        <a:t>: plutôt mauvais</a:t>
                      </a:r>
                      <a:endParaRPr kumimoji="0" lang="en-US" sz="1600" b="0" i="0" u="none" strike="noStrike" cap="none" normalizeH="0" baseline="0" dirty="0">
                        <a:ln>
                          <a:noFill/>
                        </a:ln>
                        <a:solidFill>
                          <a:schemeClr val="tx2"/>
                        </a:solidFill>
                        <a:effectLst/>
                        <a:latin typeface="Calibri" pitchFamily="34"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CA" sz="1600" b="0" i="0" u="none" strike="noStrike" cap="none" normalizeH="0" baseline="0" dirty="0">
                        <a:ln>
                          <a:noFill/>
                        </a:ln>
                        <a:solidFill>
                          <a:schemeClr val="tx2"/>
                        </a:solidFill>
                        <a:effectLst/>
                        <a:latin typeface="Calibri" pitchFamily="34"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  +</a:t>
                      </a:r>
                      <a:r>
                        <a:rPr kumimoji="0" lang="fr-CA" sz="1600" b="0" i="0" u="none" strike="noStrike" cap="none" normalizeH="0" baseline="0" dirty="0">
                          <a:ln>
                            <a:noFill/>
                          </a:ln>
                          <a:solidFill>
                            <a:schemeClr val="tx2"/>
                          </a:solidFill>
                          <a:effectLst/>
                          <a:latin typeface="Calibri" pitchFamily="34" charset="0"/>
                          <a:cs typeface="Arial" charset="0"/>
                        </a:rPr>
                        <a:t>: plutôt bon</a:t>
                      </a:r>
                      <a:endParaRPr kumimoji="0" lang="en-US" sz="1600" b="0" i="0" u="none" strike="noStrike" cap="none" normalizeH="0" baseline="0" dirty="0">
                        <a:ln>
                          <a:noFill/>
                        </a:ln>
                        <a:solidFill>
                          <a:schemeClr val="tx2"/>
                        </a:solidFill>
                        <a:effectLst/>
                        <a:latin typeface="Calibri" pitchFamily="34"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CA" sz="1600" b="0" i="0" u="none" strike="noStrike" cap="none" normalizeH="0" baseline="0">
                        <a:ln>
                          <a:noFill/>
                        </a:ln>
                        <a:solidFill>
                          <a:schemeClr val="tx2"/>
                        </a:solidFill>
                        <a:effectLst/>
                        <a:latin typeface="Calibri" pitchFamily="34"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a:t>
                      </a:r>
                      <a:r>
                        <a:rPr kumimoji="0" lang="fr-CA" sz="1600" b="0" i="0" u="none" strike="noStrike" cap="none" normalizeH="0" baseline="0" dirty="0">
                          <a:ln>
                            <a:noFill/>
                          </a:ln>
                          <a:solidFill>
                            <a:schemeClr val="tx2"/>
                          </a:solidFill>
                          <a:effectLst/>
                          <a:latin typeface="Calibri" pitchFamily="34" charset="0"/>
                          <a:cs typeface="Arial" charset="0"/>
                        </a:rPr>
                        <a:t>: bon</a:t>
                      </a:r>
                      <a:endParaRPr kumimoji="0" lang="en-US" sz="1600" b="0" i="0" u="none" strike="noStrike" cap="none" normalizeH="0" baseline="0" dirty="0">
                        <a:ln>
                          <a:noFill/>
                        </a:ln>
                        <a:solidFill>
                          <a:schemeClr val="tx2"/>
                        </a:solidFill>
                        <a:effectLst/>
                        <a:latin typeface="Calibri" pitchFamily="34"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CA" sz="1600" b="0" i="0" u="none" strike="noStrike" cap="none" normalizeH="0" baseline="0" dirty="0">
                        <a:ln>
                          <a:noFill/>
                        </a:ln>
                        <a:solidFill>
                          <a:schemeClr val="tx2"/>
                        </a:solidFill>
                        <a:effectLst/>
                        <a:latin typeface="Calibri" pitchFamily="34"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Title 1">
            <a:extLst>
              <a:ext uri="{FF2B5EF4-FFF2-40B4-BE49-F238E27FC236}">
                <a16:creationId xmlns:a16="http://schemas.microsoft.com/office/drawing/2014/main" id="{CC1CE34B-1B81-43FA-9853-45045E472437}"/>
              </a:ext>
            </a:extLst>
          </p:cNvPr>
          <p:cNvSpPr txBox="1">
            <a:spLocks/>
          </p:cNvSpPr>
          <p:nvPr/>
        </p:nvSpPr>
        <p:spPr>
          <a:xfrm>
            <a:off x="955544" y="539539"/>
            <a:ext cx="9612571" cy="1371600"/>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r>
              <a:rPr lang="fr-CA" altLang="fr-FR" sz="3600" kern="0" dirty="0">
                <a:solidFill>
                  <a:srgbClr val="0070C0"/>
                </a:solidFill>
                <a:latin typeface="Calibri" panose="020F0502020204030204" pitchFamily="34" charset="0"/>
                <a:cs typeface="Calibri" panose="020F0502020204030204" pitchFamily="34" charset="0"/>
              </a:rPr>
              <a:t>Comparaisons de modèles			</a:t>
            </a:r>
            <a:r>
              <a:rPr lang="fr-CA" altLang="fr-FR" sz="2000" kern="0" dirty="0">
                <a:solidFill>
                  <a:schemeClr val="bg1">
                    <a:lumMod val="65000"/>
                  </a:schemeClr>
                </a:solidFill>
                <a:latin typeface="Calibri" panose="020F0502020204030204" pitchFamily="34" charset="0"/>
                <a:cs typeface="Calibri" panose="020F0502020204030204" pitchFamily="34" charset="0"/>
              </a:rPr>
              <a:t>I</a:t>
            </a:r>
            <a:endParaRPr lang="fr-CA" altLang="fr-FR" sz="3600" kern="0" dirty="0">
              <a:solidFill>
                <a:schemeClr val="bg1">
                  <a:lumMod val="65000"/>
                </a:schemeClr>
              </a:solidFill>
              <a:latin typeface="Calibri" panose="020F0502020204030204" pitchFamily="34" charset="0"/>
              <a:cs typeface="Calibri" panose="020F0502020204030204" pitchFamily="34" charset="0"/>
            </a:endParaRPr>
          </a:p>
        </p:txBody>
      </p:sp>
      <p:graphicFrame>
        <p:nvGraphicFramePr>
          <p:cNvPr id="8" name="Group 40">
            <a:extLst>
              <a:ext uri="{FF2B5EF4-FFF2-40B4-BE49-F238E27FC236}">
                <a16:creationId xmlns:a16="http://schemas.microsoft.com/office/drawing/2014/main" id="{0716CE78-1AE3-4214-A828-09BEBB1F47C7}"/>
              </a:ext>
            </a:extLst>
          </p:cNvPr>
          <p:cNvGraphicFramePr>
            <a:graphicFrameLocks noGrp="1"/>
          </p:cNvGraphicFramePr>
          <p:nvPr>
            <p:extLst>
              <p:ext uri="{D42A27DB-BD31-4B8C-83A1-F6EECF244321}">
                <p14:modId xmlns:p14="http://schemas.microsoft.com/office/powerpoint/2010/main" val="810345008"/>
              </p:ext>
            </p:extLst>
          </p:nvPr>
        </p:nvGraphicFramePr>
        <p:xfrm>
          <a:off x="1492249" y="4424886"/>
          <a:ext cx="4548249" cy="1684969"/>
        </p:xfrm>
        <a:graphic>
          <a:graphicData uri="http://schemas.openxmlformats.org/drawingml/2006/table">
            <a:tbl>
              <a:tblPr/>
              <a:tblGrid>
                <a:gridCol w="1638794">
                  <a:extLst>
                    <a:ext uri="{9D8B030D-6E8A-4147-A177-3AD203B41FA5}">
                      <a16:colId xmlns:a16="http://schemas.microsoft.com/office/drawing/2014/main" val="20000"/>
                    </a:ext>
                  </a:extLst>
                </a:gridCol>
                <a:gridCol w="2909455">
                  <a:extLst>
                    <a:ext uri="{9D8B030D-6E8A-4147-A177-3AD203B41FA5}">
                      <a16:colId xmlns:a16="http://schemas.microsoft.com/office/drawing/2014/main" val="20001"/>
                    </a:ext>
                  </a:extLst>
                </a:gridCol>
              </a:tblGrid>
              <a:tr h="294624">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Type</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C0C0C0"/>
                    </a:solidFill>
                  </a:tcPr>
                </a:tc>
                <a:tc hMerge="1">
                  <a:txBody>
                    <a:bodyPr/>
                    <a:lstStyle/>
                    <a:p>
                      <a:endParaRPr lang="fr-FR"/>
                    </a:p>
                  </a:txBody>
                  <a:tcPr/>
                </a:tc>
                <a:extLst>
                  <a:ext uri="{0D108BD9-81ED-4DB2-BD59-A6C34878D82A}">
                    <a16:rowId xmlns:a16="http://schemas.microsoft.com/office/drawing/2014/main" val="10000"/>
                  </a:ext>
                </a:extLst>
              </a:tr>
              <a:tr h="64904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Symbolique</a:t>
                      </a:r>
                      <a:endParaRPr kumimoji="0" lang="en-US" sz="1600" b="0" i="0" u="none" strike="noStrike" cap="none" normalizeH="0" baseline="0" dirty="0">
                        <a:ln>
                          <a:noFill/>
                        </a:ln>
                        <a:solidFill>
                          <a:schemeClr val="tx2"/>
                        </a:solidFill>
                        <a:effectLst/>
                        <a:latin typeface="Calibri" pitchFamily="34"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noProof="0" dirty="0">
                          <a:ln>
                            <a:noFill/>
                          </a:ln>
                          <a:solidFill>
                            <a:schemeClr val="tx2"/>
                          </a:solidFill>
                          <a:effectLst/>
                          <a:latin typeface="Calibri" pitchFamily="34" charset="0"/>
                          <a:cs typeface="Arial" charset="0"/>
                        </a:rPr>
                        <a:t>Les données </a:t>
                      </a:r>
                      <a:r>
                        <a:rPr kumimoji="0" lang="fr-CA" sz="1600" b="0" i="0" u="none" strike="noStrike" kern="1200" cap="none" normalizeH="0" baseline="0" noProof="0" dirty="0">
                          <a:ln>
                            <a:noFill/>
                          </a:ln>
                          <a:solidFill>
                            <a:schemeClr val="tx2"/>
                          </a:solidFill>
                          <a:effectLst/>
                          <a:latin typeface="Calibri" pitchFamily="34" charset="0"/>
                          <a:ea typeface="+mn-ea"/>
                          <a:cs typeface="Arial" charset="0"/>
                        </a:rPr>
                        <a:t>ont un sens en termes d’entités ou de concepts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064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1" i="0" u="none" strike="noStrike" cap="none" normalizeH="0" baseline="0" dirty="0">
                          <a:ln>
                            <a:noFill/>
                          </a:ln>
                          <a:solidFill>
                            <a:schemeClr val="tx2"/>
                          </a:solidFill>
                          <a:effectLst/>
                          <a:latin typeface="Calibri" pitchFamily="34" charset="0"/>
                          <a:cs typeface="Arial" charset="0"/>
                        </a:rPr>
                        <a:t>Sous-symbolique</a:t>
                      </a:r>
                      <a:endParaRPr kumimoji="0" lang="en-US" sz="1600" b="0" i="0" u="none" strike="noStrike" cap="none" normalizeH="0" baseline="0" dirty="0">
                        <a:ln>
                          <a:noFill/>
                        </a:ln>
                        <a:solidFill>
                          <a:schemeClr val="tx2"/>
                        </a:solidFill>
                        <a:effectLst/>
                        <a:latin typeface="Calibri" pitchFamily="34"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1600" b="0" i="0" u="none" strike="noStrike" cap="none" normalizeH="0" baseline="0" dirty="0">
                          <a:ln>
                            <a:noFill/>
                          </a:ln>
                          <a:solidFill>
                            <a:schemeClr val="tx2"/>
                          </a:solidFill>
                          <a:effectLst/>
                          <a:latin typeface="Calibri" pitchFamily="34" charset="0"/>
                          <a:cs typeface="Arial" charset="0"/>
                        </a:rPr>
                        <a:t>Les données sont à l’état brut</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E7A81A3C0CB949829F3C8DE0660B5A" ma:contentTypeVersion="14" ma:contentTypeDescription="Crée un document." ma:contentTypeScope="" ma:versionID="0334a21d4389454fee792dcc21e73adf">
  <xsd:schema xmlns:xsd="http://www.w3.org/2001/XMLSchema" xmlns:xs="http://www.w3.org/2001/XMLSchema" xmlns:p="http://schemas.microsoft.com/office/2006/metadata/properties" xmlns:ns3="aaa4918f-2795-48ac-9ed5-f13d62b5f7fb" xmlns:ns4="a8517aef-46b7-4f11-82f3-406e9df21bd5" targetNamespace="http://schemas.microsoft.com/office/2006/metadata/properties" ma:root="true" ma:fieldsID="67f64cba07281fcd82086bd3e7f34aab" ns3:_="" ns4:_="">
    <xsd:import namespace="aaa4918f-2795-48ac-9ed5-f13d62b5f7fb"/>
    <xsd:import namespace="a8517aef-46b7-4f11-82f3-406e9df21bd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4918f-2795-48ac-9ed5-f13d62b5f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517aef-46b7-4f11-82f3-406e9df21bd5"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SharingHintHash" ma:index="20"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25E9AF-00BD-41AB-A7BD-225B0A59DA8F}">
  <ds:schemaRefs>
    <ds:schemaRef ds:uri="http://schemas.microsoft.com/sharepoint/v3/contenttype/forms"/>
  </ds:schemaRefs>
</ds:datastoreItem>
</file>

<file path=customXml/itemProps2.xml><?xml version="1.0" encoding="utf-8"?>
<ds:datastoreItem xmlns:ds="http://schemas.openxmlformats.org/officeDocument/2006/customXml" ds:itemID="{2F00014C-9886-4D12-A77E-591EE8EB607C}">
  <ds:schemaRef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aaa4918f-2795-48ac-9ed5-f13d62b5f7fb"/>
    <ds:schemaRef ds:uri="http://schemas.microsoft.com/office/infopath/2007/PartnerControls"/>
    <ds:schemaRef ds:uri="http://schemas.openxmlformats.org/package/2006/metadata/core-properties"/>
    <ds:schemaRef ds:uri="a8517aef-46b7-4f11-82f3-406e9df21bd5"/>
    <ds:schemaRef ds:uri="http://purl.org/dc/terms/"/>
  </ds:schemaRefs>
</ds:datastoreItem>
</file>

<file path=customXml/itemProps3.xml><?xml version="1.0" encoding="utf-8"?>
<ds:datastoreItem xmlns:ds="http://schemas.openxmlformats.org/officeDocument/2006/customXml" ds:itemID="{611F38CB-5334-4454-8640-BBB768E92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a4918f-2795-48ac-9ed5-f13d62b5f7fb"/>
    <ds:schemaRef ds:uri="a8517aef-46b7-4f11-82f3-406e9df21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8840</TotalTime>
  <Pages>29</Pages>
  <Words>3654</Words>
  <Application>Microsoft Office PowerPoint</Application>
  <PresentationFormat>Grand écran</PresentationFormat>
  <Paragraphs>554</Paragraphs>
  <Slides>48</Slides>
  <Notes>38</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3</vt:i4>
      </vt:variant>
      <vt:variant>
        <vt:lpstr>Titres des diapositives</vt:lpstr>
      </vt:variant>
      <vt:variant>
        <vt:i4>48</vt:i4>
      </vt:variant>
    </vt:vector>
  </HeadingPairs>
  <TitlesOfParts>
    <vt:vector size="61" baseType="lpstr">
      <vt:lpstr>Aptos</vt:lpstr>
      <vt:lpstr>Aptos Display</vt:lpstr>
      <vt:lpstr>Arial</vt:lpstr>
      <vt:lpstr>Calibri</vt:lpstr>
      <vt:lpstr>Cambria Math</vt:lpstr>
      <vt:lpstr>Monotype Sorts</vt:lpstr>
      <vt:lpstr>Symbol</vt:lpstr>
      <vt:lpstr>Times New Roman</vt:lpstr>
      <vt:lpstr>Wingdings</vt:lpstr>
      <vt:lpstr>Thème Office</vt:lpstr>
      <vt:lpstr>Picture</vt:lpstr>
      <vt:lpstr>Equation</vt:lpstr>
      <vt:lpstr>Document</vt:lpstr>
      <vt:lpstr>Choix de modèle et modèles hybrides</vt:lpstr>
      <vt:lpstr>Les modèles d’apprentissage automatique ne manquent pas !</vt:lpstr>
      <vt:lpstr>Plusieurs critères à considérer</vt:lpstr>
      <vt:lpstr>Métriques de performance</vt:lpstr>
      <vt:lpstr>Variance versus précision</vt:lpstr>
      <vt:lpstr>Modèle de production vs état de l’art</vt:lpstr>
      <vt:lpstr>Choix d’un modèle de production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Types d’hybridation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Et pourquoi pas « neuroniser » un arbre de décision flou ?</vt:lpstr>
      <vt:lpstr>Présentation PowerPoint</vt:lpstr>
      <vt:lpstr>Présentation PowerPoint</vt:lpstr>
      <vt:lpstr>Quel  modèle utiliser?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AN EXPERT SYSTEM FOR ASSESSMENT OF THE SHORT TIME LOADING CAPABILITY OF TRANSMISSION LINES</dc:title>
  <dc:subject/>
  <dc:creator>Economic Research Department</dc:creator>
  <cp:keywords/>
  <dc:description/>
  <cp:lastModifiedBy>Boukadoum, A. Mounir</cp:lastModifiedBy>
  <cp:revision>560</cp:revision>
  <cp:lastPrinted>2000-06-26T05:25:28Z</cp:lastPrinted>
  <dcterms:created xsi:type="dcterms:W3CDTF">1996-08-02T08:06:14Z</dcterms:created>
  <dcterms:modified xsi:type="dcterms:W3CDTF">2025-12-01T17:27:23Z</dcterms:modified>
</cp:coreProperties>
</file>