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56"/>
  </p:notesMasterIdLst>
  <p:sldIdLst>
    <p:sldId id="279" r:id="rId2"/>
    <p:sldId id="256" r:id="rId3"/>
    <p:sldId id="280" r:id="rId4"/>
    <p:sldId id="281" r:id="rId5"/>
    <p:sldId id="282" r:id="rId6"/>
    <p:sldId id="257" r:id="rId7"/>
    <p:sldId id="283" r:id="rId8"/>
    <p:sldId id="259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66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37" r:id="rId36"/>
    <p:sldId id="276" r:id="rId37"/>
    <p:sldId id="258" r:id="rId38"/>
    <p:sldId id="260" r:id="rId39"/>
    <p:sldId id="277" r:id="rId40"/>
    <p:sldId id="261" r:id="rId41"/>
    <p:sldId id="262" r:id="rId42"/>
    <p:sldId id="263" r:id="rId43"/>
    <p:sldId id="264" r:id="rId44"/>
    <p:sldId id="265" r:id="rId45"/>
    <p:sldId id="267" r:id="rId46"/>
    <p:sldId id="268" r:id="rId47"/>
    <p:sldId id="269" r:id="rId48"/>
    <p:sldId id="270" r:id="rId49"/>
    <p:sldId id="271" r:id="rId50"/>
    <p:sldId id="272" r:id="rId51"/>
    <p:sldId id="273" r:id="rId52"/>
    <p:sldId id="274" r:id="rId53"/>
    <p:sldId id="275" r:id="rId54"/>
    <p:sldId id="278" r:id="rId55"/>
  </p:sldIdLst>
  <p:sldSz cx="12192000" cy="6858000"/>
  <p:notesSz cx="6858000" cy="9144000"/>
  <p:defaultTextStyle>
    <a:defPPr>
      <a:defRPr lang="fr-CA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547C"/>
    <a:srgbClr val="00589A"/>
    <a:srgbClr val="4D4D4D"/>
    <a:srgbClr val="A7ADC5"/>
    <a:srgbClr val="5D8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EAEE0-7728-44C3-A841-020AA81BE1EB}" v="162" dt="2025-11-24T23:57:09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8" y="49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ukadoum, A. Mounir" userId="b7bd8864-7f11-4e02-955e-45bf86893dcf" providerId="ADAL" clId="{16BE21A9-D477-4B36-B43B-2846D3E82554}"/>
    <pc:docChg chg="undo custSel addSld modSld">
      <pc:chgData name="Boukadoum, A. Mounir" userId="b7bd8864-7f11-4e02-955e-45bf86893dcf" providerId="ADAL" clId="{16BE21A9-D477-4B36-B43B-2846D3E82554}" dt="2025-11-24T23:57:09.669" v="605" actId="1076"/>
      <pc:docMkLst>
        <pc:docMk/>
      </pc:docMkLst>
      <pc:sldChg chg="modSp add">
        <pc:chgData name="Boukadoum, A. Mounir" userId="b7bd8864-7f11-4e02-955e-45bf86893dcf" providerId="ADAL" clId="{16BE21A9-D477-4B36-B43B-2846D3E82554}" dt="2025-11-23T15:53:30.949" v="4" actId="14100"/>
        <pc:sldMkLst>
          <pc:docMk/>
          <pc:sldMk cId="0" sldId="256"/>
        </pc:sldMkLst>
        <pc:spChg chg="mod">
          <ac:chgData name="Boukadoum, A. Mounir" userId="b7bd8864-7f11-4e02-955e-45bf86893dcf" providerId="ADAL" clId="{16BE21A9-D477-4B36-B43B-2846D3E82554}" dt="2025-11-23T15:53:30.949" v="4" actId="14100"/>
          <ac:spMkLst>
            <pc:docMk/>
            <pc:sldMk cId="0" sldId="256"/>
            <ac:spMk id="2" creationId="{88977C49-2954-5498-7CD8-495D260A4812}"/>
          </ac:spMkLst>
        </pc:spChg>
        <pc:spChg chg="mod">
          <ac:chgData name="Boukadoum, A. Mounir" userId="b7bd8864-7f11-4e02-955e-45bf86893dcf" providerId="ADAL" clId="{16BE21A9-D477-4B36-B43B-2846D3E82554}" dt="2025-11-23T15:53:26.076" v="3" actId="14100"/>
          <ac:spMkLst>
            <pc:docMk/>
            <pc:sldMk cId="0" sldId="256"/>
            <ac:spMk id="6146" creationId="{614C433A-B69A-33BB-CAC6-809B6D290B66}"/>
          </ac:spMkLst>
        </pc:spChg>
      </pc:sldChg>
      <pc:sldChg chg="modSp add">
        <pc:chgData name="Boukadoum, A. Mounir" userId="b7bd8864-7f11-4e02-955e-45bf86893dcf" providerId="ADAL" clId="{16BE21A9-D477-4B36-B43B-2846D3E82554}" dt="2025-11-23T15:54:43.109" v="12" actId="108"/>
        <pc:sldMkLst>
          <pc:docMk/>
          <pc:sldMk cId="0" sldId="257"/>
        </pc:sldMkLst>
        <pc:spChg chg="mod">
          <ac:chgData name="Boukadoum, A. Mounir" userId="b7bd8864-7f11-4e02-955e-45bf86893dcf" providerId="ADAL" clId="{16BE21A9-D477-4B36-B43B-2846D3E82554}" dt="2025-11-23T15:54:43.109" v="12" actId="108"/>
          <ac:spMkLst>
            <pc:docMk/>
            <pc:sldMk cId="0" sldId="257"/>
            <ac:spMk id="10242" creationId="{6CDCDC7C-46FC-0E79-A026-4E66B6943BE7}"/>
          </ac:spMkLst>
        </pc:spChg>
      </pc:sldChg>
      <pc:sldChg chg="modSp mod">
        <pc:chgData name="Boukadoum, A. Mounir" userId="b7bd8864-7f11-4e02-955e-45bf86893dcf" providerId="ADAL" clId="{16BE21A9-D477-4B36-B43B-2846D3E82554}" dt="2025-11-24T23:10:33.111" v="155" actId="12"/>
        <pc:sldMkLst>
          <pc:docMk/>
          <pc:sldMk cId="0" sldId="258"/>
        </pc:sldMkLst>
        <pc:spChg chg="mod">
          <ac:chgData name="Boukadoum, A. Mounir" userId="b7bd8864-7f11-4e02-955e-45bf86893dcf" providerId="ADAL" clId="{16BE21A9-D477-4B36-B43B-2846D3E82554}" dt="2025-11-24T23:10:33.111" v="155" actId="12"/>
          <ac:spMkLst>
            <pc:docMk/>
            <pc:sldMk cId="0" sldId="258"/>
            <ac:spMk id="13314" creationId="{E072C896-B2C3-54C9-0D43-8CADE131761B}"/>
          </ac:spMkLst>
        </pc:spChg>
        <pc:spChg chg="mod">
          <ac:chgData name="Boukadoum, A. Mounir" userId="b7bd8864-7f11-4e02-955e-45bf86893dcf" providerId="ADAL" clId="{16BE21A9-D477-4B36-B43B-2846D3E82554}" dt="2025-11-24T23:05:50.534" v="138" actId="14100"/>
          <ac:spMkLst>
            <pc:docMk/>
            <pc:sldMk cId="0" sldId="258"/>
            <ac:spMk id="13315" creationId="{F2792A6A-62B7-22D7-ACCD-4C2FDC1C4632}"/>
          </ac:spMkLst>
        </pc:spChg>
      </pc:sldChg>
      <pc:sldChg chg="modSp add">
        <pc:chgData name="Boukadoum, A. Mounir" userId="b7bd8864-7f11-4e02-955e-45bf86893dcf" providerId="ADAL" clId="{16BE21A9-D477-4B36-B43B-2846D3E82554}" dt="2025-11-23T15:55:00.503" v="14" actId="108"/>
        <pc:sldMkLst>
          <pc:docMk/>
          <pc:sldMk cId="0" sldId="259"/>
        </pc:sldMkLst>
        <pc:spChg chg="mod">
          <ac:chgData name="Boukadoum, A. Mounir" userId="b7bd8864-7f11-4e02-955e-45bf86893dcf" providerId="ADAL" clId="{16BE21A9-D477-4B36-B43B-2846D3E82554}" dt="2025-11-23T15:55:00.503" v="14" actId="108"/>
          <ac:spMkLst>
            <pc:docMk/>
            <pc:sldMk cId="0" sldId="259"/>
            <ac:spMk id="12290" creationId="{E4AEB51D-09C7-8EC9-21CB-F6FD289BC2A8}"/>
          </ac:spMkLst>
        </pc:spChg>
      </pc:sldChg>
      <pc:sldChg chg="modSp mod">
        <pc:chgData name="Boukadoum, A. Mounir" userId="b7bd8864-7f11-4e02-955e-45bf86893dcf" providerId="ADAL" clId="{16BE21A9-D477-4B36-B43B-2846D3E82554}" dt="2025-11-24T23:12:24.064" v="191" actId="115"/>
        <pc:sldMkLst>
          <pc:docMk/>
          <pc:sldMk cId="0" sldId="260"/>
        </pc:sldMkLst>
        <pc:spChg chg="mod">
          <ac:chgData name="Boukadoum, A. Mounir" userId="b7bd8864-7f11-4e02-955e-45bf86893dcf" providerId="ADAL" clId="{16BE21A9-D477-4B36-B43B-2846D3E82554}" dt="2025-11-24T23:12:24.064" v="191" actId="115"/>
          <ac:spMkLst>
            <pc:docMk/>
            <pc:sldMk cId="0" sldId="260"/>
            <ac:spMk id="6146" creationId="{6E0401BD-D01C-7F94-E1FD-91BD3DE7888E}"/>
          </ac:spMkLst>
        </pc:spChg>
        <pc:spChg chg="mod">
          <ac:chgData name="Boukadoum, A. Mounir" userId="b7bd8864-7f11-4e02-955e-45bf86893dcf" providerId="ADAL" clId="{16BE21A9-D477-4B36-B43B-2846D3E82554}" dt="2025-11-24T23:11:33.309" v="172" actId="108"/>
          <ac:spMkLst>
            <pc:docMk/>
            <pc:sldMk cId="0" sldId="260"/>
            <ac:spMk id="14338" creationId="{DE5B258D-57E1-D28B-4819-9C963B6CAE3E}"/>
          </ac:spMkLst>
        </pc:spChg>
        <pc:spChg chg="mod">
          <ac:chgData name="Boukadoum, A. Mounir" userId="b7bd8864-7f11-4e02-955e-45bf86893dcf" providerId="ADAL" clId="{16BE21A9-D477-4B36-B43B-2846D3E82554}" dt="2025-11-24T23:11:41.660" v="173" actId="5793"/>
          <ac:spMkLst>
            <pc:docMk/>
            <pc:sldMk cId="0" sldId="260"/>
            <ac:spMk id="14340" creationId="{1E52F858-7F44-5206-F85B-EA60AB8FFD84}"/>
          </ac:spMkLst>
        </pc:spChg>
      </pc:sldChg>
      <pc:sldChg chg="addSp modSp mod">
        <pc:chgData name="Boukadoum, A. Mounir" userId="b7bd8864-7f11-4e02-955e-45bf86893dcf" providerId="ADAL" clId="{16BE21A9-D477-4B36-B43B-2846D3E82554}" dt="2025-11-24T23:32:32.318" v="404" actId="6549"/>
        <pc:sldMkLst>
          <pc:docMk/>
          <pc:sldMk cId="0" sldId="261"/>
        </pc:sldMkLst>
        <pc:spChg chg="add mod">
          <ac:chgData name="Boukadoum, A. Mounir" userId="b7bd8864-7f11-4e02-955e-45bf86893dcf" providerId="ADAL" clId="{16BE21A9-D477-4B36-B43B-2846D3E82554}" dt="2025-11-24T23:32:04.603" v="394" actId="14100"/>
          <ac:spMkLst>
            <pc:docMk/>
            <pc:sldMk cId="0" sldId="261"/>
            <ac:spMk id="3" creationId="{A07D5119-470F-1656-39C7-765EC2410B30}"/>
          </ac:spMkLst>
        </pc:spChg>
        <pc:spChg chg="mod">
          <ac:chgData name="Boukadoum, A. Mounir" userId="b7bd8864-7f11-4e02-955e-45bf86893dcf" providerId="ADAL" clId="{16BE21A9-D477-4B36-B43B-2846D3E82554}" dt="2025-11-24T23:32:32.318" v="404" actId="6549"/>
          <ac:spMkLst>
            <pc:docMk/>
            <pc:sldMk cId="0" sldId="261"/>
            <ac:spMk id="7170" creationId="{25A66486-6508-61F8-77E8-E0E9229E87C1}"/>
          </ac:spMkLst>
        </pc:spChg>
      </pc:sldChg>
      <pc:sldChg chg="addSp modSp mod">
        <pc:chgData name="Boukadoum, A. Mounir" userId="b7bd8864-7f11-4e02-955e-45bf86893dcf" providerId="ADAL" clId="{16BE21A9-D477-4B36-B43B-2846D3E82554}" dt="2025-11-24T23:35:54.309" v="431" actId="108"/>
        <pc:sldMkLst>
          <pc:docMk/>
          <pc:sldMk cId="0" sldId="262"/>
        </pc:sldMkLst>
        <pc:spChg chg="add mod">
          <ac:chgData name="Boukadoum, A. Mounir" userId="b7bd8864-7f11-4e02-955e-45bf86893dcf" providerId="ADAL" clId="{16BE21A9-D477-4B36-B43B-2846D3E82554}" dt="2025-11-24T23:20:11.115" v="283" actId="571"/>
          <ac:spMkLst>
            <pc:docMk/>
            <pc:sldMk cId="0" sldId="262"/>
            <ac:spMk id="2" creationId="{1AC012BF-D9B4-9A6B-B438-948D6EFBA939}"/>
          </ac:spMkLst>
        </pc:spChg>
        <pc:spChg chg="add mod">
          <ac:chgData name="Boukadoum, A. Mounir" userId="b7bd8864-7f11-4e02-955e-45bf86893dcf" providerId="ADAL" clId="{16BE21A9-D477-4B36-B43B-2846D3E82554}" dt="2025-11-24T23:23:58.855" v="332" actId="14100"/>
          <ac:spMkLst>
            <pc:docMk/>
            <pc:sldMk cId="0" sldId="262"/>
            <ac:spMk id="4" creationId="{B9DC2009-5186-63BC-6B91-6CBAF2A2E134}"/>
          </ac:spMkLst>
        </pc:spChg>
        <pc:spChg chg="mod">
          <ac:chgData name="Boukadoum, A. Mounir" userId="b7bd8864-7f11-4e02-955e-45bf86893dcf" providerId="ADAL" clId="{16BE21A9-D477-4B36-B43B-2846D3E82554}" dt="2025-11-24T23:35:54.309" v="431" actId="108"/>
          <ac:spMkLst>
            <pc:docMk/>
            <pc:sldMk cId="0" sldId="262"/>
            <ac:spMk id="23554" creationId="{E82ADB0D-A8AD-1393-B1C6-245BDD519CC9}"/>
          </ac:spMkLst>
        </pc:spChg>
      </pc:sldChg>
      <pc:sldChg chg="addSp delSp modSp mod">
        <pc:chgData name="Boukadoum, A. Mounir" userId="b7bd8864-7f11-4e02-955e-45bf86893dcf" providerId="ADAL" clId="{16BE21A9-D477-4B36-B43B-2846D3E82554}" dt="2025-11-24T23:36:12.637" v="433" actId="14100"/>
        <pc:sldMkLst>
          <pc:docMk/>
          <pc:sldMk cId="0" sldId="263"/>
        </pc:sldMkLst>
        <pc:spChg chg="add del mod">
          <ac:chgData name="Boukadoum, A. Mounir" userId="b7bd8864-7f11-4e02-955e-45bf86893dcf" providerId="ADAL" clId="{16BE21A9-D477-4B36-B43B-2846D3E82554}" dt="2025-11-24T23:17:01.862" v="227" actId="478"/>
          <ac:spMkLst>
            <pc:docMk/>
            <pc:sldMk cId="0" sldId="263"/>
            <ac:spMk id="3" creationId="{78CE4EA1-011B-286E-81D9-AA57B08F9710}"/>
          </ac:spMkLst>
        </pc:spChg>
        <pc:spChg chg="add mod">
          <ac:chgData name="Boukadoum, A. Mounir" userId="b7bd8864-7f11-4e02-955e-45bf86893dcf" providerId="ADAL" clId="{16BE21A9-D477-4B36-B43B-2846D3E82554}" dt="2025-11-24T23:36:12.637" v="433" actId="14100"/>
          <ac:spMkLst>
            <pc:docMk/>
            <pc:sldMk cId="0" sldId="263"/>
            <ac:spMk id="5" creationId="{2361FFFE-A961-A6D4-FE3E-4A1C323F4F76}"/>
          </ac:spMkLst>
        </pc:spChg>
        <pc:spChg chg="mod">
          <ac:chgData name="Boukadoum, A. Mounir" userId="b7bd8864-7f11-4e02-955e-45bf86893dcf" providerId="ADAL" clId="{16BE21A9-D477-4B36-B43B-2846D3E82554}" dt="2025-11-24T23:36:10.121" v="432" actId="14100"/>
          <ac:spMkLst>
            <pc:docMk/>
            <pc:sldMk cId="0" sldId="263"/>
            <ac:spMk id="24578" creationId="{C4F5BB8B-7389-AA42-663C-4B152EA007B7}"/>
          </ac:spMkLst>
        </pc:spChg>
      </pc:sldChg>
      <pc:sldChg chg="modSp mod">
        <pc:chgData name="Boukadoum, A. Mounir" userId="b7bd8864-7f11-4e02-955e-45bf86893dcf" providerId="ADAL" clId="{16BE21A9-D477-4B36-B43B-2846D3E82554}" dt="2025-11-24T23:24:56.890" v="342" actId="14100"/>
        <pc:sldMkLst>
          <pc:docMk/>
          <pc:sldMk cId="0" sldId="264"/>
        </pc:sldMkLst>
        <pc:spChg chg="mod">
          <ac:chgData name="Boukadoum, A. Mounir" userId="b7bd8864-7f11-4e02-955e-45bf86893dcf" providerId="ADAL" clId="{16BE21A9-D477-4B36-B43B-2846D3E82554}" dt="2025-11-24T23:24:56.890" v="342" actId="14100"/>
          <ac:spMkLst>
            <pc:docMk/>
            <pc:sldMk cId="0" sldId="264"/>
            <ac:spMk id="10242" creationId="{CE1C067D-5751-EE2B-9AEE-5C100C8DFB69}"/>
          </ac:spMkLst>
        </pc:spChg>
        <pc:graphicFrameChg chg="mod">
          <ac:chgData name="Boukadoum, A. Mounir" userId="b7bd8864-7f11-4e02-955e-45bf86893dcf" providerId="ADAL" clId="{16BE21A9-D477-4B36-B43B-2846D3E82554}" dt="2025-11-24T23:15:56.317" v="216" actId="1035"/>
          <ac:graphicFrameMkLst>
            <pc:docMk/>
            <pc:sldMk cId="0" sldId="264"/>
            <ac:graphicFrameMk id="20483" creationId="{775E9774-A775-53D7-4904-5967C0596856}"/>
          </ac:graphicFrameMkLst>
        </pc:graphicFrameChg>
      </pc:sldChg>
      <pc:sldChg chg="modSp mod">
        <pc:chgData name="Boukadoum, A. Mounir" userId="b7bd8864-7f11-4e02-955e-45bf86893dcf" providerId="ADAL" clId="{16BE21A9-D477-4B36-B43B-2846D3E82554}" dt="2025-11-24T23:38:20.892" v="458" actId="948"/>
        <pc:sldMkLst>
          <pc:docMk/>
          <pc:sldMk cId="0" sldId="265"/>
        </pc:sldMkLst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10" creationId="{1544A920-0FB9-AAEB-5897-8EF57DC02A00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13" creationId="{FE31FEA3-5991-15D4-49B7-B18DAE175D1F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19" creationId="{EEDF98F4-F634-F92B-C54A-7DB778622963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20" creationId="{9D7086B0-8789-C69D-AA5C-BE84BCFD5119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23" creationId="{241BF98A-DAAD-E4A5-23AF-8299B3089777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52" creationId="{2E5379AC-770F-609A-4E72-660C4AB99238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55" creationId="{DA69F698-8878-3F85-0F3D-30E3951E1F3A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56" creationId="{8936F24A-E0AE-F8DB-1025-DED6FDB044DD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59" creationId="{99FB7AA9-EB0C-ACAB-7857-85D88CF5FDA1}"/>
          </ac:spMkLst>
        </pc:spChg>
        <pc:spChg chg="mod">
          <ac:chgData name="Boukadoum, A. Mounir" userId="b7bd8864-7f11-4e02-955e-45bf86893dcf" providerId="ADAL" clId="{16BE21A9-D477-4B36-B43B-2846D3E82554}" dt="2025-11-24T23:37:54.257" v="454" actId="1038"/>
          <ac:spMkLst>
            <pc:docMk/>
            <pc:sldMk cId="0" sldId="265"/>
            <ac:spMk id="21578" creationId="{C6C66401-4274-E4D7-A967-7E4661B908A6}"/>
          </ac:spMkLst>
        </pc:spChg>
        <pc:spChg chg="mod">
          <ac:chgData name="Boukadoum, A. Mounir" userId="b7bd8864-7f11-4e02-955e-45bf86893dcf" providerId="ADAL" clId="{16BE21A9-D477-4B36-B43B-2846D3E82554}" dt="2025-11-24T23:25:02.710" v="343" actId="108"/>
          <ac:spMkLst>
            <pc:docMk/>
            <pc:sldMk cId="0" sldId="265"/>
            <ac:spMk id="25602" creationId="{F380201E-B796-385E-D80D-F470E23FD17B}"/>
          </ac:spMkLst>
        </pc:spChg>
        <pc:spChg chg="mod">
          <ac:chgData name="Boukadoum, A. Mounir" userId="b7bd8864-7f11-4e02-955e-45bf86893dcf" providerId="ADAL" clId="{16BE21A9-D477-4B36-B43B-2846D3E82554}" dt="2025-11-24T23:38:20.892" v="458" actId="948"/>
          <ac:spMkLst>
            <pc:docMk/>
            <pc:sldMk cId="0" sldId="265"/>
            <ac:spMk id="25603" creationId="{A937D6F1-277C-B21F-2B0E-5D5B40F3E41A}"/>
          </ac:spMkLst>
        </pc:spChg>
      </pc:sldChg>
      <pc:sldChg chg="add">
        <pc:chgData name="Boukadoum, A. Mounir" userId="b7bd8864-7f11-4e02-955e-45bf86893dcf" providerId="ADAL" clId="{16BE21A9-D477-4B36-B43B-2846D3E82554}" dt="2025-11-23T15:52:50.580" v="0"/>
        <pc:sldMkLst>
          <pc:docMk/>
          <pc:sldMk cId="0" sldId="266"/>
        </pc:sldMkLst>
      </pc:sldChg>
      <pc:sldChg chg="addSp modSp mod">
        <pc:chgData name="Boukadoum, A. Mounir" userId="b7bd8864-7f11-4e02-955e-45bf86893dcf" providerId="ADAL" clId="{16BE21A9-D477-4B36-B43B-2846D3E82554}" dt="2025-11-24T23:38:54.044" v="459" actId="108"/>
        <pc:sldMkLst>
          <pc:docMk/>
          <pc:sldMk cId="0" sldId="267"/>
        </pc:sldMkLst>
        <pc:spChg chg="add mod">
          <ac:chgData name="Boukadoum, A. Mounir" userId="b7bd8864-7f11-4e02-955e-45bf86893dcf" providerId="ADAL" clId="{16BE21A9-D477-4B36-B43B-2846D3E82554}" dt="2025-11-24T23:26:12.666" v="356" actId="14100"/>
          <ac:spMkLst>
            <pc:docMk/>
            <pc:sldMk cId="0" sldId="267"/>
            <ac:spMk id="3" creationId="{7F499B67-0698-FA9D-5129-0475E3A546C2}"/>
          </ac:spMkLst>
        </pc:spChg>
        <pc:spChg chg="mod">
          <ac:chgData name="Boukadoum, A. Mounir" userId="b7bd8864-7f11-4e02-955e-45bf86893dcf" providerId="ADAL" clId="{16BE21A9-D477-4B36-B43B-2846D3E82554}" dt="2025-11-24T23:38:54.044" v="459" actId="108"/>
          <ac:spMkLst>
            <pc:docMk/>
            <pc:sldMk cId="0" sldId="267"/>
            <ac:spMk id="22530" creationId="{DF04DE9D-BFFD-F247-6956-21317464B46E}"/>
          </ac:spMkLst>
        </pc:spChg>
      </pc:sldChg>
      <pc:sldChg chg="addSp modSp mod">
        <pc:chgData name="Boukadoum, A. Mounir" userId="b7bd8864-7f11-4e02-955e-45bf86893dcf" providerId="ADAL" clId="{16BE21A9-D477-4B36-B43B-2846D3E82554}" dt="2025-11-24T23:39:25.400" v="468" actId="20577"/>
        <pc:sldMkLst>
          <pc:docMk/>
          <pc:sldMk cId="0" sldId="268"/>
        </pc:sldMkLst>
        <pc:spChg chg="add mod">
          <ac:chgData name="Boukadoum, A. Mounir" userId="b7bd8864-7f11-4e02-955e-45bf86893dcf" providerId="ADAL" clId="{16BE21A9-D477-4B36-B43B-2846D3E82554}" dt="2025-11-24T23:39:25.400" v="468" actId="20577"/>
          <ac:spMkLst>
            <pc:docMk/>
            <pc:sldMk cId="0" sldId="268"/>
            <ac:spMk id="3" creationId="{5FE58F83-8E26-39D2-C860-F56E0E3541F1}"/>
          </ac:spMkLst>
        </pc:spChg>
        <pc:spChg chg="mod">
          <ac:chgData name="Boukadoum, A. Mounir" userId="b7bd8864-7f11-4e02-955e-45bf86893dcf" providerId="ADAL" clId="{16BE21A9-D477-4B36-B43B-2846D3E82554}" dt="2025-11-24T23:39:02.635" v="460" actId="108"/>
          <ac:spMkLst>
            <pc:docMk/>
            <pc:sldMk cId="0" sldId="268"/>
            <ac:spMk id="23554" creationId="{09AD9A13-80B7-107E-CEE7-A43DA9773771}"/>
          </ac:spMkLst>
        </pc:spChg>
      </pc:sldChg>
      <pc:sldChg chg="modSp mod">
        <pc:chgData name="Boukadoum, A. Mounir" userId="b7bd8864-7f11-4e02-955e-45bf86893dcf" providerId="ADAL" clId="{16BE21A9-D477-4B36-B43B-2846D3E82554}" dt="2025-11-24T23:40:17.892" v="473" actId="108"/>
        <pc:sldMkLst>
          <pc:docMk/>
          <pc:sldMk cId="0" sldId="269"/>
        </pc:sldMkLst>
        <pc:spChg chg="mod">
          <ac:chgData name="Boukadoum, A. Mounir" userId="b7bd8864-7f11-4e02-955e-45bf86893dcf" providerId="ADAL" clId="{16BE21A9-D477-4B36-B43B-2846D3E82554}" dt="2025-11-24T23:27:28.028" v="372" actId="108"/>
          <ac:spMkLst>
            <pc:docMk/>
            <pc:sldMk cId="0" sldId="269"/>
            <ac:spMk id="24578" creationId="{886E7BDD-AEFE-FDBA-1E52-282C2B2E7297}"/>
          </ac:spMkLst>
        </pc:spChg>
        <pc:spChg chg="mod">
          <ac:chgData name="Boukadoum, A. Mounir" userId="b7bd8864-7f11-4e02-955e-45bf86893dcf" providerId="ADAL" clId="{16BE21A9-D477-4B36-B43B-2846D3E82554}" dt="2025-11-24T23:40:12.321" v="472" actId="108"/>
          <ac:spMkLst>
            <pc:docMk/>
            <pc:sldMk cId="0" sldId="269"/>
            <ac:spMk id="24582" creationId="{F162748E-685C-A7E6-03C8-8D5D30CF03DF}"/>
          </ac:spMkLst>
        </pc:spChg>
        <pc:spChg chg="mod">
          <ac:chgData name="Boukadoum, A. Mounir" userId="b7bd8864-7f11-4e02-955e-45bf86893dcf" providerId="ADAL" clId="{16BE21A9-D477-4B36-B43B-2846D3E82554}" dt="2025-11-24T23:40:17.892" v="473" actId="108"/>
          <ac:spMkLst>
            <pc:docMk/>
            <pc:sldMk cId="0" sldId="269"/>
            <ac:spMk id="24585" creationId="{5138EF4B-F7BB-4ECC-7314-CAD5BD3CAA0C}"/>
          </ac:spMkLst>
        </pc:spChg>
        <pc:graphicFrameChg chg="mod">
          <ac:chgData name="Boukadoum, A. Mounir" userId="b7bd8864-7f11-4e02-955e-45bf86893dcf" providerId="ADAL" clId="{16BE21A9-D477-4B36-B43B-2846D3E82554}" dt="2025-11-24T23:40:01.857" v="471" actId="1076"/>
          <ac:graphicFrameMkLst>
            <pc:docMk/>
            <pc:sldMk cId="0" sldId="269"/>
            <ac:graphicFrameMk id="24583" creationId="{00AA8F8C-EFDE-FF6D-20E1-1773963DD38A}"/>
          </ac:graphicFrameMkLst>
        </pc:graphicFrameChg>
      </pc:sldChg>
      <pc:sldChg chg="modSp mod">
        <pc:chgData name="Boukadoum, A. Mounir" userId="b7bd8864-7f11-4e02-955e-45bf86893dcf" providerId="ADAL" clId="{16BE21A9-D477-4B36-B43B-2846D3E82554}" dt="2025-11-24T23:42:02.102" v="491" actId="108"/>
        <pc:sldMkLst>
          <pc:docMk/>
          <pc:sldMk cId="0" sldId="270"/>
        </pc:sldMkLst>
        <pc:spChg chg="mod">
          <ac:chgData name="Boukadoum, A. Mounir" userId="b7bd8864-7f11-4e02-955e-45bf86893dcf" providerId="ADAL" clId="{16BE21A9-D477-4B36-B43B-2846D3E82554}" dt="2025-11-24T23:42:02.102" v="491" actId="108"/>
          <ac:spMkLst>
            <pc:docMk/>
            <pc:sldMk cId="0" sldId="270"/>
            <ac:spMk id="25602" creationId="{02A1A6B0-F5B2-BF5D-EC14-C6A08224B137}"/>
          </ac:spMkLst>
        </pc:spChg>
        <pc:spChg chg="mod">
          <ac:chgData name="Boukadoum, A. Mounir" userId="b7bd8864-7f11-4e02-955e-45bf86893dcf" providerId="ADAL" clId="{16BE21A9-D477-4B36-B43B-2846D3E82554}" dt="2025-11-24T23:27:34.091" v="373" actId="108"/>
          <ac:spMkLst>
            <pc:docMk/>
            <pc:sldMk cId="0" sldId="270"/>
            <ac:spMk id="25603" creationId="{C820494F-9E7A-1AE6-5594-BB337B126BB2}"/>
          </ac:spMkLst>
        </pc:spChg>
      </pc:sldChg>
      <pc:sldChg chg="modSp mod">
        <pc:chgData name="Boukadoum, A. Mounir" userId="b7bd8864-7f11-4e02-955e-45bf86893dcf" providerId="ADAL" clId="{16BE21A9-D477-4B36-B43B-2846D3E82554}" dt="2025-11-24T23:42:25.168" v="493" actId="108"/>
        <pc:sldMkLst>
          <pc:docMk/>
          <pc:sldMk cId="0" sldId="271"/>
        </pc:sldMkLst>
        <pc:spChg chg="mod">
          <ac:chgData name="Boukadoum, A. Mounir" userId="b7bd8864-7f11-4e02-955e-45bf86893dcf" providerId="ADAL" clId="{16BE21A9-D477-4B36-B43B-2846D3E82554}" dt="2025-11-24T23:42:25.168" v="493" actId="108"/>
          <ac:spMkLst>
            <pc:docMk/>
            <pc:sldMk cId="0" sldId="271"/>
            <ac:spMk id="17410" creationId="{8ECF0863-79E4-B4AE-8BE8-290E40D0FA33}"/>
          </ac:spMkLst>
        </pc:spChg>
        <pc:spChg chg="mod">
          <ac:chgData name="Boukadoum, A. Mounir" userId="b7bd8864-7f11-4e02-955e-45bf86893dcf" providerId="ADAL" clId="{16BE21A9-D477-4B36-B43B-2846D3E82554}" dt="2025-11-24T23:27:39.087" v="374" actId="108"/>
          <ac:spMkLst>
            <pc:docMk/>
            <pc:sldMk cId="0" sldId="271"/>
            <ac:spMk id="17411" creationId="{F302FA87-9C68-A741-50EA-03B57BCDEED9}"/>
          </ac:spMkLst>
        </pc:spChg>
      </pc:sldChg>
      <pc:sldChg chg="modSp mod">
        <pc:chgData name="Boukadoum, A. Mounir" userId="b7bd8864-7f11-4e02-955e-45bf86893dcf" providerId="ADAL" clId="{16BE21A9-D477-4B36-B43B-2846D3E82554}" dt="2025-11-24T23:27:53.906" v="376" actId="108"/>
        <pc:sldMkLst>
          <pc:docMk/>
          <pc:sldMk cId="0" sldId="272"/>
        </pc:sldMkLst>
        <pc:spChg chg="mod">
          <ac:chgData name="Boukadoum, A. Mounir" userId="b7bd8864-7f11-4e02-955e-45bf86893dcf" providerId="ADAL" clId="{16BE21A9-D477-4B36-B43B-2846D3E82554}" dt="2025-11-24T23:27:53.906" v="376" actId="108"/>
          <ac:spMkLst>
            <pc:docMk/>
            <pc:sldMk cId="0" sldId="272"/>
            <ac:spMk id="18437" creationId="{311754E1-34B2-89EA-D4E6-9FA3E60D6BBF}"/>
          </ac:spMkLst>
        </pc:spChg>
      </pc:sldChg>
      <pc:sldChg chg="modSp mod">
        <pc:chgData name="Boukadoum, A. Mounir" userId="b7bd8864-7f11-4e02-955e-45bf86893dcf" providerId="ADAL" clId="{16BE21A9-D477-4B36-B43B-2846D3E82554}" dt="2025-11-24T23:28:00.516" v="377" actId="108"/>
        <pc:sldMkLst>
          <pc:docMk/>
          <pc:sldMk cId="0" sldId="273"/>
        </pc:sldMkLst>
        <pc:spChg chg="mod">
          <ac:chgData name="Boukadoum, A. Mounir" userId="b7bd8864-7f11-4e02-955e-45bf86893dcf" providerId="ADAL" clId="{16BE21A9-D477-4B36-B43B-2846D3E82554}" dt="2025-11-24T23:28:00.516" v="377" actId="108"/>
          <ac:spMkLst>
            <pc:docMk/>
            <pc:sldMk cId="0" sldId="273"/>
            <ac:spMk id="19458" creationId="{7416B75E-70B9-DF66-948A-7A02B6038726}"/>
          </ac:spMkLst>
        </pc:spChg>
      </pc:sldChg>
      <pc:sldChg chg="addSp delSp modSp mod">
        <pc:chgData name="Boukadoum, A. Mounir" userId="b7bd8864-7f11-4e02-955e-45bf86893dcf" providerId="ADAL" clId="{16BE21A9-D477-4B36-B43B-2846D3E82554}" dt="2025-11-24T23:47:50.206" v="554" actId="1076"/>
        <pc:sldMkLst>
          <pc:docMk/>
          <pc:sldMk cId="0" sldId="274"/>
        </pc:sldMkLst>
        <pc:spChg chg="add mod">
          <ac:chgData name="Boukadoum, A. Mounir" userId="b7bd8864-7f11-4e02-955e-45bf86893dcf" providerId="ADAL" clId="{16BE21A9-D477-4B36-B43B-2846D3E82554}" dt="2025-11-24T23:47:50.206" v="554" actId="1076"/>
          <ac:spMkLst>
            <pc:docMk/>
            <pc:sldMk cId="0" sldId="274"/>
            <ac:spMk id="2" creationId="{2CCD5C3B-215E-AE4F-1504-AD985895C68C}"/>
          </ac:spMkLst>
        </pc:spChg>
        <pc:spChg chg="mod">
          <ac:chgData name="Boukadoum, A. Mounir" userId="b7bd8864-7f11-4e02-955e-45bf86893dcf" providerId="ADAL" clId="{16BE21A9-D477-4B36-B43B-2846D3E82554}" dt="2025-11-24T23:45:27.989" v="515" actId="1076"/>
          <ac:spMkLst>
            <pc:docMk/>
            <pc:sldMk cId="0" sldId="274"/>
            <ac:spMk id="20482" creationId="{D454E408-F333-E308-372B-C8091814757F}"/>
          </ac:spMkLst>
        </pc:spChg>
        <pc:spChg chg="del mod">
          <ac:chgData name="Boukadoum, A. Mounir" userId="b7bd8864-7f11-4e02-955e-45bf86893dcf" providerId="ADAL" clId="{16BE21A9-D477-4B36-B43B-2846D3E82554}" dt="2025-11-24T23:44:45.433" v="504" actId="478"/>
          <ac:spMkLst>
            <pc:docMk/>
            <pc:sldMk cId="0" sldId="274"/>
            <ac:spMk id="20487" creationId="{C9387482-6C0F-5670-268E-3724B7A02497}"/>
          </ac:spMkLst>
        </pc:spChg>
        <pc:spChg chg="mod">
          <ac:chgData name="Boukadoum, A. Mounir" userId="b7bd8864-7f11-4e02-955e-45bf86893dcf" providerId="ADAL" clId="{16BE21A9-D477-4B36-B43B-2846D3E82554}" dt="2025-11-24T23:46:59.509" v="534" actId="1076"/>
          <ac:spMkLst>
            <pc:docMk/>
            <pc:sldMk cId="0" sldId="274"/>
            <ac:spMk id="29699" creationId="{6522E3AB-1FDC-B715-D090-48CEA03E66F8}"/>
          </ac:spMkLst>
        </pc:spChg>
        <pc:spChg chg="add mod ord">
          <ac:chgData name="Boukadoum, A. Mounir" userId="b7bd8864-7f11-4e02-955e-45bf86893dcf" providerId="ADAL" clId="{16BE21A9-D477-4B36-B43B-2846D3E82554}" dt="2025-11-24T23:47:42.673" v="553" actId="1038"/>
          <ac:spMkLst>
            <pc:docMk/>
            <pc:sldMk cId="0" sldId="274"/>
            <ac:spMk id="29700" creationId="{4CF3DF1B-F37F-53F5-1849-7D3A84198258}"/>
          </ac:spMkLst>
        </pc:spChg>
        <pc:graphicFrameChg chg="del mod replId">
          <ac:chgData name="Boukadoum, A. Mounir" userId="b7bd8864-7f11-4e02-955e-45bf86893dcf" providerId="ADAL" clId="{16BE21A9-D477-4B36-B43B-2846D3E82554}" dt="2025-11-24T23:45:38.717" v="518"/>
          <ac:graphicFrameMkLst>
            <pc:docMk/>
            <pc:sldMk cId="0" sldId="274"/>
            <ac:graphicFrameMk id="3" creationId="{4CF3DF1B-F37F-53F5-1849-7D3A84198258}"/>
          </ac:graphicFrameMkLst>
        </pc:graphicFrameChg>
      </pc:sldChg>
      <pc:sldChg chg="modSp mod">
        <pc:chgData name="Boukadoum, A. Mounir" userId="b7bd8864-7f11-4e02-955e-45bf86893dcf" providerId="ADAL" clId="{16BE21A9-D477-4B36-B43B-2846D3E82554}" dt="2025-11-24T23:51:57.196" v="575" actId="948"/>
        <pc:sldMkLst>
          <pc:docMk/>
          <pc:sldMk cId="0" sldId="275"/>
        </pc:sldMkLst>
        <pc:spChg chg="mod">
          <ac:chgData name="Boukadoum, A. Mounir" userId="b7bd8864-7f11-4e02-955e-45bf86893dcf" providerId="ADAL" clId="{16BE21A9-D477-4B36-B43B-2846D3E82554}" dt="2025-11-24T23:28:40.779" v="381" actId="14100"/>
          <ac:spMkLst>
            <pc:docMk/>
            <pc:sldMk cId="0" sldId="275"/>
            <ac:spMk id="21506" creationId="{5F26A340-A0FC-5395-EB83-1B71853F9F26}"/>
          </ac:spMkLst>
        </pc:spChg>
        <pc:spChg chg="mod">
          <ac:chgData name="Boukadoum, A. Mounir" userId="b7bd8864-7f11-4e02-955e-45bf86893dcf" providerId="ADAL" clId="{16BE21A9-D477-4B36-B43B-2846D3E82554}" dt="2025-11-24T23:51:57.196" v="575" actId="948"/>
          <ac:spMkLst>
            <pc:docMk/>
            <pc:sldMk cId="0" sldId="275"/>
            <ac:spMk id="30723" creationId="{3B16ECDA-C758-21E4-323A-36D30835F4D1}"/>
          </ac:spMkLst>
        </pc:spChg>
      </pc:sldChg>
      <pc:sldChg chg="modSp mod">
        <pc:chgData name="Boukadoum, A. Mounir" userId="b7bd8864-7f11-4e02-955e-45bf86893dcf" providerId="ADAL" clId="{16BE21A9-D477-4B36-B43B-2846D3E82554}" dt="2025-11-24T23:09:17.354" v="152" actId="207"/>
        <pc:sldMkLst>
          <pc:docMk/>
          <pc:sldMk cId="0" sldId="276"/>
        </pc:sldMkLst>
        <pc:spChg chg="mod">
          <ac:chgData name="Boukadoum, A. Mounir" userId="b7bd8864-7f11-4e02-955e-45bf86893dcf" providerId="ADAL" clId="{16BE21A9-D477-4B36-B43B-2846D3E82554}" dt="2025-11-24T23:09:17.354" v="152" actId="207"/>
          <ac:spMkLst>
            <pc:docMk/>
            <pc:sldMk cId="0" sldId="276"/>
            <ac:spMk id="3" creationId="{0428F258-FEFB-AA0E-9722-498CEEA812DD}"/>
          </ac:spMkLst>
        </pc:spChg>
        <pc:spChg chg="mod">
          <ac:chgData name="Boukadoum, A. Mounir" userId="b7bd8864-7f11-4e02-955e-45bf86893dcf" providerId="ADAL" clId="{16BE21A9-D477-4B36-B43B-2846D3E82554}" dt="2025-11-24T23:08:54.680" v="151" actId="108"/>
          <ac:spMkLst>
            <pc:docMk/>
            <pc:sldMk cId="0" sldId="276"/>
            <ac:spMk id="11266" creationId="{91FB8479-B27A-6D8F-D8FF-F430D2512348}"/>
          </ac:spMkLst>
        </pc:spChg>
      </pc:sldChg>
      <pc:sldChg chg="delSp modSp mod">
        <pc:chgData name="Boukadoum, A. Mounir" userId="b7bd8864-7f11-4e02-955e-45bf86893dcf" providerId="ADAL" clId="{16BE21A9-D477-4B36-B43B-2846D3E82554}" dt="2025-11-24T23:30:55.100" v="390" actId="404"/>
        <pc:sldMkLst>
          <pc:docMk/>
          <pc:sldMk cId="0" sldId="277"/>
        </pc:sldMkLst>
        <pc:spChg chg="mod">
          <ac:chgData name="Boukadoum, A. Mounir" userId="b7bd8864-7f11-4e02-955e-45bf86893dcf" providerId="ADAL" clId="{16BE21A9-D477-4B36-B43B-2846D3E82554}" dt="2025-11-24T23:30:55.100" v="390" actId="404"/>
          <ac:spMkLst>
            <pc:docMk/>
            <pc:sldMk cId="0" sldId="277"/>
            <ac:spMk id="3" creationId="{28776EA3-0C99-7A9C-A0C5-B5FE34436E21}"/>
          </ac:spMkLst>
        </pc:spChg>
        <pc:spChg chg="del mod">
          <ac:chgData name="Boukadoum, A. Mounir" userId="b7bd8864-7f11-4e02-955e-45bf86893dcf" providerId="ADAL" clId="{16BE21A9-D477-4B36-B43B-2846D3E82554}" dt="2025-11-24T23:18:05.849" v="235" actId="478"/>
          <ac:spMkLst>
            <pc:docMk/>
            <pc:sldMk cId="0" sldId="277"/>
            <ac:spMk id="4" creationId="{AC5949E5-73E3-D4B4-2E0B-B51B3E8AE7D2}"/>
          </ac:spMkLst>
        </pc:spChg>
        <pc:spChg chg="mod">
          <ac:chgData name="Boukadoum, A. Mounir" userId="b7bd8864-7f11-4e02-955e-45bf86893dcf" providerId="ADAL" clId="{16BE21A9-D477-4B36-B43B-2846D3E82554}" dt="2025-11-24T23:17:52.742" v="231" actId="14100"/>
          <ac:spMkLst>
            <pc:docMk/>
            <pc:sldMk cId="0" sldId="277"/>
            <ac:spMk id="16386" creationId="{4DE66414-EB08-A0CE-6C6C-50F13CFDFF6E}"/>
          </ac:spMkLst>
        </pc:spChg>
      </pc:sldChg>
      <pc:sldChg chg="modSp">
        <pc:chgData name="Boukadoum, A. Mounir" userId="b7bd8864-7f11-4e02-955e-45bf86893dcf" providerId="ADAL" clId="{16BE21A9-D477-4B36-B43B-2846D3E82554}" dt="2025-11-24T23:28:57.979" v="382" actId="108"/>
        <pc:sldMkLst>
          <pc:docMk/>
          <pc:sldMk cId="0" sldId="278"/>
        </pc:sldMkLst>
        <pc:spChg chg="mod">
          <ac:chgData name="Boukadoum, A. Mounir" userId="b7bd8864-7f11-4e02-955e-45bf86893dcf" providerId="ADAL" clId="{16BE21A9-D477-4B36-B43B-2846D3E82554}" dt="2025-11-24T23:28:57.979" v="382" actId="108"/>
          <ac:spMkLst>
            <pc:docMk/>
            <pc:sldMk cId="0" sldId="278"/>
            <ac:spMk id="31746" creationId="{907CE65D-711B-1FF9-93E2-0AAEA03CA64F}"/>
          </ac:spMkLst>
        </pc:spChg>
      </pc:sldChg>
      <pc:sldChg chg="add">
        <pc:chgData name="Boukadoum, A. Mounir" userId="b7bd8864-7f11-4e02-955e-45bf86893dcf" providerId="ADAL" clId="{16BE21A9-D477-4B36-B43B-2846D3E82554}" dt="2025-11-23T15:52:50.580" v="0"/>
        <pc:sldMkLst>
          <pc:docMk/>
          <pc:sldMk cId="0" sldId="279"/>
        </pc:sldMkLst>
      </pc:sldChg>
      <pc:sldChg chg="modSp add mod">
        <pc:chgData name="Boukadoum, A. Mounir" userId="b7bd8864-7f11-4e02-955e-45bf86893dcf" providerId="ADAL" clId="{16BE21A9-D477-4B36-B43B-2846D3E82554}" dt="2025-11-23T15:54:04.258" v="9" actId="113"/>
        <pc:sldMkLst>
          <pc:docMk/>
          <pc:sldMk cId="0" sldId="280"/>
        </pc:sldMkLst>
        <pc:spChg chg="mod">
          <ac:chgData name="Boukadoum, A. Mounir" userId="b7bd8864-7f11-4e02-955e-45bf86893dcf" providerId="ADAL" clId="{16BE21A9-D477-4B36-B43B-2846D3E82554}" dt="2025-11-23T15:54:04.258" v="9" actId="113"/>
          <ac:spMkLst>
            <pc:docMk/>
            <pc:sldMk cId="0" sldId="280"/>
            <ac:spMk id="7170" creationId="{259334E0-49EB-530C-36BD-F16D31E5FAFE}"/>
          </ac:spMkLst>
        </pc:spChg>
        <pc:spChg chg="mod">
          <ac:chgData name="Boukadoum, A. Mounir" userId="b7bd8864-7f11-4e02-955e-45bf86893dcf" providerId="ADAL" clId="{16BE21A9-D477-4B36-B43B-2846D3E82554}" dt="2025-11-23T15:53:48.576" v="7" actId="108"/>
          <ac:spMkLst>
            <pc:docMk/>
            <pc:sldMk cId="0" sldId="280"/>
            <ac:spMk id="7179" creationId="{1FA4F549-7AD0-E1F5-142B-78462DE32F69}"/>
          </ac:spMkLst>
        </pc:spChg>
      </pc:sldChg>
      <pc:sldChg chg="modSp add">
        <pc:chgData name="Boukadoum, A. Mounir" userId="b7bd8864-7f11-4e02-955e-45bf86893dcf" providerId="ADAL" clId="{16BE21A9-D477-4B36-B43B-2846D3E82554}" dt="2025-11-23T15:54:28.698" v="10" actId="108"/>
        <pc:sldMkLst>
          <pc:docMk/>
          <pc:sldMk cId="0" sldId="281"/>
        </pc:sldMkLst>
        <pc:spChg chg="mod">
          <ac:chgData name="Boukadoum, A. Mounir" userId="b7bd8864-7f11-4e02-955e-45bf86893dcf" providerId="ADAL" clId="{16BE21A9-D477-4B36-B43B-2846D3E82554}" dt="2025-11-23T15:54:28.698" v="10" actId="108"/>
          <ac:spMkLst>
            <pc:docMk/>
            <pc:sldMk cId="0" sldId="281"/>
            <ac:spMk id="8195" creationId="{A3070C9E-4722-F847-045C-763F161D12F6}"/>
          </ac:spMkLst>
        </pc:spChg>
      </pc:sldChg>
      <pc:sldChg chg="modSp add">
        <pc:chgData name="Boukadoum, A. Mounir" userId="b7bd8864-7f11-4e02-955e-45bf86893dcf" providerId="ADAL" clId="{16BE21A9-D477-4B36-B43B-2846D3E82554}" dt="2025-11-23T15:54:37.356" v="11" actId="108"/>
        <pc:sldMkLst>
          <pc:docMk/>
          <pc:sldMk cId="0" sldId="282"/>
        </pc:sldMkLst>
        <pc:spChg chg="mod">
          <ac:chgData name="Boukadoum, A. Mounir" userId="b7bd8864-7f11-4e02-955e-45bf86893dcf" providerId="ADAL" clId="{16BE21A9-D477-4B36-B43B-2846D3E82554}" dt="2025-11-23T15:54:37.356" v="11" actId="108"/>
          <ac:spMkLst>
            <pc:docMk/>
            <pc:sldMk cId="0" sldId="282"/>
            <ac:spMk id="9218" creationId="{F78B4687-8275-038D-31B7-6DEDD884ACFB}"/>
          </ac:spMkLst>
        </pc:spChg>
      </pc:sldChg>
      <pc:sldChg chg="modSp add">
        <pc:chgData name="Boukadoum, A. Mounir" userId="b7bd8864-7f11-4e02-955e-45bf86893dcf" providerId="ADAL" clId="{16BE21A9-D477-4B36-B43B-2846D3E82554}" dt="2025-11-23T15:54:49.817" v="13" actId="108"/>
        <pc:sldMkLst>
          <pc:docMk/>
          <pc:sldMk cId="0" sldId="283"/>
        </pc:sldMkLst>
        <pc:spChg chg="mod">
          <ac:chgData name="Boukadoum, A. Mounir" userId="b7bd8864-7f11-4e02-955e-45bf86893dcf" providerId="ADAL" clId="{16BE21A9-D477-4B36-B43B-2846D3E82554}" dt="2025-11-23T15:54:49.817" v="13" actId="108"/>
          <ac:spMkLst>
            <pc:docMk/>
            <pc:sldMk cId="0" sldId="283"/>
            <ac:spMk id="11266" creationId="{5367B34C-4112-60CA-650B-7BC85F014A11}"/>
          </ac:spMkLst>
        </pc:spChg>
      </pc:sldChg>
      <pc:sldChg chg="modSp add mod">
        <pc:chgData name="Boukadoum, A. Mounir" userId="b7bd8864-7f11-4e02-955e-45bf86893dcf" providerId="ADAL" clId="{16BE21A9-D477-4B36-B43B-2846D3E82554}" dt="2025-11-23T15:55:36.649" v="22" actId="1076"/>
        <pc:sldMkLst>
          <pc:docMk/>
          <pc:sldMk cId="0" sldId="284"/>
        </pc:sldMkLst>
        <pc:spChg chg="mod">
          <ac:chgData name="Boukadoum, A. Mounir" userId="b7bd8864-7f11-4e02-955e-45bf86893dcf" providerId="ADAL" clId="{16BE21A9-D477-4B36-B43B-2846D3E82554}" dt="2025-11-23T15:55:36.649" v="22" actId="1076"/>
          <ac:spMkLst>
            <pc:docMk/>
            <pc:sldMk cId="0" sldId="284"/>
            <ac:spMk id="13314" creationId="{95EA7963-55A3-7192-4F1E-45106F8AB3D4}"/>
          </ac:spMkLst>
        </pc:spChg>
      </pc:sldChg>
      <pc:sldChg chg="modSp add">
        <pc:chgData name="Boukadoum, A. Mounir" userId="b7bd8864-7f11-4e02-955e-45bf86893dcf" providerId="ADAL" clId="{16BE21A9-D477-4B36-B43B-2846D3E82554}" dt="2025-11-23T15:55:31.935" v="21" actId="1076"/>
        <pc:sldMkLst>
          <pc:docMk/>
          <pc:sldMk cId="0" sldId="285"/>
        </pc:sldMkLst>
        <pc:spChg chg="mod">
          <ac:chgData name="Boukadoum, A. Mounir" userId="b7bd8864-7f11-4e02-955e-45bf86893dcf" providerId="ADAL" clId="{16BE21A9-D477-4B36-B43B-2846D3E82554}" dt="2025-11-23T15:55:31.935" v="21" actId="1076"/>
          <ac:spMkLst>
            <pc:docMk/>
            <pc:sldMk cId="0" sldId="285"/>
            <ac:spMk id="14338" creationId="{7EDDFE3B-B1CF-E044-0866-2EA8CF67BF48}"/>
          </ac:spMkLst>
        </pc:spChg>
      </pc:sldChg>
      <pc:sldChg chg="modSp add mod">
        <pc:chgData name="Boukadoum, A. Mounir" userId="b7bd8864-7f11-4e02-955e-45bf86893dcf" providerId="ADAL" clId="{16BE21A9-D477-4B36-B43B-2846D3E82554}" dt="2025-11-23T15:56:06.850" v="25" actId="113"/>
        <pc:sldMkLst>
          <pc:docMk/>
          <pc:sldMk cId="0" sldId="286"/>
        </pc:sldMkLst>
        <pc:spChg chg="mod">
          <ac:chgData name="Boukadoum, A. Mounir" userId="b7bd8864-7f11-4e02-955e-45bf86893dcf" providerId="ADAL" clId="{16BE21A9-D477-4B36-B43B-2846D3E82554}" dt="2025-11-23T15:56:06.850" v="25" actId="113"/>
          <ac:spMkLst>
            <pc:docMk/>
            <pc:sldMk cId="0" sldId="286"/>
            <ac:spMk id="15371" creationId="{B96E0791-9F50-CC2A-5888-5316003A8A93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3:42.943" v="82" actId="20577"/>
        <pc:sldMkLst>
          <pc:docMk/>
          <pc:sldMk cId="0" sldId="287"/>
        </pc:sldMkLst>
        <pc:spChg chg="mod">
          <ac:chgData name="Boukadoum, A. Mounir" userId="b7bd8864-7f11-4e02-955e-45bf86893dcf" providerId="ADAL" clId="{16BE21A9-D477-4B36-B43B-2846D3E82554}" dt="2025-11-24T23:03:42.943" v="82" actId="20577"/>
          <ac:spMkLst>
            <pc:docMk/>
            <pc:sldMk cId="0" sldId="287"/>
            <ac:spMk id="17411" creationId="{93840A54-850E-77E7-9BFA-1B4C0977DA31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4:03.253" v="115" actId="20577"/>
        <pc:sldMkLst>
          <pc:docMk/>
          <pc:sldMk cId="0" sldId="288"/>
        </pc:sldMkLst>
        <pc:spChg chg="mod">
          <ac:chgData name="Boukadoum, A. Mounir" userId="b7bd8864-7f11-4e02-955e-45bf86893dcf" providerId="ADAL" clId="{16BE21A9-D477-4B36-B43B-2846D3E82554}" dt="2025-11-24T23:04:03.253" v="115" actId="20577"/>
          <ac:spMkLst>
            <pc:docMk/>
            <pc:sldMk cId="0" sldId="288"/>
            <ac:spMk id="19458" creationId="{1FC88B1A-F8D3-6A29-84C0-F4AA1D5F861C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4:21.228" v="117" actId="113"/>
        <pc:sldMkLst>
          <pc:docMk/>
          <pc:sldMk cId="0" sldId="289"/>
        </pc:sldMkLst>
        <pc:spChg chg="mod">
          <ac:chgData name="Boukadoum, A. Mounir" userId="b7bd8864-7f11-4e02-955e-45bf86893dcf" providerId="ADAL" clId="{16BE21A9-D477-4B36-B43B-2846D3E82554}" dt="2025-11-24T23:04:21.228" v="117" actId="113"/>
          <ac:spMkLst>
            <pc:docMk/>
            <pc:sldMk cId="0" sldId="289"/>
            <ac:spMk id="21508" creationId="{D91C22EA-C8A8-F833-4B00-43D27C337ECC}"/>
          </ac:spMkLst>
        </pc:spChg>
      </pc:sldChg>
      <pc:sldChg chg="modSp add">
        <pc:chgData name="Boukadoum, A. Mounir" userId="b7bd8864-7f11-4e02-955e-45bf86893dcf" providerId="ADAL" clId="{16BE21A9-D477-4B36-B43B-2846D3E82554}" dt="2025-11-23T15:57:20.986" v="32" actId="108"/>
        <pc:sldMkLst>
          <pc:docMk/>
          <pc:sldMk cId="0" sldId="290"/>
        </pc:sldMkLst>
        <pc:spChg chg="mod">
          <ac:chgData name="Boukadoum, A. Mounir" userId="b7bd8864-7f11-4e02-955e-45bf86893dcf" providerId="ADAL" clId="{16BE21A9-D477-4B36-B43B-2846D3E82554}" dt="2025-11-23T15:57:20.986" v="32" actId="108"/>
          <ac:spMkLst>
            <pc:docMk/>
            <pc:sldMk cId="0" sldId="290"/>
            <ac:spMk id="23554" creationId="{0762836F-C4BB-64C7-BAC3-DF69A183526F}"/>
          </ac:spMkLst>
        </pc:spChg>
      </pc:sldChg>
      <pc:sldChg chg="modSp add">
        <pc:chgData name="Boukadoum, A. Mounir" userId="b7bd8864-7f11-4e02-955e-45bf86893dcf" providerId="ADAL" clId="{16BE21A9-D477-4B36-B43B-2846D3E82554}" dt="2025-11-23T15:57:53.724" v="37" actId="1076"/>
        <pc:sldMkLst>
          <pc:docMk/>
          <pc:sldMk cId="0" sldId="291"/>
        </pc:sldMkLst>
        <pc:spChg chg="mod">
          <ac:chgData name="Boukadoum, A. Mounir" userId="b7bd8864-7f11-4e02-955e-45bf86893dcf" providerId="ADAL" clId="{16BE21A9-D477-4B36-B43B-2846D3E82554}" dt="2025-11-23T15:57:39.728" v="35" actId="14100"/>
          <ac:spMkLst>
            <pc:docMk/>
            <pc:sldMk cId="0" sldId="291"/>
            <ac:spMk id="24578" creationId="{11D6AADF-980F-807C-FA0D-3D828CE59D79}"/>
          </ac:spMkLst>
        </pc:spChg>
        <pc:spChg chg="mod">
          <ac:chgData name="Boukadoum, A. Mounir" userId="b7bd8864-7f11-4e02-955e-45bf86893dcf" providerId="ADAL" clId="{16BE21A9-D477-4B36-B43B-2846D3E82554}" dt="2025-11-23T15:57:53.724" v="37" actId="1076"/>
          <ac:spMkLst>
            <pc:docMk/>
            <pc:sldMk cId="0" sldId="291"/>
            <ac:spMk id="24579" creationId="{FDA34CB7-00DE-ECC9-1288-502CA752C080}"/>
          </ac:spMkLst>
        </pc:spChg>
      </pc:sldChg>
      <pc:sldChg chg="modSp add">
        <pc:chgData name="Boukadoum, A. Mounir" userId="b7bd8864-7f11-4e02-955e-45bf86893dcf" providerId="ADAL" clId="{16BE21A9-D477-4B36-B43B-2846D3E82554}" dt="2025-11-23T15:57:30.835" v="34" actId="108"/>
        <pc:sldMkLst>
          <pc:docMk/>
          <pc:sldMk cId="0" sldId="292"/>
        </pc:sldMkLst>
        <pc:spChg chg="mod">
          <ac:chgData name="Boukadoum, A. Mounir" userId="b7bd8864-7f11-4e02-955e-45bf86893dcf" providerId="ADAL" clId="{16BE21A9-D477-4B36-B43B-2846D3E82554}" dt="2025-11-23T15:57:30.835" v="34" actId="108"/>
          <ac:spMkLst>
            <pc:docMk/>
            <pc:sldMk cId="0" sldId="292"/>
            <ac:spMk id="25602" creationId="{5D0A6EA0-473D-9451-516A-D3F352F9DDE0}"/>
          </ac:spMkLst>
        </pc:spChg>
      </pc:sldChg>
      <pc:sldChg chg="modSp add">
        <pc:chgData name="Boukadoum, A. Mounir" userId="b7bd8864-7f11-4e02-955e-45bf86893dcf" providerId="ADAL" clId="{16BE21A9-D477-4B36-B43B-2846D3E82554}" dt="2025-11-23T15:58:01.120" v="38" actId="108"/>
        <pc:sldMkLst>
          <pc:docMk/>
          <pc:sldMk cId="0" sldId="293"/>
        </pc:sldMkLst>
        <pc:spChg chg="mod">
          <ac:chgData name="Boukadoum, A. Mounir" userId="b7bd8864-7f11-4e02-955e-45bf86893dcf" providerId="ADAL" clId="{16BE21A9-D477-4B36-B43B-2846D3E82554}" dt="2025-11-23T15:58:01.120" v="38" actId="108"/>
          <ac:spMkLst>
            <pc:docMk/>
            <pc:sldMk cId="0" sldId="293"/>
            <ac:spMk id="26626" creationId="{614A2592-40C0-F0FA-2270-E993D5393330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53:06.183" v="578" actId="14100"/>
        <pc:sldMkLst>
          <pc:docMk/>
          <pc:sldMk cId="0" sldId="294"/>
        </pc:sldMkLst>
        <pc:spChg chg="mod">
          <ac:chgData name="Boukadoum, A. Mounir" userId="b7bd8864-7f11-4e02-955e-45bf86893dcf" providerId="ADAL" clId="{16BE21A9-D477-4B36-B43B-2846D3E82554}" dt="2025-11-24T23:52:54.022" v="577"/>
          <ac:spMkLst>
            <pc:docMk/>
            <pc:sldMk cId="0" sldId="294"/>
            <ac:spMk id="28674" creationId="{1B340EF5-9E4C-AE53-B3F9-2FD56F835EDD}"/>
          </ac:spMkLst>
        </pc:spChg>
        <pc:spChg chg="mod">
          <ac:chgData name="Boukadoum, A. Mounir" userId="b7bd8864-7f11-4e02-955e-45bf86893dcf" providerId="ADAL" clId="{16BE21A9-D477-4B36-B43B-2846D3E82554}" dt="2025-11-24T23:53:06.183" v="578" actId="14100"/>
          <ac:spMkLst>
            <pc:docMk/>
            <pc:sldMk cId="0" sldId="294"/>
            <ac:spMk id="28676" creationId="{FF1992C8-FF0B-1C28-3FCE-91DEFF0BAF3B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53:58.916" v="581" actId="1076"/>
        <pc:sldMkLst>
          <pc:docMk/>
          <pc:sldMk cId="0" sldId="295"/>
        </pc:sldMkLst>
        <pc:spChg chg="mod">
          <ac:chgData name="Boukadoum, A. Mounir" userId="b7bd8864-7f11-4e02-955e-45bf86893dcf" providerId="ADAL" clId="{16BE21A9-D477-4B36-B43B-2846D3E82554}" dt="2025-11-24T23:53:58.916" v="581" actId="1076"/>
          <ac:spMkLst>
            <pc:docMk/>
            <pc:sldMk cId="0" sldId="295"/>
            <ac:spMk id="29698" creationId="{A0B55B3F-52E9-75B7-3EF5-32C8CCDA8914}"/>
          </ac:spMkLst>
        </pc:spChg>
      </pc:sldChg>
      <pc:sldChg chg="modSp add">
        <pc:chgData name="Boukadoum, A. Mounir" userId="b7bd8864-7f11-4e02-955e-45bf86893dcf" providerId="ADAL" clId="{16BE21A9-D477-4B36-B43B-2846D3E82554}" dt="2025-11-24T23:54:37.296" v="585" actId="1076"/>
        <pc:sldMkLst>
          <pc:docMk/>
          <pc:sldMk cId="0" sldId="296"/>
        </pc:sldMkLst>
        <pc:spChg chg="mod">
          <ac:chgData name="Boukadoum, A. Mounir" userId="b7bd8864-7f11-4e02-955e-45bf86893dcf" providerId="ADAL" clId="{16BE21A9-D477-4B36-B43B-2846D3E82554}" dt="2025-11-24T23:54:37.296" v="585" actId="1076"/>
          <ac:spMkLst>
            <pc:docMk/>
            <pc:sldMk cId="0" sldId="296"/>
            <ac:spMk id="30722" creationId="{F3CB6DA4-E980-4A77-D187-1991CAC9D969}"/>
          </ac:spMkLst>
        </pc:spChg>
        <pc:spChg chg="mod">
          <ac:chgData name="Boukadoum, A. Mounir" userId="b7bd8864-7f11-4e02-955e-45bf86893dcf" providerId="ADAL" clId="{16BE21A9-D477-4B36-B43B-2846D3E82554}" dt="2025-11-24T23:54:37.296" v="585" actId="1076"/>
          <ac:spMkLst>
            <pc:docMk/>
            <pc:sldMk cId="0" sldId="296"/>
            <ac:spMk id="30723" creationId="{C67739B8-7145-A57F-81A6-2B1C045DFD40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55:18.691" v="590" actId="20577"/>
        <pc:sldMkLst>
          <pc:docMk/>
          <pc:sldMk cId="0" sldId="297"/>
        </pc:sldMkLst>
        <pc:spChg chg="mod">
          <ac:chgData name="Boukadoum, A. Mounir" userId="b7bd8864-7f11-4e02-955e-45bf86893dcf" providerId="ADAL" clId="{16BE21A9-D477-4B36-B43B-2846D3E82554}" dt="2025-11-24T23:55:18.691" v="590" actId="20577"/>
          <ac:spMkLst>
            <pc:docMk/>
            <pc:sldMk cId="0" sldId="297"/>
            <ac:spMk id="31746" creationId="{650ACB95-31A7-0DAD-B953-982D1F3A501B}"/>
          </ac:spMkLst>
        </pc:spChg>
        <pc:spChg chg="mod">
          <ac:chgData name="Boukadoum, A. Mounir" userId="b7bd8864-7f11-4e02-955e-45bf86893dcf" providerId="ADAL" clId="{16BE21A9-D477-4B36-B43B-2846D3E82554}" dt="2025-11-24T23:54:58.877" v="588" actId="1076"/>
          <ac:spMkLst>
            <pc:docMk/>
            <pc:sldMk cId="0" sldId="297"/>
            <ac:spMk id="31747" creationId="{509571F9-A16B-1D49-1BE5-E0A8611567AB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55:35.376" v="592" actId="20577"/>
        <pc:sldMkLst>
          <pc:docMk/>
          <pc:sldMk cId="0" sldId="298"/>
        </pc:sldMkLst>
        <pc:spChg chg="mod">
          <ac:chgData name="Boukadoum, A. Mounir" userId="b7bd8864-7f11-4e02-955e-45bf86893dcf" providerId="ADAL" clId="{16BE21A9-D477-4B36-B43B-2846D3E82554}" dt="2025-11-24T23:55:35.376" v="592" actId="20577"/>
          <ac:spMkLst>
            <pc:docMk/>
            <pc:sldMk cId="0" sldId="298"/>
            <ac:spMk id="32770" creationId="{A5142130-A062-3B6B-75E2-6A454FFDD419}"/>
          </ac:spMkLst>
        </pc:spChg>
      </pc:sldChg>
      <pc:sldChg chg="modSp add">
        <pc:chgData name="Boukadoum, A. Mounir" userId="b7bd8864-7f11-4e02-955e-45bf86893dcf" providerId="ADAL" clId="{16BE21A9-D477-4B36-B43B-2846D3E82554}" dt="2025-11-24T23:55:57.813" v="595" actId="1076"/>
        <pc:sldMkLst>
          <pc:docMk/>
          <pc:sldMk cId="0" sldId="299"/>
        </pc:sldMkLst>
        <pc:spChg chg="mod">
          <ac:chgData name="Boukadoum, A. Mounir" userId="b7bd8864-7f11-4e02-955e-45bf86893dcf" providerId="ADAL" clId="{16BE21A9-D477-4B36-B43B-2846D3E82554}" dt="2025-11-24T23:55:57.813" v="595" actId="1076"/>
          <ac:spMkLst>
            <pc:docMk/>
            <pc:sldMk cId="0" sldId="299"/>
            <ac:spMk id="33794" creationId="{6423D660-06DD-5D2B-D928-BBBCE0215AE3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57:09.669" v="605" actId="1076"/>
        <pc:sldMkLst>
          <pc:docMk/>
          <pc:sldMk cId="0" sldId="300"/>
        </pc:sldMkLst>
        <pc:spChg chg="mod">
          <ac:chgData name="Boukadoum, A. Mounir" userId="b7bd8864-7f11-4e02-955e-45bf86893dcf" providerId="ADAL" clId="{16BE21A9-D477-4B36-B43B-2846D3E82554}" dt="2025-11-24T23:56:22.821" v="596" actId="108"/>
          <ac:spMkLst>
            <pc:docMk/>
            <pc:sldMk cId="0" sldId="300"/>
            <ac:spMk id="34818" creationId="{4DDF52B5-682E-265C-3816-FA83F866BAC6}"/>
          </ac:spMkLst>
        </pc:spChg>
        <pc:spChg chg="mod">
          <ac:chgData name="Boukadoum, A. Mounir" userId="b7bd8864-7f11-4e02-955e-45bf86893dcf" providerId="ADAL" clId="{16BE21A9-D477-4B36-B43B-2846D3E82554}" dt="2025-11-24T23:57:09.669" v="605" actId="1076"/>
          <ac:spMkLst>
            <pc:docMk/>
            <pc:sldMk cId="0" sldId="300"/>
            <ac:spMk id="34820" creationId="{CE1D5214-D507-95F7-B117-D627ECE90EC2}"/>
          </ac:spMkLst>
        </pc:spChg>
        <pc:spChg chg="mod">
          <ac:chgData name="Boukadoum, A. Mounir" userId="b7bd8864-7f11-4e02-955e-45bf86893dcf" providerId="ADAL" clId="{16BE21A9-D477-4B36-B43B-2846D3E82554}" dt="2025-11-24T23:57:05.131" v="604" actId="404"/>
          <ac:spMkLst>
            <pc:docMk/>
            <pc:sldMk cId="0" sldId="300"/>
            <ac:spMk id="34822" creationId="{AE289E6D-E94B-EA00-FF8C-CEFC33F5D6BF}"/>
          </ac:spMkLst>
        </pc:spChg>
      </pc:sldChg>
      <pc:sldChg chg="add">
        <pc:chgData name="Boukadoum, A. Mounir" userId="b7bd8864-7f11-4e02-955e-45bf86893dcf" providerId="ADAL" clId="{16BE21A9-D477-4B36-B43B-2846D3E82554}" dt="2025-11-23T15:52:50.580" v="0"/>
        <pc:sldMkLst>
          <pc:docMk/>
          <pc:sldMk cId="0" sldId="301"/>
        </pc:sldMkLst>
      </pc:sldChg>
      <pc:sldChg chg="modSp add mod">
        <pc:chgData name="Boukadoum, A. Mounir" userId="b7bd8864-7f11-4e02-955e-45bf86893dcf" providerId="ADAL" clId="{16BE21A9-D477-4B36-B43B-2846D3E82554}" dt="2025-11-24T23:06:43.836" v="143" actId="113"/>
        <pc:sldMkLst>
          <pc:docMk/>
          <pc:sldMk cId="0" sldId="302"/>
        </pc:sldMkLst>
        <pc:spChg chg="mod">
          <ac:chgData name="Boukadoum, A. Mounir" userId="b7bd8864-7f11-4e02-955e-45bf86893dcf" providerId="ADAL" clId="{16BE21A9-D477-4B36-B43B-2846D3E82554}" dt="2025-11-24T23:06:43.836" v="143" actId="113"/>
          <ac:spMkLst>
            <pc:docMk/>
            <pc:sldMk cId="0" sldId="302"/>
            <ac:spMk id="36868" creationId="{292924B6-4DA3-E694-5BE1-EFB7BC2BBAFB}"/>
          </ac:spMkLst>
        </pc:spChg>
      </pc:sldChg>
      <pc:sldChg chg="modSp add">
        <pc:chgData name="Boukadoum, A. Mounir" userId="b7bd8864-7f11-4e02-955e-45bf86893dcf" providerId="ADAL" clId="{16BE21A9-D477-4B36-B43B-2846D3E82554}" dt="2025-11-24T23:07:13.395" v="146" actId="14100"/>
        <pc:sldMkLst>
          <pc:docMk/>
          <pc:sldMk cId="0" sldId="303"/>
        </pc:sldMkLst>
        <pc:spChg chg="mod">
          <ac:chgData name="Boukadoum, A. Mounir" userId="b7bd8864-7f11-4e02-955e-45bf86893dcf" providerId="ADAL" clId="{16BE21A9-D477-4B36-B43B-2846D3E82554}" dt="2025-11-24T23:07:13.395" v="146" actId="14100"/>
          <ac:spMkLst>
            <pc:docMk/>
            <pc:sldMk cId="0" sldId="303"/>
            <ac:spMk id="38921" creationId="{FF5DFE8C-2149-A578-FDA5-BBFF29E71576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7:47.730" v="148" actId="6549"/>
        <pc:sldMkLst>
          <pc:docMk/>
          <pc:sldMk cId="0" sldId="304"/>
        </pc:sldMkLst>
        <pc:spChg chg="mod">
          <ac:chgData name="Boukadoum, A. Mounir" userId="b7bd8864-7f11-4e02-955e-45bf86893dcf" providerId="ADAL" clId="{16BE21A9-D477-4B36-B43B-2846D3E82554}" dt="2025-11-24T23:07:47.730" v="148" actId="6549"/>
          <ac:spMkLst>
            <pc:docMk/>
            <pc:sldMk cId="0" sldId="304"/>
            <ac:spMk id="40965" creationId="{0DDA58BE-6D95-DF0F-737B-9DEC546A35E2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8:14.570" v="149" actId="108"/>
        <pc:sldMkLst>
          <pc:docMk/>
          <pc:sldMk cId="0" sldId="305"/>
        </pc:sldMkLst>
        <pc:spChg chg="mod">
          <ac:chgData name="Boukadoum, A. Mounir" userId="b7bd8864-7f11-4e02-955e-45bf86893dcf" providerId="ADAL" clId="{16BE21A9-D477-4B36-B43B-2846D3E82554}" dt="2025-11-24T23:08:14.570" v="149" actId="108"/>
          <ac:spMkLst>
            <pc:docMk/>
            <pc:sldMk cId="0" sldId="305"/>
            <ac:spMk id="43012" creationId="{AF024C53-6C33-7F21-3A79-D395C44A9574}"/>
          </ac:spMkLst>
        </pc:spChg>
      </pc:sldChg>
      <pc:sldChg chg="modSp add">
        <pc:chgData name="Boukadoum, A. Mounir" userId="b7bd8864-7f11-4e02-955e-45bf86893dcf" providerId="ADAL" clId="{16BE21A9-D477-4B36-B43B-2846D3E82554}" dt="2025-11-23T15:59:34.875" v="45" actId="14100"/>
        <pc:sldMkLst>
          <pc:docMk/>
          <pc:sldMk cId="0" sldId="306"/>
        </pc:sldMkLst>
        <pc:spChg chg="mod">
          <ac:chgData name="Boukadoum, A. Mounir" userId="b7bd8864-7f11-4e02-955e-45bf86893dcf" providerId="ADAL" clId="{16BE21A9-D477-4B36-B43B-2846D3E82554}" dt="2025-11-23T15:59:34.875" v="45" actId="14100"/>
          <ac:spMkLst>
            <pc:docMk/>
            <pc:sldMk cId="0" sldId="306"/>
            <ac:spMk id="45058" creationId="{E7702D61-A124-923B-A40E-45911729B858}"/>
          </ac:spMkLst>
        </pc:spChg>
      </pc:sldChg>
      <pc:sldChg chg="modSp add">
        <pc:chgData name="Boukadoum, A. Mounir" userId="b7bd8864-7f11-4e02-955e-45bf86893dcf" providerId="ADAL" clId="{16BE21A9-D477-4B36-B43B-2846D3E82554}" dt="2025-11-23T15:59:29.102" v="44" actId="14100"/>
        <pc:sldMkLst>
          <pc:docMk/>
          <pc:sldMk cId="0" sldId="307"/>
        </pc:sldMkLst>
        <pc:spChg chg="mod">
          <ac:chgData name="Boukadoum, A. Mounir" userId="b7bd8864-7f11-4e02-955e-45bf86893dcf" providerId="ADAL" clId="{16BE21A9-D477-4B36-B43B-2846D3E82554}" dt="2025-11-23T15:59:29.102" v="44" actId="14100"/>
          <ac:spMkLst>
            <pc:docMk/>
            <pc:sldMk cId="0" sldId="307"/>
            <ac:spMk id="47108" creationId="{D044A2D0-AA29-FCB3-A17C-448F169420ED}"/>
          </ac:spMkLst>
        </pc:spChg>
      </pc:sldChg>
      <pc:sldChg chg="modSp add mod">
        <pc:chgData name="Boukadoum, A. Mounir" userId="b7bd8864-7f11-4e02-955e-45bf86893dcf" providerId="ADAL" clId="{16BE21A9-D477-4B36-B43B-2846D3E82554}" dt="2025-11-24T23:05:25.191" v="134" actId="20577"/>
        <pc:sldMkLst>
          <pc:docMk/>
          <pc:sldMk cId="0" sldId="308"/>
        </pc:sldMkLst>
        <pc:spChg chg="mod">
          <ac:chgData name="Boukadoum, A. Mounir" userId="b7bd8864-7f11-4e02-955e-45bf86893dcf" providerId="ADAL" clId="{16BE21A9-D477-4B36-B43B-2846D3E82554}" dt="2025-11-24T23:05:25.191" v="134" actId="20577"/>
          <ac:spMkLst>
            <pc:docMk/>
            <pc:sldMk cId="0" sldId="308"/>
            <ac:spMk id="24578" creationId="{D3408034-1316-A394-CDAE-ACCCD46B20B8}"/>
          </ac:spMkLst>
        </pc:spChg>
      </pc:sldChg>
      <pc:sldChg chg="modSp add mod">
        <pc:chgData name="Boukadoum, A. Mounir" userId="b7bd8864-7f11-4e02-955e-45bf86893dcf" providerId="ADAL" clId="{16BE21A9-D477-4B36-B43B-2846D3E82554}" dt="2025-11-23T16:00:40.504" v="53" actId="404"/>
        <pc:sldMkLst>
          <pc:docMk/>
          <pc:sldMk cId="810933325" sldId="337"/>
        </pc:sldMkLst>
        <pc:spChg chg="mod">
          <ac:chgData name="Boukadoum, A. Mounir" userId="b7bd8864-7f11-4e02-955e-45bf86893dcf" providerId="ADAL" clId="{16BE21A9-D477-4B36-B43B-2846D3E82554}" dt="2025-11-23T16:00:40.504" v="53" actId="404"/>
          <ac:spMkLst>
            <pc:docMk/>
            <pc:sldMk cId="810933325" sldId="337"/>
            <ac:spMk id="33" creationId="{3FAD0028-F440-5F8E-1E6E-0C4917568327}"/>
          </ac:spMkLst>
        </pc:spChg>
      </pc:sldChg>
    </pc:docChg>
  </pc:docChgLst>
  <pc:docChgLst>
    <pc:chgData name="Boukadoum, A. Mounir" userId="b7bd8864-7f11-4e02-955e-45bf86893dcf" providerId="ADAL" clId="{1E5B112C-1B98-45E0-AF72-6A02EDA6073D}"/>
    <pc:docChg chg="custSel delSld modSld">
      <pc:chgData name="Boukadoum, A. Mounir" userId="b7bd8864-7f11-4e02-955e-45bf86893dcf" providerId="ADAL" clId="{1E5B112C-1B98-45E0-AF72-6A02EDA6073D}" dt="2023-11-21T18:14:17.343" v="350" actId="20577"/>
      <pc:docMkLst>
        <pc:docMk/>
      </pc:docMkLst>
      <pc:sldChg chg="del">
        <pc:chgData name="Boukadoum, A. Mounir" userId="b7bd8864-7f11-4e02-955e-45bf86893dcf" providerId="ADAL" clId="{1E5B112C-1B98-45E0-AF72-6A02EDA6073D}" dt="2023-11-21T17:49:54.695" v="0" actId="47"/>
        <pc:sldMkLst>
          <pc:docMk/>
          <pc:sldMk cId="0" sldId="257"/>
        </pc:sldMkLst>
      </pc:sldChg>
      <pc:sldChg chg="modSp mod">
        <pc:chgData name="Boukadoum, A. Mounir" userId="b7bd8864-7f11-4e02-955e-45bf86893dcf" providerId="ADAL" clId="{1E5B112C-1B98-45E0-AF72-6A02EDA6073D}" dt="2023-11-21T18:02:49.630" v="255" actId="20577"/>
        <pc:sldMkLst>
          <pc:docMk/>
          <pc:sldMk cId="0" sldId="260"/>
        </pc:sldMkLst>
      </pc:sldChg>
      <pc:sldChg chg="modSp mod">
        <pc:chgData name="Boukadoum, A. Mounir" userId="b7bd8864-7f11-4e02-955e-45bf86893dcf" providerId="ADAL" clId="{1E5B112C-1B98-45E0-AF72-6A02EDA6073D}" dt="2023-11-21T17:52:04.224" v="11" actId="20577"/>
        <pc:sldMkLst>
          <pc:docMk/>
          <pc:sldMk cId="0" sldId="261"/>
        </pc:sldMkLst>
      </pc:sldChg>
      <pc:sldChg chg="modSp mod">
        <pc:chgData name="Boukadoum, A. Mounir" userId="b7bd8864-7f11-4e02-955e-45bf86893dcf" providerId="ADAL" clId="{1E5B112C-1B98-45E0-AF72-6A02EDA6073D}" dt="2023-11-21T18:06:02.026" v="331" actId="6549"/>
        <pc:sldMkLst>
          <pc:docMk/>
          <pc:sldMk cId="0" sldId="263"/>
        </pc:sldMkLst>
      </pc:sldChg>
      <pc:sldChg chg="modSp mod">
        <pc:chgData name="Boukadoum, A. Mounir" userId="b7bd8864-7f11-4e02-955e-45bf86893dcf" providerId="ADAL" clId="{1E5B112C-1B98-45E0-AF72-6A02EDA6073D}" dt="2023-11-21T18:08:15.583" v="332" actId="6549"/>
        <pc:sldMkLst>
          <pc:docMk/>
          <pc:sldMk cId="0" sldId="267"/>
        </pc:sldMkLst>
      </pc:sldChg>
      <pc:sldChg chg="modSp mod">
        <pc:chgData name="Boukadoum, A. Mounir" userId="b7bd8864-7f11-4e02-955e-45bf86893dcf" providerId="ADAL" clId="{1E5B112C-1B98-45E0-AF72-6A02EDA6073D}" dt="2023-11-21T18:09:43.805" v="343" actId="6549"/>
        <pc:sldMkLst>
          <pc:docMk/>
          <pc:sldMk cId="0" sldId="270"/>
        </pc:sldMkLst>
      </pc:sldChg>
      <pc:sldChg chg="modSp mod">
        <pc:chgData name="Boukadoum, A. Mounir" userId="b7bd8864-7f11-4e02-955e-45bf86893dcf" providerId="ADAL" clId="{1E5B112C-1B98-45E0-AF72-6A02EDA6073D}" dt="2023-11-21T18:11:11.577" v="345" actId="33524"/>
        <pc:sldMkLst>
          <pc:docMk/>
          <pc:sldMk cId="0" sldId="275"/>
        </pc:sldMkLst>
      </pc:sldChg>
      <pc:sldChg chg="modSp mod">
        <pc:chgData name="Boukadoum, A. Mounir" userId="b7bd8864-7f11-4e02-955e-45bf86893dcf" providerId="ADAL" clId="{1E5B112C-1B98-45E0-AF72-6A02EDA6073D}" dt="2023-11-21T18:14:17.343" v="350" actId="20577"/>
        <pc:sldMkLst>
          <pc:docMk/>
          <pc:sldMk cId="0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358204E-7EC5-C385-0816-F417697526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lnSpc>
                <a:spcPct val="80000"/>
              </a:lnSpc>
              <a:spcBef>
                <a:spcPct val="50000"/>
              </a:spcBef>
              <a:defRPr sz="12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E56B7A-7F2B-69E9-7383-2C1B9F45FE5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lnSpc>
                <a:spcPct val="80000"/>
              </a:lnSpc>
              <a:spcBef>
                <a:spcPct val="50000"/>
              </a:spcBef>
              <a:defRPr sz="1200" smtClean="0"/>
            </a:lvl1pPr>
          </a:lstStyle>
          <a:p>
            <a:pPr>
              <a:defRPr/>
            </a:pPr>
            <a:fld id="{CF4C7675-DF9D-4C10-BC8F-88AD1F89F59F}" type="datetimeFigureOut">
              <a:rPr lang="fr-CA"/>
              <a:pPr>
                <a:defRPr/>
              </a:pPr>
              <a:t>2025-11-24</a:t>
            </a:fld>
            <a:endParaRPr lang="fr-CA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EBFD5352-B625-0C0F-2750-C4133884D0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CA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934FAEDF-433A-C0EE-8699-A23F938FB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CA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42F60F-F61D-0349-3ACE-D9CB986B26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80000"/>
              </a:lnSpc>
              <a:spcBef>
                <a:spcPct val="50000"/>
              </a:spcBef>
              <a:defRPr sz="1200" smtClean="0"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65060B-DDA9-89A2-EFC9-559D9FED14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80000"/>
              </a:lnSpc>
              <a:spcBef>
                <a:spcPct val="50000"/>
              </a:spcBef>
              <a:defRPr sz="1200"/>
            </a:lvl1pPr>
          </a:lstStyle>
          <a:p>
            <a:fld id="{44A171DE-4EAA-479F-A4C9-005C1A1181E8}" type="slidenum">
              <a:rPr lang="fr-CA" altLang="fr-FR"/>
              <a:pPr/>
              <a:t>‹N°›</a:t>
            </a:fld>
            <a:endParaRPr lang="fr-CA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F4F9EB3D-E295-26D2-C8E2-88AF1C115AD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558BFEC-753A-4828-811F-8C49985E2D16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BA8C9EBC-0A14-3C26-C0EA-555A370ACC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71CE0E3-BF8D-0272-E8A7-7DBDC7DC7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marL="228600" indent="-228600"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Définition:</a:t>
            </a:r>
          </a:p>
          <a:p>
            <a:pPr marL="228600" indent="-228600" defTabSz="754063" eaLnBrk="1" hangingPunct="1"/>
            <a:r>
              <a:rPr lang="fr-CA" altLang="fr-FR">
                <a:cs typeface="Times New Roman" panose="02020603050405020304" pitchFamily="18" charset="0"/>
              </a:rPr>
              <a:t>Un ensemble flou exprime le degré d’appartenance des éléments à cet ensemble. On dira qu’un élément est membre de l’ensemble à un degré d,</a:t>
            </a:r>
          </a:p>
          <a:p>
            <a:pPr marL="228600" indent="-228600" defTabSz="754063" eaLnBrk="1" hangingPunct="1"/>
            <a:r>
              <a:rPr lang="fr-CA" altLang="fr-FR">
                <a:cs typeface="Times New Roman" panose="02020603050405020304" pitchFamily="18" charset="0"/>
              </a:rPr>
              <a:t>  0 </a:t>
            </a:r>
            <a:r>
              <a:rPr lang="fr-CA" altLang="fr-FR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r-CA" altLang="fr-FR">
                <a:cs typeface="Times New Roman" panose="02020603050405020304" pitchFamily="18" charset="0"/>
              </a:rPr>
              <a:t> d </a:t>
            </a:r>
            <a:r>
              <a:rPr lang="fr-CA" altLang="fr-FR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fr-CA" altLang="fr-FR">
                <a:cs typeface="Times New Roman" panose="02020603050405020304" pitchFamily="18" charset="0"/>
              </a:rPr>
              <a:t> 1.</a:t>
            </a:r>
            <a:endParaRPr lang="fr-CA" altLang="fr-FR">
              <a:cs typeface="Arial" panose="020B0604020202020204" pitchFamily="34" charset="0"/>
            </a:endParaRPr>
          </a:p>
          <a:p>
            <a:pPr marL="228600" indent="-228600" defTabSz="754063" eaLnBrk="1" hangingPunct="1"/>
            <a:endParaRPr lang="fr-CA" altLang="fr-FR">
              <a:cs typeface="Arial" panose="020B0604020202020204" pitchFamily="34" charset="0"/>
            </a:endParaRPr>
          </a:p>
          <a:p>
            <a:pPr marL="228600" indent="-228600"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La fonction </a:t>
            </a:r>
            <a:r>
              <a:rPr lang="fr-CA" altLang="fr-FR"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r-CA" altLang="fr-FR" baseline="-30000">
                <a:cs typeface="Times New Roman" panose="02020603050405020304" pitchFamily="18" charset="0"/>
              </a:rPr>
              <a:t>A</a:t>
            </a:r>
            <a:r>
              <a:rPr lang="fr-CA" altLang="fr-FR">
                <a:cs typeface="Times New Roman" panose="02020603050405020304" pitchFamily="18" charset="0"/>
              </a:rPr>
              <a:t> exprime le degré de membership, c’est la “Membership Function (MF)” qui caractérise l’ensemble flou.</a:t>
            </a:r>
          </a:p>
          <a:p>
            <a:pPr marL="228600" indent="-228600"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 </a:t>
            </a:r>
          </a:p>
          <a:p>
            <a:pPr marL="228600" indent="-228600" algn="just" defTabSz="754063" eaLnBrk="1" hangingPunct="1"/>
            <a:r>
              <a:rPr lang="fr-CA" altLang="fr-FR" u="sng">
                <a:cs typeface="Times New Roman" panose="02020603050405020304" pitchFamily="18" charset="0"/>
              </a:rPr>
              <a:t>Remarques</a:t>
            </a:r>
            <a:r>
              <a:rPr lang="fr-CA" altLang="fr-FR">
                <a:cs typeface="Times New Roman" panose="02020603050405020304" pitchFamily="18" charset="0"/>
              </a:rPr>
              <a:t>:</a:t>
            </a:r>
          </a:p>
          <a:p>
            <a:pPr marL="228600" indent="-228600"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1.     Se distingue des probabilités; indique plutôt un concept de préférence;</a:t>
            </a:r>
          </a:p>
          <a:p>
            <a:pPr marL="228600" indent="-228600"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2.     Subjectif et non statistique;</a:t>
            </a:r>
          </a:p>
          <a:p>
            <a:pPr marL="228600" indent="-228600" defTabSz="754063" eaLnBrk="1" hangingPunct="1"/>
            <a:r>
              <a:rPr lang="fr-CA" altLang="fr-FR">
                <a:cs typeface="Times New Roman" panose="02020603050405020304" pitchFamily="18" charset="0"/>
              </a:rPr>
              <a:t>C’est la manière de faire intervenir le raisonnement humain comme processus décisionnel dans un système automatique.</a:t>
            </a:r>
            <a:r>
              <a:rPr lang="fr-CA" altLang="fr-FR">
                <a:cs typeface="Arial" panose="020B0604020202020204" pitchFamily="34" charset="0"/>
              </a:rPr>
              <a:t> </a:t>
            </a:r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CD48F568-A22F-3569-421E-CED75E0FCD6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15ADC68-4C2C-4146-B074-358DF0A2B155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33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BB406EF-AD3F-E661-96A0-06E02879F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0CC3B3C0-6485-2C18-C822-12AAA1737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Le raisonnement flou, ou </a:t>
            </a:r>
            <a:r>
              <a:rPr lang="fr-CA" altLang="fr-FR" b="1">
                <a:cs typeface="Times New Roman" panose="02020603050405020304" pitchFamily="18" charset="0"/>
              </a:rPr>
              <a:t>modus </a:t>
            </a:r>
            <a:r>
              <a:rPr lang="fr-CA" altLang="fr-FR" b="1" dirty="0" err="1">
                <a:cs typeface="Times New Roman" panose="02020603050405020304" pitchFamily="18" charset="0"/>
              </a:rPr>
              <a:t>ponens</a:t>
            </a:r>
            <a:r>
              <a:rPr lang="fr-CA" altLang="fr-FR" b="1">
                <a:cs typeface="Times New Roman" panose="02020603050405020304" pitchFamily="18" charset="0"/>
              </a:rPr>
              <a:t> généralisé (GMP)</a:t>
            </a:r>
            <a:r>
              <a:rPr lang="fr-CA" altLang="fr-FR">
                <a:cs typeface="Times New Roman" panose="02020603050405020304" pitchFamily="18" charset="0"/>
              </a:rPr>
              <a:t>,</a:t>
            </a:r>
            <a:r>
              <a:rPr lang="fr-CA" altLang="fr-FR" b="1">
                <a:cs typeface="Times New Roman" panose="02020603050405020304" pitchFamily="18" charset="0"/>
              </a:rPr>
              <a:t> </a:t>
            </a:r>
            <a:r>
              <a:rPr lang="fr-CA" altLang="fr-FR" dirty="0">
                <a:cs typeface="Times New Roman" panose="02020603050405020304" pitchFamily="18" charset="0"/>
              </a:rPr>
              <a:t>permet l’inférence logique </a:t>
            </a:r>
            <a:r>
              <a:rPr lang="fr-CA" altLang="fr-FR">
                <a:cs typeface="Times New Roman" panose="02020603050405020304" pitchFamily="18" charset="0"/>
              </a:rPr>
              <a:t>à partir de règles floues “Si-Alors” et de faits connus. La clé centrale du raisonnement </a:t>
            </a:r>
            <a:r>
              <a:rPr lang="fr-CA" altLang="fr-FR" dirty="0">
                <a:cs typeface="Times New Roman" panose="02020603050405020304" pitchFamily="18" charset="0"/>
              </a:rPr>
              <a:t>généralise </a:t>
            </a:r>
            <a:r>
              <a:rPr lang="fr-CA" altLang="fr-FR">
                <a:cs typeface="Times New Roman" panose="02020603050405020304" pitchFamily="18" charset="0"/>
              </a:rPr>
              <a:t>la règle compositionnelle suivante:</a:t>
            </a:r>
          </a:p>
          <a:p>
            <a:pPr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 </a:t>
            </a:r>
          </a:p>
          <a:p>
            <a:pPr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étant </a:t>
            </a:r>
            <a:r>
              <a:rPr lang="fr-CA" altLang="fr-FR" b="1">
                <a:cs typeface="Times New Roman" panose="02020603050405020304" pitchFamily="18" charset="0"/>
              </a:rPr>
              <a:t>x = a</a:t>
            </a:r>
            <a:r>
              <a:rPr lang="fr-CA" altLang="fr-FR">
                <a:cs typeface="Times New Roman" panose="02020603050405020304" pitchFamily="18" charset="0"/>
              </a:rPr>
              <a:t>, alors </a:t>
            </a:r>
            <a:r>
              <a:rPr lang="fr-CA" altLang="fr-FR" dirty="0">
                <a:cs typeface="Times New Roman" panose="02020603050405020304" pitchFamily="18" charset="0"/>
              </a:rPr>
              <a:t>on infère </a:t>
            </a:r>
            <a:r>
              <a:rPr lang="fr-CA" altLang="fr-FR">
                <a:cs typeface="Times New Roman" panose="02020603050405020304" pitchFamily="18" charset="0"/>
              </a:rPr>
              <a:t>de </a:t>
            </a:r>
            <a:r>
              <a:rPr lang="fr-CA" altLang="fr-FR" b="1">
                <a:cs typeface="Times New Roman" panose="02020603050405020304" pitchFamily="18" charset="0"/>
              </a:rPr>
              <a:t>y = f(x) </a:t>
            </a:r>
            <a:r>
              <a:rPr lang="fr-CA" altLang="fr-FR">
                <a:cs typeface="Times New Roman" panose="02020603050405020304" pitchFamily="18" charset="0"/>
              </a:rPr>
              <a:t>que </a:t>
            </a:r>
            <a:r>
              <a:rPr lang="fr-CA" altLang="fr-FR" b="1">
                <a:cs typeface="Times New Roman" panose="02020603050405020304" pitchFamily="18" charset="0"/>
              </a:rPr>
              <a:t>y = b = f(a)</a:t>
            </a:r>
            <a:r>
              <a:rPr lang="fr-CA" altLang="fr-FR">
                <a:cs typeface="Times New Roman" panose="02020603050405020304" pitchFamily="18" charset="0"/>
              </a:rPr>
              <a:t>.</a:t>
            </a:r>
          </a:p>
          <a:p>
            <a:pPr algn="just" defTabSz="754063" eaLnBrk="1" hangingPunct="1"/>
            <a:endParaRPr lang="fr-CA" altLang="fr-FR">
              <a:cs typeface="Times New Roman" panose="02020603050405020304" pitchFamily="18" charset="0"/>
            </a:endParaRPr>
          </a:p>
          <a:p>
            <a:pPr algn="just" defTabSz="754063" eaLnBrk="1" hangingPunct="1"/>
            <a:r>
              <a:rPr lang="fr-CA" altLang="fr-FR">
                <a:cs typeface="Times New Roman" panose="02020603050405020304" pitchFamily="18" charset="0"/>
              </a:rPr>
              <a:t>La généralisation est obtenue en </a:t>
            </a:r>
            <a:r>
              <a:rPr lang="fr-CA" altLang="fr-FR" dirty="0">
                <a:cs typeface="Times New Roman" panose="02020603050405020304" pitchFamily="18" charset="0"/>
              </a:rPr>
              <a:t>remplaçant </a:t>
            </a:r>
            <a:r>
              <a:rPr lang="fr-CA" altLang="fr-FR" b="1" dirty="0">
                <a:cs typeface="Times New Roman" panose="02020603050405020304" pitchFamily="18" charset="0"/>
              </a:rPr>
              <a:t>a</a:t>
            </a:r>
            <a:r>
              <a:rPr lang="fr-CA" altLang="fr-FR" dirty="0">
                <a:cs typeface="Times New Roman" panose="02020603050405020304" pitchFamily="18" charset="0"/>
              </a:rPr>
              <a:t> par un intervalle de valeurs, ce qui donne </a:t>
            </a:r>
            <a:r>
              <a:rPr lang="fr-CA" altLang="fr-FR">
                <a:cs typeface="Times New Roman" panose="02020603050405020304" pitchFamily="18" charset="0"/>
              </a:rPr>
              <a:t>un intervalle de valeurs pour </a:t>
            </a:r>
            <a:r>
              <a:rPr lang="fr-CA" altLang="fr-FR" b="1">
                <a:cs typeface="Times New Roman" panose="02020603050405020304" pitchFamily="18" charset="0"/>
              </a:rPr>
              <a:t>b</a:t>
            </a:r>
            <a:r>
              <a:rPr lang="fr-CA" altLang="fr-FR" dirty="0">
                <a:cs typeface="Times New Roman" panose="02020603050405020304" pitchFamily="18" charset="0"/>
              </a:rPr>
              <a:t>.  </a:t>
            </a:r>
            <a:r>
              <a:rPr lang="fr-CA" altLang="fr-FR">
                <a:cs typeface="Times New Roman" panose="02020603050405020304" pitchFamily="18" charset="0"/>
              </a:rPr>
              <a:t>Dans le domaine flou, </a:t>
            </a:r>
            <a:r>
              <a:rPr lang="fr-CA" altLang="fr-FR" dirty="0">
                <a:cs typeface="Times New Roman" panose="02020603050405020304" pitchFamily="18" charset="0"/>
              </a:rPr>
              <a:t>cela revient à définir</a:t>
            </a:r>
            <a:r>
              <a:rPr lang="fr-CA" altLang="fr-FR">
                <a:cs typeface="Times New Roman" panose="02020603050405020304" pitchFamily="18" charset="0"/>
              </a:rPr>
              <a:t> une relation floue </a:t>
            </a:r>
            <a:r>
              <a:rPr lang="fr-CA" altLang="fr-FR" b="1">
                <a:cs typeface="Times New Roman" panose="02020603050405020304" pitchFamily="18" charset="0"/>
              </a:rPr>
              <a:t>F</a:t>
            </a:r>
            <a:r>
              <a:rPr lang="fr-CA" altLang="fr-FR">
                <a:cs typeface="Times New Roman" panose="02020603050405020304" pitchFamily="18" charset="0"/>
              </a:rPr>
              <a:t> sur </a:t>
            </a:r>
            <a:r>
              <a:rPr lang="fr-CA" altLang="fr-FR" b="1">
                <a:cs typeface="Times New Roman" panose="02020603050405020304" pitchFamily="18" charset="0"/>
              </a:rPr>
              <a:t>X ×Y</a:t>
            </a:r>
            <a:r>
              <a:rPr lang="fr-CA" altLang="fr-FR">
                <a:cs typeface="Times New Roman" panose="02020603050405020304" pitchFamily="18" charset="0"/>
              </a:rPr>
              <a:t> avec </a:t>
            </a:r>
            <a:r>
              <a:rPr lang="fr-CA" altLang="fr-FR" b="1">
                <a:cs typeface="Times New Roman" panose="02020603050405020304" pitchFamily="18" charset="0"/>
              </a:rPr>
              <a:t>A</a:t>
            </a:r>
            <a:r>
              <a:rPr lang="fr-CA" altLang="fr-FR">
                <a:cs typeface="Times New Roman" panose="02020603050405020304" pitchFamily="18" charset="0"/>
              </a:rPr>
              <a:t> comme ensemble flou de </a:t>
            </a:r>
            <a:r>
              <a:rPr lang="fr-CA" altLang="fr-FR" b="1">
                <a:cs typeface="Times New Roman" panose="02020603050405020304" pitchFamily="18" charset="0"/>
              </a:rPr>
              <a:t>X</a:t>
            </a:r>
            <a:r>
              <a:rPr lang="fr-CA" altLang="fr-FR">
                <a:cs typeface="Times New Roman" panose="02020603050405020304" pitchFamily="18" charset="0"/>
              </a:rPr>
              <a:t>. Le problème consiste alors à trouver l’ensemble flou </a:t>
            </a:r>
            <a:r>
              <a:rPr lang="fr-CA" altLang="fr-FR" b="1">
                <a:cs typeface="Times New Roman" panose="02020603050405020304" pitchFamily="18" charset="0"/>
              </a:rPr>
              <a:t>B = A ° B</a:t>
            </a:r>
            <a:r>
              <a:rPr lang="fr-CA" altLang="fr-FR">
                <a:cs typeface="Times New Roman" panose="02020603050405020304" pitchFamily="18" charset="0"/>
              </a:rPr>
              <a:t>  où </a:t>
            </a:r>
            <a:r>
              <a:rPr lang="fr-CA" altLang="fr-FR" b="1">
                <a:cs typeface="Times New Roman" panose="02020603050405020304" pitchFamily="18" charset="0"/>
              </a:rPr>
              <a:t> ° </a:t>
            </a:r>
            <a:r>
              <a:rPr lang="fr-CA" altLang="fr-FR">
                <a:cs typeface="Times New Roman" panose="02020603050405020304" pitchFamily="18" charset="0"/>
              </a:rPr>
              <a:t>dénote l’opérateur compositionnel.</a:t>
            </a:r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FCM : la </a:t>
            </a:r>
            <a:r>
              <a:rPr lang="en-CA" dirty="0" err="1"/>
              <a:t>somme</a:t>
            </a:r>
            <a:r>
              <a:rPr lang="en-CA" dirty="0"/>
              <a:t> pour les C classes de </a:t>
            </a:r>
            <a:r>
              <a:rPr lang="en-CA" dirty="0" err="1"/>
              <a:t>leurs</a:t>
            </a:r>
            <a:r>
              <a:rPr lang="en-CA" dirty="0"/>
              <a:t> </a:t>
            </a:r>
            <a:r>
              <a:rPr lang="en-CA" dirty="0" err="1"/>
              <a:t>degrés</a:t>
            </a:r>
            <a:r>
              <a:rPr lang="en-CA" dirty="0"/>
              <a:t> </a:t>
            </a:r>
            <a:r>
              <a:rPr lang="en-CA" dirty="0" err="1"/>
              <a:t>d’appartance</a:t>
            </a:r>
            <a:r>
              <a:rPr lang="en-CA" dirty="0"/>
              <a:t> à </a:t>
            </a:r>
            <a:r>
              <a:rPr lang="en-CA" dirty="0" err="1"/>
              <a:t>une</a:t>
            </a:r>
            <a:r>
              <a:rPr lang="en-CA" dirty="0"/>
              <a:t> etiquette </a:t>
            </a:r>
            <a:r>
              <a:rPr lang="en-CA" dirty="0" err="1"/>
              <a:t>floue</a:t>
            </a:r>
            <a:r>
              <a:rPr lang="en-CA" dirty="0"/>
              <a:t> </a:t>
            </a:r>
            <a:r>
              <a:rPr lang="en-CA" dirty="0" err="1"/>
              <a:t>vaut</a:t>
            </a:r>
            <a:r>
              <a:rPr lang="en-CA" dirty="0"/>
              <a:t> 1</a:t>
            </a:r>
          </a:p>
          <a:p>
            <a:r>
              <a:rPr lang="en-CA" dirty="0"/>
              <a:t>PCM : la </a:t>
            </a:r>
            <a:r>
              <a:rPr lang="en-CA" dirty="0" err="1"/>
              <a:t>somme</a:t>
            </a:r>
            <a:r>
              <a:rPr lang="en-CA" dirty="0"/>
              <a:t> pour les N </a:t>
            </a:r>
            <a:r>
              <a:rPr lang="en-CA" dirty="0" err="1"/>
              <a:t>étiquettes</a:t>
            </a:r>
            <a:r>
              <a:rPr lang="en-CA" dirty="0"/>
              <a:t> </a:t>
            </a:r>
            <a:r>
              <a:rPr lang="en-CA" dirty="0" err="1"/>
              <a:t>floues</a:t>
            </a:r>
            <a:r>
              <a:rPr lang="en-CA" dirty="0"/>
              <a:t> </a:t>
            </a:r>
            <a:r>
              <a:rPr lang="en-CA" dirty="0" err="1"/>
              <a:t>associées</a:t>
            </a:r>
            <a:r>
              <a:rPr lang="en-CA" dirty="0"/>
              <a:t> à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classe</a:t>
            </a:r>
            <a:r>
              <a:rPr lang="en-CA" dirty="0"/>
              <a:t> de </a:t>
            </a:r>
            <a:r>
              <a:rPr lang="en-CA" dirty="0" err="1"/>
              <a:t>leurs</a:t>
            </a:r>
            <a:r>
              <a:rPr lang="en-CA" dirty="0"/>
              <a:t> </a:t>
            </a:r>
            <a:r>
              <a:rPr lang="en-CA" dirty="0" err="1"/>
              <a:t>dégrés</a:t>
            </a:r>
            <a:r>
              <a:rPr lang="en-CA" dirty="0"/>
              <a:t> </a:t>
            </a:r>
            <a:r>
              <a:rPr lang="en-CA" dirty="0" err="1"/>
              <a:t>d’appartannce</a:t>
            </a:r>
            <a:r>
              <a:rPr lang="en-CA" dirty="0"/>
              <a:t> </a:t>
            </a:r>
            <a:r>
              <a:rPr lang="en-CA" dirty="0" err="1"/>
              <a:t>est</a:t>
            </a:r>
            <a:r>
              <a:rPr lang="en-CA" dirty="0"/>
              <a:t> </a:t>
            </a:r>
            <a:r>
              <a:rPr lang="en-CA" dirty="0" err="1"/>
              <a:t>inférieure</a:t>
            </a:r>
            <a:r>
              <a:rPr lang="en-CA" dirty="0"/>
              <a:t> N 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8D9326-520F-42E9-A5BB-2AA5F1E82D80}" type="slidenum">
              <a:rPr lang="en-US" altLang="fr-FR" smtClean="0"/>
              <a:pPr>
                <a:defRPr/>
              </a:pPr>
              <a:t>35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71783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>
            <a:extLst>
              <a:ext uri="{FF2B5EF4-FFF2-40B4-BE49-F238E27FC236}">
                <a16:creationId xmlns:a16="http://schemas.microsoft.com/office/drawing/2014/main" id="{25608C68-FE9D-14A3-C512-9317E06CF7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>
            <a:extLst>
              <a:ext uri="{FF2B5EF4-FFF2-40B4-BE49-F238E27FC236}">
                <a16:creationId xmlns:a16="http://schemas.microsoft.com/office/drawing/2014/main" id="{277DFF75-0C9D-4F4A-19AF-1BE78FC7A3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5364" name="Espace réservé du numéro de diapositive 3">
            <a:extLst>
              <a:ext uri="{FF2B5EF4-FFF2-40B4-BE49-F238E27FC236}">
                <a16:creationId xmlns:a16="http://schemas.microsoft.com/office/drawing/2014/main" id="{51A9BAA6-0B12-B23F-BBA0-8CF42BAA0F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/>
            <a:fld id="{907A93F5-46B5-4D93-90AF-C7C84986A9AF}" type="slidenum">
              <a:rPr lang="fr-CA" altLang="fr-FR" sz="1200"/>
              <a:pPr algn="r"/>
              <a:t>38</a:t>
            </a:fld>
            <a:endParaRPr lang="fr-CA" alt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9D774161-FFD8-E361-AD88-42EDDB64E27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E995596-1102-40D3-9979-1B5C8A941E8D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FE8EAEF-0607-DDD7-2548-E52A7DDBC0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14A7FFC5-D5A1-8681-7DE4-C13CC4AEB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030B6019-8344-3AE7-657A-0A1E9E2AE03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573AD2-3E21-47CE-A144-7C0A93B049F9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48EFAE0-4C13-FAB0-E3D3-CE8F881EF6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7C30492-A5AB-9DE4-7B45-F6FE69389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7BE2270A-8280-16AE-95D5-350750C42B6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4C63316-D465-4DF3-AA1F-F460D3487730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328D747-E7F2-1F82-B64D-92EE76697F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72D9C43A-325C-06DC-3D8B-E6CB8661C4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C6407301-DB8C-1A53-1746-9626643AAA8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D225ECD-B6CD-476A-938F-8B2859832BAB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28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F9EACFDF-BD66-40A1-0967-ED26F4B32D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8C7B3E5-603F-7CBB-B76E-B48972317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9BA45712-BF55-2AB6-714E-EDBEBF356F0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777F800-48B0-47C1-AB75-00FD26819BB9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29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CF7CA73-3AD4-C750-7629-204DBEDC3A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B9A187B6-B2B4-9857-1A05-290C30F766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EB33D904-EF7A-C57C-38CF-A35F648486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60975" y="6635750"/>
            <a:ext cx="40227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A88B76-606F-464C-8E35-A81EC5B9F871}" type="slidenum">
              <a:rPr lang="fr-CA" altLang="fr-FR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30</a:t>
            </a:fld>
            <a:endParaRPr lang="fr-CA" altLang="fr-FR">
              <a:latin typeface="Times New Roman" panose="02020603050405020304" pitchFamily="18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209962FF-D95C-C807-0182-F308C0D6EE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4575" y="525463"/>
            <a:ext cx="4652963" cy="2617787"/>
          </a:xfrm>
          <a:ln w="12700" cap="flat">
            <a:solidFill>
              <a:schemeClr val="tx1"/>
            </a:solidFill>
          </a:ln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B9B35D68-69F5-9E41-8146-42BF967DC2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5613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465" tIns="38732" rIns="77465" bIns="38732"/>
          <a:lstStyle/>
          <a:p>
            <a:pPr defTabSz="754063"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D3E094BE-981E-E459-AF06-9592B6C946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1397B78-4B7A-C83F-F3AA-D437A0DBB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7200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8FD43B2-F1B6-004C-4A4B-E54CF318AA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93F86A8-A57A-E657-7E45-FA566239CB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8250" y="3317875"/>
            <a:ext cx="6807200" cy="3143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1D7834-E272-5C7F-C318-EE8F5E28B4FF}"/>
              </a:ext>
            </a:extLst>
          </p:cNvPr>
          <p:cNvSpPr/>
          <p:nvPr/>
        </p:nvSpPr>
        <p:spPr>
          <a:xfrm>
            <a:off x="1206500" y="3648076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0E1B58-BCDD-B219-C3FE-9940305F6EA7}"/>
              </a:ext>
            </a:extLst>
          </p:cNvPr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5D06A9-77A9-94EA-66FB-2BF857D23EC2}"/>
              </a:ext>
            </a:extLst>
          </p:cNvPr>
          <p:cNvSpPr/>
          <p:nvPr/>
        </p:nvSpPr>
        <p:spPr>
          <a:xfrm>
            <a:off x="1206500" y="3648076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12C223-E5B0-9FF9-10C4-A378FF007C42}"/>
              </a:ext>
            </a:extLst>
          </p:cNvPr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6" name="Espace réservé de la date 27">
            <a:extLst>
              <a:ext uri="{FF2B5EF4-FFF2-40B4-BE49-F238E27FC236}">
                <a16:creationId xmlns:a16="http://schemas.microsoft.com/office/drawing/2014/main" id="{43AF7917-13DF-D60F-EDEF-9F7F2136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02DC777-0E07-446B-BFBA-0E39433AB8C4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7" name="Espace réservé du pied de page 16">
            <a:extLst>
              <a:ext uri="{FF2B5EF4-FFF2-40B4-BE49-F238E27FC236}">
                <a16:creationId xmlns:a16="http://schemas.microsoft.com/office/drawing/2014/main" id="{E7644194-6C70-7E57-A4E4-8F67AB52B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28">
            <a:extLst>
              <a:ext uri="{FF2B5EF4-FFF2-40B4-BE49-F238E27FC236}">
                <a16:creationId xmlns:a16="http://schemas.microsoft.com/office/drawing/2014/main" id="{D530D18B-2F06-F2B1-338B-FD4CAB456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1367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fld id="{1323C64F-3274-43D0-A752-5C746252405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4330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>
            <a:extLst>
              <a:ext uri="{FF2B5EF4-FFF2-40B4-BE49-F238E27FC236}">
                <a16:creationId xmlns:a16="http://schemas.microsoft.com/office/drawing/2014/main" id="{E21A3B66-7F7A-2E2E-C203-DD7B0204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60F-0980-425C-A2FC-8DB74AE77F51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3E81D67B-448B-B99D-6EFC-82DC3431F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>
            <a:extLst>
              <a:ext uri="{FF2B5EF4-FFF2-40B4-BE49-F238E27FC236}">
                <a16:creationId xmlns:a16="http://schemas.microsoft.com/office/drawing/2014/main" id="{27D95B8B-94B8-6599-8677-BCDF8D2C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781FF-6D51-40A9-8F9B-442DF0A3D45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2837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eur droit 10">
            <a:extLst>
              <a:ext uri="{FF2B5EF4-FFF2-40B4-BE49-F238E27FC236}">
                <a16:creationId xmlns:a16="http://schemas.microsoft.com/office/drawing/2014/main" id="{B6205E65-6841-73F4-7A52-7BAFF5669F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5" name="Triangle isocèle 11">
            <a:extLst>
              <a:ext uri="{FF2B5EF4-FFF2-40B4-BE49-F238E27FC236}">
                <a16:creationId xmlns:a16="http://schemas.microsoft.com/office/drawing/2014/main" id="{12A57918-18A0-7C95-0102-3ED9384D534E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6" name="Connecteur droit 12">
            <a:extLst>
              <a:ext uri="{FF2B5EF4-FFF2-40B4-BE49-F238E27FC236}">
                <a16:creationId xmlns:a16="http://schemas.microsoft.com/office/drawing/2014/main" id="{F0316159-1DA3-E4B7-29B1-D56C6F94813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816071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106C418-E3B1-7E63-ECCE-5B9F126F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39262-E4D4-4496-B6CB-1DDCE6A14D23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B1277BCF-8A14-3B90-D755-4CF6A971C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0CB5FEC4-605E-0D7C-E6FE-10268DEF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FB250-D4F4-4593-B11B-ACD5ECA4796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8679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090400" cy="762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066800"/>
            <a:ext cx="5080000" cy="21669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6197600" y="1066800"/>
            <a:ext cx="5080000" cy="2166938"/>
          </a:xfrm>
        </p:spPr>
        <p:txBody>
          <a:bodyPr>
            <a:normAutofit/>
          </a:bodyPr>
          <a:lstStyle/>
          <a:p>
            <a:pPr lv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34077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3" name="Espace réservé de la date 13">
            <a:extLst>
              <a:ext uri="{FF2B5EF4-FFF2-40B4-BE49-F238E27FC236}">
                <a16:creationId xmlns:a16="http://schemas.microsoft.com/office/drawing/2014/main" id="{817CE046-C448-EA4D-91D9-0EFB768C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39738-3B0C-449B-93AF-44399EB80BFA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4" name="Espace réservé du pied de page 2">
            <a:extLst>
              <a:ext uri="{FF2B5EF4-FFF2-40B4-BE49-F238E27FC236}">
                <a16:creationId xmlns:a16="http://schemas.microsoft.com/office/drawing/2014/main" id="{81497D33-79BD-71DA-7221-B08A34D5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>
            <a:extLst>
              <a:ext uri="{FF2B5EF4-FFF2-40B4-BE49-F238E27FC236}">
                <a16:creationId xmlns:a16="http://schemas.microsoft.com/office/drawing/2014/main" id="{502D1FBB-203D-387E-9F79-2921EEAC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542A7-E007-48A6-B9B9-1295904B0CB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7998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41A4D1-E73D-62CA-E3F0-F6F3757D7D83}"/>
              </a:ext>
            </a:extLst>
          </p:cNvPr>
          <p:cNvSpPr/>
          <p:nvPr/>
        </p:nvSpPr>
        <p:spPr>
          <a:xfrm>
            <a:off x="1219200" y="2819401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1AC3D4-A9A9-D6BC-A568-070BDDCE2D5D}"/>
              </a:ext>
            </a:extLst>
          </p:cNvPr>
          <p:cNvSpPr/>
          <p:nvPr/>
        </p:nvSpPr>
        <p:spPr>
          <a:xfrm>
            <a:off x="1219200" y="2819401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18F130C-9D86-6761-3984-612D1CB24D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70DC9-0856-4DA1-9CDB-8E6E16EB1EE6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4842F04D-6BC3-264D-D91D-398A76BA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163150B6-A529-3AAC-2826-833705A9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26634" y="6354763"/>
            <a:ext cx="2027767" cy="366712"/>
          </a:xfrm>
        </p:spPr>
        <p:txBody>
          <a:bodyPr/>
          <a:lstStyle>
            <a:lvl1pPr>
              <a:defRPr/>
            </a:lvl1pPr>
          </a:lstStyle>
          <a:p>
            <a:fld id="{5DF273C6-C823-43AB-AD54-A9C85407D18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89131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3" name="Espace réservé de la date 13">
            <a:extLst>
              <a:ext uri="{FF2B5EF4-FFF2-40B4-BE49-F238E27FC236}">
                <a16:creationId xmlns:a16="http://schemas.microsoft.com/office/drawing/2014/main" id="{96EAA79F-C685-3557-D553-27A7D0860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43721-8538-47DE-81AF-9FF27EAEC626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4" name="Espace réservé du pied de page 2">
            <a:extLst>
              <a:ext uri="{FF2B5EF4-FFF2-40B4-BE49-F238E27FC236}">
                <a16:creationId xmlns:a16="http://schemas.microsoft.com/office/drawing/2014/main" id="{91B51CEC-56DD-51A6-F8FB-C3287EAFB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>
            <a:extLst>
              <a:ext uri="{FF2B5EF4-FFF2-40B4-BE49-F238E27FC236}">
                <a16:creationId xmlns:a16="http://schemas.microsoft.com/office/drawing/2014/main" id="{8D5C3923-3307-EA71-E3CF-349D8366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1B9C4-EAD5-411D-AFCB-6D2962F5EB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1852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13">
            <a:extLst>
              <a:ext uri="{FF2B5EF4-FFF2-40B4-BE49-F238E27FC236}">
                <a16:creationId xmlns:a16="http://schemas.microsoft.com/office/drawing/2014/main" id="{864FE790-A039-2B07-69D3-C4BF73D3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89DC-AA09-422E-9FD5-000ABED82574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94B57979-223B-A270-8711-7E7A34487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>
            <a:extLst>
              <a:ext uri="{FF2B5EF4-FFF2-40B4-BE49-F238E27FC236}">
                <a16:creationId xmlns:a16="http://schemas.microsoft.com/office/drawing/2014/main" id="{1A23271D-76F1-FFF1-D093-3EF03D894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4B76F-BBAC-4B27-8AF6-67E58D1880A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911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angle isocèle 10">
            <a:extLst>
              <a:ext uri="{FF2B5EF4-FFF2-40B4-BE49-F238E27FC236}">
                <a16:creationId xmlns:a16="http://schemas.microsoft.com/office/drawing/2014/main" id="{00836508-6AA8-233F-EA1E-8C64E41AC308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e la date 2">
            <a:extLst>
              <a:ext uri="{FF2B5EF4-FFF2-40B4-BE49-F238E27FC236}">
                <a16:creationId xmlns:a16="http://schemas.microsoft.com/office/drawing/2014/main" id="{F541DBDF-911A-EFC3-B700-023240BE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9E041-2BE7-439B-9E11-1F94A02C69CC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5" name="Espace réservé du pied de page 3">
            <a:extLst>
              <a:ext uri="{FF2B5EF4-FFF2-40B4-BE49-F238E27FC236}">
                <a16:creationId xmlns:a16="http://schemas.microsoft.com/office/drawing/2014/main" id="{D82CD5CB-F5B6-F33F-AF72-67110FBA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4">
            <a:extLst>
              <a:ext uri="{FF2B5EF4-FFF2-40B4-BE49-F238E27FC236}">
                <a16:creationId xmlns:a16="http://schemas.microsoft.com/office/drawing/2014/main" id="{5305929D-A5AA-513B-3F9C-50496EE40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A5EAC-EE0B-4F81-8BC3-85F7B27F98A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0013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necteur droit 10">
            <a:extLst>
              <a:ext uri="{FF2B5EF4-FFF2-40B4-BE49-F238E27FC236}">
                <a16:creationId xmlns:a16="http://schemas.microsoft.com/office/drawing/2014/main" id="{0AED0E15-FF6E-2AD1-CA92-F6DEBFDF93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3" name="Triangle isocèle 11">
            <a:extLst>
              <a:ext uri="{FF2B5EF4-FFF2-40B4-BE49-F238E27FC236}">
                <a16:creationId xmlns:a16="http://schemas.microsoft.com/office/drawing/2014/main" id="{A9DC47C2-E451-7545-FA7E-6F29D80CE4C6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2F15EAA2-A502-9F0A-CEA5-77C5ED6FD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15B9C-7E7C-4670-9D30-CFAF89DC548C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7EB250AA-8D5D-C716-2BEF-651AAE17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id="{09FD421D-E0F4-1896-DC10-0EE9DFF1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CFE83-F686-44FB-A1B4-11B8A67C299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6709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necteur droit 10">
            <a:extLst>
              <a:ext uri="{FF2B5EF4-FFF2-40B4-BE49-F238E27FC236}">
                <a16:creationId xmlns:a16="http://schemas.microsoft.com/office/drawing/2014/main" id="{EE3C2F3E-2817-AA98-04EF-8E170410A2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5" name="Connecteur droit 11">
            <a:extLst>
              <a:ext uri="{FF2B5EF4-FFF2-40B4-BE49-F238E27FC236}">
                <a16:creationId xmlns:a16="http://schemas.microsoft.com/office/drawing/2014/main" id="{AC28A722-EACB-CC02-A314-0143A928E2A3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220229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6" name="Triangle isocèle 12">
            <a:extLst>
              <a:ext uri="{FF2B5EF4-FFF2-40B4-BE49-F238E27FC236}">
                <a16:creationId xmlns:a16="http://schemas.microsoft.com/office/drawing/2014/main" id="{328C71F4-6961-6D25-DE46-344D3C109099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4">
            <a:extLst>
              <a:ext uri="{FF2B5EF4-FFF2-40B4-BE49-F238E27FC236}">
                <a16:creationId xmlns:a16="http://schemas.microsoft.com/office/drawing/2014/main" id="{58D2D4BF-D9BA-7CDC-9CC6-4F8AE1583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95DBA-7386-4254-B4A5-1D0C858C3A3F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95EB593B-3F46-8FD6-70B9-D89E04D6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9715204D-CC32-A9E1-08AB-9D4B8CB2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1F93D-6EDD-47DA-8B6A-0BD3A415016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77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10">
            <a:extLst>
              <a:ext uri="{FF2B5EF4-FFF2-40B4-BE49-F238E27FC236}">
                <a16:creationId xmlns:a16="http://schemas.microsoft.com/office/drawing/2014/main" id="{6A1C744B-2AD7-967C-CA1B-2E729E807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6" name="Triangle isocèle 11">
            <a:extLst>
              <a:ext uri="{FF2B5EF4-FFF2-40B4-BE49-F238E27FC236}">
                <a16:creationId xmlns:a16="http://schemas.microsoft.com/office/drawing/2014/main" id="{60011716-9253-1870-8EFE-9D29F42F3A29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197BFC-6D91-ADC7-EC18-24B62BE6F146}"/>
              </a:ext>
            </a:extLst>
          </p:cNvPr>
          <p:cNvSpPr/>
          <p:nvPr/>
        </p:nvSpPr>
        <p:spPr>
          <a:xfrm>
            <a:off x="609601" y="500063"/>
            <a:ext cx="243417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e la date 4">
            <a:extLst>
              <a:ext uri="{FF2B5EF4-FFF2-40B4-BE49-F238E27FC236}">
                <a16:creationId xmlns:a16="http://schemas.microsoft.com/office/drawing/2014/main" id="{0F1DDE8E-F575-15C7-9D72-E1E385E9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EC6A1-1875-45CB-8C12-4805ECDB7DEF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62890963-2BA2-8B2E-C682-CE206999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6">
            <a:extLst>
              <a:ext uri="{FF2B5EF4-FFF2-40B4-BE49-F238E27FC236}">
                <a16:creationId xmlns:a16="http://schemas.microsoft.com/office/drawing/2014/main" id="{BE7448B7-8916-1474-93DE-E0E105B92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C3E91-EAFE-4DB4-972C-0DA3492F7BB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74996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21">
            <a:extLst>
              <a:ext uri="{FF2B5EF4-FFF2-40B4-BE49-F238E27FC236}">
                <a16:creationId xmlns:a16="http://schemas.microsoft.com/office/drawing/2014/main" id="{D8486A6B-74A1-7191-7818-0BDCEF5B38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en-US" altLang="fr-FR"/>
          </a:p>
        </p:txBody>
      </p:sp>
      <p:sp>
        <p:nvSpPr>
          <p:cNvPr id="1027" name="Espace réservé du texte 12">
            <a:extLst>
              <a:ext uri="{FF2B5EF4-FFF2-40B4-BE49-F238E27FC236}">
                <a16:creationId xmlns:a16="http://schemas.microsoft.com/office/drawing/2014/main" id="{5C7CB5EA-EF52-63B3-9DE7-144D1012D7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15EF82EF-A751-9BA7-5E06-332171AC9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34401" y="6356351"/>
            <a:ext cx="3052233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lnSpc>
                <a:spcPct val="80000"/>
              </a:lnSpc>
              <a:spcBef>
                <a:spcPct val="50000"/>
              </a:spcBef>
              <a:defRPr kumimoji="0" sz="1400">
                <a:solidFill>
                  <a:schemeClr val="tx2"/>
                </a:solidFill>
                <a:cs typeface="Arial" charset="0"/>
              </a:defRPr>
            </a:lvl1pPr>
          </a:lstStyle>
          <a:p>
            <a:pPr>
              <a:defRPr/>
            </a:pPr>
            <a:fld id="{D4EE7525-73BE-4D36-9CFC-804724518BCC}" type="datetimeFigureOut">
              <a:rPr lang="fr-FR"/>
              <a:pPr>
                <a:defRPr/>
              </a:pPr>
              <a:t>24/11/2025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A2972AE-58BB-D6DB-C0A7-8278D01D7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5033" y="6356351"/>
            <a:ext cx="46736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lnSpc>
                <a:spcPct val="80000"/>
              </a:lnSpc>
              <a:spcBef>
                <a:spcPct val="50000"/>
              </a:spcBef>
              <a:defRPr kumimoji="0" sz="1400">
                <a:solidFill>
                  <a:schemeClr val="tx2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0A048AD6-AE5B-8020-EE24-71245CE88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033" y="6356351"/>
            <a:ext cx="2641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80000"/>
              </a:lnSpc>
              <a:spcBef>
                <a:spcPct val="50000"/>
              </a:spcBef>
              <a:defRPr sz="1400">
                <a:solidFill>
                  <a:schemeClr val="tx2"/>
                </a:solidFill>
              </a:defRPr>
            </a:lvl1pPr>
          </a:lstStyle>
          <a:p>
            <a:fld id="{E3324EFA-7795-40DB-A2C3-E66F62426C3E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1031" name="Connecteur droit 27">
            <a:extLst>
              <a:ext uri="{FF2B5EF4-FFF2-40B4-BE49-F238E27FC236}">
                <a16:creationId xmlns:a16="http://schemas.microsoft.com/office/drawing/2014/main" id="{DEC02EFC-45FF-E4DB-4C85-9A5E944A90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1032" name="Connecteur droit 28">
            <a:extLst>
              <a:ext uri="{FF2B5EF4-FFF2-40B4-BE49-F238E27FC236}">
                <a16:creationId xmlns:a16="http://schemas.microsoft.com/office/drawing/2014/main" id="{F1728974-157A-5B2B-6619-CEDA5CD3FC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 sz="2800"/>
          </a:p>
        </p:txBody>
      </p:sp>
      <p:sp>
        <p:nvSpPr>
          <p:cNvPr id="10" name="Triangle isocèle 9">
            <a:extLst>
              <a:ext uri="{FF2B5EF4-FFF2-40B4-BE49-F238E27FC236}">
                <a16:creationId xmlns:a16="http://schemas.microsoft.com/office/drawing/2014/main" id="{BB500772-9DDA-B9D1-3128-8343D33DB23D}"/>
              </a:ext>
            </a:extLst>
          </p:cNvPr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endParaRPr lang="en-US" sz="2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4" r:id="rId2"/>
    <p:sldLayoutId id="2147483839" r:id="rId3"/>
    <p:sldLayoutId id="2147483835" r:id="rId4"/>
    <p:sldLayoutId id="2147483836" r:id="rId5"/>
    <p:sldLayoutId id="2147483840" r:id="rId6"/>
    <p:sldLayoutId id="2147483841" r:id="rId7"/>
    <p:sldLayoutId id="2147483842" r:id="rId8"/>
    <p:sldLayoutId id="2147483843" r:id="rId9"/>
    <p:sldLayoutId id="2147483837" r:id="rId10"/>
    <p:sldLayoutId id="2147483844" r:id="rId11"/>
    <p:sldLayoutId id="214748384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anose="05040102010807070707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anose="05000000000000000000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1.emf"/><Relationship Id="rId7" Type="http://schemas.openxmlformats.org/officeDocument/2006/relationships/image" Target="../media/image2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7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3">
            <a:extLst>
              <a:ext uri="{FF2B5EF4-FFF2-40B4-BE49-F238E27FC236}">
                <a16:creationId xmlns:a16="http://schemas.microsoft.com/office/drawing/2014/main" id="{2555E9CF-1D11-3E3B-156C-06A33821DE3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208213" y="1676400"/>
            <a:ext cx="8078787" cy="2257425"/>
          </a:xfrm>
        </p:spPr>
        <p:txBody>
          <a:bodyPr anchor="b"/>
          <a:lstStyle/>
          <a:p>
            <a:pPr algn="ctr" eaLnBrk="1" hangingPunct="1"/>
            <a:r>
              <a:rPr lang="fr-CA" altLang="fr-FR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Introduction à la logique floue</a:t>
            </a:r>
            <a:endParaRPr lang="fr-FR" altLang="fr-FR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123" name="Sous-titre 4">
            <a:extLst>
              <a:ext uri="{FF2B5EF4-FFF2-40B4-BE49-F238E27FC236}">
                <a16:creationId xmlns:a16="http://schemas.microsoft.com/office/drawing/2014/main" id="{71316D5F-5F11-30D7-093B-49F820BBA80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000375" y="5022850"/>
            <a:ext cx="6777038" cy="315913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fr-CA" altLang="fr-FR" sz="1400">
                <a:solidFill>
                  <a:srgbClr val="5F5F5F"/>
                </a:solidFill>
                <a:latin typeface="Calibri" panose="020F0502020204030204" pitchFamily="34" charset="0"/>
              </a:rPr>
              <a:t>Mounir Boukadoum</a:t>
            </a:r>
            <a:endParaRPr lang="fr-FR" altLang="fr-FR" sz="140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EDDFE3B-B1CF-E044-0866-2EA8CF67BF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241300"/>
            <a:ext cx="9648825" cy="11715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Éléments d’un système à logique floue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DBFC95A-B0B8-7FB5-6FA7-9C3702BFE83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1225" y="1557338"/>
            <a:ext cx="10621412" cy="5094287"/>
          </a:xfrm>
        </p:spPr>
        <p:txBody>
          <a:bodyPr/>
          <a:lstStyle/>
          <a:p>
            <a:pPr eaLnBrk="1" hangingPunct="1"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Un système à logique floue comprend 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Des variables d’e/s,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Des labels pour les valeurs floues associées aux valeurs nettes de chaque variable,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Des fonctions qui définissent le degré d’appartenance des valeurs nettes aux labels.</a:t>
            </a:r>
          </a:p>
          <a:p>
            <a:pPr eaLnBrk="1" hangingPunct="1"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Une valeur nette correspond généralement aux labels flous à des degrés divers</a:t>
            </a:r>
            <a:r>
              <a:rPr lang="fr-CA" altLang="fr-FR" sz="2000" i="1" dirty="0">
                <a:latin typeface="Calibri" panose="020F0502020204030204" pitchFamily="34" charset="0"/>
              </a:rPr>
              <a:t>.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 Par exemple, pour deux valeurs de température nettes </a:t>
            </a:r>
            <a:r>
              <a:rPr lang="fr-CA" altLang="fr-FR" sz="2000" i="1" dirty="0">
                <a:latin typeface="Calibri" panose="020F0502020204030204" pitchFamily="34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</a:rPr>
              <a:t>=6</a:t>
            </a:r>
            <a:r>
              <a:rPr lang="fr-CA" altLang="fr-FR" sz="2000" baseline="30000" dirty="0">
                <a:latin typeface="Calibri" panose="020F0502020204030204" pitchFamily="34" charset="0"/>
              </a:rPr>
              <a:t> </a:t>
            </a:r>
            <a:r>
              <a:rPr lang="fr-CA" altLang="fr-FR" sz="2000" baseline="30000" dirty="0" err="1">
                <a:latin typeface="Calibri" panose="020F0502020204030204" pitchFamily="34" charset="0"/>
              </a:rPr>
              <a:t>o</a:t>
            </a:r>
            <a:r>
              <a:rPr lang="fr-CA" altLang="fr-FR" sz="2000" dirty="0" err="1">
                <a:latin typeface="Calibri" panose="020F0502020204030204" pitchFamily="34" charset="0"/>
              </a:rPr>
              <a:t>C</a:t>
            </a:r>
            <a:r>
              <a:rPr lang="fr-CA" altLang="fr-FR" sz="2000" dirty="0">
                <a:latin typeface="Calibri" panose="020F0502020204030204" pitchFamily="34" charset="0"/>
              </a:rPr>
              <a:t> et </a:t>
            </a:r>
            <a:r>
              <a:rPr lang="fr-CA" altLang="fr-FR" sz="2000" i="1" dirty="0">
                <a:latin typeface="Calibri" panose="020F0502020204030204" pitchFamily="34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</a:rPr>
              <a:t>=30 </a:t>
            </a:r>
            <a:r>
              <a:rPr lang="fr-CA" altLang="fr-FR" sz="2000" baseline="30000" dirty="0" err="1">
                <a:latin typeface="Calibri" panose="020F0502020204030204" pitchFamily="34" charset="0"/>
              </a:rPr>
              <a:t>o</a:t>
            </a:r>
            <a:r>
              <a:rPr lang="fr-CA" altLang="fr-FR" sz="2000" dirty="0" err="1">
                <a:latin typeface="Calibri" panose="020F0502020204030204" pitchFamily="34" charset="0"/>
              </a:rPr>
              <a:t>C</a:t>
            </a:r>
            <a:r>
              <a:rPr lang="fr-CA" altLang="fr-FR" sz="2000" dirty="0">
                <a:latin typeface="Calibri" panose="020F0502020204030204" pitchFamily="34" charset="0"/>
              </a:rPr>
              <a:t>, on aurait :</a:t>
            </a:r>
          </a:p>
          <a:p>
            <a:pPr eaLnBrk="1" hangingPunct="1">
              <a:defRPr/>
            </a:pPr>
            <a:endParaRPr lang="fr-CA" altLang="fr-FR" sz="2000" i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CA" altLang="fr-FR" sz="2000" i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CA" altLang="fr-FR" sz="2000" i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CA" altLang="fr-FR" sz="2000" i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CA" altLang="fr-FR" sz="2000" i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endParaRPr lang="fr-CA" altLang="fr-FR" sz="1400" i="1" dirty="0">
              <a:latin typeface="Calibri" panose="020F0502020204030204" pitchFamily="34" charset="0"/>
            </a:endParaRPr>
          </a:p>
          <a:p>
            <a:pPr marL="2332038"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 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FROID</a:t>
            </a:r>
            <a:r>
              <a:rPr lang="fr-CA" altLang="fr-FR" sz="1600" dirty="0">
                <a:latin typeface="Calibri" panose="020F0502020204030204" pitchFamily="34" charset="0"/>
              </a:rPr>
              <a:t>(6)  =.6, </a:t>
            </a: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TIÈDE</a:t>
            </a:r>
            <a:r>
              <a:rPr lang="fr-CA" altLang="fr-FR" sz="1600" dirty="0">
                <a:latin typeface="Calibri" panose="020F0502020204030204" pitchFamily="34" charset="0"/>
              </a:rPr>
              <a:t>(6)  =.05, </a:t>
            </a: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CHAUD</a:t>
            </a:r>
            <a:r>
              <a:rPr lang="fr-CA" altLang="fr-FR" sz="1600" dirty="0">
                <a:latin typeface="Calibri" panose="020F0502020204030204" pitchFamily="34" charset="0"/>
              </a:rPr>
              <a:t>(6)=0</a:t>
            </a:r>
          </a:p>
          <a:p>
            <a:pPr marL="2332038" lvl="1" eaLnBrk="1" hangingPunct="1">
              <a:buFont typeface="Wingdings" panose="05000000000000000000" pitchFamily="2" charset="2"/>
              <a:buChar char="§"/>
              <a:defRPr/>
            </a:pP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 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FROID</a:t>
            </a:r>
            <a:r>
              <a:rPr lang="fr-CA" altLang="fr-FR" sz="1600" dirty="0">
                <a:latin typeface="Calibri" panose="020F0502020204030204" pitchFamily="34" charset="0"/>
              </a:rPr>
              <a:t>(30)= 0, </a:t>
            </a: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TIÈDE</a:t>
            </a:r>
            <a:r>
              <a:rPr lang="fr-CA" altLang="fr-FR" sz="1600" dirty="0">
                <a:latin typeface="Calibri" panose="020F0502020204030204" pitchFamily="34" charset="0"/>
              </a:rPr>
              <a:t>(30)=.3, </a:t>
            </a:r>
            <a:r>
              <a:rPr lang="fr-CA" altLang="fr-FR" sz="16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 dirty="0">
                <a:latin typeface="Calibri" panose="020F0502020204030204" pitchFamily="34" charset="0"/>
              </a:rPr>
              <a:t>CHAUD</a:t>
            </a:r>
            <a:r>
              <a:rPr lang="fr-CA" altLang="fr-FR" sz="1600" dirty="0">
                <a:latin typeface="Calibri" panose="020F0502020204030204" pitchFamily="34" charset="0"/>
              </a:rPr>
              <a:t>(30)=.8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D2960EAB-151A-CD61-BAFE-2ED1F92AA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5040" y="4010252"/>
          <a:ext cx="595947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6943725" imgH="2409825" progId="Presentations.Drawing.10">
                  <p:embed/>
                </p:oleObj>
              </mc:Choice>
              <mc:Fallback>
                <p:oleObj name="Drawing" r:id="rId2" imgW="6943725" imgH="2409825" progId="Presentations.Drawing.10">
                  <p:embed/>
                  <p:pic>
                    <p:nvPicPr>
                      <p:cNvPr id="14340" name="Object 4">
                        <a:extLst>
                          <a:ext uri="{FF2B5EF4-FFF2-40B4-BE49-F238E27FC236}">
                            <a16:creationId xmlns:a16="http://schemas.microsoft.com/office/drawing/2014/main" id="{D2960EAB-151A-CD61-BAFE-2ED1F92AAD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415" t="-450" r="-415" b="-450"/>
                      <a:stretch>
                        <a:fillRect/>
                      </a:stretch>
                    </p:blipFill>
                    <p:spPr bwMode="auto">
                      <a:xfrm>
                        <a:off x="3005040" y="4010252"/>
                        <a:ext cx="5959475" cy="2057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77DED846-8EE9-9C13-0A44-6362C734E2C0}"/>
              </a:ext>
            </a:extLst>
          </p:cNvPr>
          <p:cNvSpPr/>
          <p:nvPr/>
        </p:nvSpPr>
        <p:spPr>
          <a:xfrm>
            <a:off x="4587778" y="5162777"/>
            <a:ext cx="73025" cy="730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4F18A3-68EA-5C7C-BCEF-1D1A1C8CD0C1}"/>
              </a:ext>
            </a:extLst>
          </p:cNvPr>
          <p:cNvSpPr/>
          <p:nvPr/>
        </p:nvSpPr>
        <p:spPr>
          <a:xfrm>
            <a:off x="4587778" y="4530952"/>
            <a:ext cx="73025" cy="714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36F1C7-8C1C-2630-0884-1E958326686C}"/>
              </a:ext>
            </a:extLst>
          </p:cNvPr>
          <p:cNvSpPr/>
          <p:nvPr/>
        </p:nvSpPr>
        <p:spPr>
          <a:xfrm>
            <a:off x="6316565" y="4299177"/>
            <a:ext cx="71438" cy="714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B7BFEF9-1415-855A-A647-80E40A7060AB}"/>
              </a:ext>
            </a:extLst>
          </p:cNvPr>
          <p:cNvSpPr/>
          <p:nvPr/>
        </p:nvSpPr>
        <p:spPr>
          <a:xfrm>
            <a:off x="6319740" y="4946877"/>
            <a:ext cx="71438" cy="730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14345" name="TextBox 11">
            <a:extLst>
              <a:ext uri="{FF2B5EF4-FFF2-40B4-BE49-F238E27FC236}">
                <a16:creationId xmlns:a16="http://schemas.microsoft.com/office/drawing/2014/main" id="{C735CDFE-0FF0-60FD-8309-6D7C5A7B2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890" y="4518252"/>
            <a:ext cx="1055688" cy="339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CA" altLang="fr-FR" sz="1600" i="1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>
                <a:latin typeface="Calibri" panose="020F0502020204030204" pitchFamily="34" charset="0"/>
                <a:sym typeface="Symbol" panose="05050102010706020507" pitchFamily="18" charset="2"/>
              </a:rPr>
              <a:t>x</a:t>
            </a:r>
            <a:r>
              <a:rPr lang="fr-CA" altLang="fr-FR" sz="1600">
                <a:latin typeface="Calibri" panose="020F0502020204030204" pitchFamily="34" charset="0"/>
              </a:rPr>
              <a:t>(</a:t>
            </a:r>
            <a:r>
              <a:rPr lang="fr-CA" altLang="fr-FR" sz="1600" i="1">
                <a:latin typeface="Calibri" panose="020F0502020204030204" pitchFamily="34" charset="0"/>
              </a:rPr>
              <a:t>T</a:t>
            </a:r>
            <a:r>
              <a:rPr lang="fr-CA" altLang="fr-FR" sz="1600">
                <a:latin typeface="Calibri" panose="020F0502020204030204" pitchFamily="34" charset="0"/>
              </a:rPr>
              <a:t>)</a:t>
            </a:r>
            <a:endParaRPr lang="fr-CA" altLang="en-US" sz="160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81E00B2-531B-8D97-251B-E61929EDEAD7}"/>
              </a:ext>
            </a:extLst>
          </p:cNvPr>
          <p:cNvSpPr/>
          <p:nvPr/>
        </p:nvSpPr>
        <p:spPr>
          <a:xfrm>
            <a:off x="4587778" y="5307239"/>
            <a:ext cx="73025" cy="714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8302BE-43A9-978D-6E50-BD66BA050FF1}"/>
              </a:ext>
            </a:extLst>
          </p:cNvPr>
          <p:cNvSpPr/>
          <p:nvPr/>
        </p:nvSpPr>
        <p:spPr>
          <a:xfrm>
            <a:off x="6318153" y="5308827"/>
            <a:ext cx="71437" cy="7143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EEBDEB0D-2FDE-8609-1D7A-98975BDFC32F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966788" y="1778000"/>
            <a:ext cx="10242550" cy="1447800"/>
          </a:xfrm>
        </p:spPr>
        <p:txBody>
          <a:bodyPr lIns="92075" tIns="46038" rIns="92075" bIns="46038"/>
          <a:lstStyle/>
          <a:p>
            <a:pPr marL="355600" indent="-355600" eaLnBrk="1" hangingPunct="1">
              <a:lnSpc>
                <a:spcPct val="95000"/>
              </a:lnSpc>
            </a:pPr>
            <a:r>
              <a:rPr lang="fr-CA" altLang="fr-FR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Ensemble flou 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: ensemble </a:t>
            </a:r>
            <a:r>
              <a:rPr lang="fr-CA" altLang="fr-FR" sz="2200" i="1" dirty="0">
                <a:latin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fait de paires ordonnées, chacune</a:t>
            </a:r>
            <a:r>
              <a:rPr lang="fr-CA" altLang="fr-FR" sz="2200" dirty="0">
                <a:latin typeface="Calibri" panose="020F0502020204030204" pitchFamily="34" charset="0"/>
              </a:rPr>
              <a:t> représentant la valeur nette d’une variable </a:t>
            </a:r>
            <a:r>
              <a:rPr lang="fr-CA" altLang="fr-F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200" dirty="0">
                <a:latin typeface="Calibri" panose="020F0502020204030204" pitchFamily="34" charset="0"/>
              </a:rPr>
              <a:t> et la valeur d’une fonction d’appartenance associée </a:t>
            </a:r>
            <a:r>
              <a:rPr lang="fr-CA" altLang="fr-FR" sz="2200" dirty="0">
                <a:latin typeface="Abadi" panose="020B060402010402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200" i="1" baseline="-25000" dirty="0">
                <a:latin typeface="Calibri" panose="020F0502020204030204" pitchFamily="34" charset="0"/>
              </a:rPr>
              <a:t>A</a:t>
            </a:r>
            <a:r>
              <a:rPr lang="fr-CA" altLang="fr-FR" sz="2200" dirty="0">
                <a:latin typeface="Calibri" panose="020F0502020204030204" pitchFamily="34" charset="0"/>
              </a:rPr>
              <a:t>(</a:t>
            </a:r>
            <a:r>
              <a:rPr lang="fr-CA" altLang="fr-F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200" dirty="0">
                <a:latin typeface="Calibri" panose="020F0502020204030204" pitchFamily="34" charset="0"/>
              </a:rPr>
              <a:t>) dans un espace numérique </a:t>
            </a:r>
            <a:r>
              <a:rPr lang="fr-CA" altLang="fr-FR" sz="2200" i="1" dirty="0">
                <a:latin typeface="Calibri" panose="020F0502020204030204" pitchFamily="34" charset="0"/>
              </a:rPr>
              <a:t>X</a:t>
            </a:r>
            <a:r>
              <a:rPr lang="fr-CA" altLang="fr-FR" sz="2200" dirty="0">
                <a:latin typeface="Calibri" panose="020F0502020204030204" pitchFamily="34" charset="0"/>
              </a:rPr>
              <a:t> appelé </a:t>
            </a:r>
            <a:r>
              <a:rPr lang="fr-CA" altLang="fr-FR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univers de discours</a:t>
            </a:r>
            <a:endParaRPr lang="en-US" altLang="fr-FR" sz="2200" dirty="0">
              <a:latin typeface="Calibri" panose="020F0502020204030204" pitchFamily="34" charset="0"/>
            </a:endParaRPr>
          </a:p>
        </p:txBody>
      </p:sp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1F1E7753-3446-FD58-88A0-21355DFAC5A4}"/>
              </a:ext>
            </a:extLst>
          </p:cNvPr>
          <p:cNvGraphicFramePr>
            <a:graphicFrameLocks/>
          </p:cNvGraphicFramePr>
          <p:nvPr/>
        </p:nvGraphicFramePr>
        <p:xfrm>
          <a:off x="3633788" y="2690813"/>
          <a:ext cx="4152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52900" imgH="647700" progId="Equation.3">
                  <p:embed/>
                </p:oleObj>
              </mc:Choice>
              <mc:Fallback>
                <p:oleObj name="Equation" r:id="rId3" imgW="4152900" imgH="647700" progId="Equation.3">
                  <p:embed/>
                  <p:pic>
                    <p:nvPicPr>
                      <p:cNvPr id="15363" name="Object 4">
                        <a:extLst>
                          <a:ext uri="{FF2B5EF4-FFF2-40B4-BE49-F238E27FC236}">
                            <a16:creationId xmlns:a16="http://schemas.microsoft.com/office/drawing/2014/main" id="{1F1E7753-3446-FD58-88A0-21355DFAC5A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788" y="2690813"/>
                        <a:ext cx="4152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Arc 5">
            <a:extLst>
              <a:ext uri="{FF2B5EF4-FFF2-40B4-BE49-F238E27FC236}">
                <a16:creationId xmlns:a16="http://schemas.microsoft.com/office/drawing/2014/main" id="{7FA311B7-8B59-68BA-2C7C-EC2D2A0DF1D4}"/>
              </a:ext>
            </a:extLst>
          </p:cNvPr>
          <p:cNvSpPr>
            <a:spLocks/>
          </p:cNvSpPr>
          <p:nvPr/>
        </p:nvSpPr>
        <p:spPr bwMode="auto">
          <a:xfrm rot="10800000">
            <a:off x="3534682" y="3314701"/>
            <a:ext cx="419100" cy="396876"/>
          </a:xfrm>
          <a:custGeom>
            <a:avLst/>
            <a:gdLst>
              <a:gd name="T0" fmla="*/ 0 w 21600"/>
              <a:gd name="T1" fmla="*/ 2147483646 h 18934"/>
              <a:gd name="T2" fmla="*/ 2147483646 w 21600"/>
              <a:gd name="T3" fmla="*/ 0 h 18934"/>
              <a:gd name="T4" fmla="*/ 2147483646 w 21600"/>
              <a:gd name="T5" fmla="*/ 2147483646 h 18934"/>
              <a:gd name="T6" fmla="*/ 0 60000 65536"/>
              <a:gd name="T7" fmla="*/ 0 60000 65536"/>
              <a:gd name="T8" fmla="*/ 0 60000 65536"/>
              <a:gd name="T9" fmla="*/ 0 w 21600"/>
              <a:gd name="T10" fmla="*/ 0 h 18934"/>
              <a:gd name="T11" fmla="*/ 21600 w 21600"/>
              <a:gd name="T12" fmla="*/ 18934 h 189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934" fill="none" extrusionOk="0">
                <a:moveTo>
                  <a:pt x="0" y="18881"/>
                </a:moveTo>
                <a:cubicBezTo>
                  <a:pt x="19" y="11017"/>
                  <a:pt x="4310" y="3785"/>
                  <a:pt x="11204" y="0"/>
                </a:cubicBezTo>
              </a:path>
              <a:path w="21600" h="18934" stroke="0" extrusionOk="0">
                <a:moveTo>
                  <a:pt x="0" y="18881"/>
                </a:moveTo>
                <a:cubicBezTo>
                  <a:pt x="19" y="11017"/>
                  <a:pt x="4310" y="3785"/>
                  <a:pt x="11204" y="0"/>
                </a:cubicBezTo>
                <a:lnTo>
                  <a:pt x="21600" y="18934"/>
                </a:lnTo>
                <a:lnTo>
                  <a:pt x="0" y="1888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CA"/>
          </a:p>
        </p:txBody>
      </p:sp>
      <p:sp>
        <p:nvSpPr>
          <p:cNvPr id="15365" name="Arc 6">
            <a:extLst>
              <a:ext uri="{FF2B5EF4-FFF2-40B4-BE49-F238E27FC236}">
                <a16:creationId xmlns:a16="http://schemas.microsoft.com/office/drawing/2014/main" id="{D2214E5A-8ADE-4948-9C87-DFC3AB9C58DF}"/>
              </a:ext>
            </a:extLst>
          </p:cNvPr>
          <p:cNvSpPr>
            <a:spLocks/>
          </p:cNvSpPr>
          <p:nvPr/>
        </p:nvSpPr>
        <p:spPr bwMode="auto">
          <a:xfrm rot="10800000">
            <a:off x="7303407" y="3316289"/>
            <a:ext cx="495300" cy="3159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CA"/>
          </a:p>
        </p:txBody>
      </p:sp>
      <p:sp>
        <p:nvSpPr>
          <p:cNvPr id="15366" name="Rectangle 7">
            <a:extLst>
              <a:ext uri="{FF2B5EF4-FFF2-40B4-BE49-F238E27FC236}">
                <a16:creationId xmlns:a16="http://schemas.microsoft.com/office/drawing/2014/main" id="{33FF78DD-0D09-8019-EF5B-F7F5CF862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909" y="3314701"/>
            <a:ext cx="119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 b="1" dirty="0" err="1">
                <a:solidFill>
                  <a:srgbClr val="5F5F5F"/>
                </a:solidFill>
                <a:latin typeface="Calibri" panose="020F0502020204030204" pitchFamily="34" charset="0"/>
              </a:rPr>
              <a:t>Univers</a:t>
            </a:r>
            <a:r>
              <a:rPr lang="en-US" altLang="fr-FR" sz="1800" b="1" dirty="0">
                <a:solidFill>
                  <a:srgbClr val="5F5F5F"/>
                </a:solidFill>
                <a:latin typeface="Calibri" panose="020F0502020204030204" pitchFamily="34" charset="0"/>
              </a:rPr>
              <a:t> de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 b="1" dirty="0" err="1">
                <a:solidFill>
                  <a:srgbClr val="5F5F5F"/>
                </a:solidFill>
                <a:latin typeface="Calibri" panose="020F0502020204030204" pitchFamily="34" charset="0"/>
              </a:rPr>
              <a:t>discours</a:t>
            </a:r>
            <a:endParaRPr lang="en-US" altLang="fr-FR" sz="1800" b="1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sp>
        <p:nvSpPr>
          <p:cNvPr id="15367" name="Rectangle 8">
            <a:extLst>
              <a:ext uri="{FF2B5EF4-FFF2-40B4-BE49-F238E27FC236}">
                <a16:creationId xmlns:a16="http://schemas.microsoft.com/office/drawing/2014/main" id="{1FB55930-E695-9026-73CC-5ED4B4089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439" y="3598069"/>
            <a:ext cx="1539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 b="1" dirty="0">
                <a:solidFill>
                  <a:srgbClr val="5F5F5F"/>
                </a:solidFill>
                <a:latin typeface="Calibri" panose="020F0502020204030204" pitchFamily="34" charset="0"/>
              </a:rPr>
              <a:t>Ensemble </a:t>
            </a:r>
            <a:r>
              <a:rPr lang="en-US" altLang="fr-FR" sz="1800" b="1" dirty="0" err="1">
                <a:solidFill>
                  <a:srgbClr val="5F5F5F"/>
                </a:solidFill>
                <a:latin typeface="Calibri" panose="020F0502020204030204" pitchFamily="34" charset="0"/>
              </a:rPr>
              <a:t>flou</a:t>
            </a:r>
            <a:endParaRPr lang="en-US" altLang="fr-FR" sz="1800" b="1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sp>
        <p:nvSpPr>
          <p:cNvPr id="15368" name="Rectangle 9">
            <a:extLst>
              <a:ext uri="{FF2B5EF4-FFF2-40B4-BE49-F238E27FC236}">
                <a16:creationId xmlns:a16="http://schemas.microsoft.com/office/drawing/2014/main" id="{1F5DB2FB-D0F5-7DBC-AFD6-97AC31E04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070" y="3632201"/>
            <a:ext cx="2552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 b="1" dirty="0" err="1">
                <a:solidFill>
                  <a:srgbClr val="5F5F5F"/>
                </a:solidFill>
                <a:latin typeface="Calibri" panose="020F0502020204030204" pitchFamily="34" charset="0"/>
              </a:rPr>
              <a:t>Fonction</a:t>
            </a:r>
            <a:r>
              <a:rPr lang="en-US" altLang="fr-FR" sz="1800" b="1" dirty="0">
                <a:solidFill>
                  <a:srgbClr val="5F5F5F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1800" b="1" dirty="0" err="1">
                <a:solidFill>
                  <a:srgbClr val="5F5F5F"/>
                </a:solidFill>
                <a:latin typeface="Calibri" panose="020F0502020204030204" pitchFamily="34" charset="0"/>
              </a:rPr>
              <a:t>d’appartenance</a:t>
            </a:r>
            <a:endParaRPr lang="en-US" altLang="fr-FR" sz="1800" b="1" dirty="0">
              <a:solidFill>
                <a:srgbClr val="5F5F5F"/>
              </a:solidFill>
              <a:latin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800" b="1" dirty="0">
                <a:solidFill>
                  <a:srgbClr val="5F5F5F"/>
                </a:solidFill>
                <a:latin typeface="Calibri" panose="020F0502020204030204" pitchFamily="34" charset="0"/>
              </a:rPr>
              <a:t>(FA)</a:t>
            </a:r>
          </a:p>
        </p:txBody>
      </p:sp>
      <p:grpSp>
        <p:nvGrpSpPr>
          <p:cNvPr id="15369" name="Group 10">
            <a:extLst>
              <a:ext uri="{FF2B5EF4-FFF2-40B4-BE49-F238E27FC236}">
                <a16:creationId xmlns:a16="http://schemas.microsoft.com/office/drawing/2014/main" id="{A6DD5385-2C71-C919-570E-8CAB4508B535}"/>
              </a:ext>
            </a:extLst>
          </p:cNvPr>
          <p:cNvGrpSpPr>
            <a:grpSpLocks/>
          </p:cNvGrpSpPr>
          <p:nvPr/>
        </p:nvGrpSpPr>
        <p:grpSpPr bwMode="auto">
          <a:xfrm>
            <a:off x="5222195" y="3370264"/>
            <a:ext cx="901700" cy="212725"/>
            <a:chOff x="2553" y="2364"/>
            <a:chExt cx="568" cy="134"/>
          </a:xfrm>
        </p:grpSpPr>
        <p:sp>
          <p:nvSpPr>
            <p:cNvPr id="15372" name="Arc 11">
              <a:extLst>
                <a:ext uri="{FF2B5EF4-FFF2-40B4-BE49-F238E27FC236}">
                  <a16:creationId xmlns:a16="http://schemas.microsoft.com/office/drawing/2014/main" id="{58A81531-9BBF-F96E-555D-F827716B2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0" y="2428"/>
              <a:ext cx="64" cy="70"/>
            </a:xfrm>
            <a:custGeom>
              <a:avLst/>
              <a:gdLst>
                <a:gd name="T0" fmla="*/ 0 w 21943"/>
                <a:gd name="T1" fmla="*/ 0 h 21600"/>
                <a:gd name="T2" fmla="*/ 0 w 21943"/>
                <a:gd name="T3" fmla="*/ 0 h 21600"/>
                <a:gd name="T4" fmla="*/ 0 w 2194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43"/>
                <a:gd name="T10" fmla="*/ 0 h 21600"/>
                <a:gd name="T11" fmla="*/ 21943 w 219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43" h="21600" fill="none" extrusionOk="0">
                  <a:moveTo>
                    <a:pt x="-1" y="2"/>
                  </a:moveTo>
                  <a:cubicBezTo>
                    <a:pt x="114" y="0"/>
                    <a:pt x="228" y="-1"/>
                    <a:pt x="343" y="0"/>
                  </a:cubicBezTo>
                  <a:cubicBezTo>
                    <a:pt x="12272" y="0"/>
                    <a:pt x="21943" y="9670"/>
                    <a:pt x="21943" y="21600"/>
                  </a:cubicBezTo>
                </a:path>
                <a:path w="21943" h="21600" stroke="0" extrusionOk="0">
                  <a:moveTo>
                    <a:pt x="-1" y="2"/>
                  </a:moveTo>
                  <a:cubicBezTo>
                    <a:pt x="114" y="0"/>
                    <a:pt x="228" y="-1"/>
                    <a:pt x="343" y="0"/>
                  </a:cubicBezTo>
                  <a:cubicBezTo>
                    <a:pt x="12272" y="0"/>
                    <a:pt x="21943" y="9670"/>
                    <a:pt x="21943" y="21600"/>
                  </a:cubicBezTo>
                  <a:lnTo>
                    <a:pt x="343" y="21600"/>
                  </a:lnTo>
                  <a:lnTo>
                    <a:pt x="-1" y="2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3" name="Arc 12">
              <a:extLst>
                <a:ext uri="{FF2B5EF4-FFF2-40B4-BE49-F238E27FC236}">
                  <a16:creationId xmlns:a16="http://schemas.microsoft.com/office/drawing/2014/main" id="{3ABA2CF1-BED2-6B6D-9438-A1985C4F189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829" y="2425"/>
              <a:ext cx="67" cy="71"/>
            </a:xfrm>
            <a:custGeom>
              <a:avLst/>
              <a:gdLst>
                <a:gd name="T0" fmla="*/ 0 w 21600"/>
                <a:gd name="T1" fmla="*/ 0 h 21913"/>
                <a:gd name="T2" fmla="*/ 0 w 21600"/>
                <a:gd name="T3" fmla="*/ 0 h 21913"/>
                <a:gd name="T4" fmla="*/ 0 w 21600"/>
                <a:gd name="T5" fmla="*/ 0 h 2191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913"/>
                <a:gd name="T11" fmla="*/ 21600 w 21600"/>
                <a:gd name="T12" fmla="*/ 21913 h 219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913" fill="none" extrusionOk="0">
                  <a:moveTo>
                    <a:pt x="21597" y="0"/>
                  </a:moveTo>
                  <a:cubicBezTo>
                    <a:pt x="21599" y="104"/>
                    <a:pt x="21600" y="208"/>
                    <a:pt x="21600" y="313"/>
                  </a:cubicBezTo>
                  <a:cubicBezTo>
                    <a:pt x="21600" y="12242"/>
                    <a:pt x="11929" y="21912"/>
                    <a:pt x="0" y="21913"/>
                  </a:cubicBezTo>
                </a:path>
                <a:path w="21600" h="21913" stroke="0" extrusionOk="0">
                  <a:moveTo>
                    <a:pt x="21597" y="0"/>
                  </a:moveTo>
                  <a:cubicBezTo>
                    <a:pt x="21599" y="104"/>
                    <a:pt x="21600" y="208"/>
                    <a:pt x="21600" y="313"/>
                  </a:cubicBezTo>
                  <a:cubicBezTo>
                    <a:pt x="21600" y="12242"/>
                    <a:pt x="11929" y="21912"/>
                    <a:pt x="0" y="21913"/>
                  </a:cubicBezTo>
                  <a:lnTo>
                    <a:pt x="0" y="313"/>
                  </a:lnTo>
                  <a:lnTo>
                    <a:pt x="21597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  <p:sp>
          <p:nvSpPr>
            <p:cNvPr id="15374" name="Arc 13">
              <a:extLst>
                <a:ext uri="{FF2B5EF4-FFF2-40B4-BE49-F238E27FC236}">
                  <a16:creationId xmlns:a16="http://schemas.microsoft.com/office/drawing/2014/main" id="{502DE5E2-6B13-3778-BC52-CA8B71A2F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2364"/>
              <a:ext cx="67" cy="72"/>
            </a:xfrm>
            <a:custGeom>
              <a:avLst/>
              <a:gdLst>
                <a:gd name="T0" fmla="*/ 0 w 22274"/>
                <a:gd name="T1" fmla="*/ 0 h 21909"/>
                <a:gd name="T2" fmla="*/ 0 w 22274"/>
                <a:gd name="T3" fmla="*/ 0 h 21909"/>
                <a:gd name="T4" fmla="*/ 0 w 22274"/>
                <a:gd name="T5" fmla="*/ 0 h 21909"/>
                <a:gd name="T6" fmla="*/ 0 60000 65536"/>
                <a:gd name="T7" fmla="*/ 0 60000 65536"/>
                <a:gd name="T8" fmla="*/ 0 60000 65536"/>
                <a:gd name="T9" fmla="*/ 0 w 22274"/>
                <a:gd name="T10" fmla="*/ 0 h 21909"/>
                <a:gd name="T11" fmla="*/ 22274 w 22274"/>
                <a:gd name="T12" fmla="*/ 21909 h 2190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274" h="21909" fill="none" extrusionOk="0">
                  <a:moveTo>
                    <a:pt x="22271" y="0"/>
                  </a:moveTo>
                  <a:cubicBezTo>
                    <a:pt x="22273" y="102"/>
                    <a:pt x="22274" y="205"/>
                    <a:pt x="22274" y="309"/>
                  </a:cubicBezTo>
                  <a:cubicBezTo>
                    <a:pt x="22274" y="12238"/>
                    <a:pt x="12603" y="21909"/>
                    <a:pt x="674" y="21909"/>
                  </a:cubicBezTo>
                  <a:cubicBezTo>
                    <a:pt x="449" y="21909"/>
                    <a:pt x="224" y="21905"/>
                    <a:pt x="-1" y="21898"/>
                  </a:cubicBezTo>
                </a:path>
                <a:path w="22274" h="21909" stroke="0" extrusionOk="0">
                  <a:moveTo>
                    <a:pt x="22271" y="0"/>
                  </a:moveTo>
                  <a:cubicBezTo>
                    <a:pt x="22273" y="102"/>
                    <a:pt x="22274" y="205"/>
                    <a:pt x="22274" y="309"/>
                  </a:cubicBezTo>
                  <a:cubicBezTo>
                    <a:pt x="22274" y="12238"/>
                    <a:pt x="12603" y="21909"/>
                    <a:pt x="674" y="21909"/>
                  </a:cubicBezTo>
                  <a:cubicBezTo>
                    <a:pt x="449" y="21909"/>
                    <a:pt x="224" y="21905"/>
                    <a:pt x="-1" y="21898"/>
                  </a:cubicBezTo>
                  <a:lnTo>
                    <a:pt x="674" y="309"/>
                  </a:lnTo>
                  <a:lnTo>
                    <a:pt x="22271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5" name="Line 14">
              <a:extLst>
                <a:ext uri="{FF2B5EF4-FFF2-40B4-BE49-F238E27FC236}">
                  <a16:creationId xmlns:a16="http://schemas.microsoft.com/office/drawing/2014/main" id="{5E689FDB-9158-C963-8760-7BE6CBDA2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7" y="2430"/>
              <a:ext cx="15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6" name="Line 15">
              <a:extLst>
                <a:ext uri="{FF2B5EF4-FFF2-40B4-BE49-F238E27FC236}">
                  <a16:creationId xmlns:a16="http://schemas.microsoft.com/office/drawing/2014/main" id="{55E1E0CA-A744-2EB2-15AE-5AA097562D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0" y="2430"/>
              <a:ext cx="15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77" name="Arc 16">
              <a:extLst>
                <a:ext uri="{FF2B5EF4-FFF2-40B4-BE49-F238E27FC236}">
                  <a16:creationId xmlns:a16="http://schemas.microsoft.com/office/drawing/2014/main" id="{6CCB38C1-4BAC-4DF5-1020-A09551466D1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553" y="2365"/>
              <a:ext cx="68" cy="70"/>
            </a:xfrm>
            <a:custGeom>
              <a:avLst/>
              <a:gdLst>
                <a:gd name="T0" fmla="*/ 0 w 21922"/>
                <a:gd name="T1" fmla="*/ 0 h 21600"/>
                <a:gd name="T2" fmla="*/ 0 w 21922"/>
                <a:gd name="T3" fmla="*/ 0 h 21600"/>
                <a:gd name="T4" fmla="*/ 0 w 2192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922"/>
                <a:gd name="T10" fmla="*/ 0 h 21600"/>
                <a:gd name="T11" fmla="*/ 21922 w 2192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22" h="21600" fill="none" extrusionOk="0">
                  <a:moveTo>
                    <a:pt x="0" y="2"/>
                  </a:moveTo>
                  <a:cubicBezTo>
                    <a:pt x="107" y="0"/>
                    <a:pt x="214" y="-1"/>
                    <a:pt x="322" y="0"/>
                  </a:cubicBezTo>
                  <a:cubicBezTo>
                    <a:pt x="12251" y="0"/>
                    <a:pt x="21922" y="9670"/>
                    <a:pt x="21922" y="21600"/>
                  </a:cubicBezTo>
                </a:path>
                <a:path w="21922" h="21600" stroke="0" extrusionOk="0">
                  <a:moveTo>
                    <a:pt x="0" y="2"/>
                  </a:moveTo>
                  <a:cubicBezTo>
                    <a:pt x="107" y="0"/>
                    <a:pt x="214" y="-1"/>
                    <a:pt x="322" y="0"/>
                  </a:cubicBezTo>
                  <a:cubicBezTo>
                    <a:pt x="12251" y="0"/>
                    <a:pt x="21922" y="9670"/>
                    <a:pt x="21922" y="21600"/>
                  </a:cubicBezTo>
                  <a:lnTo>
                    <a:pt x="322" y="21600"/>
                  </a:lnTo>
                  <a:lnTo>
                    <a:pt x="0" y="2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</p:grpSp>
      <p:sp>
        <p:nvSpPr>
          <p:cNvPr id="15370" name="Rectangle 3">
            <a:extLst>
              <a:ext uri="{FF2B5EF4-FFF2-40B4-BE49-F238E27FC236}">
                <a16:creationId xmlns:a16="http://schemas.microsoft.com/office/drawing/2014/main" id="{C27C80CA-3D0F-E21D-C7F0-5828311AF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4227513"/>
            <a:ext cx="10514013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55600" indent="-355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2800" indent="-3556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altLang="fr-FR" sz="2000" i="1" dirty="0">
                <a:solidFill>
                  <a:srgbClr val="5F5F5F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A</a:t>
            </a:r>
            <a:r>
              <a:rPr lang="fr-CA" altLang="fr-FR" sz="2000" dirty="0">
                <a:latin typeface="Calibri" panose="020F0502020204030204" pitchFamily="34" charset="0"/>
                <a:cs typeface="Tahoma" panose="020B0604030504040204" pitchFamily="34" charset="0"/>
              </a:rPr>
              <a:t> est tel que tout </a:t>
            </a:r>
            <a:r>
              <a:rPr lang="fr-CA" altLang="fr-F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fr-CA" altLang="fr-FR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r-CA" altLang="fr-FR" sz="2000" dirty="0">
                <a:latin typeface="Calibri" panose="020F0502020204030204" pitchFamily="34" charset="0"/>
                <a:cs typeface="Tahoma" panose="020B0604030504040204" pitchFamily="34" charset="0"/>
              </a:rPr>
              <a:t> en est membre à un degré compris entre 0  et 1</a:t>
            </a:r>
          </a:p>
          <a:p>
            <a:pPr lvl="1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altLang="fr-FR" sz="2000" i="1" dirty="0">
                <a:solidFill>
                  <a:srgbClr val="5F5F5F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A</a:t>
            </a:r>
            <a:r>
              <a:rPr lang="fr-CA" altLang="fr-FR" sz="2000" dirty="0">
                <a:latin typeface="Calibri" panose="020F0502020204030204" pitchFamily="34" charset="0"/>
                <a:cs typeface="Tahoma" panose="020B0604030504040204" pitchFamily="34" charset="0"/>
              </a:rPr>
              <a:t> est entièrement caractérisé par sa fonction d’appartenance</a:t>
            </a:r>
          </a:p>
          <a:p>
            <a:pPr eaLnBrk="1" hangingPunct="1">
              <a:spcBef>
                <a:spcPts val="600"/>
              </a:spcBef>
              <a:buSzPct val="76000"/>
            </a:pPr>
            <a:r>
              <a:rPr lang="fr-CA" altLang="fr-FR" sz="2200" dirty="0">
                <a:latin typeface="Calibri" panose="020F0502020204030204" pitchFamily="34" charset="0"/>
                <a:cs typeface="Tahoma" panose="020B0604030504040204" pitchFamily="34" charset="0"/>
              </a:rPr>
              <a:t>Concrètement, un ensemble flou permet de modeler l’association des valeurs nettes d’une variable </a:t>
            </a:r>
            <a:r>
              <a:rPr lang="fr-CA" altLang="fr-F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CA" altLang="fr-FR" sz="2200" dirty="0">
                <a:latin typeface="Calibri" panose="020F0502020204030204" pitchFamily="34" charset="0"/>
                <a:cs typeface="Tahoma" panose="020B0604030504040204" pitchFamily="34" charset="0"/>
              </a:rPr>
              <a:t>avec un label qualitatif (valeur floue ou linguistique)</a:t>
            </a:r>
            <a:endParaRPr lang="fr-CA" altLang="fr-FR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endParaRPr lang="en-US" altLang="fr-FR" sz="2400" dirty="0">
              <a:latin typeface="Calibri" panose="020F0502020204030204" pitchFamily="34" charset="0"/>
            </a:endParaRPr>
          </a:p>
        </p:txBody>
      </p:sp>
      <p:sp>
        <p:nvSpPr>
          <p:cNvPr id="15371" name="Rectangle 1030" descr="Large confetti">
            <a:extLst>
              <a:ext uri="{FF2B5EF4-FFF2-40B4-BE49-F238E27FC236}">
                <a16:creationId xmlns:a16="http://schemas.microsoft.com/office/drawing/2014/main" id="{B96E0791-9F50-CC2A-5888-5316003A8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76250"/>
            <a:ext cx="931068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Petit </a:t>
            </a:r>
            <a:r>
              <a:rPr lang="en-US" altLang="fr-FR" sz="4000" b="0" dirty="0" err="1">
                <a:solidFill>
                  <a:srgbClr val="0070C0"/>
                </a:solidFill>
                <a:latin typeface="Calibri" panose="020F0502020204030204" pitchFamily="34" charset="0"/>
              </a:rPr>
              <a:t>détour</a:t>
            </a:r>
            <a:r>
              <a:rPr lang="en-US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4000" b="0" dirty="0" err="1">
                <a:solidFill>
                  <a:srgbClr val="0070C0"/>
                </a:solidFill>
                <a:latin typeface="Calibri" panose="020F0502020204030204" pitchFamily="34" charset="0"/>
              </a:rPr>
              <a:t>formel</a:t>
            </a:r>
            <a:endParaRPr lang="fr-CA" altLang="fr-FR" sz="4000" b="0" dirty="0">
              <a:solidFill>
                <a:srgbClr val="0070C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2E547D99-9B6D-8C96-D0B9-47FDAA6E6B8E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982663" y="1847850"/>
            <a:ext cx="10945812" cy="4537075"/>
          </a:xfrm>
        </p:spPr>
        <p:txBody>
          <a:bodyPr lIns="92075" tIns="46038" rIns="92075" bIns="46038"/>
          <a:lstStyle/>
          <a:p>
            <a:pPr marL="439738" indent="-439738" eaLnBrk="1" hangingPunct="1">
              <a:spcBef>
                <a:spcPts val="600"/>
              </a:spcBef>
            </a:pPr>
            <a:r>
              <a:rPr lang="fr-CA" altLang="fr-FR" sz="2400" b="1" dirty="0">
                <a:latin typeface="Calibri" panose="020F0502020204030204" pitchFamily="34" charset="0"/>
              </a:rPr>
              <a:t>Variable floue</a:t>
            </a:r>
            <a:r>
              <a:rPr lang="fr-CA" altLang="fr-FR" sz="2400" dirty="0">
                <a:latin typeface="Calibri" panose="020F0502020204030204" pitchFamily="34" charset="0"/>
              </a:rPr>
              <a:t> (dite aussi linguistique) : </a:t>
            </a:r>
            <a:r>
              <a:rPr lang="fr-CA" altLang="fr-FR" sz="2400" dirty="0" err="1">
                <a:latin typeface="Calibri" panose="020F0502020204030204" pitchFamily="34" charset="0"/>
              </a:rPr>
              <a:t>quintuplet</a:t>
            </a:r>
            <a:r>
              <a:rPr lang="fr-CA" altLang="fr-FR" sz="2400" dirty="0">
                <a:latin typeface="Calibri" panose="020F0502020204030204" pitchFamily="34" charset="0"/>
              </a:rPr>
              <a:t> </a:t>
            </a:r>
            <a:r>
              <a:rPr lang="fr-CA" altLang="fr-FR" sz="28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fr-CA" altLang="fr-FR" sz="28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T</a:t>
            </a:r>
            <a:r>
              <a:rPr lang="fr-CA" altLang="fr-FR" sz="28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altLang="fr-FR" sz="28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8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CA" altLang="fr-FR" sz="28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X, G, M </a:t>
            </a:r>
            <a:r>
              <a:rPr lang="fr-CA" altLang="fr-FR" sz="28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fr-CA" altLang="fr-FR" sz="28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altLang="fr-FR" sz="2800" dirty="0">
                <a:solidFill>
                  <a:srgbClr val="262626"/>
                </a:solidFill>
                <a:latin typeface="Calibri" panose="020F0502020204030204" pitchFamily="34" charset="0"/>
              </a:rPr>
              <a:t> </a:t>
            </a:r>
            <a:r>
              <a:rPr lang="fr-CA" altLang="fr-FR" sz="2400" dirty="0">
                <a:solidFill>
                  <a:srgbClr val="262626"/>
                </a:solidFill>
                <a:latin typeface="Calibri" panose="020F0502020204030204" pitchFamily="34" charset="0"/>
              </a:rPr>
              <a:t>où</a:t>
            </a:r>
            <a:endParaRPr lang="fr-CA" altLang="fr-FR" sz="2800" dirty="0">
              <a:solidFill>
                <a:srgbClr val="262626"/>
              </a:solidFill>
              <a:latin typeface="Calibri" panose="020F0502020204030204" pitchFamily="34" charset="0"/>
            </a:endParaRPr>
          </a:p>
          <a:p>
            <a:pPr marL="895350" lvl="1" defTabSz="89535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CA" altLang="fr-FR" sz="2400" dirty="0">
                <a:solidFill>
                  <a:srgbClr val="262626"/>
                </a:solidFill>
                <a:latin typeface="Calibri" panose="020F0502020204030204" pitchFamily="34" charset="0"/>
              </a:rPr>
              <a:t>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est un nom commun en langage naturel, par exemple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CA" altLang="fr-FR" sz="2000" b="1" i="1" dirty="0">
                <a:solidFill>
                  <a:srgbClr val="262626"/>
                </a:solidFill>
                <a:latin typeface="Calibri" panose="020F0502020204030204" pitchFamily="34" charset="0"/>
              </a:rPr>
              <a:t>= 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</a:rPr>
              <a:t>âge</a:t>
            </a:r>
            <a:endParaRPr lang="fr-CA" altLang="fr-FR" sz="2000" dirty="0">
              <a:solidFill>
                <a:srgbClr val="262626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895350" lvl="1" defTabSz="89535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est l’ensemble des valeurs linguistiques de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</a:rPr>
              <a:t>,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par exemple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CA" altLang="fr-FR" sz="20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</a:rPr>
              <a:t>{jeune, moins jeune, très jeune, ...}</a:t>
            </a:r>
          </a:p>
          <a:p>
            <a:pPr marL="895350" lvl="1" defTabSz="89535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est l’univers de discours de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b="1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par exemple </a:t>
            </a:r>
            <a:r>
              <a:rPr lang="fr-CA" altLang="fr-FR" sz="2000" i="1" dirty="0">
                <a:solidFill>
                  <a:srgbClr val="262626"/>
                </a:solidFill>
                <a:latin typeface="Calibri" panose="020F0502020204030204" pitchFamily="34" charset="0"/>
              </a:rPr>
              <a:t>X</a:t>
            </a:r>
            <a:r>
              <a:rPr lang="fr-CA" altLang="fr-FR" sz="2000" b="1" i="1" dirty="0">
                <a:solidFill>
                  <a:srgbClr val="262626"/>
                </a:solidFill>
                <a:latin typeface="Calibri" panose="020F0502020204030204" pitchFamily="34" charset="0"/>
              </a:rPr>
              <a:t>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</a:rPr>
              <a:t>= [0-100]</a:t>
            </a:r>
          </a:p>
          <a:p>
            <a:pPr marL="895350" lvl="1" defTabSz="89535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est une règle syntaxique pour définir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par exemple </a:t>
            </a:r>
            <a:r>
              <a:rPr kumimoji="0" lang="fr-CA" altLang="fr-FR" sz="2000" i="1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</a:t>
            </a:r>
            <a:r>
              <a:rPr kumimoji="0" lang="fr-CA" altLang="fr-FR" sz="200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fr-CA" altLang="fr-FR" sz="2000" i="1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âge</a:t>
            </a:r>
            <a:r>
              <a:rPr kumimoji="0" lang="fr-CA" altLang="fr-FR" sz="200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= </a:t>
            </a:r>
            <a:r>
              <a:rPr kumimoji="0" lang="fr-CA" altLang="fr-FR" sz="2000" i="1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kumimoji="0" lang="fr-CA" altLang="fr-FR" sz="200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fr-CA" altLang="fr-FR" sz="2000" i="1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fr-CA" altLang="fr-FR" sz="200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fr-CA" altLang="fr-FR" sz="2000" b="1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CA" altLang="fr-FR" sz="200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ci-dessus  </a:t>
            </a:r>
            <a:endParaRPr lang="fr-CA" altLang="fr-FR" sz="16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5350" lvl="1" defTabSz="895350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CA" altLang="fr-FR" sz="2000" b="1" i="1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est une règle sémantique pour associer un ensemble flou avec chaque élément de 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altLang="fr-FR" sz="20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CA" altLang="fr-FR" sz="2000" b="1" i="1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par exemple </a:t>
            </a:r>
            <a:r>
              <a:rPr lang="fr-CA" altLang="fr-FR" sz="2000" i="1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(jeune)=…, </a:t>
            </a:r>
            <a:r>
              <a:rPr lang="fr-CA" altLang="fr-FR" sz="2000" i="1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fr-CA" altLang="fr-FR" sz="2000" dirty="0">
                <a:solidFill>
                  <a:srgbClr val="262626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(vieux)=…, …)</a:t>
            </a:r>
          </a:p>
          <a:p>
            <a:pPr marL="439738" indent="-439738" eaLnBrk="1" hangingPunct="1">
              <a:spcBef>
                <a:spcPts val="600"/>
              </a:spcBef>
            </a:pPr>
            <a:r>
              <a:rPr lang="fr-CA" altLang="fr-FR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Concrètement, une variable floue permet de modeler l’association des valeurs nettes d’une variable </a:t>
            </a:r>
            <a:r>
              <a:rPr lang="fr-CA" altLang="fr-FR" sz="2400" i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3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A" altLang="fr-FR" sz="2400" dirty="0">
                <a:latin typeface="Calibri" panose="020F0502020204030204" pitchFamily="34" charset="0"/>
                <a:cs typeface="Tahoma" panose="020B0604030504040204" pitchFamily="34" charset="0"/>
              </a:rPr>
              <a:t>avec plusieurs ensembles flous </a:t>
            </a:r>
            <a:endParaRPr lang="fr-CA" altLang="fr-FR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8775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CA" altLang="fr-FR" sz="2400" dirty="0">
              <a:solidFill>
                <a:srgbClr val="262626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2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endParaRPr lang="fr-CA" altLang="fr-FR" sz="2000" dirty="0">
              <a:solidFill>
                <a:srgbClr val="262626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1030" descr="Large confetti">
            <a:extLst>
              <a:ext uri="{FF2B5EF4-FFF2-40B4-BE49-F238E27FC236}">
                <a16:creationId xmlns:a16="http://schemas.microsoft.com/office/drawing/2014/main" id="{93840A54-850E-77E7-9BFA-1B4C0977D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4" y="476250"/>
            <a:ext cx="1025073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Petit </a:t>
            </a:r>
            <a:r>
              <a:rPr lang="en-US" altLang="fr-FR" sz="4000" b="0" dirty="0" err="1">
                <a:solidFill>
                  <a:srgbClr val="0070C0"/>
                </a:solidFill>
                <a:latin typeface="Calibri" panose="020F0502020204030204" pitchFamily="34" charset="0"/>
              </a:rPr>
              <a:t>détour</a:t>
            </a:r>
            <a:r>
              <a:rPr lang="en-US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4000" b="0" dirty="0" err="1">
                <a:solidFill>
                  <a:srgbClr val="0070C0"/>
                </a:solidFill>
                <a:latin typeface="Calibri" panose="020F0502020204030204" pitchFamily="34" charset="0"/>
              </a:rPr>
              <a:t>formel</a:t>
            </a:r>
            <a:r>
              <a:rPr lang="en-US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  			                           </a:t>
            </a:r>
            <a:r>
              <a:rPr lang="en-US" altLang="fr-FR" sz="4000" b="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</a:rPr>
              <a:t>II</a:t>
            </a:r>
            <a:endParaRPr lang="fr-CA" altLang="fr-FR" sz="4000" b="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0" descr="Large confetti">
            <a:extLst>
              <a:ext uri="{FF2B5EF4-FFF2-40B4-BE49-F238E27FC236}">
                <a16:creationId xmlns:a16="http://schemas.microsoft.com/office/drawing/2014/main" id="{1FC88B1A-F8D3-6A29-84C0-F4AA1D5F861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76250"/>
            <a:ext cx="10171056" cy="936625"/>
          </a:xfrm>
          <a:noFill/>
        </p:spPr>
        <p:txBody>
          <a:bodyPr anchor="b"/>
          <a:lstStyle/>
          <a:p>
            <a:pPr eaLnBrk="1" hangingPunct="1"/>
            <a:r>
              <a:rPr lang="fr-CA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Petit détour formel	                                	</a:t>
            </a:r>
            <a:r>
              <a:rPr lang="fr-CA" sz="40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III</a:t>
            </a:r>
            <a:endParaRPr lang="fr-CA" sz="40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9459" name="Rectangle 1027">
            <a:extLst>
              <a:ext uri="{FF2B5EF4-FFF2-40B4-BE49-F238E27FC236}">
                <a16:creationId xmlns:a16="http://schemas.microsoft.com/office/drawing/2014/main" id="{E40E36DB-FECE-B2FB-0A7A-FEA531C6413B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982663" y="2133600"/>
            <a:ext cx="10293381" cy="1477347"/>
          </a:xfrm>
        </p:spPr>
        <p:txBody>
          <a:bodyPr lIns="92075" tIns="46038" rIns="92075" bIns="46038"/>
          <a:lstStyle/>
          <a:p>
            <a:pPr marL="269875" indent="-269875" eaLnBrk="1" hangingPunct="1">
              <a:lnSpc>
                <a:spcPct val="95000"/>
              </a:lnSpc>
            </a:pPr>
            <a:r>
              <a:rPr lang="fr-CA" sz="2200" b="1" noProof="0" dirty="0">
                <a:latin typeface="Calibri" panose="020F0502020204030204" pitchFamily="34" charset="0"/>
              </a:rPr>
              <a:t>Répartition floue</a:t>
            </a:r>
            <a:r>
              <a:rPr lang="fr-CA" sz="2200" noProof="0" dirty="0">
                <a:latin typeface="Calibri" panose="020F0502020204030204" pitchFamily="34" charset="0"/>
              </a:rPr>
              <a:t> : distribution de plusieurs ensembles flous dans l’univers de discours</a:t>
            </a:r>
          </a:p>
          <a:p>
            <a:pPr lvl="1" eaLnBrk="1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sz="2000" noProof="0" dirty="0">
                <a:solidFill>
                  <a:srgbClr val="262626"/>
                </a:solidFill>
                <a:latin typeface="Calibri" panose="020F0502020204030204" pitchFamily="34" charset="0"/>
              </a:rPr>
              <a:t>Exemple : Répartition des valeurs de la variable linguistique âge et leurs fonctions d’appartenance </a:t>
            </a:r>
          </a:p>
        </p:txBody>
      </p:sp>
      <p:pic>
        <p:nvPicPr>
          <p:cNvPr id="19460" name="Picture 1028">
            <a:extLst>
              <a:ext uri="{FF2B5EF4-FFF2-40B4-BE49-F238E27FC236}">
                <a16:creationId xmlns:a16="http://schemas.microsoft.com/office/drawing/2014/main" id="{EB48E48A-668F-FEDF-9DF2-591A5041107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629" y="3352606"/>
            <a:ext cx="8243448" cy="264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21D6701A-E7DE-1BF1-63DC-A6C169CF77A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982664" y="2120900"/>
            <a:ext cx="9866312" cy="4476750"/>
          </a:xfrm>
        </p:spPr>
        <p:txBody>
          <a:bodyPr lIns="92075" tIns="46038" rIns="92075" bIns="46038"/>
          <a:lstStyle/>
          <a:p>
            <a:pPr marL="439738" indent="-439738" eaLnBrk="1" hangingPunct="1">
              <a:spcBef>
                <a:spcPts val="600"/>
              </a:spcBef>
            </a:pPr>
            <a:r>
              <a:rPr lang="fr-CA" altLang="fr-FR" sz="2200" b="1" dirty="0">
                <a:latin typeface="Calibri" panose="020F0502020204030204" pitchFamily="34" charset="0"/>
              </a:rPr>
              <a:t>Relation floue </a:t>
            </a:r>
            <a:r>
              <a:rPr lang="fr-CA" altLang="fr-FR" sz="2200" dirty="0">
                <a:latin typeface="Calibri" panose="020F0502020204030204" pitchFamily="34" charset="0"/>
              </a:rPr>
              <a:t>: ensemble flou défini sur le produit cartésien de deux univers de discours X et Y :</a:t>
            </a:r>
          </a:p>
          <a:p>
            <a:pPr marL="439738" indent="-439738" eaLnBrk="1" hangingPunct="1">
              <a:spcBef>
                <a:spcPts val="600"/>
              </a:spcBef>
            </a:pPr>
            <a:endParaRPr lang="fr-CA" altLang="fr-FR" sz="2200" dirty="0">
              <a:latin typeface="Calibri" panose="020F0502020204030204" pitchFamily="34" charset="0"/>
            </a:endParaRPr>
          </a:p>
          <a:p>
            <a:pPr marL="439738" indent="-439738" eaLnBrk="1" hangingPunct="1">
              <a:spcBef>
                <a:spcPts val="600"/>
              </a:spcBef>
            </a:pPr>
            <a:endParaRPr lang="fr-CA" altLang="fr-FR" sz="2200" dirty="0">
              <a:latin typeface="Calibri" panose="020F0502020204030204" pitchFamily="34" charset="0"/>
            </a:endParaRPr>
          </a:p>
          <a:p>
            <a:pPr marL="439738" indent="-439738" eaLnBrk="1" hangingPunct="1">
              <a:spcBef>
                <a:spcPts val="600"/>
              </a:spcBef>
            </a:pPr>
            <a:r>
              <a:rPr lang="fr-CA" altLang="fr-FR" sz="2200" dirty="0">
                <a:latin typeface="Calibri" panose="020F0502020204030204" pitchFamily="34" charset="0"/>
              </a:rPr>
              <a:t>Permet de modéliser une relation qualitative entre les valeurs nettes de deux variables, par exemple : </a:t>
            </a:r>
          </a:p>
          <a:p>
            <a:pPr marL="962025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altLang="fr-FR" sz="2400" dirty="0">
                <a:latin typeface="Calibri" panose="020F0502020204030204" pitchFamily="34" charset="0"/>
              </a:rPr>
              <a:t>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latin typeface="Calibri" panose="020F0502020204030204" pitchFamily="34" charset="0"/>
              </a:rPr>
              <a:t> est près de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fr-CA" altLang="fr-FR" sz="2000" dirty="0">
                <a:latin typeface="Calibri" panose="020F0502020204030204" pitchFamily="34" charset="0"/>
              </a:rPr>
              <a:t> (nombres)</a:t>
            </a:r>
          </a:p>
          <a:p>
            <a:pPr marL="962025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latin typeface="Calibri" panose="020F0502020204030204" pitchFamily="34" charset="0"/>
              </a:rPr>
              <a:t> dépend de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fr-CA" altLang="fr-FR" sz="2000" dirty="0">
                <a:latin typeface="Calibri" panose="020F0502020204030204" pitchFamily="34" charset="0"/>
              </a:rPr>
              <a:t> (évènements)</a:t>
            </a:r>
          </a:p>
          <a:p>
            <a:pPr marL="962025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CA" altLang="fr-FR" sz="2000" dirty="0">
                <a:latin typeface="Calibri" panose="020F0502020204030204" pitchFamily="34" charset="0"/>
              </a:rPr>
              <a:t> et </a:t>
            </a:r>
            <a:r>
              <a:rPr lang="fr-CA" alt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fr-CA" altLang="fr-FR" sz="2000" dirty="0">
                <a:latin typeface="Calibri" panose="020F0502020204030204" pitchFamily="34" charset="0"/>
              </a:rPr>
              <a:t> se ressemblent (personnes ou objets)</a:t>
            </a:r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8EA71285-8172-9746-D4B7-9163B80EF315}"/>
              </a:ext>
            </a:extLst>
          </p:cNvPr>
          <p:cNvGraphicFramePr>
            <a:graphicFrameLocks/>
          </p:cNvGraphicFramePr>
          <p:nvPr/>
        </p:nvGraphicFramePr>
        <p:xfrm>
          <a:off x="3216275" y="2924175"/>
          <a:ext cx="5832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629275" imgH="428625" progId="Equation.2">
                  <p:embed/>
                </p:oleObj>
              </mc:Choice>
              <mc:Fallback>
                <p:oleObj name="Equation" r:id="rId3" imgW="5629275" imgH="428625" progId="Equation.2">
                  <p:embed/>
                  <p:pic>
                    <p:nvPicPr>
                      <p:cNvPr id="21507" name="Object 4">
                        <a:extLst>
                          <a:ext uri="{FF2B5EF4-FFF2-40B4-BE49-F238E27FC236}">
                            <a16:creationId xmlns:a16="http://schemas.microsoft.com/office/drawing/2014/main" id="{8EA71285-8172-9746-D4B7-9163B80EF315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2924175"/>
                        <a:ext cx="58324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1030" descr="Large confetti">
            <a:extLst>
              <a:ext uri="{FF2B5EF4-FFF2-40B4-BE49-F238E27FC236}">
                <a16:creationId xmlns:a16="http://schemas.microsoft.com/office/drawing/2014/main" id="{D91C22EA-C8A8-F833-4B00-43D27C337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476250"/>
            <a:ext cx="92392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Petit détour formel</a:t>
            </a:r>
            <a:r>
              <a:rPr lang="en-US" altLang="fr-FR" sz="40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400" dirty="0">
                <a:solidFill>
                  <a:srgbClr val="0070C0"/>
                </a:solidFill>
                <a:latin typeface="Calibri" panose="020F0502020204030204" pitchFamily="34" charset="0"/>
              </a:rPr>
              <a:t>	</a:t>
            </a:r>
            <a:r>
              <a:rPr lang="en-US" altLang="fr-FR" sz="2800" dirty="0">
                <a:latin typeface="Calibri" panose="020F0502020204030204" pitchFamily="34" charset="0"/>
              </a:rPr>
              <a:t>	 </a:t>
            </a:r>
            <a:r>
              <a:rPr lang="en-US" altLang="fr-FR" sz="2800" b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(le dernier ! </a:t>
            </a:r>
            <a:r>
              <a:rPr lang="en-US" altLang="fr-FR" sz="2800" b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)</a:t>
            </a:r>
            <a:endParaRPr lang="fr-CA" altLang="fr-FR" sz="2800" b="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762836F-C4BB-64C7-BAC3-DF69A18352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57200"/>
            <a:ext cx="9228137" cy="11001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Opérations en logique floue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30BCA9C-8998-C309-4EAA-87E5E46F1BD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988840"/>
            <a:ext cx="10172084" cy="4033043"/>
          </a:xfrm>
        </p:spPr>
        <p:txBody>
          <a:bodyPr/>
          <a:lstStyle/>
          <a:p>
            <a:pPr eaLnBrk="1" hangingPunct="1">
              <a:spcBef>
                <a:spcPts val="600"/>
              </a:spcBef>
              <a:defRPr/>
            </a:pPr>
            <a:r>
              <a:rPr lang="fr-CA" altLang="fr-FR" sz="2200" dirty="0">
                <a:latin typeface="Calibri" panose="020F0502020204030204" pitchFamily="34" charset="0"/>
              </a:rPr>
              <a:t>Modélisent des affirmations simples (« Le taux de chômage est élevé ») ou composées (« La crise est sévère </a:t>
            </a:r>
            <a:r>
              <a:rPr lang="fr-CA" altLang="fr-FR" sz="2200" b="1" dirty="0">
                <a:latin typeface="Calibri" panose="020F0502020204030204" pitchFamily="34" charset="0"/>
              </a:rPr>
              <a:t>ET </a:t>
            </a:r>
            <a:r>
              <a:rPr lang="fr-CA" altLang="fr-FR" sz="2200" dirty="0">
                <a:latin typeface="Calibri" panose="020F0502020204030204" pitchFamily="34" charset="0"/>
              </a:rPr>
              <a:t>les conséquences sociales sont dramatiques ») du langage humain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fr-CA" altLang="fr-FR" sz="2200" dirty="0">
                <a:latin typeface="Calibri" panose="020F0502020204030204" pitchFamily="34" charset="0"/>
              </a:rPr>
              <a:t>Utilisent le degré de vérité pour l’évaluation</a:t>
            </a:r>
            <a:endParaRPr lang="fr-CA" altLang="fr-FR" sz="2200" u="sng" dirty="0">
              <a:latin typeface="Calibri" panose="020F0502020204030204" pitchFamily="34" charset="0"/>
            </a:endParaRP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u="sng" dirty="0">
                <a:latin typeface="Calibri" panose="020F0502020204030204" pitchFamily="34" charset="0"/>
              </a:rPr>
              <a:t>Affirmation</a:t>
            </a:r>
            <a:r>
              <a:rPr lang="fr-CA" altLang="fr-FR" sz="2000" dirty="0">
                <a:latin typeface="Calibri" panose="020F0502020204030204" pitchFamily="34" charset="0"/>
              </a:rPr>
              <a:t>	</a:t>
            </a:r>
            <a:r>
              <a:rPr lang="fr-CA" altLang="fr-FR" sz="2000" u="sng" dirty="0">
                <a:latin typeface="Calibri" panose="020F0502020204030204" pitchFamily="34" charset="0"/>
              </a:rPr>
              <a:t>Degré de vérité </a:t>
            </a:r>
            <a:r>
              <a:rPr lang="fr-CA" altLang="fr-FR" sz="2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(fonction d’appartenance)</a:t>
            </a: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X			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(X)</a:t>
            </a: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Y			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(Y)</a:t>
            </a: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X ET Y		</a:t>
            </a:r>
            <a:r>
              <a:rPr lang="fr-CA" altLang="fr-FR" sz="2000" b="1" dirty="0">
                <a:latin typeface="Calibri" panose="020F0502020204030204" pitchFamily="34" charset="0"/>
              </a:rPr>
              <a:t>min</a:t>
            </a:r>
            <a:r>
              <a:rPr lang="fr-CA" altLang="fr-FR" sz="2000" dirty="0">
                <a:latin typeface="Calibri" panose="020F0502020204030204" pitchFamily="34" charset="0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(X), 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(Y))</a:t>
            </a: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X OU Y		</a:t>
            </a:r>
            <a:r>
              <a:rPr lang="fr-CA" altLang="fr-FR" sz="2000" b="1" dirty="0">
                <a:latin typeface="Calibri" panose="020F0502020204030204" pitchFamily="34" charset="0"/>
              </a:rPr>
              <a:t>max</a:t>
            </a:r>
            <a:r>
              <a:rPr lang="fr-CA" altLang="fr-FR" sz="2000" dirty="0">
                <a:latin typeface="Calibri" panose="020F0502020204030204" pitchFamily="34" charset="0"/>
              </a:rPr>
              <a:t>(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(X), 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(Y))</a:t>
            </a:r>
          </a:p>
          <a:p>
            <a:pPr lvl="2" eaLnBrk="1" hangingPunct="1">
              <a:spcBef>
                <a:spcPts val="600"/>
              </a:spcBef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non-X		1- </a:t>
            </a:r>
            <a:r>
              <a:rPr lang="fr-CA" altLang="fr-FR" sz="20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000" dirty="0">
                <a:latin typeface="Calibri" panose="020F0502020204030204" pitchFamily="34" charset="0"/>
              </a:rPr>
              <a:t>(X)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1D6AADF-980F-807C-FA0D-3D828CE59D7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440" y="457200"/>
            <a:ext cx="10526960" cy="8842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Exemple</a:t>
            </a:r>
            <a:r>
              <a:rPr lang="en-US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 </a:t>
            </a:r>
            <a:r>
              <a:rPr lang="en-US" altLang="fr-FR" sz="4000" dirty="0" err="1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d’opérations</a:t>
            </a:r>
            <a:r>
              <a:rPr lang="en-US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fr-FR" sz="4000" dirty="0" err="1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floues</a:t>
            </a:r>
            <a:endParaRPr lang="fr-CA" altLang="fr-FR" sz="4000" dirty="0">
              <a:solidFill>
                <a:srgbClr val="0070C0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DA34CB7-00DE-ECC9-1288-502CA752C08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55440" y="1700808"/>
            <a:ext cx="9237910" cy="4454525"/>
          </a:xfrm>
        </p:spPr>
        <p:txBody>
          <a:bodyPr/>
          <a:lstStyle/>
          <a:p>
            <a:pPr eaLnBrk="1" hangingPunct="1"/>
            <a:r>
              <a:rPr lang="fr-CA" altLang="fr-FR" sz="2400" dirty="0">
                <a:latin typeface="Calibri" panose="020F0502020204030204" pitchFamily="34" charset="0"/>
              </a:rPr>
              <a:t>X= « La température est élevée »</a:t>
            </a:r>
          </a:p>
          <a:p>
            <a:pPr eaLnBrk="1" hangingPunct="1">
              <a:lnSpc>
                <a:spcPct val="80000"/>
              </a:lnSpc>
            </a:pPr>
            <a:r>
              <a:rPr lang="fr-CA" altLang="fr-FR" sz="2400" dirty="0">
                <a:latin typeface="Calibri" panose="020F0502020204030204" pitchFamily="34" charset="0"/>
              </a:rPr>
              <a:t>Y= « La couche de glace est faible »</a:t>
            </a:r>
          </a:p>
        </p:txBody>
      </p:sp>
      <p:graphicFrame>
        <p:nvGraphicFramePr>
          <p:cNvPr id="15421" name="Group 61">
            <a:extLst>
              <a:ext uri="{FF2B5EF4-FFF2-40B4-BE49-F238E27FC236}">
                <a16:creationId xmlns:a16="http://schemas.microsoft.com/office/drawing/2014/main" id="{E30BC297-8024-08D0-FFAF-294D9D3F1074}"/>
              </a:ext>
            </a:extLst>
          </p:cNvPr>
          <p:cNvGraphicFramePr>
            <a:graphicFrameLocks noGrp="1"/>
          </p:cNvGraphicFramePr>
          <p:nvPr/>
        </p:nvGraphicFramePr>
        <p:xfrm>
          <a:off x="3216275" y="2708275"/>
          <a:ext cx="4537075" cy="3992684"/>
        </p:xfrm>
        <a:graphic>
          <a:graphicData uri="http://schemas.openxmlformats.org/drawingml/2006/table">
            <a:tbl>
              <a:tblPr/>
              <a:tblGrid>
                <a:gridCol w="648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099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Logique binaire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Logique floue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1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fr-CA" altLang="fr-FR" sz="2000" i="1" dirty="0"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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( )</a:t>
                      </a:r>
                      <a:endParaRPr kumimoji="0" lang="fr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  <a:sym typeface="Symbol" pitchFamily="18" charset="2"/>
                        </a:rPr>
                        <a:t>Y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X+Y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  <a:sym typeface="Symbol" pitchFamily="18" charset="2"/>
                        </a:rPr>
                        <a:t>Y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X+Y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05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D0A6EA0-473D-9451-516A-D3F352F9DD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57200"/>
            <a:ext cx="9228137" cy="11001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Règles d’inférence floues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C0AC45C-23B6-6559-7549-3489F8D0FE2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55688" y="1844675"/>
            <a:ext cx="9226550" cy="4681538"/>
          </a:xfrm>
        </p:spPr>
        <p:txBody>
          <a:bodyPr/>
          <a:lstStyle/>
          <a:p>
            <a:pPr eaLnBrk="1" hangingPunct="1"/>
            <a:r>
              <a:rPr lang="fr-CA" altLang="fr-FR" sz="2400" dirty="0">
                <a:latin typeface="Calibri" panose="020F0502020204030204" pitchFamily="34" charset="0"/>
              </a:rPr>
              <a:t>Syntaxe identique à celle de la logique binaire :</a:t>
            </a:r>
          </a:p>
          <a:p>
            <a:pPr lvl="4" eaLnBrk="1" hangingPunct="1">
              <a:buFont typeface="Wingdings" panose="05000000000000000000" pitchFamily="2" charset="2"/>
              <a:buNone/>
            </a:pPr>
            <a:r>
              <a:rPr lang="fr-CA" altLang="fr-FR" b="1" dirty="0">
                <a:latin typeface="Calibri" panose="020F0502020204030204" pitchFamily="34" charset="0"/>
              </a:rPr>
              <a:t>SI</a:t>
            </a:r>
            <a:r>
              <a:rPr lang="fr-CA" altLang="fr-FR" i="1" dirty="0">
                <a:latin typeface="Calibri" panose="020F0502020204030204" pitchFamily="34" charset="0"/>
              </a:rPr>
              <a:t>  </a:t>
            </a:r>
            <a:r>
              <a:rPr lang="fr-CA" altLang="fr-FR" sz="2400" i="1" dirty="0">
                <a:latin typeface="Calibri" panose="020F0502020204030204" pitchFamily="34" charset="0"/>
              </a:rPr>
              <a:t>&lt;condition&gt;</a:t>
            </a:r>
            <a:r>
              <a:rPr lang="fr-CA" altLang="fr-FR" i="1" dirty="0">
                <a:latin typeface="Calibri" panose="020F0502020204030204" pitchFamily="34" charset="0"/>
              </a:rPr>
              <a:t> </a:t>
            </a:r>
            <a:r>
              <a:rPr lang="fr-CA" altLang="fr-FR" b="1" dirty="0">
                <a:latin typeface="Calibri" panose="020F0502020204030204" pitchFamily="34" charset="0"/>
              </a:rPr>
              <a:t>ALORS</a:t>
            </a:r>
            <a:r>
              <a:rPr lang="fr-CA" altLang="fr-FR" dirty="0">
                <a:latin typeface="Calibri" panose="020F0502020204030204" pitchFamily="34" charset="0"/>
              </a:rPr>
              <a:t> </a:t>
            </a:r>
            <a:r>
              <a:rPr lang="fr-CA" altLang="fr-FR" sz="2400" i="1" dirty="0">
                <a:latin typeface="Calibri" panose="020F0502020204030204" pitchFamily="34" charset="0"/>
              </a:rPr>
              <a:t>&lt;conséquence&gt;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r-CA" altLang="fr-FR" sz="2400" i="1" dirty="0">
                <a:latin typeface="Calibri" panose="020F0502020204030204" pitchFamily="34" charset="0"/>
              </a:rPr>
              <a:t>	</a:t>
            </a:r>
            <a:r>
              <a:rPr lang="fr-CA" altLang="fr-FR" sz="2000" i="1" dirty="0">
                <a:latin typeface="Calibri" panose="020F0502020204030204" pitchFamily="34" charset="0"/>
              </a:rPr>
              <a:t>&lt;condition&gt;</a:t>
            </a:r>
            <a:r>
              <a:rPr lang="fr-CA" altLang="fr-FR" sz="2000" dirty="0">
                <a:latin typeface="Calibri" panose="020F0502020204030204" pitchFamily="34" charset="0"/>
              </a:rPr>
              <a:t> est une affirmation simple ou composée.</a:t>
            </a:r>
            <a:endParaRPr lang="fr-CA" altLang="fr-FR" sz="24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fr-CA" altLang="fr-FR" sz="2000" dirty="0">
                <a:latin typeface="Calibri" panose="020F0502020204030204" pitchFamily="34" charset="0"/>
              </a:rPr>
              <a:t>Ex. :Régulateur de température dont les variables sont :</a:t>
            </a:r>
            <a:endParaRPr lang="fr-CA" altLang="fr-FR" sz="2000" i="1" dirty="0">
              <a:latin typeface="Calibri" panose="020F0502020204030204" pitchFamily="34" charset="0"/>
            </a:endParaRP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i="1" dirty="0">
                <a:latin typeface="Calibri" panose="020F0502020204030204" pitchFamily="34" charset="0"/>
              </a:rPr>
              <a:t>temp</a:t>
            </a:r>
            <a:r>
              <a:rPr lang="fr-CA" altLang="fr-FR" dirty="0">
                <a:latin typeface="Calibri" panose="020F0502020204030204" pitchFamily="34" charset="0"/>
              </a:rPr>
              <a:t> = la température ambiante</a:t>
            </a:r>
            <a:endParaRPr lang="fr-CA" altLang="fr-FR" i="1" dirty="0">
              <a:latin typeface="Calibri" panose="020F0502020204030204" pitchFamily="34" charset="0"/>
            </a:endParaRP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i="1" dirty="0">
                <a:latin typeface="Calibri" panose="020F0502020204030204" pitchFamily="34" charset="0"/>
              </a:rPr>
              <a:t>vac</a:t>
            </a:r>
            <a:r>
              <a:rPr lang="fr-CA" altLang="fr-FR" dirty="0">
                <a:latin typeface="Calibri" panose="020F0502020204030204" pitchFamily="34" charset="0"/>
              </a:rPr>
              <a:t> = ventilation d’air chaud</a:t>
            </a:r>
            <a:endParaRPr lang="fr-CA" altLang="fr-FR" i="1" dirty="0">
              <a:latin typeface="Calibri" panose="020F0502020204030204" pitchFamily="34" charset="0"/>
            </a:endParaRP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i="1" dirty="0" err="1">
                <a:latin typeface="Calibri" panose="020F0502020204030204" pitchFamily="34" charset="0"/>
              </a:rPr>
              <a:t>vaf</a:t>
            </a:r>
            <a:r>
              <a:rPr lang="fr-CA" altLang="fr-FR" dirty="0">
                <a:latin typeface="Calibri" panose="020F0502020204030204" pitchFamily="34" charset="0"/>
              </a:rPr>
              <a:t> = ventilation d’air frais</a:t>
            </a:r>
          </a:p>
          <a:p>
            <a:pPr marL="1077913" lvl="1" eaLnBrk="1" hangingPunct="1">
              <a:buFont typeface="Wingdings" panose="05000000000000000000" pitchFamily="2" charset="2"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Les règles d’inférence peuvent être :</a:t>
            </a: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Si </a:t>
            </a:r>
            <a:r>
              <a:rPr lang="fr-CA" altLang="fr-FR" i="1" dirty="0">
                <a:latin typeface="Calibri" panose="020F0502020204030204" pitchFamily="34" charset="0"/>
              </a:rPr>
              <a:t>temp</a:t>
            </a:r>
            <a:r>
              <a:rPr lang="fr-CA" altLang="fr-FR" dirty="0">
                <a:latin typeface="Calibri" panose="020F0502020204030204" pitchFamily="34" charset="0"/>
              </a:rPr>
              <a:t> est haute alors </a:t>
            </a:r>
            <a:r>
              <a:rPr lang="fr-CA" altLang="fr-FR" i="1" dirty="0">
                <a:latin typeface="Calibri" panose="020F0502020204030204" pitchFamily="34" charset="0"/>
              </a:rPr>
              <a:t>vac</a:t>
            </a:r>
            <a:r>
              <a:rPr lang="fr-CA" altLang="fr-FR" dirty="0">
                <a:latin typeface="Calibri" panose="020F0502020204030204" pitchFamily="34" charset="0"/>
              </a:rPr>
              <a:t> est nulle</a:t>
            </a: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Si </a:t>
            </a:r>
            <a:r>
              <a:rPr lang="fr-CA" altLang="fr-FR" i="1" dirty="0">
                <a:latin typeface="Calibri" panose="020F0502020204030204" pitchFamily="34" charset="0"/>
              </a:rPr>
              <a:t>temp</a:t>
            </a:r>
            <a:r>
              <a:rPr lang="fr-CA" altLang="fr-FR" dirty="0">
                <a:latin typeface="Calibri" panose="020F0502020204030204" pitchFamily="34" charset="0"/>
              </a:rPr>
              <a:t> est haute alors </a:t>
            </a:r>
            <a:r>
              <a:rPr lang="fr-CA" altLang="fr-FR" i="1" dirty="0" err="1">
                <a:latin typeface="Calibri" panose="020F0502020204030204" pitchFamily="34" charset="0"/>
              </a:rPr>
              <a:t>vaf</a:t>
            </a:r>
            <a:r>
              <a:rPr lang="fr-CA" altLang="fr-FR" dirty="0">
                <a:latin typeface="Calibri" panose="020F0502020204030204" pitchFamily="34" charset="0"/>
              </a:rPr>
              <a:t> est grande</a:t>
            </a: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Si </a:t>
            </a:r>
            <a:r>
              <a:rPr lang="fr-CA" altLang="fr-FR" i="1" dirty="0">
                <a:latin typeface="Calibri" panose="020F0502020204030204" pitchFamily="34" charset="0"/>
              </a:rPr>
              <a:t>temp</a:t>
            </a:r>
            <a:r>
              <a:rPr lang="fr-CA" altLang="fr-FR" dirty="0">
                <a:latin typeface="Calibri" panose="020F0502020204030204" pitchFamily="34" charset="0"/>
              </a:rPr>
              <a:t> est basse alors </a:t>
            </a:r>
            <a:r>
              <a:rPr lang="fr-CA" altLang="fr-FR" i="1" dirty="0">
                <a:latin typeface="Calibri" panose="020F0502020204030204" pitchFamily="34" charset="0"/>
              </a:rPr>
              <a:t>vac</a:t>
            </a:r>
            <a:r>
              <a:rPr lang="fr-CA" altLang="fr-FR" dirty="0">
                <a:latin typeface="Calibri" panose="020F0502020204030204" pitchFamily="34" charset="0"/>
              </a:rPr>
              <a:t> est grande</a:t>
            </a:r>
          </a:p>
          <a:p>
            <a:pPr lvl="3" eaLnBrk="1" hangingPunct="1">
              <a:buFont typeface="Arial" panose="020B0604020202020204" pitchFamily="34" charset="0"/>
              <a:buChar char="•"/>
            </a:pPr>
            <a:r>
              <a:rPr lang="fr-CA" altLang="fr-FR" dirty="0">
                <a:latin typeface="Calibri" panose="020F0502020204030204" pitchFamily="34" charset="0"/>
              </a:rPr>
              <a:t>Si </a:t>
            </a:r>
            <a:r>
              <a:rPr lang="fr-CA" altLang="fr-FR" i="1" dirty="0">
                <a:latin typeface="Calibri" panose="020F0502020204030204" pitchFamily="34" charset="0"/>
              </a:rPr>
              <a:t>temp</a:t>
            </a:r>
            <a:r>
              <a:rPr lang="fr-CA" altLang="fr-FR" dirty="0">
                <a:latin typeface="Calibri" panose="020F0502020204030204" pitchFamily="34" charset="0"/>
              </a:rPr>
              <a:t> est basse alors </a:t>
            </a:r>
            <a:r>
              <a:rPr lang="fr-CA" altLang="fr-FR" i="1" dirty="0" err="1">
                <a:latin typeface="Calibri" panose="020F0502020204030204" pitchFamily="34" charset="0"/>
              </a:rPr>
              <a:t>vaf</a:t>
            </a:r>
            <a:r>
              <a:rPr lang="fr-CA" altLang="fr-FR" dirty="0">
                <a:latin typeface="Calibri" panose="020F0502020204030204" pitchFamily="34" charset="0"/>
              </a:rPr>
              <a:t> est nulle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14A2592-40C0-F0FA-2270-E993D53933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57200"/>
            <a:ext cx="9299575" cy="11001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Propriétés des règles floues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0DCD761-CA0E-E385-CB78-E394526216E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1225" y="1844675"/>
            <a:ext cx="10585450" cy="4679950"/>
          </a:xfrm>
        </p:spPr>
        <p:txBody>
          <a:bodyPr/>
          <a:lstStyle/>
          <a:p>
            <a:pPr eaLnBrk="1" hangingPunct="1"/>
            <a:r>
              <a:rPr lang="fr-CA" altLang="fr-FR" sz="2100" dirty="0">
                <a:latin typeface="Calibri" panose="020F0502020204030204" pitchFamily="34" charset="0"/>
              </a:rPr>
              <a:t>L’évaluation des règles se fait sur les valeurs des </a:t>
            </a:r>
            <a:r>
              <a:rPr lang="fr-CA" altLang="fr-FR" sz="21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100" dirty="0">
                <a:latin typeface="Calibri" panose="020F0502020204030204" pitchFamily="34" charset="0"/>
                <a:sym typeface="Symbol" panose="05050102010706020507" pitchFamily="18" charset="2"/>
              </a:rPr>
              <a:t>()</a:t>
            </a:r>
            <a:r>
              <a:rPr lang="fr-CA" altLang="fr-FR" sz="2100" dirty="0">
                <a:latin typeface="Calibri" panose="020F0502020204030204" pitchFamily="34" charset="0"/>
              </a:rPr>
              <a:t> </a:t>
            </a:r>
            <a:r>
              <a:rPr lang="fr-CA" altLang="fr-FR" sz="2100" b="1" dirty="0">
                <a:latin typeface="Calibri" panose="020F0502020204030204" pitchFamily="34" charset="0"/>
              </a:rPr>
              <a:t>et non </a:t>
            </a:r>
            <a:r>
              <a:rPr lang="fr-CA" altLang="fr-FR" sz="2100" dirty="0">
                <a:latin typeface="Calibri" panose="020F0502020204030204" pitchFamily="34" charset="0"/>
              </a:rPr>
              <a:t>sur les valeurs numériques des variables</a:t>
            </a:r>
          </a:p>
          <a:p>
            <a:pPr eaLnBrk="1" hangingPunct="1"/>
            <a:r>
              <a:rPr lang="fr-CA" altLang="fr-FR" sz="2100" dirty="0">
                <a:latin typeface="Calibri" panose="020F0502020204030204" pitchFamily="34" charset="0"/>
              </a:rPr>
              <a:t>Lorsqu’on a des conditions composées, on peut regrouper les règles dans un tableau, la matrice cognitive floue (« </a:t>
            </a:r>
            <a:r>
              <a:rPr lang="fr-CA" altLang="fr-FR" sz="2100" dirty="0" err="1">
                <a:latin typeface="Calibri" panose="020F0502020204030204" pitchFamily="34" charset="0"/>
              </a:rPr>
              <a:t>Fuzzy</a:t>
            </a:r>
            <a:r>
              <a:rPr lang="fr-CA" altLang="fr-FR" sz="2100" dirty="0">
                <a:latin typeface="Calibri" panose="020F0502020204030204" pitchFamily="34" charset="0"/>
              </a:rPr>
              <a:t> Cognitive Matrix » ou FCM).</a:t>
            </a:r>
          </a:p>
          <a:p>
            <a:pPr eaLnBrk="1" hangingPunct="1"/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/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/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/>
            <a:endParaRPr lang="fr-CA" altLang="fr-FR" sz="20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fr-CA" altLang="fr-FR" sz="1700" dirty="0">
                <a:latin typeface="Calibri" panose="020F0502020204030204" pitchFamily="34" charset="0"/>
              </a:rPr>
              <a:t>La variable dépendante sert à la prise de décision (commande, conclusion, classification,  etc.) </a:t>
            </a:r>
          </a:p>
          <a:p>
            <a:pPr lvl="1" eaLnBrk="1" hangingPunct="1"/>
            <a:r>
              <a:rPr lang="fr-CA" altLang="fr-FR" sz="1700" dirty="0">
                <a:latin typeface="Calibri" panose="020F0502020204030204" pitchFamily="34" charset="0"/>
              </a:rPr>
              <a:t>Les variables indépendantes sont tirées de valeurs mesurées (valeurs </a:t>
            </a:r>
            <a:r>
              <a:rPr lang="fr-CA" altLang="fr-FR" sz="1700" dirty="0">
                <a:latin typeface="Calibri" panose="020F0502020204030204" pitchFamily="34" charset="0"/>
                <a:sym typeface="Symbol" panose="05050102010706020507" pitchFamily="18" charset="2"/>
              </a:rPr>
              <a:t>()</a:t>
            </a:r>
            <a:r>
              <a:rPr lang="fr-CA" altLang="fr-FR" sz="1700" dirty="0">
                <a:latin typeface="Calibri" panose="020F0502020204030204" pitchFamily="34" charset="0"/>
              </a:rPr>
              <a:t> correspondantes).</a:t>
            </a:r>
            <a:r>
              <a:rPr lang="en-US" altLang="fr-FR" sz="1700" dirty="0">
                <a:latin typeface="Calibri" panose="020F0502020204030204" pitchFamily="34" charset="0"/>
              </a:rPr>
              <a:t> </a:t>
            </a:r>
            <a:endParaRPr lang="fr-CA" altLang="fr-FR" sz="1700" dirty="0">
              <a:latin typeface="Calibri" panose="020F0502020204030204" pitchFamily="34" charset="0"/>
            </a:endParaRPr>
          </a:p>
        </p:txBody>
      </p:sp>
      <p:graphicFrame>
        <p:nvGraphicFramePr>
          <p:cNvPr id="17425" name="Group 17">
            <a:extLst>
              <a:ext uri="{FF2B5EF4-FFF2-40B4-BE49-F238E27FC236}">
                <a16:creationId xmlns:a16="http://schemas.microsoft.com/office/drawing/2014/main" id="{5AE5A584-113D-AA9A-0250-FF40BC2404C1}"/>
              </a:ext>
            </a:extLst>
          </p:cNvPr>
          <p:cNvGraphicFramePr>
            <a:graphicFrameLocks noGrp="1"/>
          </p:cNvGraphicFramePr>
          <p:nvPr/>
        </p:nvGraphicFramePr>
        <p:xfrm>
          <a:off x="3503712" y="3500438"/>
          <a:ext cx="5112568" cy="1008062"/>
        </p:xfrm>
        <a:graphic>
          <a:graphicData uri="http://schemas.openxmlformats.org/drawingml/2006/table">
            <a:tbl>
              <a:tblPr/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Variable indépendante 1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9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Variable indépendante 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fr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Variable dépendante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fr-C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563BC14-6984-D65F-9672-F45E03D0AD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214313"/>
            <a:ext cx="10658475" cy="1462087"/>
          </a:xfrm>
        </p:spPr>
        <p:txBody>
          <a:bodyPr anchor="b"/>
          <a:lstStyle/>
          <a:p>
            <a:pPr eaLnBrk="1" hangingPunct="1"/>
            <a:r>
              <a:rPr lang="en-US" altLang="fr-FR" sz="3800">
                <a:solidFill>
                  <a:srgbClr val="0070C0"/>
                </a:solidFill>
                <a:latin typeface="Calibri" panose="020F0502020204030204" pitchFamily="34" charset="0"/>
              </a:rPr>
              <a:t>Étapes de conception d’un système d’inférence/commande à logique floue</a:t>
            </a:r>
            <a:r>
              <a:rPr lang="en-US" altLang="fr-FR" sz="400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endParaRPr lang="fr-CA" altLang="fr-FR" sz="400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DCA9BF0-34FD-0647-E48A-1469046BD14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2133600"/>
            <a:ext cx="10513937" cy="4176713"/>
          </a:xfrm>
        </p:spPr>
        <p:txBody>
          <a:bodyPr/>
          <a:lstStyle/>
          <a:p>
            <a:pPr marL="457200" indent="-4572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eriod"/>
            </a:pPr>
            <a:r>
              <a:rPr lang="fr-CA" altLang="fr-FR" sz="2200">
                <a:latin typeface="Calibri" panose="020F0502020204030204" pitchFamily="34" charset="0"/>
              </a:rPr>
              <a:t>Identifier les variables d’entrée et de sortie</a:t>
            </a:r>
          </a:p>
          <a:p>
            <a:pPr marL="457200" indent="-4572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eriod"/>
            </a:pPr>
            <a:r>
              <a:rPr lang="fr-CA" altLang="fr-FR" sz="2200">
                <a:latin typeface="Calibri" panose="020F0502020204030204" pitchFamily="34" charset="0"/>
              </a:rPr>
              <a:t>Définir les valeurs linguistiques de chacune  </a:t>
            </a:r>
          </a:p>
          <a:p>
            <a:pPr marL="457200" indent="-4572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eriod"/>
            </a:pPr>
            <a:r>
              <a:rPr lang="fr-CA" altLang="fr-FR" sz="2200">
                <a:latin typeface="Calibri" panose="020F0502020204030204" pitchFamily="34" charset="0"/>
              </a:rPr>
              <a:t>Définir les fonctions d’appartenance des valeurs linguistiques  de chaque variable</a:t>
            </a:r>
          </a:p>
          <a:p>
            <a:pPr marL="457200" indent="-4572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eriod"/>
            </a:pPr>
            <a:r>
              <a:rPr lang="fr-CA" altLang="fr-FR" sz="2200">
                <a:latin typeface="Calibri" panose="020F0502020204030204" pitchFamily="34" charset="0"/>
              </a:rPr>
              <a:t>Définir les règles « si-alors » floues permettant d’évaluer les  valeurs linguistiques des variables de sortie</a:t>
            </a:r>
          </a:p>
          <a:p>
            <a:pPr marL="457200" indent="-4572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eriod"/>
            </a:pPr>
            <a:r>
              <a:rPr lang="fr-CA" altLang="fr-FR" sz="2200">
                <a:latin typeface="Calibri" panose="020F0502020204030204" pitchFamily="34" charset="0"/>
              </a:rPr>
              <a:t>Choisir une méthode de conversion des valeurs de sortie linguistiques obtenues en valeurs précises.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614C433A-B69A-33BB-CAC6-809B6D290B6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440" y="620688"/>
            <a:ext cx="10526960" cy="990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fr-CA" altLang="fr-FR" sz="4000" kern="12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Et si Bouddha avait raison ?…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0206B5A3-CB55-1D53-1168-BEDB4C48BAB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40013" y="2420938"/>
            <a:ext cx="7488237" cy="34559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CA" sz="2400" i="1">
                <a:latin typeface="Calibri" pitchFamily="34" charset="0"/>
              </a:rPr>
              <a:t>« Tout doit toujours être ou ne pas être »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CA" sz="2400">
                <a:latin typeface="Calibri" pitchFamily="34" charset="0"/>
              </a:rPr>
              <a:t>					Aristote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fr-CA" sz="2400">
              <a:latin typeface="Calibri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CA" sz="2400" i="1">
                <a:latin typeface="Calibri" pitchFamily="34" charset="0"/>
              </a:rPr>
              <a:t>« …Le monde n’est ni éternel ni éphémère, ni fini ni infini »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r-CA" sz="2400">
                <a:latin typeface="Calibri" pitchFamily="34" charset="0"/>
              </a:rPr>
              <a:t>					Bouddha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None/>
              <a:defRPr/>
            </a:pPr>
            <a:r>
              <a:rPr lang="fr-CA" sz="2400"/>
              <a:t> 	</a:t>
            </a:r>
            <a:endParaRPr lang="fr-CA" sz="2000">
              <a:solidFill>
                <a:schemeClr val="accent3">
                  <a:lumMod val="65000"/>
                </a:schemeClr>
              </a:solidFill>
            </a:endParaRPr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88977C49-2954-5498-7CD8-495D260A4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5122668"/>
            <a:ext cx="101669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169988" indent="-71278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>
                <a:schemeClr val="bg1">
                  <a:lumMod val="50000"/>
                </a:schemeClr>
              </a:buClr>
              <a:buSzPct val="85000"/>
            </a:pPr>
            <a:r>
              <a:rPr lang="fr-FR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La logique floue associe des degrés de vérité aux propositions logiques !</a:t>
            </a:r>
            <a:endParaRPr lang="en-US" altLang="fr-FR" sz="2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B340EF5-9E4C-AE53-B3F9-2FD56F835ED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57200"/>
            <a:ext cx="10671175" cy="1371600"/>
          </a:xfrm>
        </p:spPr>
        <p:txBody>
          <a:bodyPr anchor="ctr"/>
          <a:lstStyle/>
          <a:p>
            <a:pPr eaLnBrk="1" hangingPunct="1"/>
            <a:r>
              <a:rPr lang="fr-CA" altLang="fr-FR" sz="3600" dirty="0">
                <a:solidFill>
                  <a:srgbClr val="0070C0"/>
                </a:solidFill>
                <a:latin typeface="Calibri" panose="020F0502020204030204" pitchFamily="34" charset="0"/>
              </a:rPr>
              <a:t>Exemple d’application : commande d’un pendule inversé</a:t>
            </a:r>
          </a:p>
        </p:txBody>
      </p:sp>
      <p:pic>
        <p:nvPicPr>
          <p:cNvPr id="28675" name="Picture 4">
            <a:extLst>
              <a:ext uri="{FF2B5EF4-FFF2-40B4-BE49-F238E27FC236}">
                <a16:creationId xmlns:a16="http://schemas.microsoft.com/office/drawing/2014/main" id="{571C4EC8-FC51-32D7-81E9-9F10C68FEA0C}"/>
              </a:ext>
            </a:extLst>
          </p:cNvPr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7" t="-333" r="-317" b="-333"/>
          <a:stretch>
            <a:fillRect/>
          </a:stretch>
        </p:blipFill>
        <p:spPr>
          <a:xfrm>
            <a:off x="1919288" y="2117725"/>
            <a:ext cx="7234237" cy="2627313"/>
          </a:xfrm>
          <a:solidFill>
            <a:srgbClr val="FFFFFF"/>
          </a:solidFill>
        </p:spPr>
      </p:pic>
      <p:sp>
        <p:nvSpPr>
          <p:cNvPr id="28676" name="Rectangle 5">
            <a:extLst>
              <a:ext uri="{FF2B5EF4-FFF2-40B4-BE49-F238E27FC236}">
                <a16:creationId xmlns:a16="http://schemas.microsoft.com/office/drawing/2014/main" id="{FF1992C8-FF0B-1C28-3FCE-91DEFF0BA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838700"/>
            <a:ext cx="1022533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000" dirty="0"/>
              <a:t>Il s’agit de déplacer le chariot de manière à maintenir le pendule à la verticale (</a:t>
            </a:r>
            <a:r>
              <a:rPr lang="fr-CA" altLang="fr-FR" sz="2000" i="1" dirty="0"/>
              <a:t>θ</a:t>
            </a:r>
            <a:r>
              <a:rPr lang="fr-CA" altLang="fr-FR" sz="2000" dirty="0"/>
              <a:t>=0). L’approche classique n’est pas évidente !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FB0DD402-6F14-F08E-199F-9B2671C7E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5732463"/>
            <a:ext cx="44640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857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fr-CA" altLang="fr-FR" sz="1800"/>
              <a:t>La solution exacte : </a:t>
            </a:r>
            <a:r>
              <a:rPr lang="fr-CA" altLang="fr-FR" sz="1600"/>
              <a:t>résoudre le système d’équations –  Good luck !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D94A508C-FF4F-1DFA-B60E-73B1593F3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5734050"/>
            <a:ext cx="60452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857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fr-CA" altLang="fr-FR" sz="1800"/>
              <a:t>La solution floue : </a:t>
            </a:r>
            <a:r>
              <a:rPr lang="fr-CA" altLang="fr-FR" sz="1600"/>
              <a:t>déplacer le chariot à gauche ou à droite en sens inverse du signe de </a:t>
            </a:r>
            <a:r>
              <a:rPr lang="fr-CA" altLang="fr-FR" sz="1600" i="1">
                <a:latin typeface="Symbol" panose="05050102010706020507" pitchFamily="18" charset="2"/>
              </a:rPr>
              <a:t>q</a:t>
            </a:r>
            <a:r>
              <a:rPr lang="fr-CA" altLang="fr-FR" sz="1600">
                <a:latin typeface="Symbol" panose="05050102010706020507" pitchFamily="18" charset="2"/>
              </a:rPr>
              <a:t>,</a:t>
            </a:r>
            <a:r>
              <a:rPr lang="fr-CA" altLang="fr-FR" sz="1600"/>
              <a:t>  « proportionnellement »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0B55B3F-52E9-75B7-3EF5-32C8CCDA891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143001"/>
            <a:ext cx="10972800" cy="990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1. Choix des variables d=e/s</a:t>
            </a:r>
          </a:p>
        </p:txBody>
      </p:sp>
      <p:grpSp>
        <p:nvGrpSpPr>
          <p:cNvPr id="29699" name="Group 7">
            <a:extLst>
              <a:ext uri="{FF2B5EF4-FFF2-40B4-BE49-F238E27FC236}">
                <a16:creationId xmlns:a16="http://schemas.microsoft.com/office/drawing/2014/main" id="{AE24BF49-FCB5-8DA3-765A-699F9FF3600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24113" y="1984375"/>
            <a:ext cx="6867525" cy="3173413"/>
            <a:chOff x="567" y="1353"/>
            <a:chExt cx="4326" cy="1999"/>
          </a:xfrm>
        </p:grpSpPr>
        <p:sp>
          <p:nvSpPr>
            <p:cNvPr id="29701" name="AutoShape 6">
              <a:extLst>
                <a:ext uri="{FF2B5EF4-FFF2-40B4-BE49-F238E27FC236}">
                  <a16:creationId xmlns:a16="http://schemas.microsoft.com/office/drawing/2014/main" id="{FB1C87C6-7B82-8B13-7E6D-7B093AE24E2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67" y="1353"/>
              <a:ext cx="4326" cy="19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2" name="Rectangle 8">
              <a:extLst>
                <a:ext uri="{FF2B5EF4-FFF2-40B4-BE49-F238E27FC236}">
                  <a16:creationId xmlns:a16="http://schemas.microsoft.com/office/drawing/2014/main" id="{AEFA1693-A1BC-9F3D-EFA6-994A7C1A3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" y="2042"/>
              <a:ext cx="1236" cy="57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03" name="Rectangle 9">
              <a:extLst>
                <a:ext uri="{FF2B5EF4-FFF2-40B4-BE49-F238E27FC236}">
                  <a16:creationId xmlns:a16="http://schemas.microsoft.com/office/drawing/2014/main" id="{B4079D27-A077-8507-83E2-53DEE7C90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1" y="2042"/>
              <a:ext cx="1236" cy="57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04" name="Line 10">
              <a:extLst>
                <a:ext uri="{FF2B5EF4-FFF2-40B4-BE49-F238E27FC236}">
                  <a16:creationId xmlns:a16="http://schemas.microsoft.com/office/drawing/2014/main" id="{BE7F16D2-9E35-2FC9-E35A-94AAD93F1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6" y="2185"/>
              <a:ext cx="103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5" name="Freeform 11">
              <a:extLst>
                <a:ext uri="{FF2B5EF4-FFF2-40B4-BE49-F238E27FC236}">
                  <a16:creationId xmlns:a16="http://schemas.microsoft.com/office/drawing/2014/main" id="{447C40E5-9DCA-654E-D163-B8BBFFC06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" y="2608"/>
              <a:ext cx="1631" cy="237"/>
            </a:xfrm>
            <a:custGeom>
              <a:avLst/>
              <a:gdLst>
                <a:gd name="T0" fmla="*/ 0 w 1631"/>
                <a:gd name="T1" fmla="*/ 0 h 237"/>
                <a:gd name="T2" fmla="*/ 0 w 1631"/>
                <a:gd name="T3" fmla="*/ 237 h 237"/>
                <a:gd name="T4" fmla="*/ 1631 w 1631"/>
                <a:gd name="T5" fmla="*/ 237 h 237"/>
                <a:gd name="T6" fmla="*/ 1631 w 1631"/>
                <a:gd name="T7" fmla="*/ 0 h 2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1"/>
                <a:gd name="T13" fmla="*/ 0 h 237"/>
                <a:gd name="T14" fmla="*/ 1631 w 1631"/>
                <a:gd name="T15" fmla="*/ 237 h 2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1" h="237">
                  <a:moveTo>
                    <a:pt x="0" y="0"/>
                  </a:moveTo>
                  <a:lnTo>
                    <a:pt x="0" y="237"/>
                  </a:lnTo>
                  <a:lnTo>
                    <a:pt x="1631" y="237"/>
                  </a:lnTo>
                  <a:lnTo>
                    <a:pt x="163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6" name="Freeform 12">
              <a:extLst>
                <a:ext uri="{FF2B5EF4-FFF2-40B4-BE49-F238E27FC236}">
                  <a16:creationId xmlns:a16="http://schemas.microsoft.com/office/drawing/2014/main" id="{00556B88-BB3D-9A9B-0201-3491469B2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3" y="2608"/>
              <a:ext cx="2765" cy="484"/>
            </a:xfrm>
            <a:custGeom>
              <a:avLst/>
              <a:gdLst>
                <a:gd name="T0" fmla="*/ 0 w 2765"/>
                <a:gd name="T1" fmla="*/ 0 h 484"/>
                <a:gd name="T2" fmla="*/ 0 w 2765"/>
                <a:gd name="T3" fmla="*/ 484 h 484"/>
                <a:gd name="T4" fmla="*/ 2765 w 2765"/>
                <a:gd name="T5" fmla="*/ 484 h 484"/>
                <a:gd name="T6" fmla="*/ 2765 w 2765"/>
                <a:gd name="T7" fmla="*/ 0 h 4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65"/>
                <a:gd name="T13" fmla="*/ 0 h 484"/>
                <a:gd name="T14" fmla="*/ 2765 w 2765"/>
                <a:gd name="T15" fmla="*/ 484 h 4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65" h="484">
                  <a:moveTo>
                    <a:pt x="0" y="0"/>
                  </a:moveTo>
                  <a:lnTo>
                    <a:pt x="0" y="484"/>
                  </a:lnTo>
                  <a:lnTo>
                    <a:pt x="2765" y="484"/>
                  </a:lnTo>
                  <a:lnTo>
                    <a:pt x="276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7" name="Freeform 13">
              <a:extLst>
                <a:ext uri="{FF2B5EF4-FFF2-40B4-BE49-F238E27FC236}">
                  <a16:creationId xmlns:a16="http://schemas.microsoft.com/office/drawing/2014/main" id="{0D3FCE12-4452-364A-BE08-497649EE9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9" y="2597"/>
              <a:ext cx="149" cy="94"/>
            </a:xfrm>
            <a:custGeom>
              <a:avLst/>
              <a:gdLst>
                <a:gd name="T0" fmla="*/ 0 w 149"/>
                <a:gd name="T1" fmla="*/ 83 h 94"/>
                <a:gd name="T2" fmla="*/ 74 w 149"/>
                <a:gd name="T3" fmla="*/ 0 h 94"/>
                <a:gd name="T4" fmla="*/ 149 w 149"/>
                <a:gd name="T5" fmla="*/ 94 h 94"/>
                <a:gd name="T6" fmla="*/ 0 60000 65536"/>
                <a:gd name="T7" fmla="*/ 0 60000 65536"/>
                <a:gd name="T8" fmla="*/ 0 60000 65536"/>
                <a:gd name="T9" fmla="*/ 0 w 149"/>
                <a:gd name="T10" fmla="*/ 0 h 94"/>
                <a:gd name="T11" fmla="*/ 149 w 149"/>
                <a:gd name="T12" fmla="*/ 94 h 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9" h="94">
                  <a:moveTo>
                    <a:pt x="0" y="83"/>
                  </a:moveTo>
                  <a:lnTo>
                    <a:pt x="74" y="0"/>
                  </a:lnTo>
                  <a:lnTo>
                    <a:pt x="149" y="9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8" name="Freeform 14">
              <a:extLst>
                <a:ext uri="{FF2B5EF4-FFF2-40B4-BE49-F238E27FC236}">
                  <a16:creationId xmlns:a16="http://schemas.microsoft.com/office/drawing/2014/main" id="{B1D7C5B3-BFD0-7E0C-3104-5DE5ADB57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1" y="2597"/>
              <a:ext cx="149" cy="94"/>
            </a:xfrm>
            <a:custGeom>
              <a:avLst/>
              <a:gdLst>
                <a:gd name="T0" fmla="*/ 0 w 149"/>
                <a:gd name="T1" fmla="*/ 83 h 94"/>
                <a:gd name="T2" fmla="*/ 75 w 149"/>
                <a:gd name="T3" fmla="*/ 0 h 94"/>
                <a:gd name="T4" fmla="*/ 149 w 149"/>
                <a:gd name="T5" fmla="*/ 94 h 94"/>
                <a:gd name="T6" fmla="*/ 0 60000 65536"/>
                <a:gd name="T7" fmla="*/ 0 60000 65536"/>
                <a:gd name="T8" fmla="*/ 0 60000 65536"/>
                <a:gd name="T9" fmla="*/ 0 w 149"/>
                <a:gd name="T10" fmla="*/ 0 h 94"/>
                <a:gd name="T11" fmla="*/ 149 w 149"/>
                <a:gd name="T12" fmla="*/ 94 h 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9" h="94">
                  <a:moveTo>
                    <a:pt x="0" y="83"/>
                  </a:moveTo>
                  <a:lnTo>
                    <a:pt x="75" y="0"/>
                  </a:lnTo>
                  <a:lnTo>
                    <a:pt x="149" y="9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09" name="Freeform 15">
              <a:extLst>
                <a:ext uri="{FF2B5EF4-FFF2-40B4-BE49-F238E27FC236}">
                  <a16:creationId xmlns:a16="http://schemas.microsoft.com/office/drawing/2014/main" id="{D2DADA10-2141-C489-59CA-55CABA1C2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5" y="2113"/>
              <a:ext cx="86" cy="143"/>
            </a:xfrm>
            <a:custGeom>
              <a:avLst/>
              <a:gdLst>
                <a:gd name="T0" fmla="*/ 0 w 86"/>
                <a:gd name="T1" fmla="*/ 0 h 143"/>
                <a:gd name="T2" fmla="*/ 86 w 86"/>
                <a:gd name="T3" fmla="*/ 72 h 143"/>
                <a:gd name="T4" fmla="*/ 0 w 86"/>
                <a:gd name="T5" fmla="*/ 143 h 143"/>
                <a:gd name="T6" fmla="*/ 0 60000 65536"/>
                <a:gd name="T7" fmla="*/ 0 60000 65536"/>
                <a:gd name="T8" fmla="*/ 0 60000 65536"/>
                <a:gd name="T9" fmla="*/ 0 w 86"/>
                <a:gd name="T10" fmla="*/ 0 h 143"/>
                <a:gd name="T11" fmla="*/ 86 w 86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" h="143">
                  <a:moveTo>
                    <a:pt x="0" y="0"/>
                  </a:moveTo>
                  <a:lnTo>
                    <a:pt x="86" y="72"/>
                  </a:lnTo>
                  <a:lnTo>
                    <a:pt x="0" y="143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10" name="Rectangle 16">
              <a:extLst>
                <a:ext uri="{FF2B5EF4-FFF2-40B4-BE49-F238E27FC236}">
                  <a16:creationId xmlns:a16="http://schemas.microsoft.com/office/drawing/2014/main" id="{3228A770-E868-FAE2-2A04-32804B1C5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" y="2114"/>
              <a:ext cx="93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</a:rPr>
                <a:t>Système de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1" name="Rectangle 17">
              <a:extLst>
                <a:ext uri="{FF2B5EF4-FFF2-40B4-BE49-F238E27FC236}">
                  <a16:creationId xmlns:a16="http://schemas.microsoft.com/office/drawing/2014/main" id="{669C0CA9-21F8-5C72-F42C-F481765A0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" y="2328"/>
              <a:ext cx="91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</a:rPr>
                <a:t>commande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2" name="Rectangle 18">
              <a:extLst>
                <a:ext uri="{FF2B5EF4-FFF2-40B4-BE49-F238E27FC236}">
                  <a16:creationId xmlns:a16="http://schemas.microsoft.com/office/drawing/2014/main" id="{8EF2329E-5880-3B62-D2FA-DBFB81E70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5" y="2224"/>
              <a:ext cx="59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</a:rPr>
                <a:t>Chariot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3" name="Rectangle 19">
              <a:extLst>
                <a:ext uri="{FF2B5EF4-FFF2-40B4-BE49-F238E27FC236}">
                  <a16:creationId xmlns:a16="http://schemas.microsoft.com/office/drawing/2014/main" id="{909F6B5C-712E-E0F0-9109-9A5DEC42D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" y="2587"/>
              <a:ext cx="997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  <a:sym typeface="Symbol" panose="05050102010706020507" pitchFamily="18" charset="2"/>
                </a:rPr>
                <a:t>: angle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4" name="Rectangle 20">
              <a:extLst>
                <a:ext uri="{FF2B5EF4-FFF2-40B4-BE49-F238E27FC236}">
                  <a16:creationId xmlns:a16="http://schemas.microsoft.com/office/drawing/2014/main" id="{0AF17511-5C5C-26B4-BA75-5DF2DADF3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9" y="2880"/>
              <a:ext cx="1609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  <a:sym typeface="Symbol" panose="05050102010706020507" pitchFamily="18" charset="2"/>
                </a:rPr>
                <a:t>: vitesse angulaire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5" name="Rectangle 21">
              <a:extLst>
                <a:ext uri="{FF2B5EF4-FFF2-40B4-BE49-F238E27FC236}">
                  <a16:creationId xmlns:a16="http://schemas.microsoft.com/office/drawing/2014/main" id="{FEC585AF-F2F9-1F90-ABEA-80DCC6D9D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3" y="1619"/>
              <a:ext cx="1569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</a:rPr>
                <a:t>Courant du moteur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6" name="Rectangle 22">
              <a:extLst>
                <a:ext uri="{FF2B5EF4-FFF2-40B4-BE49-F238E27FC236}">
                  <a16:creationId xmlns:a16="http://schemas.microsoft.com/office/drawing/2014/main" id="{473A4047-12E4-8984-8B8E-2E25ED4C7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" y="1949"/>
              <a:ext cx="86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500">
                  <a:solidFill>
                    <a:srgbClr val="000000"/>
                  </a:solidFill>
                  <a:latin typeface="Calibri" panose="020F0502020204030204" pitchFamily="34" charset="0"/>
                </a:rPr>
                <a:t>c</a:t>
              </a:r>
              <a:endParaRPr lang="fr-FR" altLang="fr-FR" sz="1800">
                <a:latin typeface="Calibri" panose="020F0502020204030204" pitchFamily="34" charset="0"/>
              </a:endParaRPr>
            </a:p>
          </p:txBody>
        </p:sp>
        <p:sp>
          <p:nvSpPr>
            <p:cNvPr id="29717" name="Line 23">
              <a:extLst>
                <a:ext uri="{FF2B5EF4-FFF2-40B4-BE49-F238E27FC236}">
                  <a16:creationId xmlns:a16="http://schemas.microsoft.com/office/drawing/2014/main" id="{37AC66D0-AD52-0FBE-28AB-F4145DBE8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2" y="1855"/>
              <a:ext cx="246" cy="1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718" name="Freeform 24">
              <a:extLst>
                <a:ext uri="{FF2B5EF4-FFF2-40B4-BE49-F238E27FC236}">
                  <a16:creationId xmlns:a16="http://schemas.microsoft.com/office/drawing/2014/main" id="{27C26C32-2A35-8649-4392-B4D9A5390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4" y="1899"/>
              <a:ext cx="103" cy="121"/>
            </a:xfrm>
            <a:custGeom>
              <a:avLst/>
              <a:gdLst>
                <a:gd name="T0" fmla="*/ 0 w 103"/>
                <a:gd name="T1" fmla="*/ 121 h 121"/>
                <a:gd name="T2" fmla="*/ 103 w 103"/>
                <a:gd name="T3" fmla="*/ 99 h 121"/>
                <a:gd name="T4" fmla="*/ 74 w 103"/>
                <a:gd name="T5" fmla="*/ 0 h 121"/>
                <a:gd name="T6" fmla="*/ 0 60000 65536"/>
                <a:gd name="T7" fmla="*/ 0 60000 65536"/>
                <a:gd name="T8" fmla="*/ 0 60000 65536"/>
                <a:gd name="T9" fmla="*/ 0 w 103"/>
                <a:gd name="T10" fmla="*/ 0 h 121"/>
                <a:gd name="T11" fmla="*/ 103 w 103"/>
                <a:gd name="T12" fmla="*/ 121 h 1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3" h="121">
                  <a:moveTo>
                    <a:pt x="0" y="121"/>
                  </a:moveTo>
                  <a:lnTo>
                    <a:pt x="103" y="99"/>
                  </a:lnTo>
                  <a:lnTo>
                    <a:pt x="7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4C9AFF3-89A1-A63B-F005-40CAEB333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300663"/>
            <a:ext cx="1067117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CA" altLang="fr-FR" sz="2400">
                <a:latin typeface="Calibri" panose="020F0502020204030204" pitchFamily="34" charset="0"/>
              </a:rPr>
              <a:t>Deux variables d’entrée, θ et ω, et une variable de sortie  c ; les variables floues correspondantes portent les mêmes noms.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3CB6DA4-E980-4A77-D187-1991CAC9D9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95400" y="1066056"/>
            <a:ext cx="10972800" cy="990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2 Choix des valeurs linguistiques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67739B8-7145-A57F-81A6-2B1C045DFD4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95400" y="2132856"/>
            <a:ext cx="10972800" cy="3888432"/>
          </a:xfrm>
        </p:spPr>
        <p:txBody>
          <a:bodyPr/>
          <a:lstStyle/>
          <a:p>
            <a:pPr eaLnBrk="1" hangingPunct="1"/>
            <a:r>
              <a:rPr lang="fr-CA" altLang="fr-FR" sz="2400" dirty="0">
                <a:latin typeface="Calibri" panose="020F0502020204030204" pitchFamily="34" charset="0"/>
              </a:rPr>
              <a:t>Il s’agit de regrouper des règles de la forme « Si θ est X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 et ω est X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, alors c est Y » en une matrice cognitive floue.</a:t>
            </a:r>
          </a:p>
          <a:p>
            <a:pPr eaLnBrk="1" hangingPunct="1"/>
            <a:r>
              <a:rPr lang="fr-CA" altLang="fr-FR" sz="2400" dirty="0">
                <a:latin typeface="Calibri" panose="020F0502020204030204" pitchFamily="34" charset="0"/>
              </a:rPr>
              <a:t>Exemple de définition des valeurs linguistiques de X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1</a:t>
            </a:r>
            <a:r>
              <a:rPr lang="fr-CA" altLang="fr-FR" sz="2400" dirty="0">
                <a:latin typeface="Calibri" panose="020F0502020204030204" pitchFamily="34" charset="0"/>
              </a:rPr>
              <a:t> ,X</a:t>
            </a:r>
            <a:r>
              <a:rPr lang="fr-CA" altLang="fr-FR" sz="2400" baseline="-25000" dirty="0">
                <a:latin typeface="Calibri" panose="020F0502020204030204" pitchFamily="34" charset="0"/>
              </a:rPr>
              <a:t>2</a:t>
            </a:r>
            <a:r>
              <a:rPr lang="fr-CA" altLang="fr-FR" sz="2400" dirty="0">
                <a:latin typeface="Calibri" panose="020F0502020204030204" pitchFamily="34" charset="0"/>
              </a:rPr>
              <a:t> et Y :</a:t>
            </a:r>
            <a:endParaRPr lang="fr-CA" altLang="fr-FR" sz="2400" u="sng" dirty="0">
              <a:latin typeface="Calibri" panose="020F0502020204030204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u="sng" dirty="0">
                <a:latin typeface="Calibri" panose="020F0502020204030204" pitchFamily="34" charset="0"/>
              </a:rPr>
              <a:t>Nom</a:t>
            </a:r>
            <a:r>
              <a:rPr lang="fr-CA" altLang="fr-FR" sz="2000" dirty="0">
                <a:latin typeface="Calibri" panose="020F0502020204030204" pitchFamily="34" charset="0"/>
              </a:rPr>
              <a:t>	</a:t>
            </a:r>
            <a:r>
              <a:rPr lang="fr-CA" altLang="fr-FR" sz="2000" u="sng" dirty="0">
                <a:latin typeface="Calibri" panose="020F0502020204030204" pitchFamily="34" charset="0"/>
              </a:rPr>
              <a:t>Signification</a:t>
            </a:r>
            <a:endParaRPr lang="fr-CA" altLang="fr-FR" sz="2000" dirty="0">
              <a:latin typeface="Calibri" panose="020F0502020204030204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TN		Très négatif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MN		Moyennement négatif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PN		Peu négatif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PP			Peu Positif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MP		Moyennement positif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TP			Très positif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650ACB95-31A7-0DAD-B953-982D1F3A501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3432" y="1174329"/>
            <a:ext cx="9756775" cy="10303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3. Choix des fonctions d’appartenance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09571F9-A16B-1D49-1BE5-E0A8611567A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2" y="2276872"/>
            <a:ext cx="10598968" cy="4428530"/>
          </a:xfrm>
        </p:spPr>
        <p:txBody>
          <a:bodyPr/>
          <a:lstStyle/>
          <a:p>
            <a:pPr eaLnBrk="1" hangingPunct="1"/>
            <a:r>
              <a:rPr lang="fr-CA" altLang="fr-FR" sz="2400" dirty="0">
                <a:latin typeface="Calibri" panose="020F0502020204030204" pitchFamily="34" charset="0"/>
              </a:rPr>
              <a:t>En général, on choisit des fonctions d’appartenance de forme triangulaire ou trapézoïdale. Cela simplifie les calculs.</a:t>
            </a:r>
          </a:p>
        </p:txBody>
      </p:sp>
      <p:graphicFrame>
        <p:nvGraphicFramePr>
          <p:cNvPr id="31748" name="Object 4">
            <a:extLst>
              <a:ext uri="{FF2B5EF4-FFF2-40B4-BE49-F238E27FC236}">
                <a16:creationId xmlns:a16="http://schemas.microsoft.com/office/drawing/2014/main" id="{AF99F41B-440A-A168-99FE-78E562374F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2175" y="3213100"/>
          <a:ext cx="5951538" cy="282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6943725" imgH="2781300" progId="Presentations.Drawing.10">
                  <p:embed/>
                </p:oleObj>
              </mc:Choice>
              <mc:Fallback>
                <p:oleObj name="Drawing" r:id="rId2" imgW="6943725" imgH="2781300" progId="Presentations.Drawing.10">
                  <p:embed/>
                  <p:pic>
                    <p:nvPicPr>
                      <p:cNvPr id="31748" name="Object 4">
                        <a:extLst>
                          <a:ext uri="{FF2B5EF4-FFF2-40B4-BE49-F238E27FC236}">
                            <a16:creationId xmlns:a16="http://schemas.microsoft.com/office/drawing/2014/main" id="{AF99F41B-440A-A168-99FE-78E562374F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3213100"/>
                        <a:ext cx="5951538" cy="282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extBox 4">
            <a:extLst>
              <a:ext uri="{FF2B5EF4-FFF2-40B4-BE49-F238E27FC236}">
                <a16:creationId xmlns:a16="http://schemas.microsoft.com/office/drawing/2014/main" id="{8E4EDFB8-F9CF-117E-F57B-8A50B6B7F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0" y="3357563"/>
            <a:ext cx="1055688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CA" altLang="fr-FR" sz="1600" i="1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600" baseline="-25000">
                <a:latin typeface="Calibri" panose="020F0502020204030204" pitchFamily="34" charset="0"/>
                <a:sym typeface="Symbol" panose="05050102010706020507" pitchFamily="18" charset="2"/>
              </a:rPr>
              <a:t>x</a:t>
            </a:r>
            <a:r>
              <a:rPr lang="fr-CA" altLang="fr-FR" sz="1600">
                <a:latin typeface="Calibri" panose="020F0502020204030204" pitchFamily="34" charset="0"/>
              </a:rPr>
              <a:t>( )</a:t>
            </a:r>
            <a:endParaRPr lang="fr-CA" altLang="en-US" sz="16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5142130-A062-3B6B-75E2-6A454FFDD4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688" y="484188"/>
            <a:ext cx="9093200" cy="8112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4. définition des règles d’inférence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7BB8962-4CB5-1DB2-4405-A9449BAA7C1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55688" y="1412875"/>
            <a:ext cx="9432925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altLang="fr-FR" sz="2400">
                <a:latin typeface="Calibri" panose="020F0502020204030204" pitchFamily="34" charset="0"/>
              </a:rPr>
              <a:t>On pourrait alors définir la matrice cognitive suivante :</a:t>
            </a:r>
          </a:p>
          <a:p>
            <a:pPr eaLnBrk="1" hangingPunct="1">
              <a:lnSpc>
                <a:spcPct val="80000"/>
              </a:lnSpc>
            </a:pPr>
            <a:endParaRPr lang="fr-CA" altLang="fr-FR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>
              <a:latin typeface="Calibri" panose="020F0502020204030204" pitchFamily="34" charset="0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r-CA" altLang="fr-FR" sz="1800">
                <a:latin typeface="Calibri" panose="020F0502020204030204" pitchFamily="34" charset="0"/>
              </a:rPr>
              <a:t>Les intersections des valeurs linguistiques de θ et de ω définissent les valeurs linguistiques de sortie correspondantes (en termes de </a:t>
            </a:r>
            <a:r>
              <a:rPr lang="fr-CA" altLang="fr-FR" sz="180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800">
                <a:latin typeface="Calibri" panose="020F0502020204030204" pitchFamily="34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r-CA" altLang="fr-FR" sz="1800">
                <a:latin typeface="Calibri" panose="020F0502020204030204" pitchFamily="34" charset="0"/>
              </a:rPr>
              <a:t>Pour chaque valeur linguistiques de sortie, on retient le </a:t>
            </a:r>
            <a:r>
              <a:rPr lang="fr-CA" altLang="fr-FR" sz="180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800" baseline="-25000">
                <a:latin typeface="Calibri" panose="020F0502020204030204" pitchFamily="34" charset="0"/>
                <a:sym typeface="Symbol" panose="05050102010706020507" pitchFamily="18" charset="2"/>
              </a:rPr>
              <a:t>max</a:t>
            </a:r>
            <a:r>
              <a:rPr lang="fr-CA" altLang="fr-FR" sz="1800">
                <a:latin typeface="Calibri" panose="020F0502020204030204" pitchFamily="34" charset="0"/>
                <a:sym typeface="Symbol" panose="05050102010706020507" pitchFamily="18" charset="2"/>
              </a:rPr>
              <a:t> correspondant</a:t>
            </a:r>
          </a:p>
        </p:txBody>
      </p:sp>
      <p:graphicFrame>
        <p:nvGraphicFramePr>
          <p:cNvPr id="22646" name="Group 118">
            <a:extLst>
              <a:ext uri="{FF2B5EF4-FFF2-40B4-BE49-F238E27FC236}">
                <a16:creationId xmlns:a16="http://schemas.microsoft.com/office/drawing/2014/main" id="{0762C764-2223-4090-26BF-4F8B3FE415FF}"/>
              </a:ext>
            </a:extLst>
          </p:cNvPr>
          <p:cNvGraphicFramePr>
            <a:graphicFrameLocks noGrp="1"/>
          </p:cNvGraphicFramePr>
          <p:nvPr/>
        </p:nvGraphicFramePr>
        <p:xfrm>
          <a:off x="3689350" y="2205038"/>
          <a:ext cx="4711700" cy="3413312"/>
        </p:xfrm>
        <a:graphic>
          <a:graphicData uri="http://schemas.openxmlformats.org/drawingml/2006/table">
            <a:tbl>
              <a:tblPr/>
              <a:tblGrid>
                <a:gridCol w="4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6641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ω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4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41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2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2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CA" sz="22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θ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6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6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6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PN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6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PP</a:t>
                      </a:r>
                      <a:endParaRPr kumimoji="0" lang="fr-CA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CA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TP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2842" name="Group 119">
            <a:extLst>
              <a:ext uri="{FF2B5EF4-FFF2-40B4-BE49-F238E27FC236}">
                <a16:creationId xmlns:a16="http://schemas.microsoft.com/office/drawing/2014/main" id="{6D3619C9-D4F0-03EA-7FDC-C9811F19D816}"/>
              </a:ext>
            </a:extLst>
          </p:cNvPr>
          <p:cNvGrpSpPr>
            <a:grpSpLocks/>
          </p:cNvGrpSpPr>
          <p:nvPr/>
        </p:nvGrpSpPr>
        <p:grpSpPr bwMode="auto">
          <a:xfrm>
            <a:off x="4768850" y="1844675"/>
            <a:ext cx="3600450" cy="287338"/>
            <a:chOff x="1655" y="1162"/>
            <a:chExt cx="2268" cy="272"/>
          </a:xfrm>
        </p:grpSpPr>
        <p:graphicFrame>
          <p:nvGraphicFramePr>
            <p:cNvPr id="32846" name="Object 76">
              <a:extLst>
                <a:ext uri="{FF2B5EF4-FFF2-40B4-BE49-F238E27FC236}">
                  <a16:creationId xmlns:a16="http://schemas.microsoft.com/office/drawing/2014/main" id="{51CCDCBA-83A2-EF27-D03E-C81943781EA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55" y="1162"/>
            <a:ext cx="2268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rawing" r:id="rId2" imgW="6943725" imgH="2781300" progId="Presentations.Drawing.10">
                    <p:embed/>
                  </p:oleObj>
                </mc:Choice>
                <mc:Fallback>
                  <p:oleObj name="Drawing" r:id="rId2" imgW="6943725" imgH="2781300" progId="Presentations.Drawing.10">
                    <p:embed/>
                    <p:pic>
                      <p:nvPicPr>
                        <p:cNvPr id="32846" name="Object 76">
                          <a:extLst>
                            <a:ext uri="{FF2B5EF4-FFF2-40B4-BE49-F238E27FC236}">
                              <a16:creationId xmlns:a16="http://schemas.microsoft.com/office/drawing/2014/main" id="{51CCDCBA-83A2-EF27-D03E-C81943781EA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t="10162" r="10483" b="21056"/>
                        <a:stretch>
                          <a:fillRect/>
                        </a:stretch>
                      </p:blipFill>
                      <p:spPr bwMode="auto">
                        <a:xfrm>
                          <a:off x="1655" y="1162"/>
                          <a:ext cx="2268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847" name="Line 79">
              <a:extLst>
                <a:ext uri="{FF2B5EF4-FFF2-40B4-BE49-F238E27FC236}">
                  <a16:creationId xmlns:a16="http://schemas.microsoft.com/office/drawing/2014/main" id="{8669B5C3-203E-8157-AD67-AF1B0C105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3" y="1244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2843" name="Group 120">
            <a:extLst>
              <a:ext uri="{FF2B5EF4-FFF2-40B4-BE49-F238E27FC236}">
                <a16:creationId xmlns:a16="http://schemas.microsoft.com/office/drawing/2014/main" id="{3CB2FB44-27B1-BD42-96FE-14A4C5D8CC1C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3024188"/>
            <a:ext cx="366712" cy="2519362"/>
            <a:chOff x="884" y="1979"/>
            <a:chExt cx="276" cy="1587"/>
          </a:xfrm>
        </p:grpSpPr>
        <p:graphicFrame>
          <p:nvGraphicFramePr>
            <p:cNvPr id="32844" name="Object 4">
              <a:extLst>
                <a:ext uri="{FF2B5EF4-FFF2-40B4-BE49-F238E27FC236}">
                  <a16:creationId xmlns:a16="http://schemas.microsoft.com/office/drawing/2014/main" id="{DC8502BC-0868-D3CB-7EF9-156D4E93827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4" y="1979"/>
            <a:ext cx="276" cy="1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rawing" r:id="rId4" imgW="2381250" imgH="6600825" progId="Presentations.Drawing.10">
                    <p:embed/>
                  </p:oleObj>
                </mc:Choice>
                <mc:Fallback>
                  <p:oleObj name="Drawing" r:id="rId4" imgW="2381250" imgH="6600825" progId="Presentations.Drawing.10">
                    <p:embed/>
                    <p:pic>
                      <p:nvPicPr>
                        <p:cNvPr id="32844" name="Object 4">
                          <a:extLst>
                            <a:ext uri="{FF2B5EF4-FFF2-40B4-BE49-F238E27FC236}">
                              <a16:creationId xmlns:a16="http://schemas.microsoft.com/office/drawing/2014/main" id="{DC8502BC-0868-D3CB-7EF9-156D4E93827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t="10162" r="10483" b="21056"/>
                        <a:stretch>
                          <a:fillRect/>
                        </a:stretch>
                      </p:blipFill>
                      <p:spPr bwMode="auto">
                        <a:xfrm>
                          <a:off x="884" y="1979"/>
                          <a:ext cx="276" cy="1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845" name="Line 80">
              <a:extLst>
                <a:ext uri="{FF2B5EF4-FFF2-40B4-BE49-F238E27FC236}">
                  <a16:creationId xmlns:a16="http://schemas.microsoft.com/office/drawing/2014/main" id="{265C5680-2DB6-4753-DC02-C81FB8AE8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0" y="2704"/>
              <a:ext cx="2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423D660-06DD-5D2B-D928-BBBCE0215AE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9785" y="764704"/>
            <a:ext cx="11090001" cy="13716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5. Détermination des valeurs de sortie précises correspondant à </a:t>
            </a:r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E2BBC76-50A3-3604-0891-4BF6D552518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7425" y="1989138"/>
            <a:ext cx="10077450" cy="4608512"/>
          </a:xfrm>
        </p:spPr>
        <p:txBody>
          <a:bodyPr/>
          <a:lstStyle/>
          <a:p>
            <a:pPr marL="381000" indent="-381000" eaLnBrk="1" hangingPunct="1"/>
            <a:r>
              <a:rPr lang="fr-CA" altLang="fr-FR" sz="2400" dirty="0">
                <a:latin typeface="Calibri" panose="020F0502020204030204" pitchFamily="34" charset="0"/>
              </a:rPr>
              <a:t>On détermine le degré de vérité de chaque valeur linguistique de sortie et on prend la valeur pondérée des résultats (inférence de </a:t>
            </a:r>
            <a:r>
              <a:rPr lang="fr-CA" altLang="fr-FR" sz="2400" dirty="0" err="1">
                <a:latin typeface="Calibri" panose="020F0502020204030204" pitchFamily="34" charset="0"/>
              </a:rPr>
              <a:t>Sugeno</a:t>
            </a:r>
            <a:r>
              <a:rPr lang="fr-CA" altLang="fr-FR" sz="2400" dirty="0">
                <a:latin typeface="Calibri" panose="020F0502020204030204" pitchFamily="34" charset="0"/>
              </a:rPr>
              <a:t>).</a:t>
            </a:r>
          </a:p>
          <a:p>
            <a:pPr marL="381000" indent="-381000" eaLnBrk="1" hangingPunct="1"/>
            <a:r>
              <a:rPr lang="fr-CA" altLang="fr-FR" sz="2400" dirty="0">
                <a:latin typeface="Calibri" panose="020F0502020204030204" pitchFamily="34" charset="0"/>
              </a:rPr>
              <a:t>Pour chaque valeur mesurée de θ et de ω :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fr-CA" altLang="fr-FR" sz="2200" dirty="0">
                <a:latin typeface="Calibri" panose="020F0502020204030204" pitchFamily="34" charset="0"/>
              </a:rPr>
              <a:t>On détermine ses degrés d’appartenance à TN, MN, PN, PP, MP et TP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fr-CA" altLang="fr-FR" sz="2200" dirty="0">
                <a:latin typeface="Calibri" panose="020F0502020204030204" pitchFamily="34" charset="0"/>
              </a:rPr>
              <a:t>On applique les règles d’inférence floues aux résultats afin d’obtenir les degrés d’appartenance correspondants pour les différentes valeurs linguistiques de c (on prend </a:t>
            </a:r>
            <a:r>
              <a:rPr lang="fr-CA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200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max</a:t>
            </a:r>
            <a:r>
              <a:rPr lang="fr-CA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fr-CA" altLang="fr-FR" sz="2200" dirty="0">
                <a:latin typeface="Calibri" panose="020F0502020204030204" pitchFamily="34" charset="0"/>
              </a:rPr>
              <a:t>pour chacune)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fr-CA" altLang="fr-FR" sz="2200" dirty="0">
                <a:latin typeface="Calibri" panose="020F0502020204030204" pitchFamily="34" charset="0"/>
              </a:rPr>
              <a:t>On calcule la moyenne pondérée des résultats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DDF52B5-682E-265C-3816-FA83F866BAC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57200"/>
            <a:ext cx="10671175" cy="10271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Exemple de valeur « </a:t>
            </a:r>
            <a:r>
              <a:rPr lang="fr-CA" altLang="fr-FR" dirty="0" err="1">
                <a:solidFill>
                  <a:srgbClr val="0070C0"/>
                </a:solidFill>
                <a:latin typeface="Calibri" panose="020F0502020204030204" pitchFamily="34" charset="0"/>
              </a:rPr>
              <a:t>déflouïfiée</a:t>
            </a:r>
            <a:r>
              <a:rPr lang="fr-CA" altLang="fr-FR" dirty="0">
                <a:solidFill>
                  <a:srgbClr val="0070C0"/>
                </a:solidFill>
                <a:latin typeface="Calibri" panose="020F0502020204030204" pitchFamily="34" charset="0"/>
              </a:rPr>
              <a:t> »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9ABEC89-F22D-6672-563D-F0E623869B4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916113"/>
            <a:ext cx="6265862" cy="3168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altLang="fr-FR" sz="2400" dirty="0">
                <a:latin typeface="Calibri" panose="020F0502020204030204" pitchFamily="34" charset="0"/>
              </a:rPr>
              <a:t>Ex. Deux valeurs mesurées de θ et de ω donnent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400" dirty="0">
                <a:latin typeface="Calibri" panose="020F0502020204030204" pitchFamily="34" charset="0"/>
              </a:rPr>
              <a:t>	Valeur de sortie 	</a:t>
            </a:r>
            <a:r>
              <a:rPr lang="fr-CA" altLang="fr-FR" sz="2400" u="sng" dirty="0">
                <a:latin typeface="Calibri" panose="020F0502020204030204" pitchFamily="34" charset="0"/>
              </a:rPr>
              <a:t>(</a:t>
            </a:r>
            <a:r>
              <a:rPr lang="fr-CA" altLang="fr-FR" sz="2400" u="sng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400" u="sng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max</a:t>
            </a:r>
            <a:r>
              <a:rPr lang="fr-CA" altLang="fr-FR" sz="2400" u="sng" dirty="0"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TN			0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MN			0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PN			0.5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PP			1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MP			1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TP			0.5</a:t>
            </a:r>
          </a:p>
          <a:p>
            <a:pPr marL="539750" lvl="1" indent="-174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fr-CA" altLang="fr-FR" sz="2000" dirty="0">
              <a:latin typeface="Calibri" panose="020F0502020204030204" pitchFamily="34" charset="0"/>
            </a:endParaRPr>
          </a:p>
        </p:txBody>
      </p:sp>
      <p:sp>
        <p:nvSpPr>
          <p:cNvPr id="34820" name="Rectangle 5">
            <a:extLst>
              <a:ext uri="{FF2B5EF4-FFF2-40B4-BE49-F238E27FC236}">
                <a16:creationId xmlns:a16="http://schemas.microsoft.com/office/drawing/2014/main" id="{CE1D5214-D507-95F7-B117-D627ECE90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1544" y="5730951"/>
            <a:ext cx="9001000" cy="39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US" altLang="fr-FR" sz="2400" b="0" dirty="0">
                <a:latin typeface="Calibri" panose="020F0502020204030204" pitchFamily="34" charset="0"/>
              </a:rPr>
              <a:t>C =	[(0x0)+(0x64)+(0.5X112)+(1X132)+(1X196)+(0.5X255)]/6 = 164</a:t>
            </a:r>
            <a:endParaRPr lang="fr-CA" altLang="fr-FR" sz="2400" b="0" dirty="0">
              <a:latin typeface="Calibri" panose="020F0502020204030204" pitchFamily="34" charset="0"/>
            </a:endParaRPr>
          </a:p>
        </p:txBody>
      </p:sp>
      <p:pic>
        <p:nvPicPr>
          <p:cNvPr id="34821" name="Picture 7">
            <a:extLst>
              <a:ext uri="{FF2B5EF4-FFF2-40B4-BE49-F238E27FC236}">
                <a16:creationId xmlns:a16="http://schemas.microsoft.com/office/drawing/2014/main" id="{A390E4A6-57F4-AA35-27AF-F167ECC60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6" r="-146"/>
          <a:stretch>
            <a:fillRect/>
          </a:stretch>
        </p:blipFill>
        <p:spPr bwMode="auto">
          <a:xfrm>
            <a:off x="5664200" y="2636838"/>
            <a:ext cx="4667250" cy="2044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6">
            <a:extLst>
              <a:ext uri="{FF2B5EF4-FFF2-40B4-BE49-F238E27FC236}">
                <a16:creationId xmlns:a16="http://schemas.microsoft.com/office/drawing/2014/main" id="{AE289E6D-E94B-EA00-FF8C-CEFC33F5D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5040313"/>
            <a:ext cx="10729913" cy="6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539750" indent="-17463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80000"/>
              </a:lnSpc>
            </a:pPr>
            <a:r>
              <a:rPr lang="fr-CA" altLang="fr-FR" sz="2400" b="0" dirty="0">
                <a:latin typeface="Calibri" panose="020F0502020204030204" pitchFamily="34" charset="0"/>
              </a:rPr>
              <a:t>On obtient par la méthode du centre de gravité (en supposant que chaque  valeur en abscisse correspond à une valeur précise) :	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82C0438-FFC6-70A2-B714-6505108E077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620713"/>
            <a:ext cx="9239250" cy="792162"/>
          </a:xfrm>
        </p:spPr>
        <p:txBody>
          <a:bodyPr anchor="b"/>
          <a:lstStyle/>
          <a:p>
            <a:pPr eaLnBrk="1" hangingPunct="1"/>
            <a:r>
              <a:rPr lang="fr-CA" altLang="fr-FR" sz="3800">
                <a:solidFill>
                  <a:srgbClr val="0070C0"/>
                </a:solidFill>
                <a:latin typeface="Calibri" panose="020F0502020204030204" pitchFamily="34" charset="0"/>
              </a:rPr>
              <a:t>Logique floue versus probabilité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28ABCD8-DF55-6B62-8769-A652D271DD4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700213"/>
            <a:ext cx="10801350" cy="46720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altLang="fr-FR" sz="2400" dirty="0">
                <a:latin typeface="Calibri" panose="020F0502020204030204" pitchFamily="34" charset="0"/>
              </a:rPr>
              <a:t>Les bouteilles d’eau de </a:t>
            </a:r>
            <a:r>
              <a:rPr lang="fr-CA" altLang="fr-FR" sz="2400" dirty="0" err="1">
                <a:latin typeface="Calibri" panose="020F0502020204030204" pitchFamily="34" charset="0"/>
              </a:rPr>
              <a:t>Bezdek</a:t>
            </a:r>
            <a:endParaRPr lang="fr-CA" altLang="fr-FR" sz="24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	</a:t>
            </a:r>
            <a:r>
              <a:rPr lang="fr-CA" altLang="fr-FR" sz="1800" dirty="0">
                <a:latin typeface="Calibri" panose="020F0502020204030204" pitchFamily="34" charset="0"/>
              </a:rPr>
              <a:t>Pr : probabilité de liquide potables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fr-CA" altLang="fr-FR" sz="1800" i="1" dirty="0">
                <a:latin typeface="Calibri" panose="020F0502020204030204" pitchFamily="34" charset="0"/>
                <a:sym typeface="Symbol" panose="05050102010706020507" pitchFamily="18" charset="2"/>
              </a:rPr>
              <a:t>	 </a:t>
            </a:r>
            <a:r>
              <a:rPr lang="fr-CA" altLang="fr-FR" sz="1800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 </a:t>
            </a:r>
            <a:r>
              <a:rPr lang="fr-CA" altLang="fr-FR" sz="1800" dirty="0">
                <a:latin typeface="Calibri" panose="020F0502020204030204" pitchFamily="34" charset="0"/>
                <a:sym typeface="Symbol" panose="05050102010706020507" pitchFamily="18" charset="2"/>
              </a:rPr>
              <a:t>: degré de potabilité du liquide</a:t>
            </a:r>
            <a:endParaRPr lang="fr-CA" altLang="fr-FR" sz="18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fr-CA" altLang="fr-FR" sz="18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200000"/>
              </a:lnSpc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lvl="1" eaLnBrk="1" hangingPunct="1"/>
            <a:r>
              <a:rPr lang="fr-CA" altLang="fr-FR" sz="1800" dirty="0">
                <a:latin typeface="Calibri" panose="020F0502020204030204" pitchFamily="34" charset="0"/>
                <a:ea typeface="+mn-ea"/>
                <a:sym typeface="Symbol" panose="05050102010706020507" pitchFamily="18" charset="2"/>
              </a:rPr>
              <a:t>=0.91 signifie que la bouteille contient vraisemblablement de l’eau, que l’on ouvre la bouteille ou pas. </a:t>
            </a:r>
          </a:p>
          <a:p>
            <a:pPr lvl="1" eaLnBrk="1" hangingPunct="1"/>
            <a:r>
              <a:rPr lang="fr-CA" altLang="fr-FR" sz="1800" dirty="0">
                <a:latin typeface="Calibri" panose="020F0502020204030204" pitchFamily="34" charset="0"/>
                <a:ea typeface="+mn-ea"/>
                <a:sym typeface="Symbol" panose="05050102010706020507" pitchFamily="18" charset="2"/>
              </a:rPr>
              <a:t>p=0.91  signifie dit que  la bouteille contient de l’eau dans 91% des cas ; on peut trouver un liquide totalement différent en ouvrant la bouteille.</a:t>
            </a:r>
          </a:p>
          <a:p>
            <a:pPr eaLnBrk="1" hangingPunct="1">
              <a:lnSpc>
                <a:spcPct val="80000"/>
              </a:lnSpc>
            </a:pPr>
            <a:r>
              <a:rPr lang="fr-CA" altLang="fr-FR" sz="2400" dirty="0">
                <a:latin typeface="Calibri" panose="020F0502020204030204" pitchFamily="34" charset="0"/>
                <a:sym typeface="Symbol" panose="05050102010706020507" pitchFamily="18" charset="2"/>
              </a:rPr>
              <a:t> est le même a priori et a posteriori ; P devient 0 ou 1 à l’observation</a:t>
            </a:r>
          </a:p>
        </p:txBody>
      </p:sp>
      <p:pic>
        <p:nvPicPr>
          <p:cNvPr id="35844" name="Picture 6" descr="bottle">
            <a:extLst>
              <a:ext uri="{FF2B5EF4-FFF2-40B4-BE49-F238E27FC236}">
                <a16:creationId xmlns:a16="http://schemas.microsoft.com/office/drawing/2014/main" id="{F7C21DB2-FDFE-C2CA-C2D5-8B1BDE391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25" y="2276475"/>
            <a:ext cx="2303463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AutoShape 5" descr="invis_anchor">
            <a:extLst>
              <a:ext uri="{FF2B5EF4-FFF2-40B4-BE49-F238E27FC236}">
                <a16:creationId xmlns:a16="http://schemas.microsoft.com/office/drawing/2014/main" id="{39E00FE0-9519-9D7A-515E-2E8160466B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79963" y="23018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Calibri" panose="020F0502020204030204" pitchFamily="34" charset="0"/>
            </a:endParaRPr>
          </a:p>
        </p:txBody>
      </p:sp>
      <p:pic>
        <p:nvPicPr>
          <p:cNvPr id="35846" name="Picture 10" descr="jbezdek%5b1%5d">
            <a:extLst>
              <a:ext uri="{FF2B5EF4-FFF2-40B4-BE49-F238E27FC236}">
                <a16:creationId xmlns:a16="http://schemas.microsoft.com/office/drawing/2014/main" id="{8AAFA366-8C03-E6E3-12A7-43A218524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2888" y="1989138"/>
            <a:ext cx="1158875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>
            <a:extLst>
              <a:ext uri="{FF2B5EF4-FFF2-40B4-BE49-F238E27FC236}">
                <a16:creationId xmlns:a16="http://schemas.microsoft.com/office/drawing/2014/main" id="{D874696C-CDB2-1572-25C3-605BC632B6B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0" y="2708275"/>
            <a:ext cx="5200650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6" descr="Large confetti">
            <a:extLst>
              <a:ext uri="{FF2B5EF4-FFF2-40B4-BE49-F238E27FC236}">
                <a16:creationId xmlns:a16="http://schemas.microsoft.com/office/drawing/2014/main" id="{1B05F4A5-3D81-0B44-8707-1CD7B3F41D4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57200"/>
            <a:ext cx="9228137" cy="1100138"/>
          </a:xfrm>
          <a:noFill/>
        </p:spPr>
        <p:txBody>
          <a:bodyPr anchor="b"/>
          <a:lstStyle/>
          <a:p>
            <a:pPr eaLnBrk="1" hangingPunct="1"/>
            <a:r>
              <a:rPr lang="en-US" altLang="fr-FR" sz="3800">
                <a:solidFill>
                  <a:srgbClr val="0070C0"/>
                </a:solidFill>
                <a:latin typeface="Calibri" panose="020F0502020204030204" pitchFamily="34" charset="0"/>
              </a:rPr>
              <a:t>La logique floue en pratique</a:t>
            </a:r>
            <a:endParaRPr lang="fr-CA" altLang="fr-FR" sz="380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6868" name="ZoneTexte 4">
            <a:extLst>
              <a:ext uri="{FF2B5EF4-FFF2-40B4-BE49-F238E27FC236}">
                <a16:creationId xmlns:a16="http://schemas.microsoft.com/office/drawing/2014/main" id="{292924B6-4DA3-E694-5BE1-EFB7BC2BB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700213"/>
            <a:ext cx="9228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r>
              <a:rPr lang="fr-CA" altLang="fr-FR" sz="2400" b="0" dirty="0">
                <a:latin typeface="Calibri" panose="020F0502020204030204" pitchFamily="34" charset="0"/>
                <a:cs typeface="+mn-cs"/>
              </a:rPr>
              <a:t>La répartition  des valeurs linguistiques peut ne pas être homogène</a:t>
            </a:r>
            <a:endParaRPr lang="fr-FR" altLang="fr-FR" sz="2400" b="0" dirty="0">
              <a:latin typeface="Calibri" panose="020F0502020204030204" pitchFamily="34" charset="0"/>
              <a:cs typeface="+mn-cs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" descr="Large confetti">
            <a:extLst>
              <a:ext uri="{FF2B5EF4-FFF2-40B4-BE49-F238E27FC236}">
                <a16:creationId xmlns:a16="http://schemas.microsoft.com/office/drawing/2014/main" id="{3D165BE1-A932-DCF8-A76D-83596207DB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557213"/>
            <a:ext cx="9228137" cy="1000125"/>
          </a:xfrm>
          <a:noFill/>
        </p:spPr>
        <p:txBody>
          <a:bodyPr anchor="b"/>
          <a:lstStyle/>
          <a:p>
            <a:pPr eaLnBrk="1" hangingPunct="1"/>
            <a:r>
              <a:rPr lang="en-US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Composition Max-Min</a:t>
            </a:r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51A0711C-16CE-7C5A-ACDA-52F21A4D482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401888" y="3541713"/>
            <a:ext cx="3733800" cy="2982912"/>
          </a:xfrm>
        </p:spPr>
        <p:txBody>
          <a:bodyPr lIns="92075" tIns="46038" rIns="92075" bIns="46038"/>
          <a:lstStyle/>
          <a:p>
            <a:pPr marL="263525" indent="-263525" eaLnBrk="1" hangingPunct="1">
              <a:spcAft>
                <a:spcPct val="20000"/>
              </a:spcAft>
              <a:buFont typeface="Wingdings" panose="05000000000000000000" pitchFamily="2" charset="2"/>
              <a:buNone/>
              <a:defRPr/>
            </a:pPr>
            <a:r>
              <a:rPr lang="fr-CA" altLang="fr-FR" sz="2400">
                <a:latin typeface="Calibri" panose="020F0502020204030204" pitchFamily="34" charset="0"/>
              </a:rPr>
              <a:t>Propriétés :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r-CA" altLang="fr-FR" sz="2400">
                <a:latin typeface="Calibri" panose="020F0502020204030204" pitchFamily="34" charset="0"/>
              </a:rPr>
              <a:t>Associativité :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r-CA" altLang="fr-FR" sz="2400">
                <a:latin typeface="Calibri" panose="020F0502020204030204" pitchFamily="34" charset="0"/>
              </a:rPr>
              <a:t>Distributivité sur l’union :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r-CA" altLang="fr-FR" sz="2400">
                <a:latin typeface="Calibri" panose="020F0502020204030204" pitchFamily="34" charset="0"/>
              </a:rPr>
              <a:t>Distributivité faible sur l’intersection:</a:t>
            </a:r>
          </a:p>
          <a:p>
            <a:pPr eaLnBrk="1" hangingPunct="1">
              <a:spcAft>
                <a:spcPct val="2000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r-CA" altLang="fr-FR" sz="2400">
                <a:latin typeface="Calibri" panose="020F0502020204030204" pitchFamily="34" charset="0"/>
              </a:rPr>
              <a:t>Monotonie:</a:t>
            </a:r>
          </a:p>
        </p:txBody>
      </p:sp>
      <p:graphicFrame>
        <p:nvGraphicFramePr>
          <p:cNvPr id="38916" name="Object 4">
            <a:extLst>
              <a:ext uri="{FF2B5EF4-FFF2-40B4-BE49-F238E27FC236}">
                <a16:creationId xmlns:a16="http://schemas.microsoft.com/office/drawing/2014/main" id="{C9ECC2F6-C3FD-57F8-37B0-517BD18AB669}"/>
              </a:ext>
            </a:extLst>
          </p:cNvPr>
          <p:cNvGraphicFramePr>
            <a:graphicFrameLocks/>
          </p:cNvGraphicFramePr>
          <p:nvPr/>
        </p:nvGraphicFramePr>
        <p:xfrm>
          <a:off x="2927350" y="2852738"/>
          <a:ext cx="662463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94450" imgH="819150" progId="Equation.2">
                  <p:embed/>
                </p:oleObj>
              </mc:Choice>
              <mc:Fallback>
                <p:oleObj name="Equation" r:id="rId3" imgW="6394450" imgH="819150" progId="Equation.2">
                  <p:embed/>
                  <p:pic>
                    <p:nvPicPr>
                      <p:cNvPr id="38916" name="Object 4">
                        <a:extLst>
                          <a:ext uri="{FF2B5EF4-FFF2-40B4-BE49-F238E27FC236}">
                            <a16:creationId xmlns:a16="http://schemas.microsoft.com/office/drawing/2014/main" id="{C9ECC2F6-C3FD-57F8-37B0-517BD18AB669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2852738"/>
                        <a:ext cx="662463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>
            <a:extLst>
              <a:ext uri="{FF2B5EF4-FFF2-40B4-BE49-F238E27FC236}">
                <a16:creationId xmlns:a16="http://schemas.microsoft.com/office/drawing/2014/main" id="{88AB481F-2412-FD3B-0FE3-59507A93614C}"/>
              </a:ext>
            </a:extLst>
          </p:cNvPr>
          <p:cNvGraphicFramePr>
            <a:graphicFrameLocks/>
          </p:cNvGraphicFramePr>
          <p:nvPr/>
        </p:nvGraphicFramePr>
        <p:xfrm>
          <a:off x="6240463" y="4652963"/>
          <a:ext cx="38163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56050" imgH="477838" progId="Equation.2">
                  <p:embed/>
                </p:oleObj>
              </mc:Choice>
              <mc:Fallback>
                <p:oleObj name="Equation" r:id="rId5" imgW="3956050" imgH="477838" progId="Equation.2">
                  <p:embed/>
                  <p:pic>
                    <p:nvPicPr>
                      <p:cNvPr id="38917" name="Object 5">
                        <a:extLst>
                          <a:ext uri="{FF2B5EF4-FFF2-40B4-BE49-F238E27FC236}">
                            <a16:creationId xmlns:a16="http://schemas.microsoft.com/office/drawing/2014/main" id="{88AB481F-2412-FD3B-0FE3-59507A93614C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3" y="4652963"/>
                        <a:ext cx="381635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>
            <a:extLst>
              <a:ext uri="{FF2B5EF4-FFF2-40B4-BE49-F238E27FC236}">
                <a16:creationId xmlns:a16="http://schemas.microsoft.com/office/drawing/2014/main" id="{3E96230F-6D6B-0B37-E49F-9A50735B326D}"/>
              </a:ext>
            </a:extLst>
          </p:cNvPr>
          <p:cNvGraphicFramePr>
            <a:graphicFrameLocks/>
          </p:cNvGraphicFramePr>
          <p:nvPr/>
        </p:nvGraphicFramePr>
        <p:xfrm>
          <a:off x="6240463" y="4076700"/>
          <a:ext cx="33274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71863" imgH="509588" progId="Equation.3">
                  <p:embed/>
                </p:oleObj>
              </mc:Choice>
              <mc:Fallback>
                <p:oleObj name="Equation" r:id="rId7" imgW="3471863" imgH="509588" progId="Equation.3">
                  <p:embed/>
                  <p:pic>
                    <p:nvPicPr>
                      <p:cNvPr id="38918" name="Object 6">
                        <a:extLst>
                          <a:ext uri="{FF2B5EF4-FFF2-40B4-BE49-F238E27FC236}">
                            <a16:creationId xmlns:a16="http://schemas.microsoft.com/office/drawing/2014/main" id="{3E96230F-6D6B-0B37-E49F-9A50735B326D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3" y="4076700"/>
                        <a:ext cx="332740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>
            <a:extLst>
              <a:ext uri="{FF2B5EF4-FFF2-40B4-BE49-F238E27FC236}">
                <a16:creationId xmlns:a16="http://schemas.microsoft.com/office/drawing/2014/main" id="{CC5A53FA-2ADF-1EC3-E898-476E6A020C12}"/>
              </a:ext>
            </a:extLst>
          </p:cNvPr>
          <p:cNvGraphicFramePr>
            <a:graphicFrameLocks/>
          </p:cNvGraphicFramePr>
          <p:nvPr/>
        </p:nvGraphicFramePr>
        <p:xfrm>
          <a:off x="6240463" y="5373688"/>
          <a:ext cx="40322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216400" imgH="496888" progId="Equation.2">
                  <p:embed/>
                </p:oleObj>
              </mc:Choice>
              <mc:Fallback>
                <p:oleObj name="Equation" r:id="rId9" imgW="4216400" imgH="496888" progId="Equation.2">
                  <p:embed/>
                  <p:pic>
                    <p:nvPicPr>
                      <p:cNvPr id="38919" name="Object 7">
                        <a:extLst>
                          <a:ext uri="{FF2B5EF4-FFF2-40B4-BE49-F238E27FC236}">
                            <a16:creationId xmlns:a16="http://schemas.microsoft.com/office/drawing/2014/main" id="{CC5A53FA-2ADF-1EC3-E898-476E6A020C12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3" y="5373688"/>
                        <a:ext cx="403225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>
            <a:extLst>
              <a:ext uri="{FF2B5EF4-FFF2-40B4-BE49-F238E27FC236}">
                <a16:creationId xmlns:a16="http://schemas.microsoft.com/office/drawing/2014/main" id="{C7367115-76A7-63C4-4031-15D329DFF2D3}"/>
              </a:ext>
            </a:extLst>
          </p:cNvPr>
          <p:cNvGraphicFramePr>
            <a:graphicFrameLocks/>
          </p:cNvGraphicFramePr>
          <p:nvPr/>
        </p:nvGraphicFramePr>
        <p:xfrm>
          <a:off x="6311900" y="5949950"/>
          <a:ext cx="3600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21125" imgH="496888" progId="Equation.2">
                  <p:embed/>
                </p:oleObj>
              </mc:Choice>
              <mc:Fallback>
                <p:oleObj name="Equation" r:id="rId11" imgW="3921125" imgH="496888" progId="Equation.2">
                  <p:embed/>
                  <p:pic>
                    <p:nvPicPr>
                      <p:cNvPr id="38920" name="Object 8">
                        <a:extLst>
                          <a:ext uri="{FF2B5EF4-FFF2-40B4-BE49-F238E27FC236}">
                            <a16:creationId xmlns:a16="http://schemas.microsoft.com/office/drawing/2014/main" id="{C7367115-76A7-63C4-4031-15D329DFF2D3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5949950"/>
                        <a:ext cx="36004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Rectangle 11">
            <a:extLst>
              <a:ext uri="{FF2B5EF4-FFF2-40B4-BE49-F238E27FC236}">
                <a16:creationId xmlns:a16="http://schemas.microsoft.com/office/drawing/2014/main" id="{FF5DFE8C-2149-A578-FDA5-BBFF29E71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939925"/>
            <a:ext cx="100811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r>
              <a:rPr lang="fr-CA" altLang="fr-FR" sz="2400" b="0" dirty="0">
                <a:latin typeface="Calibri" panose="020F0502020204030204" pitchFamily="34" charset="0"/>
                <a:cs typeface="+mn-cs"/>
              </a:rPr>
              <a:t>La composition max-min de deux relations floues R1 (sur X et Y) et R2 (sur Y et Z) est définie par: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259334E0-49EB-530C-36BD-F16D31E5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549275"/>
            <a:ext cx="10910661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FR" altLang="fr-FR" sz="4000" b="0" dirty="0">
                <a:solidFill>
                  <a:srgbClr val="0070C0"/>
                </a:solidFill>
                <a:latin typeface="Calibri" panose="020F0502020204030204" pitchFamily="34" charset="0"/>
              </a:rPr>
              <a:t>Flou ne signifie pas incertain ou imprécis !</a:t>
            </a:r>
          </a:p>
        </p:txBody>
      </p:sp>
      <p:sp>
        <p:nvSpPr>
          <p:cNvPr id="7179" name="Rectangle 18">
            <a:extLst>
              <a:ext uri="{FF2B5EF4-FFF2-40B4-BE49-F238E27FC236}">
                <a16:creationId xmlns:a16="http://schemas.microsoft.com/office/drawing/2014/main" id="{1FA4F549-7AD0-E1F5-142B-78462DE32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6" y="1684338"/>
            <a:ext cx="943768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169988" indent="-71278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Exemple :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200" i="1" dirty="0">
                <a:latin typeface="Calibri" panose="020F0502020204030204" pitchFamily="34" charset="0"/>
                <a:sym typeface="Symbol" panose="05050102010706020507" pitchFamily="18" charset="2"/>
              </a:rPr>
              <a:t>T</a:t>
            </a:r>
            <a:r>
              <a:rPr lang="fr-FR" altLang="fr-FR" sz="2200" dirty="0">
                <a:latin typeface="Calibri" panose="020F0502020204030204" pitchFamily="34" charset="0"/>
                <a:sym typeface="Symbol" panose="05050102010706020507" pitchFamily="18" charset="2"/>
              </a:rPr>
              <a:t>      :  taille d’une personne telle que mesurée par une variable </a:t>
            </a:r>
            <a:r>
              <a:rPr lang="fr-FR" altLang="fr-FR" sz="2200" i="1" dirty="0">
                <a:latin typeface="Calibri" panose="020F0502020204030204" pitchFamily="34" charset="0"/>
                <a:sym typeface="Symbol" panose="05050102010706020507" pitchFamily="18" charset="2"/>
              </a:rPr>
              <a:t>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200" i="1" dirty="0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FR" altLang="fr-FR" sz="2200" i="1" baseline="-25000" dirty="0">
                <a:latin typeface="Calibri" panose="020F0502020204030204" pitchFamily="34" charset="0"/>
              </a:rPr>
              <a:t>X</a:t>
            </a:r>
            <a:r>
              <a:rPr lang="fr-FR" altLang="fr-FR" sz="2200" i="1" dirty="0">
                <a:latin typeface="Calibri" panose="020F0502020204030204" pitchFamily="34" charset="0"/>
              </a:rPr>
              <a:t>(t)</a:t>
            </a:r>
            <a:r>
              <a:rPr lang="fr-FR" altLang="fr-FR" sz="2200" dirty="0">
                <a:latin typeface="Calibri" panose="020F0502020204030204" pitchFamily="34" charset="0"/>
              </a:rPr>
              <a:t> : vraisemblance de </a:t>
            </a:r>
            <a:r>
              <a:rPr lang="fr-FR" altLang="fr-FR" sz="2200" i="1" dirty="0">
                <a:latin typeface="Calibri" panose="020F0502020204030204" pitchFamily="34" charset="0"/>
              </a:rPr>
              <a:t>t</a:t>
            </a:r>
            <a:r>
              <a:rPr lang="fr-FR" altLang="fr-FR" sz="2200" dirty="0">
                <a:latin typeface="Calibri" panose="020F0502020204030204" pitchFamily="34" charset="0"/>
              </a:rPr>
              <a:t> pour T</a:t>
            </a:r>
            <a:endParaRPr lang="en-US" altLang="fr-FR" sz="2200" dirty="0">
              <a:latin typeface="Calibri" panose="020F0502020204030204" pitchFamily="34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6EC29BEB-ED60-E17F-8184-A1999965E190}"/>
              </a:ext>
            </a:extLst>
          </p:cNvPr>
          <p:cNvGrpSpPr>
            <a:grpSpLocks noChangeAspect="1"/>
          </p:cNvGrpSpPr>
          <p:nvPr/>
        </p:nvGrpSpPr>
        <p:grpSpPr>
          <a:xfrm>
            <a:off x="1881374" y="3064662"/>
            <a:ext cx="8086754" cy="3297815"/>
            <a:chOff x="1196648" y="2990017"/>
            <a:chExt cx="9270660" cy="3780618"/>
          </a:xfrm>
        </p:grpSpPr>
        <p:pic>
          <p:nvPicPr>
            <p:cNvPr id="7171" name="Picture 5" descr="flou2">
              <a:extLst>
                <a:ext uri="{FF2B5EF4-FFF2-40B4-BE49-F238E27FC236}">
                  <a16:creationId xmlns:a16="http://schemas.microsoft.com/office/drawing/2014/main" id="{E8876B12-3C26-0BBD-9024-3D9200839C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538" y="4179888"/>
              <a:ext cx="5256212" cy="24177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Text Box 6">
              <a:extLst>
                <a:ext uri="{FF2B5EF4-FFF2-40B4-BE49-F238E27FC236}">
                  <a16:creationId xmlns:a16="http://schemas.microsoft.com/office/drawing/2014/main" id="{FC61B0DD-4EEA-B6DF-6B5E-9F9469E78D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2058" y="3671082"/>
              <a:ext cx="2698749" cy="67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SzPct val="70000"/>
                <a:buFontTx/>
                <a:buNone/>
              </a:pP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 est </a:t>
              </a:r>
              <a:r>
                <a:rPr lang="fr-FR" altLang="fr-FR" sz="1600" dirty="0">
                  <a:solidFill>
                    <a:srgbClr val="FF0000"/>
                  </a:solidFill>
                  <a:latin typeface="Calibri" panose="020F0502020204030204" pitchFamily="34" charset="0"/>
                  <a:cs typeface="Tahoma" panose="020B0604030504040204" pitchFamily="34" charset="0"/>
                </a:rPr>
                <a:t>incertain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 si </a:t>
              </a:r>
              <a:r>
                <a:rPr lang="fr-FR" altLang="fr-FR" sz="1600" dirty="0">
                  <a:latin typeface="Calibri" panose="020F050202020403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</a:rPr>
                <a:t>X</a:t>
              </a:r>
              <a:r>
                <a:rPr lang="fr-FR" altLang="fr-FR" sz="1600" dirty="0">
                  <a:latin typeface="Calibri" panose="020F0502020204030204" pitchFamily="34" charset="0"/>
                </a:rPr>
                <a:t>(</a:t>
              </a:r>
              <a:r>
                <a:rPr lang="fr-FR" altLang="fr-FR" sz="1600" i="1" dirty="0">
                  <a:latin typeface="Calibri" panose="020F0502020204030204" pitchFamily="34" charset="0"/>
                </a:rPr>
                <a:t>t</a:t>
              </a:r>
              <a:r>
                <a:rPr lang="fr-FR" altLang="fr-FR" sz="1600" dirty="0">
                  <a:latin typeface="Calibri" panose="020F0502020204030204" pitchFamily="34" charset="0"/>
                </a:rPr>
                <a:t>) =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1 pour toute valeur de 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  <a:sym typeface="Symbol" panose="05050102010706020507" pitchFamily="18" charset="2"/>
                </a:rPr>
                <a:t>t</a:t>
              </a:r>
              <a:endParaRPr lang="fr-FR" altLang="fr-FR" sz="1600" dirty="0">
                <a:latin typeface="Calibri" panose="020F050202020403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73" name="Line 9">
              <a:extLst>
                <a:ext uri="{FF2B5EF4-FFF2-40B4-BE49-F238E27FC236}">
                  <a16:creationId xmlns:a16="http://schemas.microsoft.com/office/drawing/2014/main" id="{0B0A99F1-09DF-D39E-1DB9-708AE774355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131395" flipH="1" flipV="1">
              <a:off x="2578944" y="4550036"/>
              <a:ext cx="2016024" cy="12171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CA" sz="1600"/>
            </a:p>
          </p:txBody>
        </p:sp>
        <p:sp>
          <p:nvSpPr>
            <p:cNvPr id="7174" name="Line 15">
              <a:extLst>
                <a:ext uri="{FF2B5EF4-FFF2-40B4-BE49-F238E27FC236}">
                  <a16:creationId xmlns:a16="http://schemas.microsoft.com/office/drawing/2014/main" id="{6EF04579-606E-FAAC-21AF-8AB0C27903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72263" y="3601615"/>
              <a:ext cx="1406525" cy="134027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CA" sz="1600"/>
            </a:p>
          </p:txBody>
        </p:sp>
        <p:sp>
          <p:nvSpPr>
            <p:cNvPr id="7175" name="Line 15">
              <a:extLst>
                <a:ext uri="{FF2B5EF4-FFF2-40B4-BE49-F238E27FC236}">
                  <a16:creationId xmlns:a16="http://schemas.microsoft.com/office/drawing/2014/main" id="{10E96AFA-AA35-BD22-5E7A-7F4A320809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73009" y="4285601"/>
              <a:ext cx="365866" cy="77534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CA" sz="1600"/>
            </a:p>
          </p:txBody>
        </p:sp>
        <p:sp>
          <p:nvSpPr>
            <p:cNvPr id="7176" name="Rectangle 15">
              <a:extLst>
                <a:ext uri="{FF2B5EF4-FFF2-40B4-BE49-F238E27FC236}">
                  <a16:creationId xmlns:a16="http://schemas.microsoft.com/office/drawing/2014/main" id="{961D6F0A-D1E5-BDC4-CA68-D1EEC4B57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648" y="3633361"/>
              <a:ext cx="3030441" cy="67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i="1" dirty="0">
                  <a:latin typeface="Calibri" panose="020F0502020204030204" pitchFamily="34" charset="0"/>
                </a:rPr>
                <a:t>T </a:t>
              </a:r>
              <a:r>
                <a:rPr lang="fr-FR" altLang="fr-FR" sz="1600" dirty="0">
                  <a:latin typeface="Calibri" panose="020F0502020204030204" pitchFamily="34" charset="0"/>
                </a:rPr>
                <a:t>est </a:t>
              </a:r>
              <a:r>
                <a:rPr lang="fr-FR" altLang="fr-FR" sz="1600" dirty="0">
                  <a:solidFill>
                    <a:srgbClr val="FF0000"/>
                  </a:solidFill>
                  <a:latin typeface="Calibri" panose="020F0502020204030204" pitchFamily="34" charset="0"/>
                </a:rPr>
                <a:t>précis</a:t>
              </a:r>
              <a:r>
                <a:rPr lang="fr-FR" altLang="fr-FR" sz="1600" dirty="0">
                  <a:latin typeface="Calibri" panose="020F0502020204030204" pitchFamily="34" charset="0"/>
                </a:rPr>
                <a:t> si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  <a:cs typeface="Tahoma" panose="020B0604030504040204" pitchFamily="34" charset="0"/>
                </a:rPr>
                <a:t>X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(t)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=1 pour t=1,40 et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  <a:cs typeface="Tahoma" panose="020B0604030504040204" pitchFamily="34" charset="0"/>
                </a:rPr>
                <a:t>X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(t)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= 0 pour t</a:t>
              </a:r>
              <a:r>
                <a:rPr lang="fr-FR" altLang="fr-FR" sz="1600" dirty="0">
                  <a:latin typeface="Sylfaen" panose="010A0502050306030303" pitchFamily="18" charset="0"/>
                  <a:cs typeface="Tahoma" panose="020B0604030504040204" pitchFamily="34" charset="0"/>
                </a:rPr>
                <a:t>≠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1,40 </a:t>
              </a:r>
            </a:p>
          </p:txBody>
        </p:sp>
        <p:sp>
          <p:nvSpPr>
            <p:cNvPr id="7177" name="Rectangle 16">
              <a:extLst>
                <a:ext uri="{FF2B5EF4-FFF2-40B4-BE49-F238E27FC236}">
                  <a16:creationId xmlns:a16="http://schemas.microsoft.com/office/drawing/2014/main" id="{DB4A46BD-BB7C-1853-FB3D-069E4E90D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943" y="2990017"/>
              <a:ext cx="4411365" cy="670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i="1" dirty="0">
                  <a:latin typeface="Calibri" panose="020F0502020204030204" pitchFamily="34" charset="0"/>
                </a:rPr>
                <a:t>T </a:t>
              </a:r>
              <a:r>
                <a:rPr lang="fr-FR" altLang="fr-FR" sz="1600" dirty="0">
                  <a:latin typeface="Calibri" panose="020F0502020204030204" pitchFamily="34" charset="0"/>
                </a:rPr>
                <a:t>est </a:t>
              </a:r>
              <a:r>
                <a:rPr lang="fr-FR" altLang="fr-FR" sz="1600" dirty="0">
                  <a:solidFill>
                    <a:srgbClr val="FF0000"/>
                  </a:solidFill>
                  <a:latin typeface="Calibri" panose="020F0502020204030204" pitchFamily="34" charset="0"/>
                </a:rPr>
                <a:t>imprécis</a:t>
              </a:r>
              <a:r>
                <a:rPr lang="fr-FR" altLang="fr-FR" sz="1600" dirty="0">
                  <a:latin typeface="Calibri" panose="020F0502020204030204" pitchFamily="34" charset="0"/>
                </a:rPr>
                <a:t>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si </a:t>
              </a:r>
              <a:r>
                <a:rPr lang="fr-FR" altLang="fr-FR" sz="1600" dirty="0">
                  <a:latin typeface="Calibri" panose="020F050202020403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</a:rPr>
                <a:t>X</a:t>
              </a:r>
              <a:r>
                <a:rPr lang="fr-FR" altLang="fr-FR" sz="1600" i="1" dirty="0">
                  <a:latin typeface="Calibri" panose="020F0502020204030204" pitchFamily="34" charset="0"/>
                </a:rPr>
                <a:t>(t)</a:t>
              </a:r>
              <a:r>
                <a:rPr lang="fr-FR" altLang="fr-FR" sz="1600" dirty="0">
                  <a:latin typeface="Calibri" panose="020F0502020204030204" pitchFamily="34" charset="0"/>
                </a:rPr>
                <a:t>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= 1 pour 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 dirty="0">
                  <a:latin typeface="Matura MT Script Capitals" panose="03020802060602070202" pitchFamily="66" charset="0"/>
                  <a:cs typeface="Tahoma" panose="020B0604030504040204" pitchFamily="34" charset="0"/>
                  <a:sym typeface="Symbol" panose="05050102010706020507" pitchFamily="18" charset="2"/>
                </a:rPr>
                <a:t>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[1,80  1,90] et </a:t>
              </a:r>
              <a:r>
                <a:rPr lang="fr-FR" altLang="fr-FR" sz="1600" dirty="0">
                  <a:latin typeface="Calibri" panose="020F050202020403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</a:rPr>
                <a:t>X</a:t>
              </a:r>
              <a:r>
                <a:rPr lang="fr-FR" altLang="fr-FR" sz="1600" i="1" dirty="0">
                  <a:latin typeface="Calibri" panose="020F0502020204030204" pitchFamily="34" charset="0"/>
                </a:rPr>
                <a:t>(t)</a:t>
              </a:r>
              <a:r>
                <a:rPr lang="fr-FR" altLang="fr-FR" sz="1600" dirty="0">
                  <a:latin typeface="Calibri" panose="020F0502020204030204" pitchFamily="34" charset="0"/>
                </a:rPr>
                <a:t>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= 0 pour 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 dirty="0">
                  <a:latin typeface="Matura MT Script Capitals" panose="03020802060602070202" pitchFamily="66" charset="0"/>
                  <a:cs typeface="Tahoma" panose="020B0604030504040204" pitchFamily="34" charset="0"/>
                  <a:sym typeface="Symbol" panose="05050102010706020507" pitchFamily="18" charset="2"/>
                </a:rPr>
                <a:t>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[1,80  1,90] </a:t>
              </a:r>
            </a:p>
          </p:txBody>
        </p:sp>
        <p:sp>
          <p:nvSpPr>
            <p:cNvPr id="7178" name="Rectangle 17">
              <a:extLst>
                <a:ext uri="{FF2B5EF4-FFF2-40B4-BE49-F238E27FC236}">
                  <a16:creationId xmlns:a16="http://schemas.microsoft.com/office/drawing/2014/main" id="{E559D017-AA19-42E7-4383-FADD8F4A6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175" y="2992438"/>
              <a:ext cx="2631588" cy="67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 est </a:t>
              </a:r>
              <a:r>
                <a:rPr lang="fr-FR" altLang="fr-FR" sz="1600" b="1" dirty="0">
                  <a:solidFill>
                    <a:srgbClr val="FF0000"/>
                  </a:solidFill>
                  <a:latin typeface="Calibri" panose="020F0502020204030204" pitchFamily="34" charset="0"/>
                  <a:cs typeface="Tahoma" panose="020B0604030504040204" pitchFamily="34" charset="0"/>
                </a:rPr>
                <a:t>flou</a:t>
              </a:r>
              <a:r>
                <a:rPr lang="fr-FR" altLang="fr-FR" sz="1600" b="1" dirty="0">
                  <a:latin typeface="Calibri" panose="020F0502020204030204" pitchFamily="34" charset="0"/>
                  <a:cs typeface="Tahoma" panose="020B0604030504040204" pitchFamily="34" charset="0"/>
                </a:rPr>
                <a:t> 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si </a:t>
              </a:r>
              <a:r>
                <a:rPr lang="fr-FR" altLang="fr-FR" sz="1600" dirty="0">
                  <a:latin typeface="Calibri" panose="020F050202020403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i="1" baseline="-25000" dirty="0">
                  <a:latin typeface="Calibri" panose="020F0502020204030204" pitchFamily="34" charset="0"/>
                  <a:cs typeface="Tahoma" panose="020B0604030504040204" pitchFamily="34" charset="0"/>
                </a:rPr>
                <a:t>X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(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) </a:t>
              </a:r>
              <a:r>
                <a:rPr lang="fr-FR" altLang="fr-FR" sz="1600" dirty="0">
                  <a:latin typeface="Matura MT Script Capitals" panose="03020802060602070202" pitchFamily="66" charset="0"/>
                  <a:cs typeface="Tahoma" panose="020B0604030504040204" pitchFamily="34" charset="0"/>
                  <a:sym typeface="Symbol" panose="05050102010706020507" pitchFamily="18" charset="2"/>
                </a:rPr>
                <a:t></a:t>
              </a:r>
              <a:r>
                <a:rPr lang="fr-FR" altLang="fr-FR" sz="1600" dirty="0">
                  <a:latin typeface="Calibri" panose="020F0502020204030204" pitchFamily="34" charset="0"/>
                  <a:cs typeface="Tahoma" panose="020B0604030504040204" pitchFamily="34" charset="0"/>
                </a:rPr>
                <a:t>[0,  1] pour toute valeur de </a:t>
              </a:r>
              <a:r>
                <a:rPr lang="fr-FR" altLang="fr-FR" sz="1600" i="1" dirty="0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endParaRPr lang="fr-FR" altLang="fr-FR" sz="1600" i="1" dirty="0">
                <a:latin typeface="Calibri" panose="020F0502020204030204" pitchFamily="34" charset="0"/>
              </a:endParaRPr>
            </a:p>
          </p:txBody>
        </p:sp>
        <p:sp>
          <p:nvSpPr>
            <p:cNvPr id="7180" name="Oval 19">
              <a:extLst>
                <a:ext uri="{FF2B5EF4-FFF2-40B4-BE49-F238E27FC236}">
                  <a16:creationId xmlns:a16="http://schemas.microsoft.com/office/drawing/2014/main" id="{5491CCFB-5D3A-D7F9-D0CD-E9134502D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038" y="4946650"/>
              <a:ext cx="863600" cy="9350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fr-FR" sz="1600">
                <a:latin typeface="Tahoma" panose="020B0604030504040204" pitchFamily="34" charset="0"/>
              </a:endParaRPr>
            </a:p>
          </p:txBody>
        </p:sp>
        <p:sp>
          <p:nvSpPr>
            <p:cNvPr id="7181" name="Line 20">
              <a:extLst>
                <a:ext uri="{FF2B5EF4-FFF2-40B4-BE49-F238E27FC236}">
                  <a16:creationId xmlns:a16="http://schemas.microsoft.com/office/drawing/2014/main" id="{607F2754-BAC3-8AD9-E94F-AF146A5F7C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7550" y="5060950"/>
              <a:ext cx="0" cy="576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sz="1600"/>
            </a:p>
          </p:txBody>
        </p:sp>
        <p:sp>
          <p:nvSpPr>
            <p:cNvPr id="7182" name="Rectangle 17">
              <a:extLst>
                <a:ext uri="{FF2B5EF4-FFF2-40B4-BE49-F238E27FC236}">
                  <a16:creationId xmlns:a16="http://schemas.microsoft.com/office/drawing/2014/main" id="{2CD76BDF-D0E9-F8FC-141E-DC2CF875D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5775" y="4227513"/>
              <a:ext cx="1295400" cy="3351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>
                  <a:latin typeface="Calibri" panose="020F0502020204030204" pitchFamily="34" charset="0"/>
                  <a:sym typeface="Symbol" panose="05050102010706020507" pitchFamily="18" charset="2"/>
                </a:rPr>
                <a:t></a:t>
              </a:r>
              <a:r>
                <a:rPr lang="fr-FR" altLang="fr-FR" sz="1600" baseline="-25000">
                  <a:latin typeface="Calibri" panose="020F0502020204030204" pitchFamily="34" charset="0"/>
                  <a:sym typeface="Symbol" panose="05050102010706020507" pitchFamily="18" charset="2"/>
                </a:rPr>
                <a:t>X</a:t>
              </a:r>
              <a:r>
                <a:rPr lang="fr-FR" altLang="fr-FR" sz="1600">
                  <a:latin typeface="Calibri" panose="020F0502020204030204" pitchFamily="34" charset="0"/>
                  <a:cs typeface="Tahoma" panose="020B0604030504040204" pitchFamily="34" charset="0"/>
                </a:rPr>
                <a:t>(</a:t>
              </a:r>
              <a:r>
                <a:rPr lang="fr-FR" altLang="fr-FR" sz="1600" i="1">
                  <a:latin typeface="Calibri" panose="020F0502020204030204" pitchFamily="34" charset="0"/>
                  <a:cs typeface="Tahoma" panose="020B0604030504040204" pitchFamily="34" charset="0"/>
                </a:rPr>
                <a:t>t</a:t>
              </a:r>
              <a:r>
                <a:rPr lang="fr-FR" altLang="fr-FR" sz="1600">
                  <a:latin typeface="Calibri" panose="020F0502020204030204" pitchFamily="34" charset="0"/>
                  <a:cs typeface="Tahoma" panose="020B0604030504040204" pitchFamily="34" charset="0"/>
                </a:rPr>
                <a:t>)</a:t>
              </a:r>
              <a:endParaRPr lang="fr-FR" altLang="fr-FR" sz="1600">
                <a:latin typeface="Calibri" panose="020F0502020204030204" pitchFamily="34" charset="0"/>
              </a:endParaRPr>
            </a:p>
          </p:txBody>
        </p:sp>
        <p:sp>
          <p:nvSpPr>
            <p:cNvPr id="7183" name="Line 12">
              <a:extLst>
                <a:ext uri="{FF2B5EF4-FFF2-40B4-BE49-F238E27FC236}">
                  <a16:creationId xmlns:a16="http://schemas.microsoft.com/office/drawing/2014/main" id="{AC788908-5129-E3D7-F71B-D7C24A66C3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73574" y="3564294"/>
              <a:ext cx="830263" cy="13823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anchor="ctr">
              <a:spAutoFit/>
            </a:bodyPr>
            <a:lstStyle/>
            <a:p>
              <a:endParaRPr lang="en-CA" sz="1600"/>
            </a:p>
          </p:txBody>
        </p:sp>
        <p:sp>
          <p:nvSpPr>
            <p:cNvPr id="7184" name="Oval 22">
              <a:extLst>
                <a:ext uri="{FF2B5EF4-FFF2-40B4-BE49-F238E27FC236}">
                  <a16:creationId xmlns:a16="http://schemas.microsoft.com/office/drawing/2014/main" id="{5C55556B-ABB0-3BFB-40DA-C7A8BE2AB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4563" y="4941888"/>
              <a:ext cx="863600" cy="93503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fr-FR" sz="1600">
                <a:latin typeface="Tahoma" panose="020B0604030504040204" pitchFamily="34" charset="0"/>
              </a:endParaRPr>
            </a:p>
          </p:txBody>
        </p:sp>
        <p:sp>
          <p:nvSpPr>
            <p:cNvPr id="7185" name="Line 23">
              <a:extLst>
                <a:ext uri="{FF2B5EF4-FFF2-40B4-BE49-F238E27FC236}">
                  <a16:creationId xmlns:a16="http://schemas.microsoft.com/office/drawing/2014/main" id="{55FA2BC1-DA35-DA68-874E-4F23E00C8E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39063" y="4875213"/>
              <a:ext cx="392112" cy="104775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sz="1600"/>
            </a:p>
          </p:txBody>
        </p:sp>
        <p:sp>
          <p:nvSpPr>
            <p:cNvPr id="7186" name="Line 24">
              <a:extLst>
                <a:ext uri="{FF2B5EF4-FFF2-40B4-BE49-F238E27FC236}">
                  <a16:creationId xmlns:a16="http://schemas.microsoft.com/office/drawing/2014/main" id="{F875BD3A-0C70-AD8F-16BE-2921BC642D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50238" y="4875213"/>
              <a:ext cx="466725" cy="10795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sz="1600"/>
            </a:p>
          </p:txBody>
        </p:sp>
        <p:sp>
          <p:nvSpPr>
            <p:cNvPr id="7187" name="Line 25">
              <a:extLst>
                <a:ext uri="{FF2B5EF4-FFF2-40B4-BE49-F238E27FC236}">
                  <a16:creationId xmlns:a16="http://schemas.microsoft.com/office/drawing/2014/main" id="{311CF859-A53B-997C-7D0C-9F1C4B38C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1650" y="4887913"/>
              <a:ext cx="144463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sz="1600"/>
            </a:p>
          </p:txBody>
        </p:sp>
        <p:sp>
          <p:nvSpPr>
            <p:cNvPr id="2" name="Text Box 6">
              <a:extLst>
                <a:ext uri="{FF2B5EF4-FFF2-40B4-BE49-F238E27FC236}">
                  <a16:creationId xmlns:a16="http://schemas.microsoft.com/office/drawing/2014/main" id="{E38811CD-E4D2-FFC2-1EB5-68BFDCC1F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61085" y="6479545"/>
              <a:ext cx="2698749" cy="291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SzPct val="70000"/>
                <a:buFontTx/>
                <a:buNone/>
              </a:pPr>
              <a:r>
                <a:rPr lang="fr-FR" altLang="fr-FR" sz="1050" i="1" dirty="0">
                  <a:latin typeface="Calibri" panose="020F0502020204030204" pitchFamily="34" charset="0"/>
                  <a:cs typeface="Tahoma" panose="020B0604030504040204" pitchFamily="34" charset="0"/>
                </a:rPr>
                <a:t>approximation</a:t>
              </a:r>
              <a:endParaRPr lang="fr-FR" altLang="fr-FR" sz="1050" dirty="0">
                <a:latin typeface="Calibri" panose="020F0502020204030204" pitchFamily="34" charset="0"/>
                <a:cs typeface="Tahoma" panose="020B0604030504040204" pitchFamily="34" charset="0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2">
            <a:extLst>
              <a:ext uri="{FF2B5EF4-FFF2-40B4-BE49-F238E27FC236}">
                <a16:creationId xmlns:a16="http://schemas.microsoft.com/office/drawing/2014/main" id="{E44F9F17-E770-741F-568E-0B195525945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0" y="4437063"/>
            <a:ext cx="511175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15" descr="Large confetti">
            <a:extLst>
              <a:ext uri="{FF2B5EF4-FFF2-40B4-BE49-F238E27FC236}">
                <a16:creationId xmlns:a16="http://schemas.microsoft.com/office/drawing/2014/main" id="{A2D636CB-3C16-0C23-E9FF-A6875B992EF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2663" y="457200"/>
            <a:ext cx="10599737" cy="862013"/>
          </a:xfrm>
        </p:spPr>
        <p:txBody>
          <a:bodyPr anchor="b"/>
          <a:lstStyle/>
          <a:p>
            <a:pPr eaLnBrk="1" hangingPunct="1"/>
            <a:r>
              <a:rPr lang="fr-CA" altLang="fr-FR" sz="3800">
                <a:solidFill>
                  <a:srgbClr val="0070C0"/>
                </a:solidFill>
                <a:latin typeface="Calibri" panose="020F0502020204030204" pitchFamily="34" charset="0"/>
              </a:rPr>
              <a:t>Modificateurs linguistiques</a:t>
            </a:r>
          </a:p>
        </p:txBody>
      </p:sp>
      <p:grpSp>
        <p:nvGrpSpPr>
          <p:cNvPr id="40964" name="Group 15">
            <a:extLst>
              <a:ext uri="{FF2B5EF4-FFF2-40B4-BE49-F238E27FC236}">
                <a16:creationId xmlns:a16="http://schemas.microsoft.com/office/drawing/2014/main" id="{12F3A78A-4AA6-0013-8882-69595E4734DE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2924175"/>
            <a:ext cx="7253288" cy="1463675"/>
            <a:chOff x="624" y="1253"/>
            <a:chExt cx="4841" cy="1150"/>
          </a:xfrm>
        </p:grpSpPr>
        <p:graphicFrame>
          <p:nvGraphicFramePr>
            <p:cNvPr id="40966" name="Object 3">
              <a:extLst>
                <a:ext uri="{FF2B5EF4-FFF2-40B4-BE49-F238E27FC236}">
                  <a16:creationId xmlns:a16="http://schemas.microsoft.com/office/drawing/2014/main" id="{4AB5FF7D-A202-BD14-7EF2-E65CC4A57440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880" y="1298"/>
            <a:ext cx="1225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209800" imgH="574675" progId="Equation.2">
                    <p:embed/>
                  </p:oleObj>
                </mc:Choice>
                <mc:Fallback>
                  <p:oleObj name="Equation" r:id="rId4" imgW="2209800" imgH="574675" progId="Equation.2">
                    <p:embed/>
                    <p:pic>
                      <p:nvPicPr>
                        <p:cNvPr id="40966" name="Object 3">
                          <a:extLst>
                            <a:ext uri="{FF2B5EF4-FFF2-40B4-BE49-F238E27FC236}">
                              <a16:creationId xmlns:a16="http://schemas.microsoft.com/office/drawing/2014/main" id="{4AB5FF7D-A202-BD14-7EF2-E65CC4A57440}"/>
                            </a:ext>
                          </a:extLst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1298"/>
                          <a:ext cx="1225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67" name="Object 4">
              <a:extLst>
                <a:ext uri="{FF2B5EF4-FFF2-40B4-BE49-F238E27FC236}">
                  <a16:creationId xmlns:a16="http://schemas.microsoft.com/office/drawing/2014/main" id="{E9E01AC4-64AA-C013-68BE-C78403D8A33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880" y="1570"/>
            <a:ext cx="1315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376488" imgH="603250" progId="Equation.2">
                    <p:embed/>
                  </p:oleObj>
                </mc:Choice>
                <mc:Fallback>
                  <p:oleObj name="Equation" r:id="rId6" imgW="2376488" imgH="603250" progId="Equation.2">
                    <p:embed/>
                    <p:pic>
                      <p:nvPicPr>
                        <p:cNvPr id="40967" name="Object 4">
                          <a:extLst>
                            <a:ext uri="{FF2B5EF4-FFF2-40B4-BE49-F238E27FC236}">
                              <a16:creationId xmlns:a16="http://schemas.microsoft.com/office/drawing/2014/main" id="{E9E01AC4-64AA-C013-68BE-C78403D8A333}"/>
                            </a:ext>
                          </a:extLst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1570"/>
                          <a:ext cx="1315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68" name="Object 5">
              <a:extLst>
                <a:ext uri="{FF2B5EF4-FFF2-40B4-BE49-F238E27FC236}">
                  <a16:creationId xmlns:a16="http://schemas.microsoft.com/office/drawing/2014/main" id="{9719EC6C-4048-A2BE-1EAA-FBFBD0517DEF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856" y="1818"/>
            <a:ext cx="2609" cy="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610100" imgH="1077913" progId="Equation.2">
                    <p:embed/>
                  </p:oleObj>
                </mc:Choice>
                <mc:Fallback>
                  <p:oleObj name="Equation" r:id="rId8" imgW="4610100" imgH="1077913" progId="Equation.2">
                    <p:embed/>
                    <p:pic>
                      <p:nvPicPr>
                        <p:cNvPr id="40968" name="Object 5">
                          <a:extLst>
                            <a:ext uri="{FF2B5EF4-FFF2-40B4-BE49-F238E27FC236}">
                              <a16:creationId xmlns:a16="http://schemas.microsoft.com/office/drawing/2014/main" id="{9719EC6C-4048-A2BE-1EAA-FBFBD0517DEF}"/>
                            </a:ext>
                          </a:extLst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6" y="1818"/>
                          <a:ext cx="2609" cy="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969" name="Rectangle 6">
              <a:extLst>
                <a:ext uri="{FF2B5EF4-FFF2-40B4-BE49-F238E27FC236}">
                  <a16:creationId xmlns:a16="http://schemas.microsoft.com/office/drawing/2014/main" id="{F4E8BC8B-4BF3-A69B-B0E8-F5CE53638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253"/>
              <a:ext cx="1530" cy="1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marL="358775" indent="-358775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Clr>
                  <a:schemeClr val="accent2"/>
                </a:buClr>
                <a:buSzTx/>
                <a:buFont typeface="Wingdings 3" panose="05040102010807070707" pitchFamily="18" charset="2"/>
                <a:buChar char="}"/>
              </a:pPr>
              <a:r>
                <a:rPr lang="fr-CA" altLang="fr-FR" sz="2000">
                  <a:latin typeface="Calibri" panose="020F0502020204030204" pitchFamily="34" charset="0"/>
                </a:rPr>
                <a:t>Concentration :</a:t>
              </a:r>
            </a:p>
            <a:p>
              <a:pPr>
                <a:lnSpc>
                  <a:spcPct val="95000"/>
                </a:lnSpc>
                <a:spcBef>
                  <a:spcPct val="30000"/>
                </a:spcBef>
                <a:buClr>
                  <a:schemeClr val="accent2"/>
                </a:buClr>
                <a:buSzTx/>
                <a:buFont typeface="Wingdings 3" panose="05040102010807070707" pitchFamily="18" charset="2"/>
                <a:buChar char="}"/>
              </a:pPr>
              <a:r>
                <a:rPr lang="fr-CA" altLang="fr-FR" sz="2000">
                  <a:latin typeface="Calibri" panose="020F0502020204030204" pitchFamily="34" charset="0"/>
                </a:rPr>
                <a:t>Dilatation :</a:t>
              </a:r>
            </a:p>
            <a:p>
              <a:pPr>
                <a:buClr>
                  <a:schemeClr val="accent2"/>
                </a:buClr>
                <a:buSzTx/>
                <a:buFont typeface="Wingdings 3" panose="05040102010807070707" pitchFamily="18" charset="2"/>
                <a:buChar char="}"/>
              </a:pPr>
              <a:r>
                <a:rPr lang="fr-CA" altLang="fr-FR" sz="2000">
                  <a:latin typeface="Calibri" panose="020F0502020204030204" pitchFamily="34" charset="0"/>
                </a:rPr>
                <a:t>Intensification de contraste:</a:t>
              </a:r>
            </a:p>
          </p:txBody>
        </p:sp>
        <p:sp>
          <p:nvSpPr>
            <p:cNvPr id="40970" name="AutoShape 10">
              <a:extLst>
                <a:ext uri="{FF2B5EF4-FFF2-40B4-BE49-F238E27FC236}">
                  <a16:creationId xmlns:a16="http://schemas.microsoft.com/office/drawing/2014/main" id="{CC0A9DC7-8022-ED92-FCA1-1DF065E45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332"/>
              <a:ext cx="488" cy="193"/>
            </a:xfrm>
            <a:prstGeom prst="rightArrow">
              <a:avLst>
                <a:gd name="adj1" fmla="val 50000"/>
                <a:gd name="adj2" fmla="val 126460"/>
              </a:avLst>
            </a:prstGeom>
            <a:gradFill rotWithShape="0">
              <a:gsLst>
                <a:gs pos="0">
                  <a:srgbClr val="0082AD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Tahoma" panose="020B0604030504040204" pitchFamily="34" charset="0"/>
              </a:endParaRPr>
            </a:p>
          </p:txBody>
        </p:sp>
        <p:sp>
          <p:nvSpPr>
            <p:cNvPr id="40971" name="AutoShape 10">
              <a:extLst>
                <a:ext uri="{FF2B5EF4-FFF2-40B4-BE49-F238E27FC236}">
                  <a16:creationId xmlns:a16="http://schemas.microsoft.com/office/drawing/2014/main" id="{C466D70F-A345-3038-E52F-E6AE6D547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1604"/>
              <a:ext cx="488" cy="193"/>
            </a:xfrm>
            <a:prstGeom prst="rightArrow">
              <a:avLst>
                <a:gd name="adj1" fmla="val 50000"/>
                <a:gd name="adj2" fmla="val 126460"/>
              </a:avLst>
            </a:prstGeom>
            <a:gradFill rotWithShape="0">
              <a:gsLst>
                <a:gs pos="0">
                  <a:srgbClr val="0082AD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Tahoma" panose="020B0604030504040204" pitchFamily="34" charset="0"/>
              </a:endParaRPr>
            </a:p>
          </p:txBody>
        </p:sp>
        <p:sp>
          <p:nvSpPr>
            <p:cNvPr id="40972" name="AutoShape 10">
              <a:extLst>
                <a:ext uri="{FF2B5EF4-FFF2-40B4-BE49-F238E27FC236}">
                  <a16:creationId xmlns:a16="http://schemas.microsoft.com/office/drawing/2014/main" id="{557F7653-676F-6378-CF50-DC99F0FED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1967"/>
              <a:ext cx="488" cy="193"/>
            </a:xfrm>
            <a:prstGeom prst="rightArrow">
              <a:avLst>
                <a:gd name="adj1" fmla="val 50000"/>
                <a:gd name="adj2" fmla="val 126460"/>
              </a:avLst>
            </a:prstGeom>
            <a:gradFill rotWithShape="0">
              <a:gsLst>
                <a:gs pos="0">
                  <a:srgbClr val="0082AD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800">
                <a:latin typeface="Tahoma" panose="020B0604030504040204" pitchFamily="34" charset="0"/>
              </a:endParaRPr>
            </a:p>
          </p:txBody>
        </p:sp>
      </p:grpSp>
      <p:sp>
        <p:nvSpPr>
          <p:cNvPr id="40965" name="Rectangle 11">
            <a:extLst>
              <a:ext uri="{FF2B5EF4-FFF2-40B4-BE49-F238E27FC236}">
                <a16:creationId xmlns:a16="http://schemas.microsoft.com/office/drawing/2014/main" id="{0DDA58BE-6D95-DF0F-737B-9DEC546A3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1773238"/>
            <a:ext cx="9191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42913" indent="-442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73050" indent="-273050" eaLnBrk="1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r>
              <a:rPr lang="fr-CA" altLang="fr-FR" sz="2400" b="0" dirty="0">
                <a:latin typeface="Calibri" panose="020F0502020204030204" pitchFamily="34" charset="0"/>
                <a:cs typeface="+mn-cs"/>
              </a:rPr>
              <a:t>Permettent de modifier le sens d’une valeur linguistique en jouant sur sa fonction d’appartenance </a:t>
            </a:r>
          </a:p>
          <a:p>
            <a:pPr marL="273050" indent="-273050" eaLnBrk="1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r>
              <a:rPr lang="fr-CA" altLang="fr-FR" sz="2400" b="0" dirty="0">
                <a:latin typeface="Calibri" panose="020F0502020204030204" pitchFamily="34" charset="0"/>
                <a:cs typeface="+mn-cs"/>
              </a:rPr>
              <a:t>Trois types basiques :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re 1">
            <a:extLst>
              <a:ext uri="{FF2B5EF4-FFF2-40B4-BE49-F238E27FC236}">
                <a16:creationId xmlns:a16="http://schemas.microsoft.com/office/drawing/2014/main" id="{3AD4B43B-B54E-A350-7DEA-FB0A86969A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561975"/>
            <a:ext cx="9299575" cy="850900"/>
          </a:xfrm>
        </p:spPr>
        <p:txBody>
          <a:bodyPr anchor="b"/>
          <a:lstStyle/>
          <a:p>
            <a:pPr eaLnBrk="1" hangingPunct="1"/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Modificateurs flous		</a:t>
            </a:r>
            <a:r>
              <a:rPr lang="fr-CA" altLang="fr-FR" dirty="0"/>
              <a:t> </a:t>
            </a:r>
            <a:r>
              <a:rPr lang="fr-CA" altLang="fr-FR" sz="2800" dirty="0"/>
              <a:t>I</a:t>
            </a:r>
            <a:endParaRPr lang="fr-CA" altLang="fr-FR" dirty="0"/>
          </a:p>
        </p:txBody>
      </p:sp>
      <p:graphicFrame>
        <p:nvGraphicFramePr>
          <p:cNvPr id="43011" name="Object 2">
            <a:extLst>
              <a:ext uri="{FF2B5EF4-FFF2-40B4-BE49-F238E27FC236}">
                <a16:creationId xmlns:a16="http://schemas.microsoft.com/office/drawing/2014/main" id="{2CD13C23-ED8B-F462-8C94-1415712B52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6692" y="2292941"/>
          <a:ext cx="4824413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988308" imgH="3156204" progId="Word.Picture.8">
                  <p:embed/>
                </p:oleObj>
              </mc:Choice>
              <mc:Fallback>
                <p:oleObj name="Picture" r:id="rId3" imgW="3988308" imgH="3156204" progId="Word.Picture.8">
                  <p:embed/>
                  <p:pic>
                    <p:nvPicPr>
                      <p:cNvPr id="43011" name="Object 2">
                        <a:extLst>
                          <a:ext uri="{FF2B5EF4-FFF2-40B4-BE49-F238E27FC236}">
                            <a16:creationId xmlns:a16="http://schemas.microsoft.com/office/drawing/2014/main" id="{2CD13C23-ED8B-F462-8C94-1415712B52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692" y="2292941"/>
                        <a:ext cx="4824413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Rectangle 11">
            <a:extLst>
              <a:ext uri="{FF2B5EF4-FFF2-40B4-BE49-F238E27FC236}">
                <a16:creationId xmlns:a16="http://schemas.microsoft.com/office/drawing/2014/main" id="{AF024C53-6C33-7F21-3A79-D395C44A9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1773238"/>
            <a:ext cx="1090923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42913" indent="-4429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73050" indent="-273050" eaLnBrk="1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</a:pPr>
            <a:r>
              <a:rPr lang="fr-CA" altLang="fr-FR" sz="2400" b="0" dirty="0">
                <a:latin typeface="Calibri" panose="020F0502020204030204" pitchFamily="34" charset="0"/>
                <a:cs typeface="+mn-cs"/>
              </a:rPr>
              <a:t>Jouent en général un rôle similaire à celui d’un adverbe dans le langage naturel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>
            <a:extLst>
              <a:ext uri="{FF2B5EF4-FFF2-40B4-BE49-F238E27FC236}">
                <a16:creationId xmlns:a16="http://schemas.microsoft.com/office/drawing/2014/main" id="{E7702D61-A124-923B-A40E-45911729B8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688" y="561975"/>
            <a:ext cx="9155112" cy="922809"/>
          </a:xfrm>
        </p:spPr>
        <p:txBody>
          <a:bodyPr anchor="b"/>
          <a:lstStyle/>
          <a:p>
            <a:pPr eaLnBrk="1" hangingPunct="1"/>
            <a:r>
              <a:rPr lang="en-GB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Modificateurs</a:t>
            </a:r>
            <a:r>
              <a:rPr lang="en-GB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flous</a:t>
            </a:r>
            <a:r>
              <a:rPr lang="en-GB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	</a:t>
            </a:r>
            <a:r>
              <a:rPr lang="en-GB" altLang="fr-FR" dirty="0"/>
              <a:t> </a:t>
            </a:r>
            <a:r>
              <a:rPr lang="en-GB" altLang="fr-FR" sz="2800" dirty="0"/>
              <a:t>II</a:t>
            </a:r>
            <a:endParaRPr lang="fr-FR" altLang="fr-FR" dirty="0"/>
          </a:p>
        </p:txBody>
      </p:sp>
      <p:graphicFrame>
        <p:nvGraphicFramePr>
          <p:cNvPr id="45059" name="Object 2">
            <a:extLst>
              <a:ext uri="{FF2B5EF4-FFF2-40B4-BE49-F238E27FC236}">
                <a16:creationId xmlns:a16="http://schemas.microsoft.com/office/drawing/2014/main" id="{E1E51EB6-2679-3838-0211-1AB1603086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1876425"/>
          <a:ext cx="4708525" cy="413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988308" imgH="3499104" progId="Word.Picture.8">
                  <p:embed/>
                </p:oleObj>
              </mc:Choice>
              <mc:Fallback>
                <p:oleObj name="Picture" r:id="rId3" imgW="3988308" imgH="3499104" progId="Word.Picture.8">
                  <p:embed/>
                  <p:pic>
                    <p:nvPicPr>
                      <p:cNvPr id="45059" name="Object 2">
                        <a:extLst>
                          <a:ext uri="{FF2B5EF4-FFF2-40B4-BE49-F238E27FC236}">
                            <a16:creationId xmlns:a16="http://schemas.microsoft.com/office/drawing/2014/main" id="{E1E51EB6-2679-3838-0211-1AB1603086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76425"/>
                        <a:ext cx="4708525" cy="413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reeform 2" descr="30%">
            <a:extLst>
              <a:ext uri="{FF2B5EF4-FFF2-40B4-BE49-F238E27FC236}">
                <a16:creationId xmlns:a16="http://schemas.microsoft.com/office/drawing/2014/main" id="{572C9A94-AD11-7E43-1753-5ABEA34D5BD9}"/>
              </a:ext>
            </a:extLst>
          </p:cNvPr>
          <p:cNvSpPr>
            <a:spLocks/>
          </p:cNvSpPr>
          <p:nvPr/>
        </p:nvSpPr>
        <p:spPr bwMode="auto">
          <a:xfrm>
            <a:off x="7115175" y="3140075"/>
            <a:ext cx="2359025" cy="1885950"/>
          </a:xfrm>
          <a:custGeom>
            <a:avLst/>
            <a:gdLst>
              <a:gd name="T0" fmla="*/ 0 w 1486"/>
              <a:gd name="T1" fmla="*/ 2147483646 h 1188"/>
              <a:gd name="T2" fmla="*/ 2147483646 w 1486"/>
              <a:gd name="T3" fmla="*/ 2147483646 h 1188"/>
              <a:gd name="T4" fmla="*/ 2147483646 w 1486"/>
              <a:gd name="T5" fmla="*/ 2147483646 h 1188"/>
              <a:gd name="T6" fmla="*/ 2147483646 w 1486"/>
              <a:gd name="T7" fmla="*/ 2147483646 h 1188"/>
              <a:gd name="T8" fmla="*/ 2147483646 w 1486"/>
              <a:gd name="T9" fmla="*/ 2147483646 h 1188"/>
              <a:gd name="T10" fmla="*/ 2147483646 w 1486"/>
              <a:gd name="T11" fmla="*/ 2147483646 h 1188"/>
              <a:gd name="T12" fmla="*/ 2147483646 w 1486"/>
              <a:gd name="T13" fmla="*/ 2147483646 h 1188"/>
              <a:gd name="T14" fmla="*/ 2147483646 w 1486"/>
              <a:gd name="T15" fmla="*/ 2147483646 h 1188"/>
              <a:gd name="T16" fmla="*/ 2147483646 w 1486"/>
              <a:gd name="T17" fmla="*/ 2147483646 h 1188"/>
              <a:gd name="T18" fmla="*/ 2147483646 w 1486"/>
              <a:gd name="T19" fmla="*/ 2147483646 h 1188"/>
              <a:gd name="T20" fmla="*/ 2147483646 w 1486"/>
              <a:gd name="T21" fmla="*/ 2147483646 h 1188"/>
              <a:gd name="T22" fmla="*/ 2147483646 w 1486"/>
              <a:gd name="T23" fmla="*/ 2147483646 h 1188"/>
              <a:gd name="T24" fmla="*/ 2147483646 w 1486"/>
              <a:gd name="T25" fmla="*/ 2147483646 h 1188"/>
              <a:gd name="T26" fmla="*/ 2147483646 w 1486"/>
              <a:gd name="T27" fmla="*/ 2147483646 h 1188"/>
              <a:gd name="T28" fmla="*/ 2147483646 w 1486"/>
              <a:gd name="T29" fmla="*/ 0 h 1188"/>
              <a:gd name="T30" fmla="*/ 2147483646 w 1486"/>
              <a:gd name="T31" fmla="*/ 2147483646 h 1188"/>
              <a:gd name="T32" fmla="*/ 2147483646 w 1486"/>
              <a:gd name="T33" fmla="*/ 2147483646 h 1188"/>
              <a:gd name="T34" fmla="*/ 2147483646 w 1486"/>
              <a:gd name="T35" fmla="*/ 2147483646 h 1188"/>
              <a:gd name="T36" fmla="*/ 2147483646 w 1486"/>
              <a:gd name="T37" fmla="*/ 2147483646 h 1188"/>
              <a:gd name="T38" fmla="*/ 2147483646 w 1486"/>
              <a:gd name="T39" fmla="*/ 2147483646 h 1188"/>
              <a:gd name="T40" fmla="*/ 2147483646 w 1486"/>
              <a:gd name="T41" fmla="*/ 2147483646 h 1188"/>
              <a:gd name="T42" fmla="*/ 2147483646 w 1486"/>
              <a:gd name="T43" fmla="*/ 2147483646 h 1188"/>
              <a:gd name="T44" fmla="*/ 2147483646 w 1486"/>
              <a:gd name="T45" fmla="*/ 2147483646 h 1188"/>
              <a:gd name="T46" fmla="*/ 2147483646 w 1486"/>
              <a:gd name="T47" fmla="*/ 2147483646 h 1188"/>
              <a:gd name="T48" fmla="*/ 2147483646 w 1486"/>
              <a:gd name="T49" fmla="*/ 2147483646 h 1188"/>
              <a:gd name="T50" fmla="*/ 0 w 1486"/>
              <a:gd name="T51" fmla="*/ 2147483646 h 1188"/>
              <a:gd name="T52" fmla="*/ 0 w 1486"/>
              <a:gd name="T53" fmla="*/ 2147483646 h 118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486"/>
              <a:gd name="T82" fmla="*/ 0 h 1188"/>
              <a:gd name="T83" fmla="*/ 1486 w 1486"/>
              <a:gd name="T84" fmla="*/ 1188 h 118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486" h="1188">
                <a:moveTo>
                  <a:pt x="0" y="1187"/>
                </a:moveTo>
                <a:lnTo>
                  <a:pt x="157" y="1184"/>
                </a:lnTo>
                <a:lnTo>
                  <a:pt x="163" y="1069"/>
                </a:lnTo>
                <a:lnTo>
                  <a:pt x="186" y="957"/>
                </a:lnTo>
                <a:lnTo>
                  <a:pt x="240" y="819"/>
                </a:lnTo>
                <a:lnTo>
                  <a:pt x="333" y="672"/>
                </a:lnTo>
                <a:lnTo>
                  <a:pt x="461" y="512"/>
                </a:lnTo>
                <a:lnTo>
                  <a:pt x="560" y="435"/>
                </a:lnTo>
                <a:lnTo>
                  <a:pt x="698" y="349"/>
                </a:lnTo>
                <a:lnTo>
                  <a:pt x="906" y="246"/>
                </a:lnTo>
                <a:lnTo>
                  <a:pt x="1011" y="211"/>
                </a:lnTo>
                <a:lnTo>
                  <a:pt x="1207" y="166"/>
                </a:lnTo>
                <a:lnTo>
                  <a:pt x="1383" y="147"/>
                </a:lnTo>
                <a:lnTo>
                  <a:pt x="1485" y="147"/>
                </a:lnTo>
                <a:lnTo>
                  <a:pt x="1331" y="0"/>
                </a:lnTo>
                <a:lnTo>
                  <a:pt x="1120" y="13"/>
                </a:lnTo>
                <a:lnTo>
                  <a:pt x="947" y="45"/>
                </a:lnTo>
                <a:lnTo>
                  <a:pt x="765" y="102"/>
                </a:lnTo>
                <a:lnTo>
                  <a:pt x="624" y="160"/>
                </a:lnTo>
                <a:lnTo>
                  <a:pt x="458" y="262"/>
                </a:lnTo>
                <a:lnTo>
                  <a:pt x="327" y="362"/>
                </a:lnTo>
                <a:lnTo>
                  <a:pt x="218" y="480"/>
                </a:lnTo>
                <a:lnTo>
                  <a:pt x="128" y="611"/>
                </a:lnTo>
                <a:lnTo>
                  <a:pt x="55" y="771"/>
                </a:lnTo>
                <a:lnTo>
                  <a:pt x="23" y="915"/>
                </a:lnTo>
                <a:lnTo>
                  <a:pt x="0" y="1037"/>
                </a:lnTo>
                <a:lnTo>
                  <a:pt x="0" y="1187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07" name="Arc 3">
            <a:extLst>
              <a:ext uri="{FF2B5EF4-FFF2-40B4-BE49-F238E27FC236}">
                <a16:creationId xmlns:a16="http://schemas.microsoft.com/office/drawing/2014/main" id="{95886975-F045-0550-7AF7-6B93965FF23D}"/>
              </a:ext>
            </a:extLst>
          </p:cNvPr>
          <p:cNvSpPr>
            <a:spLocks/>
          </p:cNvSpPr>
          <p:nvPr/>
        </p:nvSpPr>
        <p:spPr bwMode="auto">
          <a:xfrm>
            <a:off x="3144838" y="3316288"/>
            <a:ext cx="2133600" cy="16764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</a:path>
              <a:path w="21600" h="21600" stroke="0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  <a:lnTo>
                  <a:pt x="21600" y="21600"/>
                </a:lnTo>
                <a:lnTo>
                  <a:pt x="0" y="21559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08" name="Rectangle 49" descr="Large confetti">
            <a:extLst>
              <a:ext uri="{FF2B5EF4-FFF2-40B4-BE49-F238E27FC236}">
                <a16:creationId xmlns:a16="http://schemas.microsoft.com/office/drawing/2014/main" id="{D044A2D0-AA29-FCB3-A17C-448F169420E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57200"/>
            <a:ext cx="10671175" cy="9652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Règle</a:t>
            </a:r>
            <a:r>
              <a:rPr lang="en-US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compositionnelle</a:t>
            </a:r>
            <a:r>
              <a:rPr lang="en-US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d’inférence</a:t>
            </a:r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 floue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A3821475-E50E-BBE6-AB03-8D47CB5BDDC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4222750" y="1943100"/>
            <a:ext cx="4105275" cy="533400"/>
          </a:xfrm>
        </p:spPr>
        <p:txBody>
          <a:bodyPr lIns="92075" tIns="46038" rIns="92075" bIns="46038"/>
          <a:lstStyle/>
          <a:p>
            <a:pPr marL="0" indent="0"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fr-CA" altLang="fr-FR" sz="2800" b="1" i="1">
                <a:solidFill>
                  <a:srgbClr val="5F5F5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 = f(x)</a:t>
            </a:r>
            <a:r>
              <a:rPr lang="fr-CA" altLang="fr-FR" sz="2800" b="1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A" altLang="fr-FR" sz="2800">
                <a:latin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fr-CA" altLang="fr-FR" sz="2800" b="1" i="1">
                <a:solidFill>
                  <a:srgbClr val="5F5F5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 = b</a:t>
            </a:r>
            <a:r>
              <a:rPr lang="fr-CA" altLang="fr-FR">
                <a:latin typeface="Calibri" panose="020F0502020204030204" pitchFamily="34" charset="0"/>
              </a:rPr>
              <a:t> </a:t>
            </a:r>
            <a:r>
              <a:rPr lang="fr-CA" altLang="fr-FR" sz="2800">
                <a:latin typeface="Calibri" panose="020F0502020204030204" pitchFamily="34" charset="0"/>
                <a:cs typeface="Times New Roman" panose="02020603050405020304" pitchFamily="18" charset="0"/>
              </a:rPr>
              <a:t>si </a:t>
            </a:r>
            <a:r>
              <a:rPr lang="fr-CA" altLang="fr-FR" sz="2800" b="1" i="1">
                <a:solidFill>
                  <a:srgbClr val="5F5F5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x = a</a:t>
            </a:r>
            <a:r>
              <a:rPr lang="fr-CA" altLang="fr-FR" sz="280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altLang="fr-FR" sz="280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0B493139-ACEE-B299-8012-1FB8BF55E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5527675"/>
            <a:ext cx="2463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a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200">
                <a:latin typeface="Calibri" panose="020F0502020204030204" pitchFamily="34" charset="0"/>
              </a:rPr>
              <a:t>et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b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: </a:t>
            </a:r>
            <a:r>
              <a:rPr lang="en-US" altLang="fr-FR" sz="2200">
                <a:latin typeface="Calibri" panose="020F0502020204030204" pitchFamily="34" charset="0"/>
              </a:rPr>
              <a:t>points</a:t>
            </a:r>
          </a:p>
          <a:p>
            <a:pPr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y = f(x)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200">
                <a:latin typeface="Calibri" panose="020F0502020204030204" pitchFamily="34" charset="0"/>
              </a:rPr>
              <a:t>: une courbe</a:t>
            </a:r>
          </a:p>
        </p:txBody>
      </p:sp>
      <p:sp>
        <p:nvSpPr>
          <p:cNvPr id="47111" name="Line 7">
            <a:extLst>
              <a:ext uri="{FF2B5EF4-FFF2-40B4-BE49-F238E27FC236}">
                <a16:creationId xmlns:a16="http://schemas.microsoft.com/office/drawing/2014/main" id="{FBF1D4A2-664D-C279-A110-52FE213B3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4838" y="4991100"/>
            <a:ext cx="24368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85D9B06C-029B-24D2-E37F-60D0E3E6FD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43250" y="2552700"/>
            <a:ext cx="0" cy="241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3B01F422-D755-093A-2A30-D9F5BCA0D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775" y="5084763"/>
            <a:ext cx="3683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a</a:t>
            </a: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A08480C8-06AE-BC1A-C5C9-5FC916E12B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05650" y="2554288"/>
            <a:ext cx="0" cy="2436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15" name="Line 11">
            <a:extLst>
              <a:ext uri="{FF2B5EF4-FFF2-40B4-BE49-F238E27FC236}">
                <a16:creationId xmlns:a16="http://schemas.microsoft.com/office/drawing/2014/main" id="{0E1DA5D7-2721-8D58-5310-E291BA3FE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1050" y="4991100"/>
            <a:ext cx="241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16" name="Line 12">
            <a:extLst>
              <a:ext uri="{FF2B5EF4-FFF2-40B4-BE49-F238E27FC236}">
                <a16:creationId xmlns:a16="http://schemas.microsoft.com/office/drawing/2014/main" id="{59BB8C5A-AE13-2950-5822-3D8BA7422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7650" y="3621088"/>
            <a:ext cx="0" cy="13700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0B2DFDCA-4802-86B8-16EC-694853855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4363" y="3643313"/>
            <a:ext cx="91281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7118" name="Group 14">
            <a:extLst>
              <a:ext uri="{FF2B5EF4-FFF2-40B4-BE49-F238E27FC236}">
                <a16:creationId xmlns:a16="http://schemas.microsoft.com/office/drawing/2014/main" id="{8AE1BBE7-C870-A951-5C5B-F904637B4BF8}"/>
              </a:ext>
            </a:extLst>
          </p:cNvPr>
          <p:cNvGrpSpPr>
            <a:grpSpLocks/>
          </p:cNvGrpSpPr>
          <p:nvPr/>
        </p:nvGrpSpPr>
        <p:grpSpPr bwMode="auto">
          <a:xfrm>
            <a:off x="7867650" y="5067300"/>
            <a:ext cx="520700" cy="228600"/>
            <a:chOff x="4088" y="3026"/>
            <a:chExt cx="328" cy="144"/>
          </a:xfrm>
        </p:grpSpPr>
        <p:sp>
          <p:nvSpPr>
            <p:cNvPr id="47146" name="Arc 15">
              <a:extLst>
                <a:ext uri="{FF2B5EF4-FFF2-40B4-BE49-F238E27FC236}">
                  <a16:creationId xmlns:a16="http://schemas.microsoft.com/office/drawing/2014/main" id="{F9CF090E-9A85-B62F-F31D-CE074DB0A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8" y="3094"/>
              <a:ext cx="38" cy="76"/>
            </a:xfrm>
            <a:custGeom>
              <a:avLst/>
              <a:gdLst>
                <a:gd name="T0" fmla="*/ 0 w 22184"/>
                <a:gd name="T1" fmla="*/ 0 h 21600"/>
                <a:gd name="T2" fmla="*/ 0 w 22184"/>
                <a:gd name="T3" fmla="*/ 0 h 21600"/>
                <a:gd name="T4" fmla="*/ 0 w 22184"/>
                <a:gd name="T5" fmla="*/ 0 h 21600"/>
                <a:gd name="T6" fmla="*/ 0 60000 65536"/>
                <a:gd name="T7" fmla="*/ 0 60000 65536"/>
                <a:gd name="T8" fmla="*/ 0 60000 65536"/>
                <a:gd name="T9" fmla="*/ 0 w 22184"/>
                <a:gd name="T10" fmla="*/ 0 h 21600"/>
                <a:gd name="T11" fmla="*/ 22184 w 2218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184" h="21600" fill="none" extrusionOk="0">
                  <a:moveTo>
                    <a:pt x="-1" y="7"/>
                  </a:moveTo>
                  <a:cubicBezTo>
                    <a:pt x="194" y="2"/>
                    <a:pt x="389" y="-1"/>
                    <a:pt x="584" y="0"/>
                  </a:cubicBezTo>
                  <a:cubicBezTo>
                    <a:pt x="12513" y="0"/>
                    <a:pt x="22184" y="9670"/>
                    <a:pt x="22184" y="21600"/>
                  </a:cubicBezTo>
                </a:path>
                <a:path w="22184" h="21600" stroke="0" extrusionOk="0">
                  <a:moveTo>
                    <a:pt x="-1" y="7"/>
                  </a:moveTo>
                  <a:cubicBezTo>
                    <a:pt x="194" y="2"/>
                    <a:pt x="389" y="-1"/>
                    <a:pt x="584" y="0"/>
                  </a:cubicBezTo>
                  <a:cubicBezTo>
                    <a:pt x="12513" y="0"/>
                    <a:pt x="22184" y="9670"/>
                    <a:pt x="22184" y="21600"/>
                  </a:cubicBezTo>
                  <a:lnTo>
                    <a:pt x="584" y="21600"/>
                  </a:lnTo>
                  <a:lnTo>
                    <a:pt x="-1" y="7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7" name="Arc 16">
              <a:extLst>
                <a:ext uri="{FF2B5EF4-FFF2-40B4-BE49-F238E27FC236}">
                  <a16:creationId xmlns:a16="http://schemas.microsoft.com/office/drawing/2014/main" id="{0F02CE0F-35FA-4D71-2BBA-2E134862861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248" y="3091"/>
              <a:ext cx="39" cy="77"/>
            </a:xfrm>
            <a:custGeom>
              <a:avLst/>
              <a:gdLst>
                <a:gd name="T0" fmla="*/ 0 w 21600"/>
                <a:gd name="T1" fmla="*/ 0 h 21892"/>
                <a:gd name="T2" fmla="*/ 0 w 21600"/>
                <a:gd name="T3" fmla="*/ 0 h 21892"/>
                <a:gd name="T4" fmla="*/ 0 w 21600"/>
                <a:gd name="T5" fmla="*/ 0 h 2189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892"/>
                <a:gd name="T11" fmla="*/ 21600 w 21600"/>
                <a:gd name="T12" fmla="*/ 21892 h 218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892" fill="none" extrusionOk="0">
                  <a:moveTo>
                    <a:pt x="21598" y="-1"/>
                  </a:moveTo>
                  <a:cubicBezTo>
                    <a:pt x="21599" y="97"/>
                    <a:pt x="21600" y="194"/>
                    <a:pt x="21600" y="292"/>
                  </a:cubicBezTo>
                  <a:cubicBezTo>
                    <a:pt x="21600" y="12221"/>
                    <a:pt x="11929" y="21891"/>
                    <a:pt x="0" y="21892"/>
                  </a:cubicBezTo>
                </a:path>
                <a:path w="21600" h="21892" stroke="0" extrusionOk="0">
                  <a:moveTo>
                    <a:pt x="21598" y="-1"/>
                  </a:moveTo>
                  <a:cubicBezTo>
                    <a:pt x="21599" y="97"/>
                    <a:pt x="21600" y="194"/>
                    <a:pt x="21600" y="292"/>
                  </a:cubicBezTo>
                  <a:cubicBezTo>
                    <a:pt x="21600" y="12221"/>
                    <a:pt x="11929" y="21891"/>
                    <a:pt x="0" y="21892"/>
                  </a:cubicBezTo>
                  <a:lnTo>
                    <a:pt x="0" y="292"/>
                  </a:lnTo>
                  <a:lnTo>
                    <a:pt x="21598" y="-1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  <p:sp>
          <p:nvSpPr>
            <p:cNvPr id="47148" name="Arc 17">
              <a:extLst>
                <a:ext uri="{FF2B5EF4-FFF2-40B4-BE49-F238E27FC236}">
                  <a16:creationId xmlns:a16="http://schemas.microsoft.com/office/drawing/2014/main" id="{F516E30F-0F94-C5D4-D806-A1587AE32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9" y="3026"/>
              <a:ext cx="37" cy="77"/>
            </a:xfrm>
            <a:custGeom>
              <a:avLst/>
              <a:gdLst>
                <a:gd name="T0" fmla="*/ 0 w 21600"/>
                <a:gd name="T1" fmla="*/ 0 h 21892"/>
                <a:gd name="T2" fmla="*/ 0 w 21600"/>
                <a:gd name="T3" fmla="*/ 0 h 21892"/>
                <a:gd name="T4" fmla="*/ 0 w 21600"/>
                <a:gd name="T5" fmla="*/ 0 h 2189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892"/>
                <a:gd name="T11" fmla="*/ 21600 w 21600"/>
                <a:gd name="T12" fmla="*/ 21892 h 218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892" fill="none" extrusionOk="0">
                  <a:moveTo>
                    <a:pt x="21598" y="-1"/>
                  </a:moveTo>
                  <a:cubicBezTo>
                    <a:pt x="21599" y="97"/>
                    <a:pt x="21600" y="194"/>
                    <a:pt x="21600" y="292"/>
                  </a:cubicBezTo>
                  <a:cubicBezTo>
                    <a:pt x="21600" y="12221"/>
                    <a:pt x="11929" y="21891"/>
                    <a:pt x="0" y="21892"/>
                  </a:cubicBezTo>
                </a:path>
                <a:path w="21600" h="21892" stroke="0" extrusionOk="0">
                  <a:moveTo>
                    <a:pt x="21598" y="-1"/>
                  </a:moveTo>
                  <a:cubicBezTo>
                    <a:pt x="21599" y="97"/>
                    <a:pt x="21600" y="194"/>
                    <a:pt x="21600" y="292"/>
                  </a:cubicBezTo>
                  <a:cubicBezTo>
                    <a:pt x="21600" y="12221"/>
                    <a:pt x="11929" y="21891"/>
                    <a:pt x="0" y="21892"/>
                  </a:cubicBezTo>
                  <a:lnTo>
                    <a:pt x="0" y="292"/>
                  </a:lnTo>
                  <a:lnTo>
                    <a:pt x="21598" y="-1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9" name="Line 18">
              <a:extLst>
                <a:ext uri="{FF2B5EF4-FFF2-40B4-BE49-F238E27FC236}">
                  <a16:creationId xmlns:a16="http://schemas.microsoft.com/office/drawing/2014/main" id="{4AAC4185-DD37-692A-8BE1-9E14A7D17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8" y="3097"/>
              <a:ext cx="90" cy="0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50" name="Line 19">
              <a:extLst>
                <a:ext uri="{FF2B5EF4-FFF2-40B4-BE49-F238E27FC236}">
                  <a16:creationId xmlns:a16="http://schemas.microsoft.com/office/drawing/2014/main" id="{A2FCA2FA-A64E-B41C-70F3-4B0772DA5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7" y="3097"/>
              <a:ext cx="91" cy="0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51" name="Arc 20">
              <a:extLst>
                <a:ext uri="{FF2B5EF4-FFF2-40B4-BE49-F238E27FC236}">
                  <a16:creationId xmlns:a16="http://schemas.microsoft.com/office/drawing/2014/main" id="{DD0C82E8-758D-5733-ABF4-76DD399505B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088" y="3026"/>
              <a:ext cx="38" cy="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</p:grpSp>
      <p:grpSp>
        <p:nvGrpSpPr>
          <p:cNvPr id="47119" name="Group 21">
            <a:extLst>
              <a:ext uri="{FF2B5EF4-FFF2-40B4-BE49-F238E27FC236}">
                <a16:creationId xmlns:a16="http://schemas.microsoft.com/office/drawing/2014/main" id="{153E95A7-F427-A889-CE7D-6E931DAEC7C6}"/>
              </a:ext>
            </a:extLst>
          </p:cNvPr>
          <p:cNvGrpSpPr>
            <a:grpSpLocks/>
          </p:cNvGrpSpPr>
          <p:nvPr/>
        </p:nvGrpSpPr>
        <p:grpSpPr bwMode="auto">
          <a:xfrm>
            <a:off x="6767513" y="3209925"/>
            <a:ext cx="230187" cy="749300"/>
            <a:chOff x="3387" y="1806"/>
            <a:chExt cx="145" cy="472"/>
          </a:xfrm>
        </p:grpSpPr>
        <p:sp>
          <p:nvSpPr>
            <p:cNvPr id="47140" name="Arc 22">
              <a:extLst>
                <a:ext uri="{FF2B5EF4-FFF2-40B4-BE49-F238E27FC236}">
                  <a16:creationId xmlns:a16="http://schemas.microsoft.com/office/drawing/2014/main" id="{5C45D649-4C61-A850-7EB9-D965078325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1994"/>
              <a:ext cx="76" cy="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1" name="Arc 23">
              <a:extLst>
                <a:ext uri="{FF2B5EF4-FFF2-40B4-BE49-F238E27FC236}">
                  <a16:creationId xmlns:a16="http://schemas.microsoft.com/office/drawing/2014/main" id="{C6C71DF0-BA54-635E-BB29-4C01ABD1E47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390" y="2036"/>
              <a:ext cx="77" cy="57"/>
            </a:xfrm>
            <a:custGeom>
              <a:avLst/>
              <a:gdLst>
                <a:gd name="T0" fmla="*/ 0 w 21600"/>
                <a:gd name="T1" fmla="*/ 0 h 22377"/>
                <a:gd name="T2" fmla="*/ 0 w 21600"/>
                <a:gd name="T3" fmla="*/ 0 h 22377"/>
                <a:gd name="T4" fmla="*/ 0 w 21600"/>
                <a:gd name="T5" fmla="*/ 0 h 22377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377"/>
                <a:gd name="T11" fmla="*/ 21600 w 21600"/>
                <a:gd name="T12" fmla="*/ 22377 h 223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377" fill="none" extrusionOk="0">
                  <a:moveTo>
                    <a:pt x="21028" y="22377"/>
                  </a:moveTo>
                  <a:cubicBezTo>
                    <a:pt x="9326" y="22067"/>
                    <a:pt x="0" y="12491"/>
                    <a:pt x="0" y="785"/>
                  </a:cubicBezTo>
                  <a:cubicBezTo>
                    <a:pt x="-1" y="523"/>
                    <a:pt x="4" y="261"/>
                    <a:pt x="14" y="0"/>
                  </a:cubicBezTo>
                </a:path>
                <a:path w="21600" h="22377" stroke="0" extrusionOk="0">
                  <a:moveTo>
                    <a:pt x="21028" y="22377"/>
                  </a:moveTo>
                  <a:cubicBezTo>
                    <a:pt x="9326" y="22067"/>
                    <a:pt x="0" y="12491"/>
                    <a:pt x="0" y="785"/>
                  </a:cubicBezTo>
                  <a:cubicBezTo>
                    <a:pt x="-1" y="523"/>
                    <a:pt x="4" y="261"/>
                    <a:pt x="14" y="0"/>
                  </a:cubicBezTo>
                  <a:lnTo>
                    <a:pt x="21600" y="785"/>
                  </a:lnTo>
                  <a:lnTo>
                    <a:pt x="21028" y="22377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  <p:sp>
          <p:nvSpPr>
            <p:cNvPr id="47142" name="Arc 24">
              <a:extLst>
                <a:ext uri="{FF2B5EF4-FFF2-40B4-BE49-F238E27FC236}">
                  <a16:creationId xmlns:a16="http://schemas.microsoft.com/office/drawing/2014/main" id="{DC9EECBB-1735-9822-B39D-AF4DA44C1E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" y="2223"/>
              <a:ext cx="77" cy="55"/>
            </a:xfrm>
            <a:custGeom>
              <a:avLst/>
              <a:gdLst>
                <a:gd name="T0" fmla="*/ 0 w 21600"/>
                <a:gd name="T1" fmla="*/ 0 h 22407"/>
                <a:gd name="T2" fmla="*/ 0 w 21600"/>
                <a:gd name="T3" fmla="*/ 0 h 22407"/>
                <a:gd name="T4" fmla="*/ 0 w 21600"/>
                <a:gd name="T5" fmla="*/ 0 h 22407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407"/>
                <a:gd name="T11" fmla="*/ 21600 w 21600"/>
                <a:gd name="T12" fmla="*/ 22407 h 224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407" fill="none" extrusionOk="0">
                  <a:moveTo>
                    <a:pt x="21027" y="22407"/>
                  </a:moveTo>
                  <a:cubicBezTo>
                    <a:pt x="9325" y="22097"/>
                    <a:pt x="0" y="12521"/>
                    <a:pt x="0" y="815"/>
                  </a:cubicBezTo>
                  <a:cubicBezTo>
                    <a:pt x="-1" y="543"/>
                    <a:pt x="5" y="271"/>
                    <a:pt x="15" y="0"/>
                  </a:cubicBezTo>
                </a:path>
                <a:path w="21600" h="22407" stroke="0" extrusionOk="0">
                  <a:moveTo>
                    <a:pt x="21027" y="22407"/>
                  </a:moveTo>
                  <a:cubicBezTo>
                    <a:pt x="9325" y="22097"/>
                    <a:pt x="0" y="12521"/>
                    <a:pt x="0" y="815"/>
                  </a:cubicBezTo>
                  <a:cubicBezTo>
                    <a:pt x="-1" y="543"/>
                    <a:pt x="5" y="271"/>
                    <a:pt x="15" y="0"/>
                  </a:cubicBezTo>
                  <a:lnTo>
                    <a:pt x="21600" y="815"/>
                  </a:lnTo>
                  <a:lnTo>
                    <a:pt x="21027" y="22407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3" name="Line 25">
              <a:extLst>
                <a:ext uri="{FF2B5EF4-FFF2-40B4-BE49-F238E27FC236}">
                  <a16:creationId xmlns:a16="http://schemas.microsoft.com/office/drawing/2014/main" id="{8F580467-EBCD-E192-83DE-DDD752A876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8" y="2092"/>
              <a:ext cx="0" cy="130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4" name="Line 26">
              <a:extLst>
                <a:ext uri="{FF2B5EF4-FFF2-40B4-BE49-F238E27FC236}">
                  <a16:creationId xmlns:a16="http://schemas.microsoft.com/office/drawing/2014/main" id="{3BA2E73F-9A6A-21D8-DE12-E5FC50B58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8" y="1862"/>
              <a:ext cx="0" cy="130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145" name="Arc 27">
              <a:extLst>
                <a:ext uri="{FF2B5EF4-FFF2-40B4-BE49-F238E27FC236}">
                  <a16:creationId xmlns:a16="http://schemas.microsoft.com/office/drawing/2014/main" id="{20C826D7-5184-7B10-3D90-C8EA740A565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55" y="1806"/>
              <a:ext cx="76" cy="56"/>
            </a:xfrm>
            <a:custGeom>
              <a:avLst/>
              <a:gdLst>
                <a:gd name="T0" fmla="*/ 0 w 21600"/>
                <a:gd name="T1" fmla="*/ 0 h 21998"/>
                <a:gd name="T2" fmla="*/ 0 w 21600"/>
                <a:gd name="T3" fmla="*/ 0 h 21998"/>
                <a:gd name="T4" fmla="*/ 0 w 21600"/>
                <a:gd name="T5" fmla="*/ 0 h 219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998"/>
                <a:gd name="T11" fmla="*/ 21600 w 21600"/>
                <a:gd name="T12" fmla="*/ 21998 h 219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998" fill="none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8"/>
                  </a:cubicBezTo>
                  <a:cubicBezTo>
                    <a:pt x="21600" y="12327"/>
                    <a:pt x="11929" y="21997"/>
                    <a:pt x="0" y="21998"/>
                  </a:cubicBezTo>
                </a:path>
                <a:path w="21600" h="21998" stroke="0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8"/>
                  </a:cubicBezTo>
                  <a:cubicBezTo>
                    <a:pt x="21600" y="12327"/>
                    <a:pt x="11929" y="21997"/>
                    <a:pt x="0" y="21998"/>
                  </a:cubicBezTo>
                  <a:lnTo>
                    <a:pt x="0" y="398"/>
                  </a:lnTo>
                  <a:lnTo>
                    <a:pt x="21596" y="-1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endParaRPr lang="en-CA"/>
            </a:p>
          </p:txBody>
        </p:sp>
      </p:grpSp>
      <p:sp>
        <p:nvSpPr>
          <p:cNvPr id="47120" name="Rectangle 28">
            <a:extLst>
              <a:ext uri="{FF2B5EF4-FFF2-40B4-BE49-F238E27FC236}">
                <a16:creationId xmlns:a16="http://schemas.microsoft.com/office/drawing/2014/main" id="{F21E1C10-32F6-E570-2432-13EC0E5A7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0350" y="3355975"/>
            <a:ext cx="3857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b</a:t>
            </a:r>
          </a:p>
        </p:txBody>
      </p:sp>
      <p:sp>
        <p:nvSpPr>
          <p:cNvPr id="47121" name="Rectangle 29">
            <a:extLst>
              <a:ext uri="{FF2B5EF4-FFF2-40B4-BE49-F238E27FC236}">
                <a16:creationId xmlns:a16="http://schemas.microsoft.com/office/drawing/2014/main" id="{752CC7D6-2B75-6784-67BD-C1F6F3A6A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788" y="2635250"/>
            <a:ext cx="328612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6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000" b="1"/>
              <a:t>y</a:t>
            </a:r>
          </a:p>
        </p:txBody>
      </p:sp>
      <p:sp>
        <p:nvSpPr>
          <p:cNvPr id="47122" name="Rectangle 30">
            <a:extLst>
              <a:ext uri="{FF2B5EF4-FFF2-40B4-BE49-F238E27FC236}">
                <a16:creationId xmlns:a16="http://schemas.microsoft.com/office/drawing/2014/main" id="{E894F846-05E5-FFEC-3E53-389349898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0213" y="5176838"/>
            <a:ext cx="328612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6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000" b="1"/>
              <a:t>x</a:t>
            </a:r>
          </a:p>
        </p:txBody>
      </p:sp>
      <p:sp>
        <p:nvSpPr>
          <p:cNvPr id="47123" name="Rectangle 31">
            <a:extLst>
              <a:ext uri="{FF2B5EF4-FFF2-40B4-BE49-F238E27FC236}">
                <a16:creationId xmlns:a16="http://schemas.microsoft.com/office/drawing/2014/main" id="{E9DD35BB-DDAF-7AED-A6B8-89E49F063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5176838"/>
            <a:ext cx="328612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6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000" b="1"/>
              <a:t>x</a:t>
            </a:r>
          </a:p>
        </p:txBody>
      </p:sp>
      <p:sp>
        <p:nvSpPr>
          <p:cNvPr id="47124" name="Rectangle 32">
            <a:extLst>
              <a:ext uri="{FF2B5EF4-FFF2-40B4-BE49-F238E27FC236}">
                <a16:creationId xmlns:a16="http://schemas.microsoft.com/office/drawing/2014/main" id="{AF1D6418-B969-2587-C153-FBE403DFA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2662238"/>
            <a:ext cx="328612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6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000" b="1"/>
              <a:t>y</a:t>
            </a:r>
          </a:p>
        </p:txBody>
      </p:sp>
      <p:sp>
        <p:nvSpPr>
          <p:cNvPr id="47125" name="Oval 33">
            <a:extLst>
              <a:ext uri="{FF2B5EF4-FFF2-40B4-BE49-F238E27FC236}">
                <a16:creationId xmlns:a16="http://schemas.microsoft.com/office/drawing/2014/main" id="{D04FCA9C-D196-3857-627B-B182D4E8C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3625850"/>
            <a:ext cx="63500" cy="63500"/>
          </a:xfrm>
          <a:prstGeom prst="ellipse">
            <a:avLst/>
          </a:prstGeom>
          <a:solidFill>
            <a:srgbClr val="E60BEB"/>
          </a:solidFill>
          <a:ln w="12700">
            <a:solidFill>
              <a:srgbClr val="E60BEB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latin typeface="Tahoma" panose="020B0604030504040204" pitchFamily="34" charset="0"/>
            </a:endParaRPr>
          </a:p>
        </p:txBody>
      </p:sp>
      <p:sp>
        <p:nvSpPr>
          <p:cNvPr id="47126" name="Line 34">
            <a:extLst>
              <a:ext uri="{FF2B5EF4-FFF2-40B4-BE49-F238E27FC236}">
                <a16:creationId xmlns:a16="http://schemas.microsoft.com/office/drawing/2014/main" id="{B4494799-FA29-75E2-BA2A-C9FBF290B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7650" y="3925888"/>
            <a:ext cx="0" cy="1065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27" name="Line 35">
            <a:extLst>
              <a:ext uri="{FF2B5EF4-FFF2-40B4-BE49-F238E27FC236}">
                <a16:creationId xmlns:a16="http://schemas.microsoft.com/office/drawing/2014/main" id="{897BA4BC-8EF2-5F4E-2EDB-57344B51CDC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01050" y="3544888"/>
            <a:ext cx="0" cy="1446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28" name="Line 36">
            <a:extLst>
              <a:ext uri="{FF2B5EF4-FFF2-40B4-BE49-F238E27FC236}">
                <a16:creationId xmlns:a16="http://schemas.microsoft.com/office/drawing/2014/main" id="{2EE55147-BA4C-6054-91A2-DE7B714FDA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5175" y="3932238"/>
            <a:ext cx="760413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29" name="Line 37">
            <a:extLst>
              <a:ext uri="{FF2B5EF4-FFF2-40B4-BE49-F238E27FC236}">
                <a16:creationId xmlns:a16="http://schemas.microsoft.com/office/drawing/2014/main" id="{A3BF2D97-13DE-5B05-2452-2D186DEAAF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7238" y="3238500"/>
            <a:ext cx="129381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30" name="Freeform 38" descr="Light upward diagonal">
            <a:extLst>
              <a:ext uri="{FF2B5EF4-FFF2-40B4-BE49-F238E27FC236}">
                <a16:creationId xmlns:a16="http://schemas.microsoft.com/office/drawing/2014/main" id="{35364ED4-1CF2-77A6-6102-BAC4D869C272}"/>
              </a:ext>
            </a:extLst>
          </p:cNvPr>
          <p:cNvSpPr>
            <a:spLocks/>
          </p:cNvSpPr>
          <p:nvPr/>
        </p:nvSpPr>
        <p:spPr bwMode="auto">
          <a:xfrm>
            <a:off x="7867650" y="3238500"/>
            <a:ext cx="544513" cy="682625"/>
          </a:xfrm>
          <a:custGeom>
            <a:avLst/>
            <a:gdLst>
              <a:gd name="T0" fmla="*/ 0 w 343"/>
              <a:gd name="T1" fmla="*/ 2147483646 h 430"/>
              <a:gd name="T2" fmla="*/ 0 w 343"/>
              <a:gd name="T3" fmla="*/ 2147483646 h 430"/>
              <a:gd name="T4" fmla="*/ 2147483646 w 343"/>
              <a:gd name="T5" fmla="*/ 2147483646 h 430"/>
              <a:gd name="T6" fmla="*/ 2147483646 w 343"/>
              <a:gd name="T7" fmla="*/ 2147483646 h 430"/>
              <a:gd name="T8" fmla="*/ 2147483646 w 343"/>
              <a:gd name="T9" fmla="*/ 2147483646 h 430"/>
              <a:gd name="T10" fmla="*/ 2147483646 w 343"/>
              <a:gd name="T11" fmla="*/ 2147483646 h 430"/>
              <a:gd name="T12" fmla="*/ 2147483646 w 343"/>
              <a:gd name="T13" fmla="*/ 0 h 430"/>
              <a:gd name="T14" fmla="*/ 2147483646 w 343"/>
              <a:gd name="T15" fmla="*/ 2147483646 h 430"/>
              <a:gd name="T16" fmla="*/ 2147483646 w 343"/>
              <a:gd name="T17" fmla="*/ 2147483646 h 430"/>
              <a:gd name="T18" fmla="*/ 0 w 343"/>
              <a:gd name="T19" fmla="*/ 2147483646 h 4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3"/>
              <a:gd name="T31" fmla="*/ 0 h 430"/>
              <a:gd name="T32" fmla="*/ 343 w 343"/>
              <a:gd name="T33" fmla="*/ 430 h 4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3" h="430">
                <a:moveTo>
                  <a:pt x="0" y="166"/>
                </a:moveTo>
                <a:lnTo>
                  <a:pt x="0" y="429"/>
                </a:lnTo>
                <a:lnTo>
                  <a:pt x="90" y="349"/>
                </a:lnTo>
                <a:lnTo>
                  <a:pt x="189" y="288"/>
                </a:lnTo>
                <a:lnTo>
                  <a:pt x="256" y="243"/>
                </a:lnTo>
                <a:lnTo>
                  <a:pt x="342" y="205"/>
                </a:lnTo>
                <a:lnTo>
                  <a:pt x="339" y="0"/>
                </a:lnTo>
                <a:lnTo>
                  <a:pt x="227" y="48"/>
                </a:lnTo>
                <a:lnTo>
                  <a:pt x="102" y="109"/>
                </a:lnTo>
                <a:lnTo>
                  <a:pt x="0" y="166"/>
                </a:lnTo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47131" name="Arc 39">
            <a:extLst>
              <a:ext uri="{FF2B5EF4-FFF2-40B4-BE49-F238E27FC236}">
                <a16:creationId xmlns:a16="http://schemas.microsoft.com/office/drawing/2014/main" id="{F55FED27-C52A-8CE3-9180-A4EA2895ABFB}"/>
              </a:ext>
            </a:extLst>
          </p:cNvPr>
          <p:cNvSpPr>
            <a:spLocks/>
          </p:cNvSpPr>
          <p:nvPr/>
        </p:nvSpPr>
        <p:spPr bwMode="auto">
          <a:xfrm>
            <a:off x="7115175" y="3140075"/>
            <a:ext cx="2133600" cy="16764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</a:path>
              <a:path w="21600" h="21600" stroke="0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  <a:lnTo>
                  <a:pt x="21600" y="21600"/>
                </a:lnTo>
                <a:lnTo>
                  <a:pt x="0" y="21559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7132" name="Arc 40">
            <a:extLst>
              <a:ext uri="{FF2B5EF4-FFF2-40B4-BE49-F238E27FC236}">
                <a16:creationId xmlns:a16="http://schemas.microsoft.com/office/drawing/2014/main" id="{D5064843-D3CC-7385-7313-217F154EBB26}"/>
              </a:ext>
            </a:extLst>
          </p:cNvPr>
          <p:cNvSpPr>
            <a:spLocks/>
          </p:cNvSpPr>
          <p:nvPr/>
        </p:nvSpPr>
        <p:spPr bwMode="auto">
          <a:xfrm>
            <a:off x="7337425" y="3317875"/>
            <a:ext cx="2133600" cy="16764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</a:path>
              <a:path w="21600" h="21600" stroke="0" extrusionOk="0">
                <a:moveTo>
                  <a:pt x="0" y="21559"/>
                </a:moveTo>
                <a:cubicBezTo>
                  <a:pt x="22" y="9651"/>
                  <a:pt x="9676" y="8"/>
                  <a:pt x="21584" y="0"/>
                </a:cubicBezTo>
                <a:lnTo>
                  <a:pt x="21600" y="21600"/>
                </a:lnTo>
                <a:lnTo>
                  <a:pt x="0" y="21559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8409" name="Rectangle 41">
            <a:extLst>
              <a:ext uri="{FF2B5EF4-FFF2-40B4-BE49-F238E27FC236}">
                <a16:creationId xmlns:a16="http://schemas.microsoft.com/office/drawing/2014/main" id="{659A2C97-CCDB-E70A-E6E2-417E09E04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6050" y="5524500"/>
            <a:ext cx="3505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a</a:t>
            </a:r>
            <a:r>
              <a:rPr lang="en-US" altLang="fr-FR" sz="2200">
                <a:solidFill>
                  <a:srgbClr val="5F5F5F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200">
                <a:latin typeface="Calibri" panose="020F0502020204030204" pitchFamily="34" charset="0"/>
              </a:rPr>
              <a:t>et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 </a:t>
            </a: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b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: </a:t>
            </a:r>
            <a:r>
              <a:rPr lang="en-US" altLang="fr-FR" sz="2200">
                <a:latin typeface="Calibri" panose="020F0502020204030204" pitchFamily="34" charset="0"/>
              </a:rPr>
              <a:t>intervalles</a:t>
            </a:r>
          </a:p>
          <a:p>
            <a:pPr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200" i="1">
                <a:solidFill>
                  <a:srgbClr val="5F5F5F"/>
                </a:solidFill>
                <a:latin typeface="Calibri" panose="020F0502020204030204" pitchFamily="34" charset="0"/>
              </a:rPr>
              <a:t>y = f(x)</a:t>
            </a:r>
            <a:r>
              <a:rPr lang="en-US" altLang="fr-FR" sz="2200">
                <a:solidFill>
                  <a:srgbClr val="FAFD00"/>
                </a:solidFill>
                <a:latin typeface="Calibri" panose="020F0502020204030204" pitchFamily="34" charset="0"/>
              </a:rPr>
              <a:t> : </a:t>
            </a:r>
            <a:r>
              <a:rPr lang="en-US" altLang="fr-FR" sz="2200">
                <a:latin typeface="Calibri" panose="020F0502020204030204" pitchFamily="34" charset="0"/>
              </a:rPr>
              <a:t>une fonction d’intervalles de valeurs</a:t>
            </a:r>
          </a:p>
        </p:txBody>
      </p:sp>
      <p:sp>
        <p:nvSpPr>
          <p:cNvPr id="47134" name="Rectangle 42">
            <a:extLst>
              <a:ext uri="{FF2B5EF4-FFF2-40B4-BE49-F238E27FC236}">
                <a16:creationId xmlns:a16="http://schemas.microsoft.com/office/drawing/2014/main" id="{09A9073C-A1F4-A51F-E273-E11A7868C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5041900"/>
            <a:ext cx="3683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a</a:t>
            </a:r>
          </a:p>
        </p:txBody>
      </p:sp>
      <p:sp>
        <p:nvSpPr>
          <p:cNvPr id="47135" name="Rectangle 43">
            <a:extLst>
              <a:ext uri="{FF2B5EF4-FFF2-40B4-BE49-F238E27FC236}">
                <a16:creationId xmlns:a16="http://schemas.microsoft.com/office/drawing/2014/main" id="{64FF3BA8-643D-10DF-22B6-4140A585B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3988" y="3441700"/>
            <a:ext cx="38893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b</a:t>
            </a:r>
          </a:p>
        </p:txBody>
      </p:sp>
      <p:sp>
        <p:nvSpPr>
          <p:cNvPr id="47136" name="Arc 44">
            <a:extLst>
              <a:ext uri="{FF2B5EF4-FFF2-40B4-BE49-F238E27FC236}">
                <a16:creationId xmlns:a16="http://schemas.microsoft.com/office/drawing/2014/main" id="{C4F8E533-6B0D-74CC-DA15-A710FF3D1A32}"/>
              </a:ext>
            </a:extLst>
          </p:cNvPr>
          <p:cNvSpPr>
            <a:spLocks/>
          </p:cNvSpPr>
          <p:nvPr/>
        </p:nvSpPr>
        <p:spPr bwMode="auto">
          <a:xfrm rot="10800000">
            <a:off x="4667250" y="3394075"/>
            <a:ext cx="304800" cy="762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 cap="rnd">
            <a:solidFill>
              <a:srgbClr val="FFFFFF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CA"/>
          </a:p>
        </p:txBody>
      </p:sp>
      <p:sp>
        <p:nvSpPr>
          <p:cNvPr id="47137" name="Rectangle 45">
            <a:extLst>
              <a:ext uri="{FF2B5EF4-FFF2-40B4-BE49-F238E27FC236}">
                <a16:creationId xmlns:a16="http://schemas.microsoft.com/office/drawing/2014/main" id="{95D70AAC-9067-3381-D693-CEF9A2B77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025" y="4127500"/>
            <a:ext cx="12573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y = f(x)</a:t>
            </a:r>
          </a:p>
        </p:txBody>
      </p:sp>
      <p:sp>
        <p:nvSpPr>
          <p:cNvPr id="47138" name="Arc 46">
            <a:extLst>
              <a:ext uri="{FF2B5EF4-FFF2-40B4-BE49-F238E27FC236}">
                <a16:creationId xmlns:a16="http://schemas.microsoft.com/office/drawing/2014/main" id="{319B3D68-B652-1D13-C3E9-FDBB537A9CED}"/>
              </a:ext>
            </a:extLst>
          </p:cNvPr>
          <p:cNvSpPr>
            <a:spLocks/>
          </p:cNvSpPr>
          <p:nvPr/>
        </p:nvSpPr>
        <p:spPr bwMode="auto">
          <a:xfrm rot="10800000">
            <a:off x="8782050" y="3317875"/>
            <a:ext cx="304800" cy="762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CA"/>
          </a:p>
        </p:txBody>
      </p:sp>
      <p:sp>
        <p:nvSpPr>
          <p:cNvPr id="47139" name="Rectangle 47">
            <a:extLst>
              <a:ext uri="{FF2B5EF4-FFF2-40B4-BE49-F238E27FC236}">
                <a16:creationId xmlns:a16="http://schemas.microsoft.com/office/drawing/2014/main" id="{3A64B633-9592-12F2-1BFD-98E04E520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9825" y="4051300"/>
            <a:ext cx="12573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95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fr-FR" sz="2600" b="1" i="1">
                <a:solidFill>
                  <a:srgbClr val="5F5F5F"/>
                </a:solidFill>
              </a:rPr>
              <a:t>y = f(x)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utoUpdateAnimBg="0"/>
      <p:bldP spid="58409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D3408034-1316-A394-CDAE-ACCCD46B20B8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La logique floue est-elle floue elle-même ?</a:t>
            </a:r>
            <a:endParaRPr lang="en-US" altLang="fr-FR" sz="38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E84F7-971D-C70E-39F2-AD92B69BC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521820" cy="4924425"/>
          </a:xfrm>
        </p:spPr>
        <p:txBody>
          <a:bodyPr rtlCol="0">
            <a:normAutofit lnSpcReduction="10000"/>
          </a:bodyPr>
          <a:lstStyle/>
          <a:p>
            <a:pPr marL="442913" indent="-442913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defRPr/>
            </a:pPr>
            <a:r>
              <a:rPr lang="fr-CA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La logique floue vue gère l’imprécision, mais pas l’incertitude, car la perception des variables linguistiques peut elle-même être floue !  </a:t>
            </a:r>
          </a:p>
          <a:p>
            <a:pPr lvl="2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A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Par ex. la définition de degré de froid peut différer d’une personne à l’autre</a:t>
            </a:r>
          </a:p>
          <a:p>
            <a:pPr marL="1436688" lvl="2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Pct val="75000"/>
              <a:buFont typeface="Symbol" pitchFamily="18" charset="2"/>
              <a:buChar char="Þ"/>
              <a:defRPr/>
            </a:pPr>
            <a:r>
              <a:rPr lang="fr-CA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A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faut aussi gérer l’imprécision des fonctions d’appartenance</a:t>
            </a:r>
          </a:p>
          <a:p>
            <a:pPr marL="442913" indent="-442913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defRPr/>
            </a:pPr>
            <a:r>
              <a:rPr lang="fr-CA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Ensemble flou de type 1 : la fonction d’appartenance est nette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GB" sz="2800" dirty="0">
              <a:solidFill>
                <a:schemeClr val="bg1"/>
              </a:solidFill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GB" sz="2800" dirty="0">
              <a:solidFill>
                <a:schemeClr val="bg1"/>
              </a:solidFill>
            </a:endParaRPr>
          </a:p>
          <a:p>
            <a:pPr marL="442913" indent="-442913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SzTx/>
              <a:defRPr/>
            </a:pPr>
            <a:r>
              <a:rPr lang="fr-CA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Ensemble flou de type 2 </a:t>
            </a:r>
            <a:r>
              <a:rPr lang="en-GB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CA" sz="2400" kern="1200" dirty="0">
                <a:latin typeface="Calibri" panose="020F0502020204030204" pitchFamily="34" charset="0"/>
                <a:cs typeface="Arial" panose="020B0604020202020204" pitchFamily="34" charset="0"/>
              </a:rPr>
              <a:t>la fonction d’appartenance est floue !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sz="2400" dirty="0"/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GB" sz="2400" dirty="0"/>
          </a:p>
          <a:p>
            <a:pPr lvl="1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fr-CA" sz="2000" dirty="0"/>
              <a:t>…et les calculs plus ardus </a:t>
            </a:r>
            <a:r>
              <a:rPr lang="fr-CA" sz="2000" dirty="0">
                <a:sym typeface="Wingdings" pitchFamily="2" charset="2"/>
              </a:rPr>
              <a:t>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4580" name="Picture 7">
            <a:extLst>
              <a:ext uri="{FF2B5EF4-FFF2-40B4-BE49-F238E27FC236}">
                <a16:creationId xmlns:a16="http://schemas.microsoft.com/office/drawing/2014/main" id="{5309CD95-1580-B483-2CB8-B6EC17081F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2" b="1239"/>
          <a:stretch/>
        </p:blipFill>
        <p:spPr bwMode="auto">
          <a:xfrm>
            <a:off x="5880101" y="3653005"/>
            <a:ext cx="2241918" cy="120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8">
            <a:extLst>
              <a:ext uri="{FF2B5EF4-FFF2-40B4-BE49-F238E27FC236}">
                <a16:creationId xmlns:a16="http://schemas.microsoft.com/office/drawing/2014/main" id="{A423A999-AC5B-FE98-C55C-457B04929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1" y="5162690"/>
            <a:ext cx="3826754" cy="130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ontent Placeholder 45">
                <a:extLst>
                  <a:ext uri="{FF2B5EF4-FFF2-40B4-BE49-F238E27FC236}">
                    <a16:creationId xmlns:a16="http://schemas.microsoft.com/office/drawing/2014/main" id="{EB20D01C-CFAE-F103-C514-364B66E1735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55799" y="1748688"/>
                <a:ext cx="4769498" cy="2879834"/>
              </a:xfrm>
            </p:spPr>
            <p:txBody>
              <a:bodyPr/>
              <a:lstStyle/>
              <a:p>
                <a:r>
                  <a:rPr lang="en-CA" dirty="0"/>
                  <a:t>FCM</a:t>
                </a:r>
              </a:p>
              <a:p>
                <a:pPr marL="536575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CA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1..</m:t>
                          </m:r>
                          <m: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fr-CA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1..</m:t>
                          </m:r>
                          <m: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nary>
                        <m:naryPr>
                          <m:chr m:val="∑"/>
                          <m:ctrlP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CA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CA" dirty="0"/>
                  <a:t>PCM</a:t>
                </a:r>
              </a:p>
              <a:p>
                <a:pPr marL="536575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CA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1..</m:t>
                          </m:r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fr-CA" sz="2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r>
                        <a:rPr lang="en-CA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1..</m:t>
                          </m:r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nary>
                        <m:naryPr>
                          <m:chr m:val="∑"/>
                          <m:ctrlP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C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C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CA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CA" dirty="0"/>
              </a:p>
            </p:txBody>
          </p:sp>
        </mc:Choice>
        <mc:Fallback xmlns="">
          <p:sp>
            <p:nvSpPr>
              <p:cNvPr id="46" name="Content Placeholder 45">
                <a:extLst>
                  <a:ext uri="{FF2B5EF4-FFF2-40B4-BE49-F238E27FC236}">
                    <a16:creationId xmlns:a16="http://schemas.microsoft.com/office/drawing/2014/main" id="{EB20D01C-CFAE-F103-C514-364B66E173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55799" y="1748688"/>
                <a:ext cx="4769498" cy="2879834"/>
              </a:xfrm>
              <a:blipFill>
                <a:blip r:embed="rId3"/>
                <a:stretch>
                  <a:fillRect l="-1151" t="-1907"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re 1">
            <a:extLst>
              <a:ext uri="{FF2B5EF4-FFF2-40B4-BE49-F238E27FC236}">
                <a16:creationId xmlns:a16="http://schemas.microsoft.com/office/drawing/2014/main" id="{FC788310-EBD2-08A3-441A-B3234CB3E754}"/>
              </a:ext>
            </a:extLst>
          </p:cNvPr>
          <p:cNvSpPr txBox="1">
            <a:spLocks/>
          </p:cNvSpPr>
          <p:nvPr/>
        </p:nvSpPr>
        <p:spPr>
          <a:xfrm>
            <a:off x="755073" y="0"/>
            <a:ext cx="11187545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Et les degrés d’appartenance floue sont-ils possibles ?</a:t>
            </a:r>
          </a:p>
        </p:txBody>
      </p:sp>
      <p:sp>
        <p:nvSpPr>
          <p:cNvPr id="31" name="Espace réservé du numéro de diapositive 3">
            <a:extLst>
              <a:ext uri="{FF2B5EF4-FFF2-40B4-BE49-F238E27FC236}">
                <a16:creationId xmlns:a16="http://schemas.microsoft.com/office/drawing/2014/main" id="{7F4B8954-7850-538F-A06A-AA75F4941ED4}"/>
              </a:ext>
            </a:extLst>
          </p:cNvPr>
          <p:cNvSpPr txBox="1">
            <a:spLocks/>
          </p:cNvSpPr>
          <p:nvPr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CA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1FFE378-E7C0-4A48-AB9D-90A554028434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35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32" name="Tableau 2">
            <a:extLst>
              <a:ext uri="{FF2B5EF4-FFF2-40B4-BE49-F238E27FC236}">
                <a16:creationId xmlns:a16="http://schemas.microsoft.com/office/drawing/2014/main" id="{59CD5E70-89F7-0A96-269B-8D12BD276556}"/>
              </a:ext>
            </a:extLst>
          </p:cNvPr>
          <p:cNvGraphicFramePr>
            <a:graphicFrameLocks noGrp="1"/>
          </p:cNvGraphicFramePr>
          <p:nvPr/>
        </p:nvGraphicFramePr>
        <p:xfrm>
          <a:off x="4495941" y="4628521"/>
          <a:ext cx="6960095" cy="1656080"/>
        </p:xfrm>
        <a:graphic>
          <a:graphicData uri="http://schemas.openxmlformats.org/drawingml/2006/table">
            <a:tbl>
              <a:tblPr firstRow="1" bandRow="1"/>
              <a:tblGrid>
                <a:gridCol w="2411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5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dirty="0"/>
                        <a:t>Donnée                        A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fr-FR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fr-FR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fr-FR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dirty="0"/>
                        <a:t>Groupement                 1 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fr-FR" dirty="0"/>
                        <a:t>2            1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fr-FR" dirty="0"/>
                        <a:t>2                 1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fr-FR" dirty="0"/>
                        <a:t>2               1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42586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Degré d’appartenance                0,53</a:t>
                      </a:r>
                    </a:p>
                    <a:p>
                      <a:r>
                        <a:rPr lang="fr-FR" sz="1200" dirty="0"/>
                        <a:t> au groupement avec FCM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0,47         0,52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0,48                0,62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0,38              0,82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0,18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Degré d’appartenance                0,26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 au groupement avec PCM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0,18</a:t>
                      </a:r>
                      <a:r>
                        <a:rPr lang="fr-FR" sz="1200" baseline="0" dirty="0"/>
                        <a:t>         0,09</a:t>
                      </a:r>
                      <a:endParaRPr lang="fr-FR" sz="1200" dirty="0"/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0,06                0,77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0,13              0,76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/>
                        <a:t>0,07</a:t>
                      </a:r>
                    </a:p>
                  </a:txBody>
                  <a:tcPr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3FAD0028-F440-5F8E-1E6E-0C4917568327}"/>
              </a:ext>
            </a:extLst>
          </p:cNvPr>
          <p:cNvSpPr/>
          <p:nvPr/>
        </p:nvSpPr>
        <p:spPr>
          <a:xfrm>
            <a:off x="4440310" y="6272813"/>
            <a:ext cx="6464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1800" dirty="0">
                <a:solidFill>
                  <a:prstClr val="black"/>
                </a:solidFill>
                <a:latin typeface="Calibri"/>
              </a:rPr>
              <a:t>Comparaison des degrés d’appartenance générés par FCM et PCM.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3E2AC88-5A0F-5FD2-A2CA-4D665AECF068}"/>
              </a:ext>
            </a:extLst>
          </p:cNvPr>
          <p:cNvSpPr/>
          <p:nvPr/>
        </p:nvSpPr>
        <p:spPr>
          <a:xfrm>
            <a:off x="6474701" y="5430776"/>
            <a:ext cx="892913" cy="216025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1C9D3CE-F4B0-30D7-7D86-630958DC311C}"/>
              </a:ext>
            </a:extLst>
          </p:cNvPr>
          <p:cNvSpPr/>
          <p:nvPr/>
        </p:nvSpPr>
        <p:spPr>
          <a:xfrm>
            <a:off x="7561943" y="5423269"/>
            <a:ext cx="828092" cy="228949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FEBFE70-E1CA-248D-1754-A0B8239A97E6}"/>
              </a:ext>
            </a:extLst>
          </p:cNvPr>
          <p:cNvSpPr/>
          <p:nvPr/>
        </p:nvSpPr>
        <p:spPr>
          <a:xfrm>
            <a:off x="8843085" y="5429731"/>
            <a:ext cx="828092" cy="216024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5F0F13-AA72-0563-EBE7-31775CDC7CA8}"/>
              </a:ext>
            </a:extLst>
          </p:cNvPr>
          <p:cNvSpPr/>
          <p:nvPr/>
        </p:nvSpPr>
        <p:spPr>
          <a:xfrm>
            <a:off x="10078558" y="5423269"/>
            <a:ext cx="817917" cy="216023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999B1F72-CD8A-4B8C-35BC-E0AAB8CB2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4677" y="1748687"/>
            <a:ext cx="4645845" cy="2634537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310A1EE0-BCA7-0472-1CE7-D7293133A7F8}"/>
              </a:ext>
            </a:extLst>
          </p:cNvPr>
          <p:cNvSpPr/>
          <p:nvPr/>
        </p:nvSpPr>
        <p:spPr>
          <a:xfrm>
            <a:off x="6465340" y="5854792"/>
            <a:ext cx="892913" cy="216025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3456414-FEA3-43EE-39CF-257B7A753B77}"/>
              </a:ext>
            </a:extLst>
          </p:cNvPr>
          <p:cNvSpPr/>
          <p:nvPr/>
        </p:nvSpPr>
        <p:spPr>
          <a:xfrm>
            <a:off x="7561942" y="5839300"/>
            <a:ext cx="828092" cy="228949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5842B06-0330-85CF-E4AF-2958E8992A00}"/>
              </a:ext>
            </a:extLst>
          </p:cNvPr>
          <p:cNvSpPr/>
          <p:nvPr/>
        </p:nvSpPr>
        <p:spPr>
          <a:xfrm>
            <a:off x="8843085" y="5860917"/>
            <a:ext cx="828092" cy="216024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F4ACAA2-C14B-7CE8-6029-8B0F5709C431}"/>
              </a:ext>
            </a:extLst>
          </p:cNvPr>
          <p:cNvSpPr/>
          <p:nvPr/>
        </p:nvSpPr>
        <p:spPr>
          <a:xfrm>
            <a:off x="10078558" y="5873109"/>
            <a:ext cx="817917" cy="216023"/>
          </a:xfrm>
          <a:prstGeom prst="rect">
            <a:avLst/>
          </a:prstGeom>
          <a:noFill/>
          <a:ln w="6350" cap="flat" cmpd="sng" algn="ctr">
            <a:solidFill>
              <a:srgbClr val="4F81BD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             </a:t>
            </a:r>
            <a:endParaRPr kumimoji="0" lang="fr-CA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09333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>
            <a:extLst>
              <a:ext uri="{FF2B5EF4-FFF2-40B4-BE49-F238E27FC236}">
                <a16:creationId xmlns:a16="http://schemas.microsoft.com/office/drawing/2014/main" id="{91FB8479-B27A-6D8F-D8FF-F430D25123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CA" altLang="fr-FR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Inférence floue</a:t>
            </a:r>
            <a:endParaRPr lang="fr-FR" altLang="fr-FR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28F258-FEFB-AA0E-9722-498CEEA812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CA" dirty="0">
                <a:solidFill>
                  <a:schemeClr val="bg1">
                    <a:lumMod val="50000"/>
                  </a:schemeClr>
                </a:solidFill>
              </a:rPr>
              <a:t>Adapté de Michael </a:t>
            </a:r>
            <a:r>
              <a:rPr lang="fr-CA" dirty="0" err="1">
                <a:solidFill>
                  <a:schemeClr val="bg1">
                    <a:lumMod val="50000"/>
                  </a:schemeClr>
                </a:solidFill>
              </a:rPr>
              <a:t>Negnevitsky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072C896-B2C3-54C9-0D43-8CADE1317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219200"/>
            <a:ext cx="10081120" cy="37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8001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fr-CA" altLang="fr-FR" sz="2400" b="0" dirty="0"/>
              <a:t>	</a:t>
            </a:r>
          </a:p>
          <a:p>
            <a:pPr marL="442913" indent="-442913" algn="l"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hlink"/>
              </a:buClr>
              <a:buFont typeface="Wingdings 3" panose="05040102010807070707" pitchFamily="18" charset="2"/>
              <a:buChar char=""/>
              <a:defRPr/>
            </a:pPr>
            <a:r>
              <a:rPr lang="fr-CA" altLang="fr-FR" sz="2400" dirty="0">
                <a:latin typeface="Calibri" panose="020F0502020204030204" pitchFamily="34" charset="0"/>
              </a:rPr>
              <a:t>Base des systèmes experts et de régression floue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CA" altLang="fr-FR" sz="2400" b="0" dirty="0">
                <a:latin typeface="Gill Sans MT" panose="020B0502020104020203" pitchFamily="34" charset="0"/>
              </a:rPr>
              <a:t>En 1975, </a:t>
            </a:r>
            <a:r>
              <a:rPr lang="fr-CA" altLang="fr-FR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Ebrahim</a:t>
            </a:r>
            <a:r>
              <a:rPr lang="fr-CA" altLang="fr-FR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Mamdani</a:t>
            </a:r>
            <a:r>
              <a:rPr lang="fr-CA" altLang="fr-FR" sz="2400" b="0" dirty="0">
                <a:latin typeface="Gill Sans MT" panose="020B0502020104020203" pitchFamily="34" charset="0"/>
              </a:rPr>
              <a:t> propose un système de contrôle pour machine à vapeur basé sur des  règles floues qui copient l’expérience d’opérateurs humains.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CA" altLang="fr-FR" sz="2400" b="0" dirty="0">
                <a:latin typeface="Gill Sans MT" panose="020B0502020104020203" pitchFamily="34" charset="0"/>
              </a:rPr>
              <a:t>En 1988, </a:t>
            </a:r>
            <a:r>
              <a:rPr lang="fr-CA" altLang="fr-FR" sz="2400" b="0" dirty="0" err="1">
                <a:solidFill>
                  <a:srgbClr val="4D4D4D"/>
                </a:solidFill>
                <a:latin typeface="Gill Sans MT" panose="020B0502020104020203" pitchFamily="34" charset="0"/>
              </a:rPr>
              <a:t>Michio</a:t>
            </a:r>
            <a:r>
              <a:rPr lang="fr-CA" altLang="fr-FR" sz="2400" b="0" dirty="0">
                <a:solidFill>
                  <a:srgbClr val="4D4D4D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400" b="0" dirty="0" err="1">
                <a:solidFill>
                  <a:srgbClr val="4D4D4D"/>
                </a:solidFill>
                <a:latin typeface="Gill Sans MT" panose="020B0502020104020203" pitchFamily="34" charset="0"/>
              </a:rPr>
              <a:t>Sugeno</a:t>
            </a:r>
            <a:r>
              <a:rPr lang="fr-CA" altLang="fr-FR" sz="2400" b="0" dirty="0">
                <a:latin typeface="Gill Sans MT" panose="020B0502020104020203" pitchFamily="34" charset="0"/>
              </a:rPr>
              <a:t> propose une approche alternative qui accélère les calculs pour certains problèmes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CA" altLang="fr-FR" sz="2400" b="0" dirty="0">
                <a:latin typeface="Gill Sans MT" panose="020B0502020104020203" pitchFamily="34" charset="0"/>
              </a:rPr>
              <a:t>Plusieurs variantes ont été proposées depuis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2792A6A-62B7-22D7-ACCD-4C2FDC1C4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200026"/>
            <a:ext cx="1008112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Inférence</a:t>
            </a:r>
            <a:r>
              <a:rPr lang="en-GB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floue</a:t>
            </a:r>
            <a:endParaRPr lang="en-US" altLang="fr-FR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DE5B258D-57E1-D28B-4819-9C963B6CA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42876"/>
            <a:ext cx="9612561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Ex : </a:t>
            </a:r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système</a:t>
            </a:r>
            <a:r>
              <a:rPr lang="en-GB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à 2 entrées, 1 sortie et 3 </a:t>
            </a:r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règles</a:t>
            </a:r>
            <a:endParaRPr lang="en-US" altLang="fr-FR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pSp>
        <p:nvGrpSpPr>
          <p:cNvPr id="14339" name="Groupe 1">
            <a:extLst>
              <a:ext uri="{FF2B5EF4-FFF2-40B4-BE49-F238E27FC236}">
                <a16:creationId xmlns:a16="http://schemas.microsoft.com/office/drawing/2014/main" id="{94F8ED63-E828-8AA3-A1A0-C077A4560643}"/>
              </a:ext>
            </a:extLst>
          </p:cNvPr>
          <p:cNvGrpSpPr>
            <a:grpSpLocks/>
          </p:cNvGrpSpPr>
          <p:nvPr/>
        </p:nvGrpSpPr>
        <p:grpSpPr bwMode="auto">
          <a:xfrm>
            <a:off x="1199456" y="1988840"/>
            <a:ext cx="7926387" cy="4321175"/>
            <a:chOff x="468313" y="1346200"/>
            <a:chExt cx="8572500" cy="4883150"/>
          </a:xfrm>
        </p:grpSpPr>
        <p:sp>
          <p:nvSpPr>
            <p:cNvPr id="6146" name="Rectangle 2">
              <a:extLst>
                <a:ext uri="{FF2B5EF4-FFF2-40B4-BE49-F238E27FC236}">
                  <a16:creationId xmlns:a16="http://schemas.microsoft.com/office/drawing/2014/main" id="{6E0401BD-D01C-7F94-E1FD-91BD3DE78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13" y="1412577"/>
              <a:ext cx="8572500" cy="481677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>
                <a:defRPr/>
              </a:pPr>
              <a:r>
                <a:rPr lang="en-GB" sz="2000" b="0" dirty="0"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	</a:t>
              </a:r>
              <a:r>
                <a:rPr lang="en-GB" sz="2100" b="0" u="sng" dirty="0" err="1">
                  <a:latin typeface="Gill Sans MT" pitchFamily="34" charset="0"/>
                  <a:cs typeface="Arial" charset="0"/>
                </a:rPr>
                <a:t>Règle</a:t>
              </a:r>
              <a:r>
                <a:rPr lang="en-GB" sz="2100" b="0" u="sng" dirty="0">
                  <a:latin typeface="Gill Sans MT" pitchFamily="34" charset="0"/>
                  <a:cs typeface="Arial" charset="0"/>
                </a:rPr>
                <a:t> 1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	</a:t>
              </a: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IF	  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x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A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3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IF        </a:t>
              </a:r>
              <a:r>
                <a:rPr lang="en-GB" sz="2100" b="0" i="1" dirty="0" err="1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project_funding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 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adequate</a:t>
              </a:r>
              <a:endParaRPr lang="en-GB" sz="2100" b="0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OR	  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y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B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1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OR     </a:t>
              </a:r>
              <a:r>
                <a:rPr lang="en-GB" sz="2100" b="0" i="1" dirty="0" err="1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project_staffing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 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small</a:t>
              </a:r>
              <a:endParaRPr lang="en-GB" sz="2100" b="0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THEN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z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C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1		THEN </a:t>
              </a:r>
              <a:r>
                <a:rPr lang="en-GB" sz="2100" b="0" i="1" dirty="0">
                  <a:solidFill>
                    <a:schemeClr val="accent1"/>
                  </a:solidFill>
                  <a:latin typeface="Gill Sans MT" pitchFamily="34" charset="0"/>
                  <a:cs typeface="Arial" charset="0"/>
                </a:rPr>
                <a:t>risk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 is  </a:t>
              </a:r>
              <a:r>
                <a:rPr lang="en-GB" sz="2100" b="0" i="1" dirty="0">
                  <a:solidFill>
                    <a:schemeClr val="accent1"/>
                  </a:solidFill>
                  <a:latin typeface="Gill Sans MT" pitchFamily="34" charset="0"/>
                  <a:cs typeface="Arial" charset="0"/>
                </a:rPr>
                <a:t>low</a:t>
              </a:r>
              <a:endParaRPr lang="en-GB" sz="2100" b="0" dirty="0">
                <a:solidFill>
                  <a:schemeClr val="accent1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endParaRPr lang="en-GB" sz="1200" b="0" dirty="0"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</a:t>
              </a:r>
              <a:r>
                <a:rPr lang="en-GB" sz="2100" b="0" u="sng" dirty="0" err="1">
                  <a:latin typeface="Gill Sans MT" pitchFamily="34" charset="0"/>
                  <a:cs typeface="Arial" charset="0"/>
                </a:rPr>
                <a:t>Règle</a:t>
              </a:r>
              <a:r>
                <a:rPr lang="en-GB" sz="2100" b="0" u="sng" dirty="0">
                  <a:latin typeface="Gill Sans MT" pitchFamily="34" charset="0"/>
                  <a:cs typeface="Arial" charset="0"/>
                </a:rPr>
                <a:t> 2</a:t>
              </a: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IF	 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x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 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A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2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IF	</a:t>
              </a:r>
              <a:r>
                <a:rPr lang="en-GB" sz="2100" b="0" i="1" dirty="0" err="1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project_funding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 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marginal</a:t>
              </a:r>
              <a:endParaRPr lang="en-GB" sz="2100" b="0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AND 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y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B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2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AND	</a:t>
              </a:r>
              <a:r>
                <a:rPr lang="en-GB" sz="2100" b="0" i="1" dirty="0" err="1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project_staffing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large</a:t>
              </a:r>
              <a:endParaRPr lang="en-GB" sz="2100" b="0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THEN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z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C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2		THEN   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risk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 is  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normal</a:t>
              </a:r>
              <a:endParaRPr lang="en-GB" sz="2100" b="0" dirty="0"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endParaRPr lang="en-GB" sz="1400" b="0" dirty="0"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</a:t>
              </a:r>
              <a:r>
                <a:rPr lang="en-GB" sz="2100" b="0" u="sng" dirty="0" err="1">
                  <a:latin typeface="Gill Sans MT" pitchFamily="34" charset="0"/>
                  <a:cs typeface="Arial" charset="0"/>
                </a:rPr>
                <a:t>Règle</a:t>
              </a:r>
              <a:r>
                <a:rPr lang="en-GB" sz="2100" b="0" u="sng" dirty="0">
                  <a:latin typeface="Gill Sans MT" pitchFamily="34" charset="0"/>
                  <a:cs typeface="Arial" charset="0"/>
                </a:rPr>
                <a:t> 3</a:t>
              </a: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IF	  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x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A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1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IF	</a:t>
              </a:r>
              <a:r>
                <a:rPr lang="en-GB" sz="2100" b="0" i="1" dirty="0" err="1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project_funding</a:t>
              </a:r>
              <a:r>
                <a:rPr lang="en-GB" sz="2100" b="0" i="1" dirty="0">
                  <a:latin typeface="Gill Sans MT" pitchFamily="34" charset="0"/>
                  <a:cs typeface="Arial" charset="0"/>
                </a:rPr>
                <a:t> 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inadequate</a:t>
              </a:r>
              <a:endParaRPr lang="en-GB" sz="2100" b="0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  <a:p>
              <a:pPr marL="342900" indent="-342900" algn="just">
                <a:defRPr/>
              </a:pPr>
              <a:r>
                <a:rPr lang="en-GB" sz="2100" b="0" dirty="0">
                  <a:latin typeface="Gill Sans MT" pitchFamily="34" charset="0"/>
                  <a:cs typeface="Arial" charset="0"/>
                </a:rPr>
                <a:t>	THEN 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z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is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C</a:t>
              </a:r>
              <a:r>
                <a:rPr lang="en-GB" sz="2100" b="0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3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		THEN   </a:t>
              </a:r>
              <a:r>
                <a:rPr lang="en-GB" sz="2100" b="0" i="1" dirty="0">
                  <a:solidFill>
                    <a:srgbClr val="68547C"/>
                  </a:solidFill>
                  <a:latin typeface="Gill Sans MT" pitchFamily="34" charset="0"/>
                  <a:cs typeface="Arial" charset="0"/>
                </a:rPr>
                <a:t>risk</a:t>
              </a:r>
              <a:r>
                <a:rPr lang="en-GB" sz="2100" b="0" dirty="0">
                  <a:latin typeface="Gill Sans MT" pitchFamily="34" charset="0"/>
                  <a:cs typeface="Arial" charset="0"/>
                </a:rPr>
                <a:t>  is  </a:t>
              </a:r>
              <a:r>
                <a:rPr lang="en-GB" sz="2100" b="0" i="1" dirty="0">
                  <a:solidFill>
                    <a:srgbClr val="00589A"/>
                  </a:solidFill>
                  <a:latin typeface="Gill Sans MT" pitchFamily="34" charset="0"/>
                  <a:cs typeface="Arial" charset="0"/>
                </a:rPr>
                <a:t>high</a:t>
              </a:r>
              <a:endParaRPr lang="en-US" sz="2100" b="0" i="1" dirty="0">
                <a:solidFill>
                  <a:srgbClr val="00589A"/>
                </a:solidFill>
                <a:latin typeface="Gill Sans MT" pitchFamily="34" charset="0"/>
                <a:cs typeface="Arial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5EEF2437-22B3-5343-C4F0-D828D13EC9E0}"/>
                </a:ext>
              </a:extLst>
            </p:cNvPr>
            <p:cNvSpPr/>
            <p:nvPr/>
          </p:nvSpPr>
          <p:spPr>
            <a:xfrm>
              <a:off x="2087353" y="1400019"/>
              <a:ext cx="3430374" cy="444901"/>
            </a:xfrm>
            <a:custGeom>
              <a:avLst/>
              <a:gdLst>
                <a:gd name="connsiteX0" fmla="*/ 3498688 w 3498688"/>
                <a:gd name="connsiteY0" fmla="*/ 379046 h 433753"/>
                <a:gd name="connsiteX1" fmla="*/ 2099734 w 3498688"/>
                <a:gd name="connsiteY1" fmla="*/ 82061 h 433753"/>
                <a:gd name="connsiteX2" fmla="*/ 911795 w 3498688"/>
                <a:gd name="connsiteY2" fmla="*/ 11723 h 433753"/>
                <a:gd name="connsiteX3" fmla="*/ 278749 w 3498688"/>
                <a:gd name="connsiteY3" fmla="*/ 152399 h 433753"/>
                <a:gd name="connsiteX4" fmla="*/ 36472 w 3498688"/>
                <a:gd name="connsiteY4" fmla="*/ 332153 h 433753"/>
                <a:gd name="connsiteX5" fmla="*/ 59918 w 3498688"/>
                <a:gd name="connsiteY5" fmla="*/ 433753 h 433753"/>
                <a:gd name="connsiteX6" fmla="*/ 59918 w 3498688"/>
                <a:gd name="connsiteY6" fmla="*/ 433753 h 433753"/>
                <a:gd name="connsiteX0" fmla="*/ 3498688 w 3498688"/>
                <a:gd name="connsiteY0" fmla="*/ 353018 h 407725"/>
                <a:gd name="connsiteX1" fmla="*/ 2099734 w 3498688"/>
                <a:gd name="connsiteY1" fmla="*/ 56033 h 407725"/>
                <a:gd name="connsiteX2" fmla="*/ 1112866 w 3498688"/>
                <a:gd name="connsiteY2" fmla="*/ 16817 h 407725"/>
                <a:gd name="connsiteX3" fmla="*/ 278749 w 3498688"/>
                <a:gd name="connsiteY3" fmla="*/ 126371 h 407725"/>
                <a:gd name="connsiteX4" fmla="*/ 36472 w 3498688"/>
                <a:gd name="connsiteY4" fmla="*/ 306125 h 407725"/>
                <a:gd name="connsiteX5" fmla="*/ 59918 w 3498688"/>
                <a:gd name="connsiteY5" fmla="*/ 407725 h 407725"/>
                <a:gd name="connsiteX6" fmla="*/ 59918 w 3498688"/>
                <a:gd name="connsiteY6" fmla="*/ 407725 h 407725"/>
                <a:gd name="connsiteX0" fmla="*/ 3498688 w 3498688"/>
                <a:gd name="connsiteY0" fmla="*/ 419932 h 474639"/>
                <a:gd name="connsiteX1" fmla="*/ 2099734 w 3498688"/>
                <a:gd name="connsiteY1" fmla="*/ 122947 h 474639"/>
                <a:gd name="connsiteX2" fmla="*/ 1112866 w 3498688"/>
                <a:gd name="connsiteY2" fmla="*/ 11723 h 474639"/>
                <a:gd name="connsiteX3" fmla="*/ 278749 w 3498688"/>
                <a:gd name="connsiteY3" fmla="*/ 193285 h 474639"/>
                <a:gd name="connsiteX4" fmla="*/ 36472 w 3498688"/>
                <a:gd name="connsiteY4" fmla="*/ 373039 h 474639"/>
                <a:gd name="connsiteX5" fmla="*/ 59918 w 3498688"/>
                <a:gd name="connsiteY5" fmla="*/ 474639 h 474639"/>
                <a:gd name="connsiteX6" fmla="*/ 59918 w 3498688"/>
                <a:gd name="connsiteY6" fmla="*/ 474639 h 474639"/>
                <a:gd name="connsiteX0" fmla="*/ 3529695 w 3529695"/>
                <a:gd name="connsiteY0" fmla="*/ 414745 h 469452"/>
                <a:gd name="connsiteX1" fmla="*/ 2130741 w 3529695"/>
                <a:gd name="connsiteY1" fmla="*/ 117760 h 469452"/>
                <a:gd name="connsiteX2" fmla="*/ 1143873 w 3529695"/>
                <a:gd name="connsiteY2" fmla="*/ 6536 h 469452"/>
                <a:gd name="connsiteX3" fmla="*/ 495801 w 3529695"/>
                <a:gd name="connsiteY3" fmla="*/ 78544 h 469452"/>
                <a:gd name="connsiteX4" fmla="*/ 67479 w 3529695"/>
                <a:gd name="connsiteY4" fmla="*/ 367852 h 469452"/>
                <a:gd name="connsiteX5" fmla="*/ 90925 w 3529695"/>
                <a:gd name="connsiteY5" fmla="*/ 469452 h 469452"/>
                <a:gd name="connsiteX6" fmla="*/ 90925 w 3529695"/>
                <a:gd name="connsiteY6" fmla="*/ 469452 h 469452"/>
                <a:gd name="connsiteX0" fmla="*/ 3438770 w 3438770"/>
                <a:gd name="connsiteY0" fmla="*/ 414745 h 469452"/>
                <a:gd name="connsiteX1" fmla="*/ 2039816 w 3438770"/>
                <a:gd name="connsiteY1" fmla="*/ 117760 h 469452"/>
                <a:gd name="connsiteX2" fmla="*/ 1052948 w 3438770"/>
                <a:gd name="connsiteY2" fmla="*/ 6536 h 469452"/>
                <a:gd name="connsiteX3" fmla="*/ 404876 w 3438770"/>
                <a:gd name="connsiteY3" fmla="*/ 78544 h 469452"/>
                <a:gd name="connsiteX4" fmla="*/ 116845 w 3438770"/>
                <a:gd name="connsiteY4" fmla="*/ 294567 h 469452"/>
                <a:gd name="connsiteX5" fmla="*/ 0 w 3438770"/>
                <a:gd name="connsiteY5" fmla="*/ 469452 h 469452"/>
                <a:gd name="connsiteX6" fmla="*/ 0 w 3438770"/>
                <a:gd name="connsiteY6" fmla="*/ 469452 h 469452"/>
                <a:gd name="connsiteX0" fmla="*/ 3537950 w 3537950"/>
                <a:gd name="connsiteY0" fmla="*/ 414745 h 469452"/>
                <a:gd name="connsiteX1" fmla="*/ 2138996 w 3537950"/>
                <a:gd name="connsiteY1" fmla="*/ 117760 h 469452"/>
                <a:gd name="connsiteX2" fmla="*/ 1152128 w 3537950"/>
                <a:gd name="connsiteY2" fmla="*/ 6536 h 469452"/>
                <a:gd name="connsiteX3" fmla="*/ 504056 w 3537950"/>
                <a:gd name="connsiteY3" fmla="*/ 78544 h 469452"/>
                <a:gd name="connsiteX4" fmla="*/ 216025 w 3537950"/>
                <a:gd name="connsiteY4" fmla="*/ 294567 h 469452"/>
                <a:gd name="connsiteX5" fmla="*/ 99180 w 3537950"/>
                <a:gd name="connsiteY5" fmla="*/ 469452 h 469452"/>
                <a:gd name="connsiteX6" fmla="*/ 0 w 3537950"/>
                <a:gd name="connsiteY6" fmla="*/ 438583 h 469452"/>
                <a:gd name="connsiteX0" fmla="*/ 3537950 w 3537950"/>
                <a:gd name="connsiteY0" fmla="*/ 414745 h 438583"/>
                <a:gd name="connsiteX1" fmla="*/ 2138996 w 3537950"/>
                <a:gd name="connsiteY1" fmla="*/ 117760 h 438583"/>
                <a:gd name="connsiteX2" fmla="*/ 1152128 w 3537950"/>
                <a:gd name="connsiteY2" fmla="*/ 6536 h 438583"/>
                <a:gd name="connsiteX3" fmla="*/ 504056 w 3537950"/>
                <a:gd name="connsiteY3" fmla="*/ 78544 h 438583"/>
                <a:gd name="connsiteX4" fmla="*/ 216025 w 3537950"/>
                <a:gd name="connsiteY4" fmla="*/ 294567 h 438583"/>
                <a:gd name="connsiteX5" fmla="*/ 144016 w 3537950"/>
                <a:gd name="connsiteY5" fmla="*/ 366575 h 438583"/>
                <a:gd name="connsiteX6" fmla="*/ 0 w 3537950"/>
                <a:gd name="connsiteY6" fmla="*/ 438583 h 438583"/>
                <a:gd name="connsiteX0" fmla="*/ 3537950 w 3537950"/>
                <a:gd name="connsiteY0" fmla="*/ 414745 h 438583"/>
                <a:gd name="connsiteX1" fmla="*/ 2138996 w 3537950"/>
                <a:gd name="connsiteY1" fmla="*/ 117760 h 438583"/>
                <a:gd name="connsiteX2" fmla="*/ 1152128 w 3537950"/>
                <a:gd name="connsiteY2" fmla="*/ 6536 h 438583"/>
                <a:gd name="connsiteX3" fmla="*/ 504056 w 3537950"/>
                <a:gd name="connsiteY3" fmla="*/ 78544 h 438583"/>
                <a:gd name="connsiteX4" fmla="*/ 216025 w 3537950"/>
                <a:gd name="connsiteY4" fmla="*/ 294567 h 438583"/>
                <a:gd name="connsiteX5" fmla="*/ 144016 w 3537950"/>
                <a:gd name="connsiteY5" fmla="*/ 222560 h 438583"/>
                <a:gd name="connsiteX6" fmla="*/ 0 w 3537950"/>
                <a:gd name="connsiteY6" fmla="*/ 438583 h 438583"/>
                <a:gd name="connsiteX0" fmla="*/ 3537950 w 3537950"/>
                <a:gd name="connsiteY0" fmla="*/ 414745 h 438583"/>
                <a:gd name="connsiteX1" fmla="*/ 2138996 w 3537950"/>
                <a:gd name="connsiteY1" fmla="*/ 117760 h 438583"/>
                <a:gd name="connsiteX2" fmla="*/ 1152128 w 3537950"/>
                <a:gd name="connsiteY2" fmla="*/ 6536 h 438583"/>
                <a:gd name="connsiteX3" fmla="*/ 504056 w 3537950"/>
                <a:gd name="connsiteY3" fmla="*/ 78544 h 438583"/>
                <a:gd name="connsiteX4" fmla="*/ 144016 w 3537950"/>
                <a:gd name="connsiteY4" fmla="*/ 222560 h 438583"/>
                <a:gd name="connsiteX5" fmla="*/ 0 w 3537950"/>
                <a:gd name="connsiteY5" fmla="*/ 438583 h 438583"/>
                <a:gd name="connsiteX0" fmla="*/ 3537950 w 3537950"/>
                <a:gd name="connsiteY0" fmla="*/ 414745 h 438583"/>
                <a:gd name="connsiteX1" fmla="*/ 2138996 w 3537950"/>
                <a:gd name="connsiteY1" fmla="*/ 117760 h 438583"/>
                <a:gd name="connsiteX2" fmla="*/ 1152128 w 3537950"/>
                <a:gd name="connsiteY2" fmla="*/ 6536 h 438583"/>
                <a:gd name="connsiteX3" fmla="*/ 504056 w 3537950"/>
                <a:gd name="connsiteY3" fmla="*/ 78544 h 438583"/>
                <a:gd name="connsiteX4" fmla="*/ 216024 w 3537950"/>
                <a:gd name="connsiteY4" fmla="*/ 222560 h 438583"/>
                <a:gd name="connsiteX5" fmla="*/ 0 w 3537950"/>
                <a:gd name="connsiteY5" fmla="*/ 438583 h 438583"/>
                <a:gd name="connsiteX0" fmla="*/ 3537950 w 3537950"/>
                <a:gd name="connsiteY0" fmla="*/ 360204 h 384042"/>
                <a:gd name="connsiteX1" fmla="*/ 2138996 w 3537950"/>
                <a:gd name="connsiteY1" fmla="*/ 63219 h 384042"/>
                <a:gd name="connsiteX2" fmla="*/ 1224136 w 3537950"/>
                <a:gd name="connsiteY2" fmla="*/ 24003 h 384042"/>
                <a:gd name="connsiteX3" fmla="*/ 504056 w 3537950"/>
                <a:gd name="connsiteY3" fmla="*/ 24003 h 384042"/>
                <a:gd name="connsiteX4" fmla="*/ 216024 w 3537950"/>
                <a:gd name="connsiteY4" fmla="*/ 168019 h 384042"/>
                <a:gd name="connsiteX5" fmla="*/ 0 w 3537950"/>
                <a:gd name="connsiteY5" fmla="*/ 384042 h 384042"/>
                <a:gd name="connsiteX0" fmla="*/ 3537950 w 3537950"/>
                <a:gd name="connsiteY0" fmla="*/ 353018 h 376856"/>
                <a:gd name="connsiteX1" fmla="*/ 2138996 w 3537950"/>
                <a:gd name="connsiteY1" fmla="*/ 56033 h 376856"/>
                <a:gd name="connsiteX2" fmla="*/ 1224136 w 3537950"/>
                <a:gd name="connsiteY2" fmla="*/ 16817 h 376856"/>
                <a:gd name="connsiteX3" fmla="*/ 504056 w 3537950"/>
                <a:gd name="connsiteY3" fmla="*/ 88824 h 376856"/>
                <a:gd name="connsiteX4" fmla="*/ 216024 w 3537950"/>
                <a:gd name="connsiteY4" fmla="*/ 160833 h 376856"/>
                <a:gd name="connsiteX5" fmla="*/ 0 w 3537950"/>
                <a:gd name="connsiteY5" fmla="*/ 376856 h 376856"/>
                <a:gd name="connsiteX0" fmla="*/ 3537950 w 3537950"/>
                <a:gd name="connsiteY0" fmla="*/ 353018 h 376856"/>
                <a:gd name="connsiteX1" fmla="*/ 2138996 w 3537950"/>
                <a:gd name="connsiteY1" fmla="*/ 56033 h 376856"/>
                <a:gd name="connsiteX2" fmla="*/ 1224136 w 3537950"/>
                <a:gd name="connsiteY2" fmla="*/ 16817 h 376856"/>
                <a:gd name="connsiteX3" fmla="*/ 504056 w 3537950"/>
                <a:gd name="connsiteY3" fmla="*/ 88824 h 376856"/>
                <a:gd name="connsiteX4" fmla="*/ 216024 w 3537950"/>
                <a:gd name="connsiteY4" fmla="*/ 232840 h 376856"/>
                <a:gd name="connsiteX5" fmla="*/ 0 w 3537950"/>
                <a:gd name="connsiteY5" fmla="*/ 376856 h 376856"/>
                <a:gd name="connsiteX0" fmla="*/ 3537950 w 3537950"/>
                <a:gd name="connsiteY0" fmla="*/ 353018 h 376856"/>
                <a:gd name="connsiteX1" fmla="*/ 2138996 w 3537950"/>
                <a:gd name="connsiteY1" fmla="*/ 56033 h 376856"/>
                <a:gd name="connsiteX2" fmla="*/ 1224136 w 3537950"/>
                <a:gd name="connsiteY2" fmla="*/ 16817 h 376856"/>
                <a:gd name="connsiteX3" fmla="*/ 504056 w 3537950"/>
                <a:gd name="connsiteY3" fmla="*/ 88824 h 376856"/>
                <a:gd name="connsiteX4" fmla="*/ 216024 w 3537950"/>
                <a:gd name="connsiteY4" fmla="*/ 232840 h 376856"/>
                <a:gd name="connsiteX5" fmla="*/ 0 w 3537950"/>
                <a:gd name="connsiteY5" fmla="*/ 376856 h 376856"/>
                <a:gd name="connsiteX0" fmla="*/ 3537950 w 3537950"/>
                <a:gd name="connsiteY0" fmla="*/ 353018 h 376856"/>
                <a:gd name="connsiteX1" fmla="*/ 2138996 w 3537950"/>
                <a:gd name="connsiteY1" fmla="*/ 56033 h 376856"/>
                <a:gd name="connsiteX2" fmla="*/ 1224136 w 3537950"/>
                <a:gd name="connsiteY2" fmla="*/ 16817 h 376856"/>
                <a:gd name="connsiteX3" fmla="*/ 504056 w 3537950"/>
                <a:gd name="connsiteY3" fmla="*/ 88824 h 376856"/>
                <a:gd name="connsiteX4" fmla="*/ 216024 w 3537950"/>
                <a:gd name="connsiteY4" fmla="*/ 160832 h 376856"/>
                <a:gd name="connsiteX5" fmla="*/ 0 w 3537950"/>
                <a:gd name="connsiteY5" fmla="*/ 376856 h 376856"/>
                <a:gd name="connsiteX0" fmla="*/ 3537950 w 3537950"/>
                <a:gd name="connsiteY0" fmla="*/ 360205 h 384043"/>
                <a:gd name="connsiteX1" fmla="*/ 2138996 w 3537950"/>
                <a:gd name="connsiteY1" fmla="*/ 63220 h 384043"/>
                <a:gd name="connsiteX2" fmla="*/ 1224136 w 3537950"/>
                <a:gd name="connsiteY2" fmla="*/ 24004 h 384043"/>
                <a:gd name="connsiteX3" fmla="*/ 576064 w 3537950"/>
                <a:gd name="connsiteY3" fmla="*/ 24003 h 384043"/>
                <a:gd name="connsiteX4" fmla="*/ 216024 w 3537950"/>
                <a:gd name="connsiteY4" fmla="*/ 168019 h 384043"/>
                <a:gd name="connsiteX5" fmla="*/ 0 w 3537950"/>
                <a:gd name="connsiteY5" fmla="*/ 384043 h 384043"/>
                <a:gd name="connsiteX0" fmla="*/ 3537950 w 3537950"/>
                <a:gd name="connsiteY0" fmla="*/ 414745 h 438583"/>
                <a:gd name="connsiteX1" fmla="*/ 2138996 w 3537950"/>
                <a:gd name="connsiteY1" fmla="*/ 117760 h 438583"/>
                <a:gd name="connsiteX2" fmla="*/ 1296144 w 3537950"/>
                <a:gd name="connsiteY2" fmla="*/ 6536 h 438583"/>
                <a:gd name="connsiteX3" fmla="*/ 576064 w 3537950"/>
                <a:gd name="connsiteY3" fmla="*/ 78543 h 438583"/>
                <a:gd name="connsiteX4" fmla="*/ 216024 w 3537950"/>
                <a:gd name="connsiteY4" fmla="*/ 222559 h 438583"/>
                <a:gd name="connsiteX5" fmla="*/ 0 w 3537950"/>
                <a:gd name="connsiteY5" fmla="*/ 438583 h 438583"/>
                <a:gd name="connsiteX0" fmla="*/ 3537950 w 3537950"/>
                <a:gd name="connsiteY0" fmla="*/ 420210 h 444048"/>
                <a:gd name="connsiteX1" fmla="*/ 2376264 w 3537950"/>
                <a:gd name="connsiteY1" fmla="*/ 156017 h 444048"/>
                <a:gd name="connsiteX2" fmla="*/ 1296144 w 3537950"/>
                <a:gd name="connsiteY2" fmla="*/ 12001 h 444048"/>
                <a:gd name="connsiteX3" fmla="*/ 576064 w 3537950"/>
                <a:gd name="connsiteY3" fmla="*/ 84008 h 444048"/>
                <a:gd name="connsiteX4" fmla="*/ 216024 w 3537950"/>
                <a:gd name="connsiteY4" fmla="*/ 228024 h 444048"/>
                <a:gd name="connsiteX5" fmla="*/ 0 w 3537950"/>
                <a:gd name="connsiteY5" fmla="*/ 444048 h 444048"/>
                <a:gd name="connsiteX0" fmla="*/ 3537950 w 3537950"/>
                <a:gd name="connsiteY0" fmla="*/ 420210 h 444048"/>
                <a:gd name="connsiteX1" fmla="*/ 2376264 w 3537950"/>
                <a:gd name="connsiteY1" fmla="*/ 156017 h 444048"/>
                <a:gd name="connsiteX2" fmla="*/ 1152128 w 3537950"/>
                <a:gd name="connsiteY2" fmla="*/ 12001 h 444048"/>
                <a:gd name="connsiteX3" fmla="*/ 576064 w 3537950"/>
                <a:gd name="connsiteY3" fmla="*/ 84008 h 444048"/>
                <a:gd name="connsiteX4" fmla="*/ 216024 w 3537950"/>
                <a:gd name="connsiteY4" fmla="*/ 228024 h 444048"/>
                <a:gd name="connsiteX5" fmla="*/ 0 w 3537950"/>
                <a:gd name="connsiteY5" fmla="*/ 444048 h 444048"/>
                <a:gd name="connsiteX0" fmla="*/ 3537950 w 3537950"/>
                <a:gd name="connsiteY0" fmla="*/ 420210 h 444048"/>
                <a:gd name="connsiteX1" fmla="*/ 2376264 w 3537950"/>
                <a:gd name="connsiteY1" fmla="*/ 156017 h 444048"/>
                <a:gd name="connsiteX2" fmla="*/ 1224136 w 3537950"/>
                <a:gd name="connsiteY2" fmla="*/ 12001 h 444048"/>
                <a:gd name="connsiteX3" fmla="*/ 576064 w 3537950"/>
                <a:gd name="connsiteY3" fmla="*/ 84008 h 444048"/>
                <a:gd name="connsiteX4" fmla="*/ 216024 w 3537950"/>
                <a:gd name="connsiteY4" fmla="*/ 228024 h 444048"/>
                <a:gd name="connsiteX5" fmla="*/ 0 w 3537950"/>
                <a:gd name="connsiteY5" fmla="*/ 444048 h 444048"/>
                <a:gd name="connsiteX0" fmla="*/ 3537950 w 3537950"/>
                <a:gd name="connsiteY0" fmla="*/ 420210 h 444048"/>
                <a:gd name="connsiteX1" fmla="*/ 2376264 w 3537950"/>
                <a:gd name="connsiteY1" fmla="*/ 156017 h 444048"/>
                <a:gd name="connsiteX2" fmla="*/ 1440160 w 3537950"/>
                <a:gd name="connsiteY2" fmla="*/ 12001 h 444048"/>
                <a:gd name="connsiteX3" fmla="*/ 576064 w 3537950"/>
                <a:gd name="connsiteY3" fmla="*/ 84008 h 444048"/>
                <a:gd name="connsiteX4" fmla="*/ 216024 w 3537950"/>
                <a:gd name="connsiteY4" fmla="*/ 228024 h 444048"/>
                <a:gd name="connsiteX5" fmla="*/ 0 w 3537950"/>
                <a:gd name="connsiteY5" fmla="*/ 444048 h 444048"/>
                <a:gd name="connsiteX0" fmla="*/ 3537950 w 3537950"/>
                <a:gd name="connsiteY0" fmla="*/ 420210 h 444048"/>
                <a:gd name="connsiteX1" fmla="*/ 2376264 w 3537950"/>
                <a:gd name="connsiteY1" fmla="*/ 156017 h 444048"/>
                <a:gd name="connsiteX2" fmla="*/ 1440160 w 3537950"/>
                <a:gd name="connsiteY2" fmla="*/ 12001 h 444048"/>
                <a:gd name="connsiteX3" fmla="*/ 576064 w 3537950"/>
                <a:gd name="connsiteY3" fmla="*/ 84008 h 444048"/>
                <a:gd name="connsiteX4" fmla="*/ 216024 w 3537950"/>
                <a:gd name="connsiteY4" fmla="*/ 228024 h 444048"/>
                <a:gd name="connsiteX5" fmla="*/ 0 w 3537950"/>
                <a:gd name="connsiteY5" fmla="*/ 444048 h 44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37950" h="444048">
                  <a:moveTo>
                    <a:pt x="3537950" y="420210"/>
                  </a:moveTo>
                  <a:cubicBezTo>
                    <a:pt x="3054047" y="302327"/>
                    <a:pt x="2725896" y="224052"/>
                    <a:pt x="2376264" y="156017"/>
                  </a:cubicBezTo>
                  <a:cubicBezTo>
                    <a:pt x="2026632" y="87982"/>
                    <a:pt x="1740193" y="24002"/>
                    <a:pt x="1440160" y="12001"/>
                  </a:cubicBezTo>
                  <a:cubicBezTo>
                    <a:pt x="1140127" y="0"/>
                    <a:pt x="780087" y="48004"/>
                    <a:pt x="576064" y="84008"/>
                  </a:cubicBezTo>
                  <a:cubicBezTo>
                    <a:pt x="372041" y="120012"/>
                    <a:pt x="300033" y="168018"/>
                    <a:pt x="216024" y="228024"/>
                  </a:cubicBezTo>
                  <a:lnTo>
                    <a:pt x="0" y="444048"/>
                  </a:lnTo>
                </a:path>
              </a:pathLst>
            </a:custGeom>
            <a:ln w="12700">
              <a:solidFill>
                <a:srgbClr val="68547C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1AA90FF-2F6D-15C9-E614-1282D2D8DB2E}"/>
                </a:ext>
              </a:extLst>
            </p:cNvPr>
            <p:cNvSpPr/>
            <p:nvPr/>
          </p:nvSpPr>
          <p:spPr>
            <a:xfrm>
              <a:off x="2700288" y="1346200"/>
              <a:ext cx="4750672" cy="498720"/>
            </a:xfrm>
            <a:custGeom>
              <a:avLst/>
              <a:gdLst>
                <a:gd name="connsiteX0" fmla="*/ 3498688 w 3498688"/>
                <a:gd name="connsiteY0" fmla="*/ 379046 h 433753"/>
                <a:gd name="connsiteX1" fmla="*/ 2099734 w 3498688"/>
                <a:gd name="connsiteY1" fmla="*/ 82061 h 433753"/>
                <a:gd name="connsiteX2" fmla="*/ 911795 w 3498688"/>
                <a:gd name="connsiteY2" fmla="*/ 11723 h 433753"/>
                <a:gd name="connsiteX3" fmla="*/ 278749 w 3498688"/>
                <a:gd name="connsiteY3" fmla="*/ 152399 h 433753"/>
                <a:gd name="connsiteX4" fmla="*/ 36472 w 3498688"/>
                <a:gd name="connsiteY4" fmla="*/ 332153 h 433753"/>
                <a:gd name="connsiteX5" fmla="*/ 59918 w 3498688"/>
                <a:gd name="connsiteY5" fmla="*/ 433753 h 433753"/>
                <a:gd name="connsiteX6" fmla="*/ 59918 w 3498688"/>
                <a:gd name="connsiteY6" fmla="*/ 433753 h 433753"/>
                <a:gd name="connsiteX0" fmla="*/ 3498688 w 3498688"/>
                <a:gd name="connsiteY0" fmla="*/ 353018 h 407725"/>
                <a:gd name="connsiteX1" fmla="*/ 2099734 w 3498688"/>
                <a:gd name="connsiteY1" fmla="*/ 56033 h 407725"/>
                <a:gd name="connsiteX2" fmla="*/ 1112866 w 3498688"/>
                <a:gd name="connsiteY2" fmla="*/ 16817 h 407725"/>
                <a:gd name="connsiteX3" fmla="*/ 278749 w 3498688"/>
                <a:gd name="connsiteY3" fmla="*/ 126371 h 407725"/>
                <a:gd name="connsiteX4" fmla="*/ 36472 w 3498688"/>
                <a:gd name="connsiteY4" fmla="*/ 306125 h 407725"/>
                <a:gd name="connsiteX5" fmla="*/ 59918 w 3498688"/>
                <a:gd name="connsiteY5" fmla="*/ 407725 h 407725"/>
                <a:gd name="connsiteX6" fmla="*/ 59918 w 3498688"/>
                <a:gd name="connsiteY6" fmla="*/ 407725 h 407725"/>
                <a:gd name="connsiteX0" fmla="*/ 3498688 w 3498688"/>
                <a:gd name="connsiteY0" fmla="*/ 419932 h 474639"/>
                <a:gd name="connsiteX1" fmla="*/ 2099734 w 3498688"/>
                <a:gd name="connsiteY1" fmla="*/ 122947 h 474639"/>
                <a:gd name="connsiteX2" fmla="*/ 1112866 w 3498688"/>
                <a:gd name="connsiteY2" fmla="*/ 11723 h 474639"/>
                <a:gd name="connsiteX3" fmla="*/ 278749 w 3498688"/>
                <a:gd name="connsiteY3" fmla="*/ 193285 h 474639"/>
                <a:gd name="connsiteX4" fmla="*/ 36472 w 3498688"/>
                <a:gd name="connsiteY4" fmla="*/ 373039 h 474639"/>
                <a:gd name="connsiteX5" fmla="*/ 59918 w 3498688"/>
                <a:gd name="connsiteY5" fmla="*/ 474639 h 474639"/>
                <a:gd name="connsiteX6" fmla="*/ 59918 w 3498688"/>
                <a:gd name="connsiteY6" fmla="*/ 474639 h 474639"/>
                <a:gd name="connsiteX0" fmla="*/ 3529695 w 3529695"/>
                <a:gd name="connsiteY0" fmla="*/ 414745 h 469452"/>
                <a:gd name="connsiteX1" fmla="*/ 2130741 w 3529695"/>
                <a:gd name="connsiteY1" fmla="*/ 117760 h 469452"/>
                <a:gd name="connsiteX2" fmla="*/ 1143873 w 3529695"/>
                <a:gd name="connsiteY2" fmla="*/ 6536 h 469452"/>
                <a:gd name="connsiteX3" fmla="*/ 495801 w 3529695"/>
                <a:gd name="connsiteY3" fmla="*/ 78544 h 469452"/>
                <a:gd name="connsiteX4" fmla="*/ 67479 w 3529695"/>
                <a:gd name="connsiteY4" fmla="*/ 367852 h 469452"/>
                <a:gd name="connsiteX5" fmla="*/ 90925 w 3529695"/>
                <a:gd name="connsiteY5" fmla="*/ 469452 h 469452"/>
                <a:gd name="connsiteX6" fmla="*/ 90925 w 3529695"/>
                <a:gd name="connsiteY6" fmla="*/ 469452 h 469452"/>
                <a:gd name="connsiteX0" fmla="*/ 3438770 w 3438770"/>
                <a:gd name="connsiteY0" fmla="*/ 414745 h 469452"/>
                <a:gd name="connsiteX1" fmla="*/ 2039816 w 3438770"/>
                <a:gd name="connsiteY1" fmla="*/ 117760 h 469452"/>
                <a:gd name="connsiteX2" fmla="*/ 1052948 w 3438770"/>
                <a:gd name="connsiteY2" fmla="*/ 6536 h 469452"/>
                <a:gd name="connsiteX3" fmla="*/ 404876 w 3438770"/>
                <a:gd name="connsiteY3" fmla="*/ 78544 h 469452"/>
                <a:gd name="connsiteX4" fmla="*/ 116845 w 3438770"/>
                <a:gd name="connsiteY4" fmla="*/ 294567 h 469452"/>
                <a:gd name="connsiteX5" fmla="*/ 0 w 3438770"/>
                <a:gd name="connsiteY5" fmla="*/ 469452 h 469452"/>
                <a:gd name="connsiteX6" fmla="*/ 0 w 3438770"/>
                <a:gd name="connsiteY6" fmla="*/ 469452 h 469452"/>
                <a:gd name="connsiteX0" fmla="*/ 3438770 w 4697655"/>
                <a:gd name="connsiteY0" fmla="*/ 414745 h 481546"/>
                <a:gd name="connsiteX1" fmla="*/ 4464496 w 4697655"/>
                <a:gd name="connsiteY1" fmla="*/ 432048 h 481546"/>
                <a:gd name="connsiteX2" fmla="*/ 2039816 w 4697655"/>
                <a:gd name="connsiteY2" fmla="*/ 117760 h 481546"/>
                <a:gd name="connsiteX3" fmla="*/ 1052948 w 4697655"/>
                <a:gd name="connsiteY3" fmla="*/ 6536 h 481546"/>
                <a:gd name="connsiteX4" fmla="*/ 404876 w 4697655"/>
                <a:gd name="connsiteY4" fmla="*/ 78544 h 481546"/>
                <a:gd name="connsiteX5" fmla="*/ 116845 w 4697655"/>
                <a:gd name="connsiteY5" fmla="*/ 294567 h 481546"/>
                <a:gd name="connsiteX6" fmla="*/ 0 w 4697655"/>
                <a:gd name="connsiteY6" fmla="*/ 469452 h 481546"/>
                <a:gd name="connsiteX7" fmla="*/ 0 w 4697655"/>
                <a:gd name="connsiteY7" fmla="*/ 469452 h 481546"/>
                <a:gd name="connsiteX0" fmla="*/ 4752528 w 4916615"/>
                <a:gd name="connsiteY0" fmla="*/ 504056 h 504056"/>
                <a:gd name="connsiteX1" fmla="*/ 4464496 w 4916615"/>
                <a:gd name="connsiteY1" fmla="*/ 432048 h 504056"/>
                <a:gd name="connsiteX2" fmla="*/ 2039816 w 4916615"/>
                <a:gd name="connsiteY2" fmla="*/ 117760 h 504056"/>
                <a:gd name="connsiteX3" fmla="*/ 1052948 w 4916615"/>
                <a:gd name="connsiteY3" fmla="*/ 6536 h 504056"/>
                <a:gd name="connsiteX4" fmla="*/ 404876 w 4916615"/>
                <a:gd name="connsiteY4" fmla="*/ 78544 h 504056"/>
                <a:gd name="connsiteX5" fmla="*/ 116845 w 4916615"/>
                <a:gd name="connsiteY5" fmla="*/ 294567 h 504056"/>
                <a:gd name="connsiteX6" fmla="*/ 0 w 4916615"/>
                <a:gd name="connsiteY6" fmla="*/ 469452 h 504056"/>
                <a:gd name="connsiteX7" fmla="*/ 0 w 4916615"/>
                <a:gd name="connsiteY7" fmla="*/ 469452 h 504056"/>
                <a:gd name="connsiteX0" fmla="*/ 4752528 w 4752528"/>
                <a:gd name="connsiteY0" fmla="*/ 504056 h 504056"/>
                <a:gd name="connsiteX1" fmla="*/ 3672408 w 4752528"/>
                <a:gd name="connsiteY1" fmla="*/ 288032 h 504056"/>
                <a:gd name="connsiteX2" fmla="*/ 2039816 w 4752528"/>
                <a:gd name="connsiteY2" fmla="*/ 117760 h 504056"/>
                <a:gd name="connsiteX3" fmla="*/ 1052948 w 4752528"/>
                <a:gd name="connsiteY3" fmla="*/ 6536 h 504056"/>
                <a:gd name="connsiteX4" fmla="*/ 404876 w 4752528"/>
                <a:gd name="connsiteY4" fmla="*/ 78544 h 504056"/>
                <a:gd name="connsiteX5" fmla="*/ 116845 w 4752528"/>
                <a:gd name="connsiteY5" fmla="*/ 294567 h 504056"/>
                <a:gd name="connsiteX6" fmla="*/ 0 w 4752528"/>
                <a:gd name="connsiteY6" fmla="*/ 469452 h 504056"/>
                <a:gd name="connsiteX7" fmla="*/ 0 w 4752528"/>
                <a:gd name="connsiteY7" fmla="*/ 469452 h 504056"/>
                <a:gd name="connsiteX0" fmla="*/ 4752528 w 4752528"/>
                <a:gd name="connsiteY0" fmla="*/ 498609 h 498609"/>
                <a:gd name="connsiteX1" fmla="*/ 3672408 w 4752528"/>
                <a:gd name="connsiteY1" fmla="*/ 282585 h 498609"/>
                <a:gd name="connsiteX2" fmla="*/ 2088232 w 4752528"/>
                <a:gd name="connsiteY2" fmla="*/ 66561 h 498609"/>
                <a:gd name="connsiteX3" fmla="*/ 1052948 w 4752528"/>
                <a:gd name="connsiteY3" fmla="*/ 1089 h 498609"/>
                <a:gd name="connsiteX4" fmla="*/ 404876 w 4752528"/>
                <a:gd name="connsiteY4" fmla="*/ 73097 h 498609"/>
                <a:gd name="connsiteX5" fmla="*/ 116845 w 4752528"/>
                <a:gd name="connsiteY5" fmla="*/ 289120 h 498609"/>
                <a:gd name="connsiteX6" fmla="*/ 0 w 4752528"/>
                <a:gd name="connsiteY6" fmla="*/ 464005 h 498609"/>
                <a:gd name="connsiteX7" fmla="*/ 0 w 4752528"/>
                <a:gd name="connsiteY7" fmla="*/ 464005 h 498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52528" h="498609">
                  <a:moveTo>
                    <a:pt x="4752528" y="498609"/>
                  </a:moveTo>
                  <a:cubicBezTo>
                    <a:pt x="4750645" y="497798"/>
                    <a:pt x="4116457" y="354593"/>
                    <a:pt x="3672408" y="282585"/>
                  </a:cubicBezTo>
                  <a:cubicBezTo>
                    <a:pt x="3228359" y="210577"/>
                    <a:pt x="2524809" y="113477"/>
                    <a:pt x="2088232" y="66561"/>
                  </a:cubicBezTo>
                  <a:cubicBezTo>
                    <a:pt x="1651655" y="19645"/>
                    <a:pt x="1333507" y="0"/>
                    <a:pt x="1052948" y="1089"/>
                  </a:cubicBezTo>
                  <a:cubicBezTo>
                    <a:pt x="772389" y="2178"/>
                    <a:pt x="560893" y="25092"/>
                    <a:pt x="404876" y="73097"/>
                  </a:cubicBezTo>
                  <a:cubicBezTo>
                    <a:pt x="248859" y="121102"/>
                    <a:pt x="184324" y="223969"/>
                    <a:pt x="116845" y="289120"/>
                  </a:cubicBezTo>
                  <a:cubicBezTo>
                    <a:pt x="49366" y="354271"/>
                    <a:pt x="19474" y="434858"/>
                    <a:pt x="0" y="464005"/>
                  </a:cubicBezTo>
                  <a:lnTo>
                    <a:pt x="0" y="464005"/>
                  </a:lnTo>
                </a:path>
              </a:pathLst>
            </a:custGeom>
            <a:ln w="12700">
              <a:solidFill>
                <a:srgbClr val="00589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endParaRPr lang="en-US" dirty="0"/>
            </a:p>
          </p:txBody>
        </p:sp>
      </p:grp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E52F858-7F44-5206-F85B-EA60AB8FF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456" y="1143001"/>
            <a:ext cx="1044116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marL="457200" indent="-4572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indent="0" algn="l">
              <a:lnSpc>
                <a:spcPct val="100000"/>
              </a:lnSpc>
              <a:spcBef>
                <a:spcPct val="0"/>
              </a:spcBef>
            </a:pPr>
            <a:r>
              <a:rPr lang="en-GB" altLang="fr-FR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Entrées : </a:t>
            </a:r>
            <a:r>
              <a:rPr lang="en-GB" altLang="fr-FR" sz="2400" b="0" i="1" dirty="0" err="1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financement_projet</a:t>
            </a:r>
            <a:r>
              <a:rPr lang="en-GB" altLang="fr-FR" sz="2100" b="0" i="1" dirty="0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 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inadéquat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marginal, 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adéquat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élevé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GB" altLang="fr-FR" sz="2400" b="0" i="1" dirty="0" err="1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personnel_projet</a:t>
            </a:r>
            <a:r>
              <a:rPr lang="en-GB" altLang="fr-FR" sz="2400" b="0" i="1" dirty="0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 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faible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important); </a:t>
            </a:r>
            <a:r>
              <a:rPr lang="en-GB" altLang="fr-FR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sortie :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2400" b="0" i="1" dirty="0" err="1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risque</a:t>
            </a:r>
            <a:r>
              <a:rPr lang="en-GB" altLang="fr-FR" sz="2400" b="0" i="1" dirty="0">
                <a:solidFill>
                  <a:srgbClr val="68547C"/>
                </a:solidFill>
                <a:latin typeface="Gill Sans MT" pitchFamily="34" charset="0"/>
                <a:cs typeface="Arial" charset="0"/>
              </a:rPr>
              <a:t> 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faible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normal, </a:t>
            </a:r>
            <a:r>
              <a:rPr lang="en-GB" altLang="fr-FR" sz="2400" b="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élevé</a:t>
            </a:r>
            <a:r>
              <a:rPr lang="en-GB" altLang="fr-FR" sz="2400" b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fr-FR" sz="2400" b="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>
            <a:extLst>
              <a:ext uri="{FF2B5EF4-FFF2-40B4-BE49-F238E27FC236}">
                <a16:creationId xmlns:a16="http://schemas.microsoft.com/office/drawing/2014/main" id="{4DE66414-EB08-A0CE-6C6C-50F13CFDF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228600"/>
            <a:ext cx="10526959" cy="914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Inférence floue de </a:t>
            </a:r>
            <a:r>
              <a:rPr lang="fr-CA" altLang="fr-FR" sz="3800" dirty="0" err="1">
                <a:solidFill>
                  <a:srgbClr val="0070C0"/>
                </a:solidFill>
                <a:latin typeface="Calibri" panose="020F0502020204030204" pitchFamily="34" charset="0"/>
              </a:rPr>
              <a:t>Mamdani</a:t>
            </a:r>
            <a:endParaRPr lang="fr-FR" altLang="fr-FR" sz="38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8776EA3-0C99-7A9C-A0C5-B5FE34436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660525"/>
            <a:ext cx="859656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Elle comprend quatre étapes:</a:t>
            </a:r>
          </a:p>
          <a:p>
            <a:pPr marL="914400" lvl="1" indent="-4572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sz="2400" b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Flouïfication</a:t>
            </a:r>
            <a:r>
              <a:rPr lang="fr-CA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 variables d’entrée</a:t>
            </a:r>
          </a:p>
          <a:p>
            <a:pPr marL="914400" lvl="1" indent="-4572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Évaluation des règles</a:t>
            </a:r>
          </a:p>
          <a:p>
            <a:pPr marL="914400" lvl="1" indent="-4572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Agrégation des résultats</a:t>
            </a:r>
          </a:p>
          <a:p>
            <a:pPr marL="914400" lvl="1" indent="-4572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fr-CA" sz="2400" b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Déflouïfication</a:t>
            </a:r>
            <a:r>
              <a:rPr lang="fr-CA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n"/>
              <a:defRPr/>
            </a:pPr>
            <a:endParaRPr lang="fr-CA" sz="2600" b="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C28E0E43-DE5F-1A8B-B161-0890C3E9D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1557338"/>
            <a:ext cx="10298113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9138" indent="-261938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76338" indent="-261938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Clr>
                <a:schemeClr val="tx2"/>
              </a:buClr>
            </a:pPr>
            <a:r>
              <a:rPr lang="fr-CA" altLang="fr-FR" sz="2200" dirty="0">
                <a:latin typeface="Calibri" panose="020F0502020204030204" pitchFamily="34" charset="0"/>
              </a:rPr>
              <a:t>Années 1930 : </a:t>
            </a:r>
            <a:r>
              <a:rPr lang="fr-CA" altLang="fr-FR" sz="2200" b="1" dirty="0">
                <a:solidFill>
                  <a:schemeClr val="tx2"/>
                </a:solidFill>
                <a:latin typeface="Calibri" panose="020F0502020204030204" pitchFamily="34" charset="0"/>
              </a:rPr>
              <a:t>Jan Lukasiewicz </a:t>
            </a:r>
          </a:p>
          <a:p>
            <a:pPr lvl="1"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Logique à valeurs multiples;  des valeurs dans l’intervalle [0,1] représentent la </a:t>
            </a:r>
            <a:r>
              <a:rPr lang="fr-CA" altLang="fr-FR" sz="2000" i="1" dirty="0">
                <a:latin typeface="Calibri" panose="020F0502020204030204" pitchFamily="34" charset="0"/>
              </a:rPr>
              <a:t>possibilité</a:t>
            </a:r>
            <a:r>
              <a:rPr lang="fr-CA" altLang="fr-FR" sz="2000" dirty="0">
                <a:latin typeface="Calibri" panose="020F0502020204030204" pitchFamily="34" charset="0"/>
              </a:rPr>
              <a:t> qu’une affirmation soit vraie ou fausse.</a:t>
            </a:r>
          </a:p>
          <a:p>
            <a:pPr lvl="2">
              <a:buClr>
                <a:schemeClr val="hlink"/>
              </a:buClr>
              <a:buSzPct val="75000"/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Si 0.86 exprime le degré de possibilité qu’un homme de taille 1.81 m soit très grand, il est </a:t>
            </a:r>
            <a:r>
              <a:rPr lang="fr-CA" altLang="fr-FR" sz="1800" i="1" dirty="0">
                <a:latin typeface="Calibri" panose="020F0502020204030204" pitchFamily="34" charset="0"/>
              </a:rPr>
              <a:t>vraisemblable</a:t>
            </a:r>
            <a:r>
              <a:rPr lang="fr-CA" altLang="fr-FR" sz="1800" dirty="0">
                <a:latin typeface="Calibri" panose="020F0502020204030204" pitchFamily="34" charset="0"/>
              </a:rPr>
              <a:t> qu’il l’est.</a:t>
            </a:r>
          </a:p>
          <a:p>
            <a:pPr lvl="1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A mené au paradigme de la </a:t>
            </a:r>
            <a:r>
              <a:rPr lang="fr-CA" altLang="fr-FR" sz="2000" i="1" dirty="0">
                <a:solidFill>
                  <a:schemeClr val="tx2"/>
                </a:solidFill>
                <a:latin typeface="Calibri" panose="020F0502020204030204" pitchFamily="34" charset="0"/>
              </a:rPr>
              <a:t>théorie des possibilités</a:t>
            </a:r>
            <a:r>
              <a:rPr lang="fr-CA" altLang="fr-FR" sz="2000" dirty="0">
                <a:latin typeface="Calibri" panose="020F0502020204030204" pitchFamily="34" charset="0"/>
              </a:rPr>
              <a:t>.</a:t>
            </a:r>
          </a:p>
          <a:p>
            <a:pPr>
              <a:buClr>
                <a:schemeClr val="tx2"/>
              </a:buClr>
            </a:pPr>
            <a:r>
              <a:rPr lang="fr-CA" altLang="fr-FR" sz="2200" dirty="0">
                <a:latin typeface="Calibri" panose="020F0502020204030204" pitchFamily="34" charset="0"/>
              </a:rPr>
              <a:t>1937 : </a:t>
            </a:r>
            <a:r>
              <a:rPr lang="fr-CA" altLang="fr-FR" sz="2200" b="1" dirty="0">
                <a:solidFill>
                  <a:schemeClr val="tx2"/>
                </a:solidFill>
                <a:latin typeface="Calibri" panose="020F0502020204030204" pitchFamily="34" charset="0"/>
              </a:rPr>
              <a:t>Max Black</a:t>
            </a:r>
            <a:r>
              <a:rPr lang="fr-CA" altLang="fr-FR" sz="2200" dirty="0">
                <a:latin typeface="Calibri" panose="020F0502020204030204" pitchFamily="34" charset="0"/>
              </a:rPr>
              <a:t> </a:t>
            </a:r>
          </a:p>
          <a:p>
            <a:pPr lvl="1">
              <a:buClr>
                <a:schemeClr val="tx2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Un continuum de valeurs logiques implique des </a:t>
            </a:r>
            <a:r>
              <a:rPr lang="fr-CA" altLang="fr-FR" sz="2000" i="1" dirty="0">
                <a:latin typeface="Calibri" panose="020F0502020204030204" pitchFamily="34" charset="0"/>
              </a:rPr>
              <a:t>degrés </a:t>
            </a:r>
            <a:r>
              <a:rPr lang="fr-CA" altLang="fr-FR" sz="2000" dirty="0">
                <a:latin typeface="Calibri" panose="020F0502020204030204" pitchFamily="34" charset="0"/>
              </a:rPr>
              <a:t>sémantiques.  </a:t>
            </a:r>
          </a:p>
          <a:p>
            <a:pPr lvl="2">
              <a:buClr>
                <a:schemeClr val="hlink"/>
              </a:buClr>
              <a:buSzPct val="75000"/>
              <a:buFont typeface="Arial" panose="020B0604020202020204" pitchFamily="34" charset="0"/>
              <a:buChar char="•"/>
            </a:pPr>
            <a:r>
              <a:rPr lang="fr-CA" altLang="fr-FR" sz="2000" dirty="0">
                <a:latin typeface="Calibri" panose="020F0502020204030204" pitchFamily="34" charset="0"/>
              </a:rPr>
              <a:t>Une chaise ressemble à une autre chaise moins parfaite, qui ressemble à une chaise encore moins parfaite, qui … ressemble à un tronc d’arbre ; on peut donc définir un “degré de </a:t>
            </a:r>
            <a:r>
              <a:rPr lang="fr-CA" altLang="fr-FR" sz="2000" dirty="0" err="1">
                <a:latin typeface="Calibri" panose="020F0502020204030204" pitchFamily="34" charset="0"/>
              </a:rPr>
              <a:t>chaiseté</a:t>
            </a:r>
            <a:r>
              <a:rPr lang="fr-CA" altLang="fr-FR" sz="2000" dirty="0">
                <a:latin typeface="Calibri" panose="020F0502020204030204" pitchFamily="34" charset="0"/>
              </a:rPr>
              <a:t>”. </a:t>
            </a:r>
          </a:p>
          <a:p>
            <a:pPr>
              <a:buClr>
                <a:schemeClr val="tx2"/>
              </a:buClr>
            </a:pPr>
            <a:r>
              <a:rPr lang="fr-CA" altLang="fr-FR" sz="2000" dirty="0">
                <a:latin typeface="Calibri" panose="020F0502020204030204" pitchFamily="34" charset="0"/>
              </a:rPr>
              <a:t>1965 : </a:t>
            </a:r>
            <a:r>
              <a:rPr lang="fr-CA" altLang="fr-FR" sz="2000" b="1" dirty="0">
                <a:latin typeface="Calibri" panose="020F0502020204030204" pitchFamily="34" charset="0"/>
              </a:rPr>
              <a:t>Lotfi </a:t>
            </a:r>
            <a:r>
              <a:rPr lang="fr-CA" altLang="fr-FR" sz="2000" b="1" dirty="0" err="1">
                <a:latin typeface="Calibri" panose="020F0502020204030204" pitchFamily="34" charset="0"/>
              </a:rPr>
              <a:t>Zadeh</a:t>
            </a:r>
            <a:r>
              <a:rPr lang="fr-CA" altLang="fr-FR" sz="2000" b="1" dirty="0">
                <a:latin typeface="Calibri" panose="020F0502020204030204" pitchFamily="34" charset="0"/>
              </a:rPr>
              <a:t> </a:t>
            </a:r>
            <a:r>
              <a:rPr lang="fr-CA" altLang="fr-FR" sz="2000" dirty="0">
                <a:latin typeface="Calibri" panose="020F0502020204030204" pitchFamily="34" charset="0"/>
              </a:rPr>
              <a:t>étend la théorie des possibilités à un système logique formel qui utilise des termes du langage naturel, et appelle </a:t>
            </a:r>
            <a:r>
              <a:rPr lang="fr-CA" altLang="fr-FR" sz="2000" i="1" dirty="0" err="1">
                <a:solidFill>
                  <a:schemeClr val="tx2"/>
                </a:solidFill>
                <a:latin typeface="Calibri" panose="020F0502020204030204" pitchFamily="34" charset="0"/>
              </a:rPr>
              <a:t>fuzzy</a:t>
            </a:r>
            <a:r>
              <a:rPr lang="fr-CA" altLang="fr-FR" sz="2000" i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fr-CA" altLang="fr-FR" sz="2000" i="1" dirty="0" err="1">
                <a:solidFill>
                  <a:schemeClr val="tx2"/>
                </a:solidFill>
                <a:latin typeface="Calibri" panose="020F0502020204030204" pitchFamily="34" charset="0"/>
              </a:rPr>
              <a:t>logic</a:t>
            </a:r>
            <a:r>
              <a:rPr lang="fr-CA" altLang="fr-FR" sz="2000" dirty="0">
                <a:latin typeface="Calibri" panose="020F0502020204030204" pitchFamily="34" charset="0"/>
              </a:rPr>
              <a:t> la manière de traiter les termes.</a:t>
            </a: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A3070C9E-4722-F847-045C-763F161D12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76250"/>
            <a:ext cx="9299575" cy="9366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Jalons historiques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5A66486-6508-61F8-77E8-E0E9229E8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628800"/>
            <a:ext cx="10081120" cy="2514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Consiste à </a:t>
            </a:r>
            <a:r>
              <a:rPr lang="fr-CA" b="0" dirty="0">
                <a:latin typeface="Calibri" panose="020F0502020204030204" pitchFamily="34" charset="0"/>
              </a:rPr>
              <a:t>déterminer les degrés d’appartenance </a:t>
            </a:r>
            <a:r>
              <a:rPr lang="fr-CA" b="0" dirty="0">
                <a:latin typeface="Calibri" panose="020F0502020204030204" pitchFamily="34" charset="0"/>
                <a:cs typeface="+mn-cs"/>
              </a:rPr>
              <a:t>des variables d’entrée x1 et y1 (</a:t>
            </a:r>
            <a:r>
              <a:rPr lang="fr-CA" b="0" dirty="0" err="1">
                <a:latin typeface="Calibri" panose="020F0502020204030204" pitchFamily="34" charset="0"/>
                <a:cs typeface="+mn-cs"/>
              </a:rPr>
              <a:t>financement_projet</a:t>
            </a:r>
            <a:r>
              <a:rPr lang="fr-CA" b="0" dirty="0">
                <a:latin typeface="Calibri" panose="020F0502020204030204" pitchFamily="34" charset="0"/>
                <a:cs typeface="+mn-cs"/>
              </a:rPr>
              <a:t> et </a:t>
            </a:r>
            <a:r>
              <a:rPr lang="fr-CA" b="0" dirty="0" err="1">
                <a:latin typeface="Calibri" panose="020F0502020204030204" pitchFamily="34" charset="0"/>
                <a:cs typeface="+mn-cs"/>
              </a:rPr>
              <a:t>personnel_projet</a:t>
            </a:r>
            <a:r>
              <a:rPr lang="fr-CA" b="0" dirty="0">
                <a:latin typeface="Calibri" panose="020F0502020204030204" pitchFamily="34" charset="0"/>
                <a:cs typeface="+mn-cs"/>
              </a:rPr>
              <a:t>) aux ensembles flous correspondants.</a:t>
            </a:r>
          </a:p>
        </p:txBody>
      </p:sp>
      <p:grpSp>
        <p:nvGrpSpPr>
          <p:cNvPr id="17411" name="Group 6">
            <a:extLst>
              <a:ext uri="{FF2B5EF4-FFF2-40B4-BE49-F238E27FC236}">
                <a16:creationId xmlns:a16="http://schemas.microsoft.com/office/drawing/2014/main" id="{22B44197-C410-C03B-D24D-277AF0065D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15480" y="3140968"/>
            <a:ext cx="8229600" cy="2854325"/>
            <a:chOff x="288" y="2016"/>
            <a:chExt cx="5184" cy="1798"/>
          </a:xfrm>
        </p:grpSpPr>
        <p:sp>
          <p:nvSpPr>
            <p:cNvPr id="17412" name="AutoShape 5">
              <a:extLst>
                <a:ext uri="{FF2B5EF4-FFF2-40B4-BE49-F238E27FC236}">
                  <a16:creationId xmlns:a16="http://schemas.microsoft.com/office/drawing/2014/main" id="{4050E796-7FA2-1730-B293-6F0C851DE88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8" y="2016"/>
              <a:ext cx="5184" cy="1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13" name="Line 7">
              <a:extLst>
                <a:ext uri="{FF2B5EF4-FFF2-40B4-BE49-F238E27FC236}">
                  <a16:creationId xmlns:a16="http://schemas.microsoft.com/office/drawing/2014/main" id="{470B8CDB-DFE0-3D94-DD45-C138EDAD9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" y="2471"/>
              <a:ext cx="1" cy="1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14" name="Freeform 8">
              <a:extLst>
                <a:ext uri="{FF2B5EF4-FFF2-40B4-BE49-F238E27FC236}">
                  <a16:creationId xmlns:a16="http://schemas.microsoft.com/office/drawing/2014/main" id="{B2E10A6E-36A6-6108-3EA8-011E54CE0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2559"/>
              <a:ext cx="59" cy="60"/>
            </a:xfrm>
            <a:custGeom>
              <a:avLst/>
              <a:gdLst>
                <a:gd name="T0" fmla="*/ 59 w 59"/>
                <a:gd name="T1" fmla="*/ 0 h 60"/>
                <a:gd name="T2" fmla="*/ 30 w 59"/>
                <a:gd name="T3" fmla="*/ 60 h 60"/>
                <a:gd name="T4" fmla="*/ 0 w 59"/>
                <a:gd name="T5" fmla="*/ 0 h 60"/>
                <a:gd name="T6" fmla="*/ 59 w 5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60"/>
                <a:gd name="T14" fmla="*/ 59 w 5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60">
                  <a:moveTo>
                    <a:pt x="59" y="0"/>
                  </a:moveTo>
                  <a:lnTo>
                    <a:pt x="30" y="60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15" name="Freeform 9">
              <a:extLst>
                <a:ext uri="{FF2B5EF4-FFF2-40B4-BE49-F238E27FC236}">
                  <a16:creationId xmlns:a16="http://schemas.microsoft.com/office/drawing/2014/main" id="{71389853-C215-C769-5B8A-83EC7D914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2559"/>
              <a:ext cx="59" cy="60"/>
            </a:xfrm>
            <a:custGeom>
              <a:avLst/>
              <a:gdLst>
                <a:gd name="T0" fmla="*/ 59 w 59"/>
                <a:gd name="T1" fmla="*/ 0 h 60"/>
                <a:gd name="T2" fmla="*/ 30 w 59"/>
                <a:gd name="T3" fmla="*/ 60 h 60"/>
                <a:gd name="T4" fmla="*/ 0 w 59"/>
                <a:gd name="T5" fmla="*/ 0 h 60"/>
                <a:gd name="T6" fmla="*/ 59 w 5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60"/>
                <a:gd name="T14" fmla="*/ 59 w 5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60">
                  <a:moveTo>
                    <a:pt x="59" y="0"/>
                  </a:moveTo>
                  <a:lnTo>
                    <a:pt x="30" y="60"/>
                  </a:lnTo>
                  <a:lnTo>
                    <a:pt x="0" y="0"/>
                  </a:lnTo>
                  <a:lnTo>
                    <a:pt x="59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16" name="Freeform 10">
              <a:extLst>
                <a:ext uri="{FF2B5EF4-FFF2-40B4-BE49-F238E27FC236}">
                  <a16:creationId xmlns:a16="http://schemas.microsoft.com/office/drawing/2014/main" id="{F6995251-C6B6-5E39-1BFA-40726297B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2" y="2029"/>
              <a:ext cx="881" cy="442"/>
            </a:xfrm>
            <a:custGeom>
              <a:avLst/>
              <a:gdLst>
                <a:gd name="T0" fmla="*/ 0 w 881"/>
                <a:gd name="T1" fmla="*/ 0 h 442"/>
                <a:gd name="T2" fmla="*/ 881 w 881"/>
                <a:gd name="T3" fmla="*/ 0 h 442"/>
                <a:gd name="T4" fmla="*/ 881 w 881"/>
                <a:gd name="T5" fmla="*/ 314 h 442"/>
                <a:gd name="T6" fmla="*/ 439 w 881"/>
                <a:gd name="T7" fmla="*/ 442 h 442"/>
                <a:gd name="T8" fmla="*/ 0 w 881"/>
                <a:gd name="T9" fmla="*/ 314 h 442"/>
                <a:gd name="T10" fmla="*/ 0 w 881"/>
                <a:gd name="T11" fmla="*/ 0 h 4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81"/>
                <a:gd name="T19" fmla="*/ 0 h 442"/>
                <a:gd name="T20" fmla="*/ 881 w 881"/>
                <a:gd name="T21" fmla="*/ 442 h 4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81" h="442">
                  <a:moveTo>
                    <a:pt x="0" y="0"/>
                  </a:moveTo>
                  <a:lnTo>
                    <a:pt x="881" y="0"/>
                  </a:lnTo>
                  <a:lnTo>
                    <a:pt x="881" y="314"/>
                  </a:lnTo>
                  <a:lnTo>
                    <a:pt x="439" y="442"/>
                  </a:lnTo>
                  <a:lnTo>
                    <a:pt x="0" y="314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17" name="Rectangle 11">
              <a:extLst>
                <a:ext uri="{FF2B5EF4-FFF2-40B4-BE49-F238E27FC236}">
                  <a16:creationId xmlns:a16="http://schemas.microsoft.com/office/drawing/2014/main" id="{7CA8F6C3-1D84-B6D2-4D1A-9D68D9140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4" y="2072"/>
              <a:ext cx="73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18" name="Rectangle 12">
              <a:extLst>
                <a:ext uri="{FF2B5EF4-FFF2-40B4-BE49-F238E27FC236}">
                  <a16:creationId xmlns:a16="http://schemas.microsoft.com/office/drawing/2014/main" id="{D7CDC306-D78B-2B21-5736-E1C8B27CA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0" y="2076"/>
              <a:ext cx="70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 i="1" dirty="0">
                  <a:solidFill>
                    <a:srgbClr val="000000"/>
                  </a:solidFill>
                </a:rPr>
                <a:t>Entrée nette</a:t>
              </a:r>
              <a:endParaRPr lang="fr-CA" altLang="fr-FR" dirty="0"/>
            </a:p>
          </p:txBody>
        </p:sp>
        <p:sp>
          <p:nvSpPr>
            <p:cNvPr id="17419" name="Rectangle 13">
              <a:extLst>
                <a:ext uri="{FF2B5EF4-FFF2-40B4-BE49-F238E27FC236}">
                  <a16:creationId xmlns:a16="http://schemas.microsoft.com/office/drawing/2014/main" id="{BF29E2FB-3BAD-E9A1-202F-9108A6B08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2256"/>
              <a:ext cx="222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20" name="Rectangle 14">
              <a:extLst>
                <a:ext uri="{FF2B5EF4-FFF2-40B4-BE49-F238E27FC236}">
                  <a16:creationId xmlns:a16="http://schemas.microsoft.com/office/drawing/2014/main" id="{850E850F-6B16-CB92-D927-5385DE230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8" y="2260"/>
              <a:ext cx="6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 i="1">
                  <a:solidFill>
                    <a:srgbClr val="000000"/>
                  </a:solidFill>
                </a:rPr>
                <a:t>y</a:t>
              </a:r>
              <a:endParaRPr lang="fr-CA" altLang="fr-FR"/>
            </a:p>
          </p:txBody>
        </p:sp>
        <p:sp>
          <p:nvSpPr>
            <p:cNvPr id="17421" name="Rectangle 15">
              <a:extLst>
                <a:ext uri="{FF2B5EF4-FFF2-40B4-BE49-F238E27FC236}">
                  <a16:creationId xmlns:a16="http://schemas.microsoft.com/office/drawing/2014/main" id="{5D949E3B-A2C3-1D64-C218-88BB57C79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3" y="2260"/>
              <a:ext cx="7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22" name="Line 16">
              <a:extLst>
                <a:ext uri="{FF2B5EF4-FFF2-40B4-BE49-F238E27FC236}">
                  <a16:creationId xmlns:a16="http://schemas.microsoft.com/office/drawing/2014/main" id="{47FA6D32-7D91-6E87-5D72-963815E5B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4" y="2871"/>
              <a:ext cx="82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23" name="Rectangle 17">
              <a:extLst>
                <a:ext uri="{FF2B5EF4-FFF2-40B4-BE49-F238E27FC236}">
                  <a16:creationId xmlns:a16="http://schemas.microsoft.com/office/drawing/2014/main" id="{81A914E8-3900-28F9-9562-A41659857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3046"/>
              <a:ext cx="20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24" name="Rectangle 18">
              <a:extLst>
                <a:ext uri="{FF2B5EF4-FFF2-40B4-BE49-F238E27FC236}">
                  <a16:creationId xmlns:a16="http://schemas.microsoft.com/office/drawing/2014/main" id="{E7E55163-2448-CD3B-81A1-7D2C09585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3050"/>
              <a:ext cx="1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0.1</a:t>
              </a:r>
              <a:endParaRPr lang="fr-CA" altLang="fr-FR"/>
            </a:p>
          </p:txBody>
        </p:sp>
        <p:sp>
          <p:nvSpPr>
            <p:cNvPr id="17425" name="Rectangle 19">
              <a:extLst>
                <a:ext uri="{FF2B5EF4-FFF2-40B4-BE49-F238E27FC236}">
                  <a16:creationId xmlns:a16="http://schemas.microsoft.com/office/drawing/2014/main" id="{DDCB7735-FCC0-0402-FA27-27EB7B5DD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" y="2803"/>
              <a:ext cx="20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26" name="Rectangle 20">
              <a:extLst>
                <a:ext uri="{FF2B5EF4-FFF2-40B4-BE49-F238E27FC236}">
                  <a16:creationId xmlns:a16="http://schemas.microsoft.com/office/drawing/2014/main" id="{5589C6C1-7E20-3F53-F9A1-1CB76C744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9" y="2808"/>
              <a:ext cx="1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0.7</a:t>
              </a:r>
              <a:endParaRPr lang="fr-CA" altLang="fr-FR"/>
            </a:p>
          </p:txBody>
        </p:sp>
        <p:sp>
          <p:nvSpPr>
            <p:cNvPr id="17427" name="Rectangle 21">
              <a:extLst>
                <a:ext uri="{FF2B5EF4-FFF2-40B4-BE49-F238E27FC236}">
                  <a16:creationId xmlns:a16="http://schemas.microsoft.com/office/drawing/2014/main" id="{E1F01099-9BAA-BE3D-2F3E-A36B0AA92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2656"/>
              <a:ext cx="11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28" name="Rectangle 22">
              <a:extLst>
                <a:ext uri="{FF2B5EF4-FFF2-40B4-BE49-F238E27FC236}">
                  <a16:creationId xmlns:a16="http://schemas.microsoft.com/office/drawing/2014/main" id="{CE765D03-46BA-BBD6-F76B-8D6B6F50E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2660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29" name="Rectangle 23">
              <a:extLst>
                <a:ext uri="{FF2B5EF4-FFF2-40B4-BE49-F238E27FC236}">
                  <a16:creationId xmlns:a16="http://schemas.microsoft.com/office/drawing/2014/main" id="{93F19C54-548F-5776-508C-752C928F5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3171"/>
              <a:ext cx="11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30" name="Rectangle 24">
              <a:extLst>
                <a:ext uri="{FF2B5EF4-FFF2-40B4-BE49-F238E27FC236}">
                  <a16:creationId xmlns:a16="http://schemas.microsoft.com/office/drawing/2014/main" id="{EBD9893D-6912-1178-D6F8-AE2C56745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0" y="3175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</a:t>
              </a:r>
              <a:endParaRPr lang="fr-CA" altLang="fr-FR"/>
            </a:p>
          </p:txBody>
        </p:sp>
        <p:grpSp>
          <p:nvGrpSpPr>
            <p:cNvPr id="17431" name="Group 27">
              <a:extLst>
                <a:ext uri="{FF2B5EF4-FFF2-40B4-BE49-F238E27FC236}">
                  <a16:creationId xmlns:a16="http://schemas.microsoft.com/office/drawing/2014/main" id="{014BFC30-FF0E-1E44-2F38-3933BFCC7C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77" y="2840"/>
              <a:ext cx="61" cy="59"/>
              <a:chOff x="3677" y="2840"/>
              <a:chExt cx="61" cy="59"/>
            </a:xfrm>
          </p:grpSpPr>
          <p:sp>
            <p:nvSpPr>
              <p:cNvPr id="17547" name="Freeform 25">
                <a:extLst>
                  <a:ext uri="{FF2B5EF4-FFF2-40B4-BE49-F238E27FC236}">
                    <a16:creationId xmlns:a16="http://schemas.microsoft.com/office/drawing/2014/main" id="{C3E4F1BA-9880-A432-D591-B957F041E7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2840"/>
                <a:ext cx="61" cy="59"/>
              </a:xfrm>
              <a:custGeom>
                <a:avLst/>
                <a:gdLst>
                  <a:gd name="T0" fmla="*/ 61 w 61"/>
                  <a:gd name="T1" fmla="*/ 59 h 59"/>
                  <a:gd name="T2" fmla="*/ 0 w 61"/>
                  <a:gd name="T3" fmla="*/ 29 h 59"/>
                  <a:gd name="T4" fmla="*/ 61 w 61"/>
                  <a:gd name="T5" fmla="*/ 0 h 59"/>
                  <a:gd name="T6" fmla="*/ 61 w 61"/>
                  <a:gd name="T7" fmla="*/ 59 h 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59"/>
                  <a:gd name="T14" fmla="*/ 61 w 61"/>
                  <a:gd name="T15" fmla="*/ 59 h 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59">
                    <a:moveTo>
                      <a:pt x="61" y="59"/>
                    </a:moveTo>
                    <a:lnTo>
                      <a:pt x="0" y="29"/>
                    </a:lnTo>
                    <a:lnTo>
                      <a:pt x="61" y="0"/>
                    </a:lnTo>
                    <a:lnTo>
                      <a:pt x="61" y="59"/>
                    </a:lnTo>
                    <a:close/>
                  </a:path>
                </a:pathLst>
              </a:custGeom>
              <a:solidFill>
                <a:srgbClr val="000000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17548" name="Freeform 26">
                <a:extLst>
                  <a:ext uri="{FF2B5EF4-FFF2-40B4-BE49-F238E27FC236}">
                    <a16:creationId xmlns:a16="http://schemas.microsoft.com/office/drawing/2014/main" id="{39E8BA15-D91D-95B2-C24B-C6E0052EB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2840"/>
                <a:ext cx="61" cy="59"/>
              </a:xfrm>
              <a:custGeom>
                <a:avLst/>
                <a:gdLst>
                  <a:gd name="T0" fmla="*/ 61 w 61"/>
                  <a:gd name="T1" fmla="*/ 59 h 59"/>
                  <a:gd name="T2" fmla="*/ 0 w 61"/>
                  <a:gd name="T3" fmla="*/ 29 h 59"/>
                  <a:gd name="T4" fmla="*/ 61 w 61"/>
                  <a:gd name="T5" fmla="*/ 0 h 59"/>
                  <a:gd name="T6" fmla="*/ 61 w 61"/>
                  <a:gd name="T7" fmla="*/ 59 h 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59"/>
                  <a:gd name="T14" fmla="*/ 61 w 61"/>
                  <a:gd name="T15" fmla="*/ 59 h 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59">
                    <a:moveTo>
                      <a:pt x="61" y="59"/>
                    </a:moveTo>
                    <a:lnTo>
                      <a:pt x="0" y="29"/>
                    </a:lnTo>
                    <a:lnTo>
                      <a:pt x="61" y="0"/>
                    </a:lnTo>
                    <a:lnTo>
                      <a:pt x="61" y="59"/>
                    </a:lnTo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grpSp>
          <p:nvGrpSpPr>
            <p:cNvPr id="17432" name="Group 30">
              <a:extLst>
                <a:ext uri="{FF2B5EF4-FFF2-40B4-BE49-F238E27FC236}">
                  <a16:creationId xmlns:a16="http://schemas.microsoft.com/office/drawing/2014/main" id="{9E9FFDBD-873E-513D-F9FF-8F22A338B1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77" y="3114"/>
              <a:ext cx="61" cy="60"/>
              <a:chOff x="3677" y="3114"/>
              <a:chExt cx="61" cy="60"/>
            </a:xfrm>
          </p:grpSpPr>
          <p:sp>
            <p:nvSpPr>
              <p:cNvPr id="17545" name="Freeform 28">
                <a:extLst>
                  <a:ext uri="{FF2B5EF4-FFF2-40B4-BE49-F238E27FC236}">
                    <a16:creationId xmlns:a16="http://schemas.microsoft.com/office/drawing/2014/main" id="{3D5258AD-A045-53D1-D3F1-EBF3163FB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114"/>
                <a:ext cx="61" cy="60"/>
              </a:xfrm>
              <a:custGeom>
                <a:avLst/>
                <a:gdLst>
                  <a:gd name="T0" fmla="*/ 61 w 61"/>
                  <a:gd name="T1" fmla="*/ 60 h 60"/>
                  <a:gd name="T2" fmla="*/ 0 w 61"/>
                  <a:gd name="T3" fmla="*/ 31 h 60"/>
                  <a:gd name="T4" fmla="*/ 61 w 61"/>
                  <a:gd name="T5" fmla="*/ 0 h 60"/>
                  <a:gd name="T6" fmla="*/ 61 w 61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60"/>
                  <a:gd name="T14" fmla="*/ 61 w 61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60">
                    <a:moveTo>
                      <a:pt x="61" y="60"/>
                    </a:moveTo>
                    <a:lnTo>
                      <a:pt x="0" y="31"/>
                    </a:lnTo>
                    <a:lnTo>
                      <a:pt x="61" y="0"/>
                    </a:lnTo>
                    <a:lnTo>
                      <a:pt x="61" y="60"/>
                    </a:lnTo>
                    <a:close/>
                  </a:path>
                </a:pathLst>
              </a:custGeom>
              <a:solidFill>
                <a:srgbClr val="000000"/>
              </a:solidFill>
              <a:ln w="15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17546" name="Freeform 29">
                <a:extLst>
                  <a:ext uri="{FF2B5EF4-FFF2-40B4-BE49-F238E27FC236}">
                    <a16:creationId xmlns:a16="http://schemas.microsoft.com/office/drawing/2014/main" id="{67B3C826-A4DF-3CE2-D496-31F17A8796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114"/>
                <a:ext cx="61" cy="60"/>
              </a:xfrm>
              <a:custGeom>
                <a:avLst/>
                <a:gdLst>
                  <a:gd name="T0" fmla="*/ 61 w 61"/>
                  <a:gd name="T1" fmla="*/ 60 h 60"/>
                  <a:gd name="T2" fmla="*/ 0 w 61"/>
                  <a:gd name="T3" fmla="*/ 31 h 60"/>
                  <a:gd name="T4" fmla="*/ 61 w 61"/>
                  <a:gd name="T5" fmla="*/ 0 h 60"/>
                  <a:gd name="T6" fmla="*/ 61 w 61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"/>
                  <a:gd name="T13" fmla="*/ 0 h 60"/>
                  <a:gd name="T14" fmla="*/ 61 w 61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" h="60">
                    <a:moveTo>
                      <a:pt x="61" y="60"/>
                    </a:moveTo>
                    <a:lnTo>
                      <a:pt x="0" y="31"/>
                    </a:lnTo>
                    <a:lnTo>
                      <a:pt x="61" y="0"/>
                    </a:lnTo>
                    <a:lnTo>
                      <a:pt x="61" y="60"/>
                    </a:lnTo>
                  </a:path>
                </a:pathLst>
              </a:custGeom>
              <a:noFill/>
              <a:ln w="158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17433" name="Line 31">
              <a:extLst>
                <a:ext uri="{FF2B5EF4-FFF2-40B4-BE49-F238E27FC236}">
                  <a16:creationId xmlns:a16="http://schemas.microsoft.com/office/drawing/2014/main" id="{6EE5C4FE-164E-61E2-7E03-DCC504FE93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4" y="2949"/>
              <a:ext cx="1" cy="257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34" name="Line 32">
              <a:extLst>
                <a:ext uri="{FF2B5EF4-FFF2-40B4-BE49-F238E27FC236}">
                  <a16:creationId xmlns:a16="http://schemas.microsoft.com/office/drawing/2014/main" id="{53176509-169C-74DF-A1E1-82E22D0DB1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4" y="2728"/>
              <a:ext cx="1" cy="2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35" name="Line 33">
              <a:extLst>
                <a:ext uri="{FF2B5EF4-FFF2-40B4-BE49-F238E27FC236}">
                  <a16:creationId xmlns:a16="http://schemas.microsoft.com/office/drawing/2014/main" id="{EE0E1839-AC7F-CBCA-AF59-E08654B05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" y="2590"/>
              <a:ext cx="1" cy="3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36" name="Rectangle 34">
              <a:extLst>
                <a:ext uri="{FF2B5EF4-FFF2-40B4-BE49-F238E27FC236}">
                  <a16:creationId xmlns:a16="http://schemas.microsoft.com/office/drawing/2014/main" id="{B8F26C0D-831C-DB02-1B41-CB44128CA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6" y="3245"/>
              <a:ext cx="150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37" name="Rectangle 35">
              <a:extLst>
                <a:ext uri="{FF2B5EF4-FFF2-40B4-BE49-F238E27FC236}">
                  <a16:creationId xmlns:a16="http://schemas.microsoft.com/office/drawing/2014/main" id="{3E510E43-B16C-95EE-92CD-17544738D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0" y="3249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y</a:t>
              </a:r>
              <a:endParaRPr lang="fr-CA" altLang="fr-FR"/>
            </a:p>
          </p:txBody>
        </p:sp>
        <p:sp>
          <p:nvSpPr>
            <p:cNvPr id="17438" name="Rectangle 36">
              <a:extLst>
                <a:ext uri="{FF2B5EF4-FFF2-40B4-BE49-F238E27FC236}">
                  <a16:creationId xmlns:a16="http://schemas.microsoft.com/office/drawing/2014/main" id="{35737972-E980-FC4E-DE80-601A1477A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5" y="3249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39" name="Line 37">
              <a:extLst>
                <a:ext uri="{FF2B5EF4-FFF2-40B4-BE49-F238E27FC236}">
                  <a16:creationId xmlns:a16="http://schemas.microsoft.com/office/drawing/2014/main" id="{93449108-B811-F1F4-0D13-2A61394C6B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4" y="2983"/>
              <a:ext cx="1" cy="25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40" name="Freeform 38">
              <a:extLst>
                <a:ext uri="{FF2B5EF4-FFF2-40B4-BE49-F238E27FC236}">
                  <a16:creationId xmlns:a16="http://schemas.microsoft.com/office/drawing/2014/main" id="{11799832-7794-6D58-B1B2-62ADA7B6D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6" y="2693"/>
              <a:ext cx="884" cy="515"/>
            </a:xfrm>
            <a:custGeom>
              <a:avLst/>
              <a:gdLst>
                <a:gd name="T0" fmla="*/ 0 w 884"/>
                <a:gd name="T1" fmla="*/ 515 h 515"/>
                <a:gd name="T2" fmla="*/ 590 w 884"/>
                <a:gd name="T3" fmla="*/ 0 h 515"/>
                <a:gd name="T4" fmla="*/ 884 w 884"/>
                <a:gd name="T5" fmla="*/ 0 h 515"/>
                <a:gd name="T6" fmla="*/ 884 w 884"/>
                <a:gd name="T7" fmla="*/ 515 h 515"/>
                <a:gd name="T8" fmla="*/ 0 w 884"/>
                <a:gd name="T9" fmla="*/ 515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4"/>
                <a:gd name="T16" fmla="*/ 0 h 515"/>
                <a:gd name="T17" fmla="*/ 884 w 884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4" h="515">
                  <a:moveTo>
                    <a:pt x="0" y="515"/>
                  </a:moveTo>
                  <a:lnTo>
                    <a:pt x="590" y="0"/>
                  </a:lnTo>
                  <a:lnTo>
                    <a:pt x="884" y="0"/>
                  </a:lnTo>
                  <a:lnTo>
                    <a:pt x="884" y="515"/>
                  </a:lnTo>
                  <a:lnTo>
                    <a:pt x="0" y="515"/>
                  </a:lnTo>
                  <a:close/>
                </a:path>
              </a:pathLst>
            </a:cu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41" name="Freeform 39">
              <a:extLst>
                <a:ext uri="{FF2B5EF4-FFF2-40B4-BE49-F238E27FC236}">
                  <a16:creationId xmlns:a16="http://schemas.microsoft.com/office/drawing/2014/main" id="{0A9EF30D-1C35-3B68-1B4F-756D07607B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2691"/>
              <a:ext cx="884" cy="515"/>
            </a:xfrm>
            <a:custGeom>
              <a:avLst/>
              <a:gdLst>
                <a:gd name="T0" fmla="*/ 884 w 884"/>
                <a:gd name="T1" fmla="*/ 515 h 515"/>
                <a:gd name="T2" fmla="*/ 295 w 884"/>
                <a:gd name="T3" fmla="*/ 0 h 515"/>
                <a:gd name="T4" fmla="*/ 0 w 884"/>
                <a:gd name="T5" fmla="*/ 0 h 515"/>
                <a:gd name="T6" fmla="*/ 0 w 884"/>
                <a:gd name="T7" fmla="*/ 515 h 515"/>
                <a:gd name="T8" fmla="*/ 884 w 884"/>
                <a:gd name="T9" fmla="*/ 515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4"/>
                <a:gd name="T16" fmla="*/ 0 h 515"/>
                <a:gd name="T17" fmla="*/ 884 w 884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4" h="515">
                  <a:moveTo>
                    <a:pt x="884" y="515"/>
                  </a:moveTo>
                  <a:lnTo>
                    <a:pt x="295" y="0"/>
                  </a:lnTo>
                  <a:lnTo>
                    <a:pt x="0" y="0"/>
                  </a:lnTo>
                  <a:lnTo>
                    <a:pt x="0" y="515"/>
                  </a:lnTo>
                  <a:lnTo>
                    <a:pt x="884" y="51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42" name="Rectangle 40">
              <a:extLst>
                <a:ext uri="{FF2B5EF4-FFF2-40B4-BE49-F238E27FC236}">
                  <a16:creationId xmlns:a16="http://schemas.microsoft.com/office/drawing/2014/main" id="{F498CAF3-03E3-60CC-2572-2A83CF851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4" y="2691"/>
              <a:ext cx="1328" cy="517"/>
            </a:xfrm>
            <a:prstGeom prst="rect">
              <a:avLst/>
            </a:prstGeom>
            <a:noFill/>
            <a:ln w="15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43" name="Line 41">
              <a:extLst>
                <a:ext uri="{FF2B5EF4-FFF2-40B4-BE49-F238E27FC236}">
                  <a16:creationId xmlns:a16="http://schemas.microsoft.com/office/drawing/2014/main" id="{9D894493-805E-2D08-0AAD-9E15DD1B8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7" y="3145"/>
              <a:ext cx="81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44" name="Rectangle 42">
              <a:extLst>
                <a:ext uri="{FF2B5EF4-FFF2-40B4-BE49-F238E27FC236}">
                  <a16:creationId xmlns:a16="http://schemas.microsoft.com/office/drawing/2014/main" id="{FBA2CD09-F8A7-6B87-40DA-4EED2F15B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2706"/>
              <a:ext cx="223" cy="149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45" name="Rectangle 43">
              <a:extLst>
                <a:ext uri="{FF2B5EF4-FFF2-40B4-BE49-F238E27FC236}">
                  <a16:creationId xmlns:a16="http://schemas.microsoft.com/office/drawing/2014/main" id="{98528BA2-5C1D-C287-FFC4-87410B79B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2702"/>
              <a:ext cx="21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46" name="Rectangle 44">
              <a:extLst>
                <a:ext uri="{FF2B5EF4-FFF2-40B4-BE49-F238E27FC236}">
                  <a16:creationId xmlns:a16="http://schemas.microsoft.com/office/drawing/2014/main" id="{67273ED6-3381-FC63-C93C-388143788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6" y="2706"/>
              <a:ext cx="8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B</a:t>
              </a:r>
              <a:endParaRPr lang="fr-CA" altLang="fr-FR"/>
            </a:p>
          </p:txBody>
        </p:sp>
        <p:sp>
          <p:nvSpPr>
            <p:cNvPr id="17447" name="Rectangle 45">
              <a:extLst>
                <a:ext uri="{FF2B5EF4-FFF2-40B4-BE49-F238E27FC236}">
                  <a16:creationId xmlns:a16="http://schemas.microsoft.com/office/drawing/2014/main" id="{AC21265E-51AD-444E-E6B9-2E919EEA9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9" y="2706"/>
              <a:ext cx="6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48" name="Rectangle 46">
              <a:extLst>
                <a:ext uri="{FF2B5EF4-FFF2-40B4-BE49-F238E27FC236}">
                  <a16:creationId xmlns:a16="http://schemas.microsoft.com/office/drawing/2014/main" id="{9C508AED-9906-5E28-EAB0-7F482EE87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6" y="2706"/>
              <a:ext cx="222" cy="149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49" name="Rectangle 47">
              <a:extLst>
                <a:ext uri="{FF2B5EF4-FFF2-40B4-BE49-F238E27FC236}">
                  <a16:creationId xmlns:a16="http://schemas.microsoft.com/office/drawing/2014/main" id="{9877172B-0A22-EEAC-66F5-FF7BA6660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" y="2702"/>
              <a:ext cx="215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50" name="Rectangle 48">
              <a:extLst>
                <a:ext uri="{FF2B5EF4-FFF2-40B4-BE49-F238E27FC236}">
                  <a16:creationId xmlns:a16="http://schemas.microsoft.com/office/drawing/2014/main" id="{35A0D570-CE1B-C00C-8F83-3003827BE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8" y="2706"/>
              <a:ext cx="8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B</a:t>
              </a:r>
              <a:endParaRPr lang="fr-CA" altLang="fr-FR"/>
            </a:p>
          </p:txBody>
        </p:sp>
        <p:sp>
          <p:nvSpPr>
            <p:cNvPr id="17451" name="Rectangle 49">
              <a:extLst>
                <a:ext uri="{FF2B5EF4-FFF2-40B4-BE49-F238E27FC236}">
                  <a16:creationId xmlns:a16="http://schemas.microsoft.com/office/drawing/2014/main" id="{6E0FDCAB-1611-D78D-3009-B04D71BEA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0" y="2706"/>
              <a:ext cx="6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2</a:t>
              </a:r>
              <a:endParaRPr lang="fr-CA" altLang="fr-FR"/>
            </a:p>
          </p:txBody>
        </p:sp>
        <p:sp>
          <p:nvSpPr>
            <p:cNvPr id="17452" name="Freeform 50">
              <a:extLst>
                <a:ext uri="{FF2B5EF4-FFF2-40B4-BE49-F238E27FC236}">
                  <a16:creationId xmlns:a16="http://schemas.microsoft.com/office/drawing/2014/main" id="{C98ECDF8-BCA2-D4C3-D942-0108B2BB06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6" y="3012"/>
              <a:ext cx="442" cy="194"/>
            </a:xfrm>
            <a:custGeom>
              <a:avLst/>
              <a:gdLst>
                <a:gd name="T0" fmla="*/ 0 w 442"/>
                <a:gd name="T1" fmla="*/ 194 h 194"/>
                <a:gd name="T2" fmla="*/ 221 w 442"/>
                <a:gd name="T3" fmla="*/ 0 h 194"/>
                <a:gd name="T4" fmla="*/ 442 w 442"/>
                <a:gd name="T5" fmla="*/ 194 h 194"/>
                <a:gd name="T6" fmla="*/ 0 w 442"/>
                <a:gd name="T7" fmla="*/ 194 h 1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2"/>
                <a:gd name="T13" fmla="*/ 0 h 194"/>
                <a:gd name="T14" fmla="*/ 442 w 442"/>
                <a:gd name="T15" fmla="*/ 194 h 1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2" h="194">
                  <a:moveTo>
                    <a:pt x="0" y="194"/>
                  </a:moveTo>
                  <a:lnTo>
                    <a:pt x="221" y="0"/>
                  </a:lnTo>
                  <a:lnTo>
                    <a:pt x="442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555555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53" name="Line 51">
              <a:extLst>
                <a:ext uri="{FF2B5EF4-FFF2-40B4-BE49-F238E27FC236}">
                  <a16:creationId xmlns:a16="http://schemas.microsoft.com/office/drawing/2014/main" id="{F67D4F0F-C69D-A42E-BD8A-66395A315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8" y="3146"/>
              <a:ext cx="316" cy="1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54" name="Line 52">
              <a:extLst>
                <a:ext uri="{FF2B5EF4-FFF2-40B4-BE49-F238E27FC236}">
                  <a16:creationId xmlns:a16="http://schemas.microsoft.com/office/drawing/2014/main" id="{B7300B8F-92B5-6E7E-E42B-D93D4767AE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" y="2875"/>
              <a:ext cx="1" cy="331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55" name="Rectangle 53">
              <a:extLst>
                <a:ext uri="{FF2B5EF4-FFF2-40B4-BE49-F238E27FC236}">
                  <a16:creationId xmlns:a16="http://schemas.microsoft.com/office/drawing/2014/main" id="{779A8092-C1BA-79DA-9DFA-B3654E3E5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0" y="3245"/>
              <a:ext cx="119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56" name="Rectangle 54">
              <a:extLst>
                <a:ext uri="{FF2B5EF4-FFF2-40B4-BE49-F238E27FC236}">
                  <a16:creationId xmlns:a16="http://schemas.microsoft.com/office/drawing/2014/main" id="{06061BB9-ABF8-9CFD-3818-20BEE8883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3249"/>
              <a:ext cx="6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Y</a:t>
              </a:r>
              <a:endParaRPr lang="fr-CA" altLang="fr-FR"/>
            </a:p>
          </p:txBody>
        </p:sp>
        <p:sp>
          <p:nvSpPr>
            <p:cNvPr id="17457" name="Rectangle 55">
              <a:extLst>
                <a:ext uri="{FF2B5EF4-FFF2-40B4-BE49-F238E27FC236}">
                  <a16:creationId xmlns:a16="http://schemas.microsoft.com/office/drawing/2014/main" id="{FCB93D1A-7CA2-65B4-91FF-0D45A369E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" y="2613"/>
              <a:ext cx="5159" cy="1182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58" name="Rectangle 56">
              <a:extLst>
                <a:ext uri="{FF2B5EF4-FFF2-40B4-BE49-F238E27FC236}">
                  <a16:creationId xmlns:a16="http://schemas.microsoft.com/office/drawing/2014/main" id="{BCCE92C0-2B77-10EB-1E93-B4D28CBEF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2072"/>
              <a:ext cx="736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59" name="Rectangle 57">
              <a:extLst>
                <a:ext uri="{FF2B5EF4-FFF2-40B4-BE49-F238E27FC236}">
                  <a16:creationId xmlns:a16="http://schemas.microsoft.com/office/drawing/2014/main" id="{977E4A07-8CF5-C469-B209-4DD0AFA79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2076"/>
              <a:ext cx="70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 i="1" dirty="0">
                  <a:solidFill>
                    <a:srgbClr val="000000"/>
                  </a:solidFill>
                </a:rPr>
                <a:t>Entrée nette</a:t>
              </a:r>
              <a:endParaRPr lang="fr-CA" altLang="fr-FR" dirty="0"/>
            </a:p>
          </p:txBody>
        </p:sp>
        <p:sp>
          <p:nvSpPr>
            <p:cNvPr id="17460" name="Freeform 58">
              <a:extLst>
                <a:ext uri="{FF2B5EF4-FFF2-40B4-BE49-F238E27FC236}">
                  <a16:creationId xmlns:a16="http://schemas.microsoft.com/office/drawing/2014/main" id="{1197DED9-EEB1-AAD8-3D90-7C06AF6B8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2" y="2029"/>
              <a:ext cx="885" cy="440"/>
            </a:xfrm>
            <a:custGeom>
              <a:avLst/>
              <a:gdLst>
                <a:gd name="T0" fmla="*/ 0 w 885"/>
                <a:gd name="T1" fmla="*/ 0 h 440"/>
                <a:gd name="T2" fmla="*/ 885 w 885"/>
                <a:gd name="T3" fmla="*/ 0 h 440"/>
                <a:gd name="T4" fmla="*/ 885 w 885"/>
                <a:gd name="T5" fmla="*/ 314 h 440"/>
                <a:gd name="T6" fmla="*/ 443 w 885"/>
                <a:gd name="T7" fmla="*/ 440 h 440"/>
                <a:gd name="T8" fmla="*/ 0 w 885"/>
                <a:gd name="T9" fmla="*/ 314 h 440"/>
                <a:gd name="T10" fmla="*/ 0 w 885"/>
                <a:gd name="T11" fmla="*/ 0 h 4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85"/>
                <a:gd name="T19" fmla="*/ 0 h 440"/>
                <a:gd name="T20" fmla="*/ 885 w 885"/>
                <a:gd name="T21" fmla="*/ 440 h 4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85" h="440">
                  <a:moveTo>
                    <a:pt x="0" y="0"/>
                  </a:moveTo>
                  <a:lnTo>
                    <a:pt x="885" y="0"/>
                  </a:lnTo>
                  <a:lnTo>
                    <a:pt x="885" y="314"/>
                  </a:lnTo>
                  <a:lnTo>
                    <a:pt x="443" y="440"/>
                  </a:lnTo>
                  <a:lnTo>
                    <a:pt x="0" y="314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1" name="Rectangle 59">
              <a:extLst>
                <a:ext uri="{FF2B5EF4-FFF2-40B4-BE49-F238E27FC236}">
                  <a16:creationId xmlns:a16="http://schemas.microsoft.com/office/drawing/2014/main" id="{9DAF8DA5-E7EF-8337-12E3-E4573A38E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" y="2691"/>
              <a:ext cx="1475" cy="517"/>
            </a:xfrm>
            <a:prstGeom prst="rect">
              <a:avLst/>
            </a:prstGeom>
            <a:noFill/>
            <a:ln w="15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62" name="Freeform 60">
              <a:extLst>
                <a:ext uri="{FF2B5EF4-FFF2-40B4-BE49-F238E27FC236}">
                  <a16:creationId xmlns:a16="http://schemas.microsoft.com/office/drawing/2014/main" id="{84A7911B-8C86-E893-BF59-7CBEA87F3B9A}"/>
                </a:ext>
              </a:extLst>
            </p:cNvPr>
            <p:cNvSpPr>
              <a:spLocks/>
            </p:cNvSpPr>
            <p:nvPr/>
          </p:nvSpPr>
          <p:spPr bwMode="auto">
            <a:xfrm>
              <a:off x="963" y="2688"/>
              <a:ext cx="663" cy="515"/>
            </a:xfrm>
            <a:custGeom>
              <a:avLst/>
              <a:gdLst>
                <a:gd name="T0" fmla="*/ 0 w 663"/>
                <a:gd name="T1" fmla="*/ 0 h 515"/>
                <a:gd name="T2" fmla="*/ 0 w 663"/>
                <a:gd name="T3" fmla="*/ 515 h 515"/>
                <a:gd name="T4" fmla="*/ 663 w 663"/>
                <a:gd name="T5" fmla="*/ 515 h 515"/>
                <a:gd name="T6" fmla="*/ 368 w 663"/>
                <a:gd name="T7" fmla="*/ 0 h 515"/>
                <a:gd name="T8" fmla="*/ 0 w 663"/>
                <a:gd name="T9" fmla="*/ 0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3"/>
                <a:gd name="T16" fmla="*/ 0 h 515"/>
                <a:gd name="T17" fmla="*/ 663 w 663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3" h="515">
                  <a:moveTo>
                    <a:pt x="0" y="0"/>
                  </a:moveTo>
                  <a:lnTo>
                    <a:pt x="0" y="515"/>
                  </a:lnTo>
                  <a:lnTo>
                    <a:pt x="663" y="515"/>
                  </a:lnTo>
                  <a:lnTo>
                    <a:pt x="368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3" name="Freeform 61">
              <a:extLst>
                <a:ext uri="{FF2B5EF4-FFF2-40B4-BE49-F238E27FC236}">
                  <a16:creationId xmlns:a16="http://schemas.microsoft.com/office/drawing/2014/main" id="{89C13661-D744-2EB2-D3A9-C679A36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" y="2691"/>
              <a:ext cx="663" cy="515"/>
            </a:xfrm>
            <a:custGeom>
              <a:avLst/>
              <a:gdLst>
                <a:gd name="T0" fmla="*/ 663 w 663"/>
                <a:gd name="T1" fmla="*/ 0 h 515"/>
                <a:gd name="T2" fmla="*/ 663 w 663"/>
                <a:gd name="T3" fmla="*/ 515 h 515"/>
                <a:gd name="T4" fmla="*/ 0 w 663"/>
                <a:gd name="T5" fmla="*/ 515 h 515"/>
                <a:gd name="T6" fmla="*/ 295 w 663"/>
                <a:gd name="T7" fmla="*/ 0 h 515"/>
                <a:gd name="T8" fmla="*/ 663 w 663"/>
                <a:gd name="T9" fmla="*/ 0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63"/>
                <a:gd name="T16" fmla="*/ 0 h 515"/>
                <a:gd name="T17" fmla="*/ 663 w 663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63" h="515">
                  <a:moveTo>
                    <a:pt x="663" y="0"/>
                  </a:moveTo>
                  <a:lnTo>
                    <a:pt x="663" y="515"/>
                  </a:lnTo>
                  <a:lnTo>
                    <a:pt x="0" y="515"/>
                  </a:lnTo>
                  <a:lnTo>
                    <a:pt x="295" y="0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rgbClr val="0000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64" name="Freeform 62">
              <a:extLst>
                <a:ext uri="{FF2B5EF4-FFF2-40B4-BE49-F238E27FC236}">
                  <a16:creationId xmlns:a16="http://schemas.microsoft.com/office/drawing/2014/main" id="{ADED2C73-2247-FBC3-A195-0F95A2D7F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7" y="2691"/>
              <a:ext cx="557" cy="515"/>
            </a:xfrm>
            <a:custGeom>
              <a:avLst/>
              <a:gdLst>
                <a:gd name="T0" fmla="*/ 0 w 557"/>
                <a:gd name="T1" fmla="*/ 515 h 515"/>
                <a:gd name="T2" fmla="*/ 557 w 557"/>
                <a:gd name="T3" fmla="*/ 515 h 515"/>
                <a:gd name="T4" fmla="*/ 279 w 557"/>
                <a:gd name="T5" fmla="*/ 0 h 515"/>
                <a:gd name="T6" fmla="*/ 0 w 557"/>
                <a:gd name="T7" fmla="*/ 515 h 5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7"/>
                <a:gd name="T13" fmla="*/ 0 h 515"/>
                <a:gd name="T14" fmla="*/ 557 w 557"/>
                <a:gd name="T15" fmla="*/ 515 h 5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7" h="515">
                  <a:moveTo>
                    <a:pt x="0" y="515"/>
                  </a:moveTo>
                  <a:lnTo>
                    <a:pt x="557" y="515"/>
                  </a:lnTo>
                  <a:lnTo>
                    <a:pt x="279" y="0"/>
                  </a:lnTo>
                  <a:lnTo>
                    <a:pt x="0" y="515"/>
                  </a:lnTo>
                  <a:close/>
                </a:path>
              </a:pathLst>
            </a:custGeom>
            <a:solidFill>
              <a:srgbClr val="C0C0C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65" name="Line 63">
              <a:extLst>
                <a:ext uri="{FF2B5EF4-FFF2-40B4-BE49-F238E27FC236}">
                  <a16:creationId xmlns:a16="http://schemas.microsoft.com/office/drawing/2014/main" id="{E56B47A7-BA46-C6A1-724B-B50AF61F7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3" y="2944"/>
              <a:ext cx="51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6" name="Rectangle 64">
              <a:extLst>
                <a:ext uri="{FF2B5EF4-FFF2-40B4-BE49-F238E27FC236}">
                  <a16:creationId xmlns:a16="http://schemas.microsoft.com/office/drawing/2014/main" id="{DBB60DB4-5E9E-95B1-523D-B8A6F8C1F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" y="3024"/>
              <a:ext cx="20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67" name="Rectangle 65">
              <a:extLst>
                <a:ext uri="{FF2B5EF4-FFF2-40B4-BE49-F238E27FC236}">
                  <a16:creationId xmlns:a16="http://schemas.microsoft.com/office/drawing/2014/main" id="{E64E3451-8432-2109-2A4C-AF8F00471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3028"/>
              <a:ext cx="1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0.2</a:t>
              </a:r>
              <a:endParaRPr lang="fr-CA" altLang="fr-FR"/>
            </a:p>
          </p:txBody>
        </p:sp>
        <p:sp>
          <p:nvSpPr>
            <p:cNvPr id="17468" name="Rectangle 66">
              <a:extLst>
                <a:ext uri="{FF2B5EF4-FFF2-40B4-BE49-F238E27FC236}">
                  <a16:creationId xmlns:a16="http://schemas.microsoft.com/office/drawing/2014/main" id="{4A6A8D01-CA21-3DD6-404F-13CA10C66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" y="2877"/>
              <a:ext cx="205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69" name="Rectangle 67">
              <a:extLst>
                <a:ext uri="{FF2B5EF4-FFF2-40B4-BE49-F238E27FC236}">
                  <a16:creationId xmlns:a16="http://schemas.microsoft.com/office/drawing/2014/main" id="{194DCBFA-DB7B-BC8F-16CC-7064C5B6D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" y="2881"/>
              <a:ext cx="1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0.5</a:t>
              </a:r>
              <a:endParaRPr lang="fr-CA" altLang="fr-FR"/>
            </a:p>
          </p:txBody>
        </p:sp>
        <p:sp>
          <p:nvSpPr>
            <p:cNvPr id="17470" name="Rectangle 68">
              <a:extLst>
                <a:ext uri="{FF2B5EF4-FFF2-40B4-BE49-F238E27FC236}">
                  <a16:creationId xmlns:a16="http://schemas.microsoft.com/office/drawing/2014/main" id="{C3BFC2BE-E944-5B8E-B0C0-5032C5B8C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" y="2656"/>
              <a:ext cx="11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71" name="Rectangle 69">
              <a:extLst>
                <a:ext uri="{FF2B5EF4-FFF2-40B4-BE49-F238E27FC236}">
                  <a16:creationId xmlns:a16="http://schemas.microsoft.com/office/drawing/2014/main" id="{5375D3E4-8E02-6E83-5B6D-AFDF8355F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" y="2660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72" name="Rectangle 70">
              <a:extLst>
                <a:ext uri="{FF2B5EF4-FFF2-40B4-BE49-F238E27FC236}">
                  <a16:creationId xmlns:a16="http://schemas.microsoft.com/office/drawing/2014/main" id="{F1EC0083-C2DD-A346-FC48-040B8A558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" y="3171"/>
              <a:ext cx="11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73" name="Rectangle 71">
              <a:extLst>
                <a:ext uri="{FF2B5EF4-FFF2-40B4-BE49-F238E27FC236}">
                  <a16:creationId xmlns:a16="http://schemas.microsoft.com/office/drawing/2014/main" id="{D639F175-2294-D854-873E-25DC0B23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" y="3175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0</a:t>
              </a:r>
              <a:endParaRPr lang="fr-CA" altLang="fr-FR"/>
            </a:p>
          </p:txBody>
        </p:sp>
        <p:sp>
          <p:nvSpPr>
            <p:cNvPr id="17474" name="Freeform 72">
              <a:extLst>
                <a:ext uri="{FF2B5EF4-FFF2-40B4-BE49-F238E27FC236}">
                  <a16:creationId xmlns:a16="http://schemas.microsoft.com/office/drawing/2014/main" id="{1E08FA8A-AFAA-D3BD-B491-5DB2BBE48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6" y="2914"/>
              <a:ext cx="60" cy="58"/>
            </a:xfrm>
            <a:custGeom>
              <a:avLst/>
              <a:gdLst>
                <a:gd name="T0" fmla="*/ 60 w 60"/>
                <a:gd name="T1" fmla="*/ 58 h 58"/>
                <a:gd name="T2" fmla="*/ 0 w 60"/>
                <a:gd name="T3" fmla="*/ 29 h 58"/>
                <a:gd name="T4" fmla="*/ 60 w 60"/>
                <a:gd name="T5" fmla="*/ 0 h 58"/>
                <a:gd name="T6" fmla="*/ 60 w 60"/>
                <a:gd name="T7" fmla="*/ 58 h 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58"/>
                <a:gd name="T14" fmla="*/ 60 w 60"/>
                <a:gd name="T15" fmla="*/ 58 h 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58">
                  <a:moveTo>
                    <a:pt x="60" y="58"/>
                  </a:moveTo>
                  <a:lnTo>
                    <a:pt x="0" y="29"/>
                  </a:lnTo>
                  <a:lnTo>
                    <a:pt x="60" y="0"/>
                  </a:lnTo>
                  <a:lnTo>
                    <a:pt x="60" y="5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75" name="Freeform 73">
              <a:extLst>
                <a:ext uri="{FF2B5EF4-FFF2-40B4-BE49-F238E27FC236}">
                  <a16:creationId xmlns:a16="http://schemas.microsoft.com/office/drawing/2014/main" id="{58DC97C1-184D-4CB1-BCEA-BC375B38B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6" y="2914"/>
              <a:ext cx="60" cy="58"/>
            </a:xfrm>
            <a:custGeom>
              <a:avLst/>
              <a:gdLst>
                <a:gd name="T0" fmla="*/ 60 w 60"/>
                <a:gd name="T1" fmla="*/ 58 h 58"/>
                <a:gd name="T2" fmla="*/ 0 w 60"/>
                <a:gd name="T3" fmla="*/ 29 h 58"/>
                <a:gd name="T4" fmla="*/ 60 w 60"/>
                <a:gd name="T5" fmla="*/ 0 h 58"/>
                <a:gd name="T6" fmla="*/ 60 w 60"/>
                <a:gd name="T7" fmla="*/ 58 h 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58"/>
                <a:gd name="T14" fmla="*/ 60 w 60"/>
                <a:gd name="T15" fmla="*/ 58 h 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58">
                  <a:moveTo>
                    <a:pt x="60" y="58"/>
                  </a:moveTo>
                  <a:lnTo>
                    <a:pt x="0" y="29"/>
                  </a:lnTo>
                  <a:lnTo>
                    <a:pt x="60" y="0"/>
                  </a:lnTo>
                  <a:lnTo>
                    <a:pt x="60" y="58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6" name="Freeform 74">
              <a:extLst>
                <a:ext uri="{FF2B5EF4-FFF2-40B4-BE49-F238E27FC236}">
                  <a16:creationId xmlns:a16="http://schemas.microsoft.com/office/drawing/2014/main" id="{5CCF31CF-5D39-FCCD-3B3D-564FF97EA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6" y="3068"/>
              <a:ext cx="60" cy="59"/>
            </a:xfrm>
            <a:custGeom>
              <a:avLst/>
              <a:gdLst>
                <a:gd name="T0" fmla="*/ 60 w 60"/>
                <a:gd name="T1" fmla="*/ 59 h 59"/>
                <a:gd name="T2" fmla="*/ 0 w 60"/>
                <a:gd name="T3" fmla="*/ 29 h 59"/>
                <a:gd name="T4" fmla="*/ 60 w 60"/>
                <a:gd name="T5" fmla="*/ 0 h 59"/>
                <a:gd name="T6" fmla="*/ 60 w 60"/>
                <a:gd name="T7" fmla="*/ 59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59"/>
                <a:gd name="T14" fmla="*/ 60 w 60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59">
                  <a:moveTo>
                    <a:pt x="60" y="59"/>
                  </a:moveTo>
                  <a:lnTo>
                    <a:pt x="0" y="29"/>
                  </a:lnTo>
                  <a:lnTo>
                    <a:pt x="60" y="0"/>
                  </a:lnTo>
                  <a:lnTo>
                    <a:pt x="60" y="5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77" name="Freeform 75">
              <a:extLst>
                <a:ext uri="{FF2B5EF4-FFF2-40B4-BE49-F238E27FC236}">
                  <a16:creationId xmlns:a16="http://schemas.microsoft.com/office/drawing/2014/main" id="{4F367A3B-45C4-57AD-ACF9-FACE3022F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6" y="3068"/>
              <a:ext cx="60" cy="59"/>
            </a:xfrm>
            <a:custGeom>
              <a:avLst/>
              <a:gdLst>
                <a:gd name="T0" fmla="*/ 60 w 60"/>
                <a:gd name="T1" fmla="*/ 59 h 59"/>
                <a:gd name="T2" fmla="*/ 0 w 60"/>
                <a:gd name="T3" fmla="*/ 29 h 59"/>
                <a:gd name="T4" fmla="*/ 60 w 60"/>
                <a:gd name="T5" fmla="*/ 0 h 59"/>
                <a:gd name="T6" fmla="*/ 60 w 60"/>
                <a:gd name="T7" fmla="*/ 59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"/>
                <a:gd name="T13" fmla="*/ 0 h 59"/>
                <a:gd name="T14" fmla="*/ 60 w 60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" h="59">
                  <a:moveTo>
                    <a:pt x="60" y="59"/>
                  </a:moveTo>
                  <a:lnTo>
                    <a:pt x="0" y="29"/>
                  </a:lnTo>
                  <a:lnTo>
                    <a:pt x="60" y="0"/>
                  </a:lnTo>
                  <a:lnTo>
                    <a:pt x="60" y="59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8" name="Rectangle 76">
              <a:extLst>
                <a:ext uri="{FF2B5EF4-FFF2-40B4-BE49-F238E27FC236}">
                  <a16:creationId xmlns:a16="http://schemas.microsoft.com/office/drawing/2014/main" id="{8F7CBBE3-624F-F129-D26B-3CB19389B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" y="2765"/>
              <a:ext cx="222" cy="149"/>
            </a:xfrm>
            <a:prstGeom prst="rect">
              <a:avLst/>
            </a:prstGeom>
            <a:noFill/>
            <a:ln w="15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79" name="Rectangle 77">
              <a:extLst>
                <a:ext uri="{FF2B5EF4-FFF2-40B4-BE49-F238E27FC236}">
                  <a16:creationId xmlns:a16="http://schemas.microsoft.com/office/drawing/2014/main" id="{5D4C562E-E9C5-7981-E6EC-6CB299E74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1" y="2759"/>
              <a:ext cx="211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80" name="Rectangle 78">
              <a:extLst>
                <a:ext uri="{FF2B5EF4-FFF2-40B4-BE49-F238E27FC236}">
                  <a16:creationId xmlns:a16="http://schemas.microsoft.com/office/drawing/2014/main" id="{6C71EFEC-F13F-BCB1-8890-E458A898B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" y="2763"/>
              <a:ext cx="8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A</a:t>
              </a:r>
              <a:endParaRPr lang="fr-CA" altLang="fr-FR"/>
            </a:p>
          </p:txBody>
        </p:sp>
        <p:sp>
          <p:nvSpPr>
            <p:cNvPr id="17481" name="Rectangle 79">
              <a:extLst>
                <a:ext uri="{FF2B5EF4-FFF2-40B4-BE49-F238E27FC236}">
                  <a16:creationId xmlns:a16="http://schemas.microsoft.com/office/drawing/2014/main" id="{A71996A6-0AA8-8A77-EF06-1D8A6B55B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" y="2763"/>
              <a:ext cx="6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82" name="Rectangle 80">
              <a:extLst>
                <a:ext uri="{FF2B5EF4-FFF2-40B4-BE49-F238E27FC236}">
                  <a16:creationId xmlns:a16="http://schemas.microsoft.com/office/drawing/2014/main" id="{9590E100-DF6F-0A8B-48B1-D6AAA58B9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" y="2765"/>
              <a:ext cx="223" cy="149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83" name="Rectangle 81">
              <a:extLst>
                <a:ext uri="{FF2B5EF4-FFF2-40B4-BE49-F238E27FC236}">
                  <a16:creationId xmlns:a16="http://schemas.microsoft.com/office/drawing/2014/main" id="{FD5797AE-1841-3B4D-CBB2-F99B5BE07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8" y="2759"/>
              <a:ext cx="215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84" name="Rectangle 82">
              <a:extLst>
                <a:ext uri="{FF2B5EF4-FFF2-40B4-BE49-F238E27FC236}">
                  <a16:creationId xmlns:a16="http://schemas.microsoft.com/office/drawing/2014/main" id="{9BF65D80-2568-91F2-5D1B-67E4AFE26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2763"/>
              <a:ext cx="8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A</a:t>
              </a:r>
              <a:endParaRPr lang="fr-CA" altLang="fr-FR"/>
            </a:p>
          </p:txBody>
        </p:sp>
        <p:sp>
          <p:nvSpPr>
            <p:cNvPr id="17485" name="Rectangle 83">
              <a:extLst>
                <a:ext uri="{FF2B5EF4-FFF2-40B4-BE49-F238E27FC236}">
                  <a16:creationId xmlns:a16="http://schemas.microsoft.com/office/drawing/2014/main" id="{C860860B-077A-058D-2160-B0AC25857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8" y="2763"/>
              <a:ext cx="6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2</a:t>
              </a:r>
              <a:endParaRPr lang="fr-CA" altLang="fr-FR"/>
            </a:p>
          </p:txBody>
        </p:sp>
        <p:sp>
          <p:nvSpPr>
            <p:cNvPr id="17486" name="Rectangle 84">
              <a:extLst>
                <a:ext uri="{FF2B5EF4-FFF2-40B4-BE49-F238E27FC236}">
                  <a16:creationId xmlns:a16="http://schemas.microsoft.com/office/drawing/2014/main" id="{22375A5A-8ABB-1C71-D238-BE0607B87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" y="2765"/>
              <a:ext cx="222" cy="149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87" name="Rectangle 85">
              <a:extLst>
                <a:ext uri="{FF2B5EF4-FFF2-40B4-BE49-F238E27FC236}">
                  <a16:creationId xmlns:a16="http://schemas.microsoft.com/office/drawing/2014/main" id="{0C59FFC2-D541-251B-9CAC-162FF1203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" y="2759"/>
              <a:ext cx="214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88" name="Rectangle 86">
              <a:extLst>
                <a:ext uri="{FF2B5EF4-FFF2-40B4-BE49-F238E27FC236}">
                  <a16:creationId xmlns:a16="http://schemas.microsoft.com/office/drawing/2014/main" id="{E1A41FF4-0BD7-DF14-9BEB-0033CAE18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4" y="2763"/>
              <a:ext cx="8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A</a:t>
              </a:r>
              <a:endParaRPr lang="fr-CA" altLang="fr-FR"/>
            </a:p>
          </p:txBody>
        </p:sp>
        <p:sp>
          <p:nvSpPr>
            <p:cNvPr id="17489" name="Rectangle 87">
              <a:extLst>
                <a:ext uri="{FF2B5EF4-FFF2-40B4-BE49-F238E27FC236}">
                  <a16:creationId xmlns:a16="http://schemas.microsoft.com/office/drawing/2014/main" id="{4A68530D-3DE2-33EF-E953-49FFE818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763"/>
              <a:ext cx="6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3</a:t>
              </a:r>
              <a:endParaRPr lang="fr-CA" altLang="fr-FR"/>
            </a:p>
          </p:txBody>
        </p:sp>
        <p:sp>
          <p:nvSpPr>
            <p:cNvPr id="17490" name="Freeform 88">
              <a:extLst>
                <a:ext uri="{FF2B5EF4-FFF2-40B4-BE49-F238E27FC236}">
                  <a16:creationId xmlns:a16="http://schemas.microsoft.com/office/drawing/2014/main" id="{256D166B-FC6E-0695-FF6A-C8D10F1AB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" y="3027"/>
              <a:ext cx="196" cy="178"/>
            </a:xfrm>
            <a:custGeom>
              <a:avLst/>
              <a:gdLst>
                <a:gd name="T0" fmla="*/ 95 w 196"/>
                <a:gd name="T1" fmla="*/ 0 h 178"/>
                <a:gd name="T2" fmla="*/ 196 w 196"/>
                <a:gd name="T3" fmla="*/ 178 h 178"/>
                <a:gd name="T4" fmla="*/ 0 w 196"/>
                <a:gd name="T5" fmla="*/ 178 h 178"/>
                <a:gd name="T6" fmla="*/ 95 w 196"/>
                <a:gd name="T7" fmla="*/ 0 h 1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6"/>
                <a:gd name="T13" fmla="*/ 0 h 178"/>
                <a:gd name="T14" fmla="*/ 196 w 196"/>
                <a:gd name="T15" fmla="*/ 178 h 1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6" h="178">
                  <a:moveTo>
                    <a:pt x="95" y="0"/>
                  </a:moveTo>
                  <a:lnTo>
                    <a:pt x="196" y="178"/>
                  </a:lnTo>
                  <a:lnTo>
                    <a:pt x="0" y="17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E9E9E9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91" name="Line 89">
              <a:extLst>
                <a:ext uri="{FF2B5EF4-FFF2-40B4-BE49-F238E27FC236}">
                  <a16:creationId xmlns:a16="http://schemas.microsoft.com/office/drawing/2014/main" id="{B5FC0B04-B351-1528-2BD8-07EDF2BB39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1" y="2909"/>
              <a:ext cx="1" cy="25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92" name="Rectangle 90">
              <a:extLst>
                <a:ext uri="{FF2B5EF4-FFF2-40B4-BE49-F238E27FC236}">
                  <a16:creationId xmlns:a16="http://schemas.microsoft.com/office/drawing/2014/main" id="{41F1C9EC-47BD-B894-E151-FCFCDD917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5" y="2257"/>
              <a:ext cx="208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493" name="Rectangle 91">
              <a:extLst>
                <a:ext uri="{FF2B5EF4-FFF2-40B4-BE49-F238E27FC236}">
                  <a16:creationId xmlns:a16="http://schemas.microsoft.com/office/drawing/2014/main" id="{102A19F0-0D6C-8A97-DDB2-A1BAD3CEE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2257"/>
              <a:ext cx="6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 i="1">
                  <a:solidFill>
                    <a:srgbClr val="000000"/>
                  </a:solidFill>
                </a:rPr>
                <a:t>x</a:t>
              </a:r>
              <a:endParaRPr lang="fr-CA" altLang="fr-FR"/>
            </a:p>
          </p:txBody>
        </p:sp>
        <p:sp>
          <p:nvSpPr>
            <p:cNvPr id="17494" name="Rectangle 92">
              <a:extLst>
                <a:ext uri="{FF2B5EF4-FFF2-40B4-BE49-F238E27FC236}">
                  <a16:creationId xmlns:a16="http://schemas.microsoft.com/office/drawing/2014/main" id="{DAA5C11D-FC81-7C2A-C72D-C6AF28F24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2257"/>
              <a:ext cx="73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495" name="Line 93">
              <a:extLst>
                <a:ext uri="{FF2B5EF4-FFF2-40B4-BE49-F238E27FC236}">
                  <a16:creationId xmlns:a16="http://schemas.microsoft.com/office/drawing/2014/main" id="{0AEE88A5-299C-E481-399F-F396E61DE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469"/>
              <a:ext cx="1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96" name="Freeform 94">
              <a:extLst>
                <a:ext uri="{FF2B5EF4-FFF2-40B4-BE49-F238E27FC236}">
                  <a16:creationId xmlns:a16="http://schemas.microsoft.com/office/drawing/2014/main" id="{94A8E40E-3C44-8C6B-AAA7-6C48A02D64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2" y="2557"/>
              <a:ext cx="59" cy="59"/>
            </a:xfrm>
            <a:custGeom>
              <a:avLst/>
              <a:gdLst>
                <a:gd name="T0" fmla="*/ 59 w 59"/>
                <a:gd name="T1" fmla="*/ 0 h 59"/>
                <a:gd name="T2" fmla="*/ 30 w 59"/>
                <a:gd name="T3" fmla="*/ 59 h 59"/>
                <a:gd name="T4" fmla="*/ 0 w 59"/>
                <a:gd name="T5" fmla="*/ 0 h 59"/>
                <a:gd name="T6" fmla="*/ 59 w 59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9"/>
                <a:gd name="T14" fmla="*/ 59 w 59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9">
                  <a:moveTo>
                    <a:pt x="59" y="0"/>
                  </a:moveTo>
                  <a:lnTo>
                    <a:pt x="30" y="5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497" name="Freeform 95">
              <a:extLst>
                <a:ext uri="{FF2B5EF4-FFF2-40B4-BE49-F238E27FC236}">
                  <a16:creationId xmlns:a16="http://schemas.microsoft.com/office/drawing/2014/main" id="{30BAE956-C9BC-8DCA-F003-E8DDD2BC3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2" y="2557"/>
              <a:ext cx="59" cy="59"/>
            </a:xfrm>
            <a:custGeom>
              <a:avLst/>
              <a:gdLst>
                <a:gd name="T0" fmla="*/ 59 w 59"/>
                <a:gd name="T1" fmla="*/ 0 h 59"/>
                <a:gd name="T2" fmla="*/ 30 w 59"/>
                <a:gd name="T3" fmla="*/ 59 h 59"/>
                <a:gd name="T4" fmla="*/ 0 w 59"/>
                <a:gd name="T5" fmla="*/ 0 h 59"/>
                <a:gd name="T6" fmla="*/ 59 w 59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9"/>
                <a:gd name="T14" fmla="*/ 59 w 59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9">
                  <a:moveTo>
                    <a:pt x="59" y="0"/>
                  </a:moveTo>
                  <a:lnTo>
                    <a:pt x="30" y="59"/>
                  </a:lnTo>
                  <a:lnTo>
                    <a:pt x="0" y="0"/>
                  </a:lnTo>
                  <a:lnTo>
                    <a:pt x="59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98" name="Line 96">
              <a:extLst>
                <a:ext uri="{FF2B5EF4-FFF2-40B4-BE49-F238E27FC236}">
                  <a16:creationId xmlns:a16="http://schemas.microsoft.com/office/drawing/2014/main" id="{EE57F75F-FCE5-B40F-1B47-A362659CB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2" y="2613"/>
              <a:ext cx="1" cy="62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99" name="Rectangle 97">
              <a:extLst>
                <a:ext uri="{FF2B5EF4-FFF2-40B4-BE49-F238E27FC236}">
                  <a16:creationId xmlns:a16="http://schemas.microsoft.com/office/drawing/2014/main" id="{91C5E538-0726-E5CC-CB86-3BFCB8F2E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5" y="3245"/>
              <a:ext cx="140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00" name="Rectangle 98">
              <a:extLst>
                <a:ext uri="{FF2B5EF4-FFF2-40B4-BE49-F238E27FC236}">
                  <a16:creationId xmlns:a16="http://schemas.microsoft.com/office/drawing/2014/main" id="{F062E36E-FE56-D63B-75DD-3E650D09C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4" y="3249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x</a:t>
              </a:r>
              <a:endParaRPr lang="fr-CA" altLang="fr-FR"/>
            </a:p>
          </p:txBody>
        </p:sp>
        <p:sp>
          <p:nvSpPr>
            <p:cNvPr id="17501" name="Rectangle 99">
              <a:extLst>
                <a:ext uri="{FF2B5EF4-FFF2-40B4-BE49-F238E27FC236}">
                  <a16:creationId xmlns:a16="http://schemas.microsoft.com/office/drawing/2014/main" id="{718B7DED-452E-9601-C231-D25ADFF38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" y="3249"/>
              <a:ext cx="6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17502" name="Freeform 100">
              <a:extLst>
                <a:ext uri="{FF2B5EF4-FFF2-40B4-BE49-F238E27FC236}">
                  <a16:creationId xmlns:a16="http://schemas.microsoft.com/office/drawing/2014/main" id="{173964AE-1BFA-A980-390F-28F8F5B6F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" y="3012"/>
              <a:ext cx="217" cy="194"/>
            </a:xfrm>
            <a:custGeom>
              <a:avLst/>
              <a:gdLst>
                <a:gd name="T0" fmla="*/ 111 w 217"/>
                <a:gd name="T1" fmla="*/ 0 h 194"/>
                <a:gd name="T2" fmla="*/ 217 w 217"/>
                <a:gd name="T3" fmla="*/ 194 h 194"/>
                <a:gd name="T4" fmla="*/ 0 w 217"/>
                <a:gd name="T5" fmla="*/ 194 h 194"/>
                <a:gd name="T6" fmla="*/ 111 w 217"/>
                <a:gd name="T7" fmla="*/ 0 h 1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7"/>
                <a:gd name="T13" fmla="*/ 0 h 194"/>
                <a:gd name="T14" fmla="*/ 217 w 217"/>
                <a:gd name="T15" fmla="*/ 194 h 1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7" h="194">
                  <a:moveTo>
                    <a:pt x="111" y="0"/>
                  </a:moveTo>
                  <a:lnTo>
                    <a:pt x="217" y="194"/>
                  </a:lnTo>
                  <a:lnTo>
                    <a:pt x="0" y="19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555555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17503" name="Line 101">
              <a:extLst>
                <a:ext uri="{FF2B5EF4-FFF2-40B4-BE49-F238E27FC236}">
                  <a16:creationId xmlns:a16="http://schemas.microsoft.com/office/drawing/2014/main" id="{9C2B6F83-59C2-85EA-409A-D540316B0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35" y="2691"/>
              <a:ext cx="1" cy="5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504" name="Line 102">
              <a:extLst>
                <a:ext uri="{FF2B5EF4-FFF2-40B4-BE49-F238E27FC236}">
                  <a16:creationId xmlns:a16="http://schemas.microsoft.com/office/drawing/2014/main" id="{D8269B52-F372-0C73-46E3-10E52CF9E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8" y="2691"/>
              <a:ext cx="36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505" name="Line 103">
              <a:extLst>
                <a:ext uri="{FF2B5EF4-FFF2-40B4-BE49-F238E27FC236}">
                  <a16:creationId xmlns:a16="http://schemas.microsoft.com/office/drawing/2014/main" id="{DEBDACA1-CC46-813C-329B-F4078EAB14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3" y="3206"/>
              <a:ext cx="147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506" name="Rectangle 104">
              <a:extLst>
                <a:ext uri="{FF2B5EF4-FFF2-40B4-BE49-F238E27FC236}">
                  <a16:creationId xmlns:a16="http://schemas.microsoft.com/office/drawing/2014/main" id="{FB772238-2CF4-B088-87FE-128BDA7F0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1" y="3245"/>
              <a:ext cx="127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07" name="Rectangle 105">
              <a:extLst>
                <a:ext uri="{FF2B5EF4-FFF2-40B4-BE49-F238E27FC236}">
                  <a16:creationId xmlns:a16="http://schemas.microsoft.com/office/drawing/2014/main" id="{2B094AA4-52FB-3776-687F-78DBCABF2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3249"/>
              <a:ext cx="7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X</a:t>
              </a:r>
              <a:endParaRPr lang="fr-CA" altLang="fr-FR"/>
            </a:p>
          </p:txBody>
        </p:sp>
        <p:sp>
          <p:nvSpPr>
            <p:cNvPr id="17508" name="Line 106">
              <a:extLst>
                <a:ext uri="{FF2B5EF4-FFF2-40B4-BE49-F238E27FC236}">
                  <a16:creationId xmlns:a16="http://schemas.microsoft.com/office/drawing/2014/main" id="{A8FE1E2B-8385-4943-B44F-8783CDC8B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3099"/>
              <a:ext cx="51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509" name="Rectangle 107">
              <a:extLst>
                <a:ext uri="{FF2B5EF4-FFF2-40B4-BE49-F238E27FC236}">
                  <a16:creationId xmlns:a16="http://schemas.microsoft.com/office/drawing/2014/main" id="{CA1F562D-41B3-0334-ABC8-D24112FCB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" y="3367"/>
              <a:ext cx="90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10" name="Rectangle 108">
              <a:extLst>
                <a:ext uri="{FF2B5EF4-FFF2-40B4-BE49-F238E27FC236}">
                  <a16:creationId xmlns:a16="http://schemas.microsoft.com/office/drawing/2014/main" id="{99850400-9185-7B39-417D-D2F9CCC39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3367"/>
              <a:ext cx="8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  <a:latin typeface="Symbol" panose="05050102010706020507" pitchFamily="18" charset="2"/>
                </a:rPr>
                <a:t>m</a:t>
              </a:r>
              <a:endParaRPr lang="fr-CA" altLang="fr-FR"/>
            </a:p>
          </p:txBody>
        </p:sp>
        <p:sp>
          <p:nvSpPr>
            <p:cNvPr id="17511" name="Rectangle 109">
              <a:extLst>
                <a:ext uri="{FF2B5EF4-FFF2-40B4-BE49-F238E27FC236}">
                  <a16:creationId xmlns:a16="http://schemas.microsoft.com/office/drawing/2014/main" id="{7668D294-6D3D-68F3-E02E-BB123D323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1" y="3471"/>
              <a:ext cx="12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6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17512" name="Rectangle 110">
              <a:extLst>
                <a:ext uri="{FF2B5EF4-FFF2-40B4-BE49-F238E27FC236}">
                  <a16:creationId xmlns:a16="http://schemas.microsoft.com/office/drawing/2014/main" id="{F824C090-A245-1D4A-1541-2A95F7FAA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" y="3442"/>
              <a:ext cx="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(</a:t>
              </a:r>
              <a:endParaRPr lang="fr-CA" altLang="fr-FR"/>
            </a:p>
          </p:txBody>
        </p:sp>
        <p:sp>
          <p:nvSpPr>
            <p:cNvPr id="17513" name="Rectangle 111">
              <a:extLst>
                <a:ext uri="{FF2B5EF4-FFF2-40B4-BE49-F238E27FC236}">
                  <a16:creationId xmlns:a16="http://schemas.microsoft.com/office/drawing/2014/main" id="{1537EF05-389E-FC0F-7002-636E00919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" y="3442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x</a:t>
              </a:r>
              <a:endParaRPr lang="fr-CA" altLang="fr-FR"/>
            </a:p>
          </p:txBody>
        </p:sp>
        <p:sp>
          <p:nvSpPr>
            <p:cNvPr id="17514" name="Rectangle 112">
              <a:extLst>
                <a:ext uri="{FF2B5EF4-FFF2-40B4-BE49-F238E27FC236}">
                  <a16:creationId xmlns:a16="http://schemas.microsoft.com/office/drawing/2014/main" id="{34DDC272-1FCA-9403-B860-42D921045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3442"/>
              <a:ext cx="1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 = </a:t>
              </a:r>
              <a:endParaRPr lang="fr-CA" altLang="fr-FR"/>
            </a:p>
          </p:txBody>
        </p:sp>
        <p:sp>
          <p:nvSpPr>
            <p:cNvPr id="17515" name="Rectangle 113">
              <a:extLst>
                <a:ext uri="{FF2B5EF4-FFF2-40B4-BE49-F238E27FC236}">
                  <a16:creationId xmlns:a16="http://schemas.microsoft.com/office/drawing/2014/main" id="{2BAD05B2-F61A-756E-09C9-D762F2E2A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" y="3442"/>
              <a:ext cx="7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A</a:t>
              </a:r>
              <a:endParaRPr lang="fr-CA" altLang="fr-FR"/>
            </a:p>
          </p:txBody>
        </p:sp>
        <p:sp>
          <p:nvSpPr>
            <p:cNvPr id="17516" name="Rectangle 114">
              <a:extLst>
                <a:ext uri="{FF2B5EF4-FFF2-40B4-BE49-F238E27FC236}">
                  <a16:creationId xmlns:a16="http://schemas.microsoft.com/office/drawing/2014/main" id="{53D3E9B2-6704-A2D3-A743-C72237FB9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3442"/>
              <a:ext cx="10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1)</a:t>
              </a:r>
              <a:endParaRPr lang="fr-CA" altLang="fr-FR"/>
            </a:p>
          </p:txBody>
        </p:sp>
        <p:sp>
          <p:nvSpPr>
            <p:cNvPr id="17517" name="Rectangle 115">
              <a:extLst>
                <a:ext uri="{FF2B5EF4-FFF2-40B4-BE49-F238E27FC236}">
                  <a16:creationId xmlns:a16="http://schemas.microsoft.com/office/drawing/2014/main" id="{B20A2F89-A7C5-4CDE-EC53-1F95A5632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4" y="3381"/>
              <a:ext cx="33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 = 0.5</a:t>
              </a:r>
              <a:endParaRPr lang="fr-CA" altLang="fr-FR"/>
            </a:p>
          </p:txBody>
        </p:sp>
        <p:sp>
          <p:nvSpPr>
            <p:cNvPr id="17518" name="Rectangle 116">
              <a:extLst>
                <a:ext uri="{FF2B5EF4-FFF2-40B4-BE49-F238E27FC236}">
                  <a16:creationId xmlns:a16="http://schemas.microsoft.com/office/drawing/2014/main" id="{729FD66B-FCB2-589B-6018-546783271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" y="3551"/>
              <a:ext cx="905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19" name="Rectangle 117">
              <a:extLst>
                <a:ext uri="{FF2B5EF4-FFF2-40B4-BE49-F238E27FC236}">
                  <a16:creationId xmlns:a16="http://schemas.microsoft.com/office/drawing/2014/main" id="{8AEA56EB-A145-2F6C-A91D-8187B382C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3551"/>
              <a:ext cx="8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  <a:latin typeface="Symbol" panose="05050102010706020507" pitchFamily="18" charset="2"/>
                </a:rPr>
                <a:t>m</a:t>
              </a:r>
              <a:endParaRPr lang="fr-CA" altLang="fr-FR"/>
            </a:p>
          </p:txBody>
        </p:sp>
        <p:sp>
          <p:nvSpPr>
            <p:cNvPr id="17520" name="Rectangle 118">
              <a:extLst>
                <a:ext uri="{FF2B5EF4-FFF2-40B4-BE49-F238E27FC236}">
                  <a16:creationId xmlns:a16="http://schemas.microsoft.com/office/drawing/2014/main" id="{0803D188-1F90-6E16-CBFB-8860FBA9B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1" y="3655"/>
              <a:ext cx="12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6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17521" name="Rectangle 119">
              <a:extLst>
                <a:ext uri="{FF2B5EF4-FFF2-40B4-BE49-F238E27FC236}">
                  <a16:creationId xmlns:a16="http://schemas.microsoft.com/office/drawing/2014/main" id="{A0B5E3FD-0D40-C3DB-23FA-A23F7BD6C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" y="3626"/>
              <a:ext cx="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(</a:t>
              </a:r>
              <a:endParaRPr lang="fr-CA" altLang="fr-FR"/>
            </a:p>
          </p:txBody>
        </p:sp>
        <p:sp>
          <p:nvSpPr>
            <p:cNvPr id="17522" name="Rectangle 120">
              <a:extLst>
                <a:ext uri="{FF2B5EF4-FFF2-40B4-BE49-F238E27FC236}">
                  <a16:creationId xmlns:a16="http://schemas.microsoft.com/office/drawing/2014/main" id="{526AE3F9-4303-56FF-0134-67F6AF804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" y="3626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x</a:t>
              </a:r>
              <a:endParaRPr lang="fr-CA" altLang="fr-FR"/>
            </a:p>
          </p:txBody>
        </p:sp>
        <p:sp>
          <p:nvSpPr>
            <p:cNvPr id="17523" name="Rectangle 121">
              <a:extLst>
                <a:ext uri="{FF2B5EF4-FFF2-40B4-BE49-F238E27FC236}">
                  <a16:creationId xmlns:a16="http://schemas.microsoft.com/office/drawing/2014/main" id="{CF27F8C1-6E7E-83F8-AC82-186E8DC2B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3626"/>
              <a:ext cx="1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 = </a:t>
              </a:r>
              <a:endParaRPr lang="fr-CA" altLang="fr-FR"/>
            </a:p>
          </p:txBody>
        </p:sp>
        <p:sp>
          <p:nvSpPr>
            <p:cNvPr id="17524" name="Rectangle 122">
              <a:extLst>
                <a:ext uri="{FF2B5EF4-FFF2-40B4-BE49-F238E27FC236}">
                  <a16:creationId xmlns:a16="http://schemas.microsoft.com/office/drawing/2014/main" id="{B743B001-AA13-8834-93BB-6D2AC135E2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" y="3626"/>
              <a:ext cx="7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A</a:t>
              </a:r>
              <a:endParaRPr lang="fr-CA" altLang="fr-FR"/>
            </a:p>
          </p:txBody>
        </p:sp>
        <p:sp>
          <p:nvSpPr>
            <p:cNvPr id="17525" name="Rectangle 123">
              <a:extLst>
                <a:ext uri="{FF2B5EF4-FFF2-40B4-BE49-F238E27FC236}">
                  <a16:creationId xmlns:a16="http://schemas.microsoft.com/office/drawing/2014/main" id="{24C3DD21-6F93-C73B-C419-F1F07FD69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3626"/>
              <a:ext cx="10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2)</a:t>
              </a:r>
              <a:endParaRPr lang="fr-CA" altLang="fr-FR"/>
            </a:p>
          </p:txBody>
        </p:sp>
        <p:sp>
          <p:nvSpPr>
            <p:cNvPr id="17526" name="Rectangle 124">
              <a:extLst>
                <a:ext uri="{FF2B5EF4-FFF2-40B4-BE49-F238E27FC236}">
                  <a16:creationId xmlns:a16="http://schemas.microsoft.com/office/drawing/2014/main" id="{80F2516B-6870-0D6B-6958-5C638484B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4" y="3565"/>
              <a:ext cx="33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 = 0.2</a:t>
              </a:r>
              <a:endParaRPr lang="fr-CA" altLang="fr-FR"/>
            </a:p>
          </p:txBody>
        </p:sp>
        <p:sp>
          <p:nvSpPr>
            <p:cNvPr id="17527" name="Rectangle 125">
              <a:extLst>
                <a:ext uri="{FF2B5EF4-FFF2-40B4-BE49-F238E27FC236}">
                  <a16:creationId xmlns:a16="http://schemas.microsoft.com/office/drawing/2014/main" id="{70204771-6035-85AD-6F25-A7E368713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3" y="3367"/>
              <a:ext cx="90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28" name="Rectangle 126">
              <a:extLst>
                <a:ext uri="{FF2B5EF4-FFF2-40B4-BE49-F238E27FC236}">
                  <a16:creationId xmlns:a16="http://schemas.microsoft.com/office/drawing/2014/main" id="{E36ABA02-8378-A254-57AA-FE18A9B6D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3365"/>
              <a:ext cx="8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  <a:latin typeface="Symbol" panose="05050102010706020507" pitchFamily="18" charset="2"/>
                </a:rPr>
                <a:t>m</a:t>
              </a:r>
              <a:endParaRPr lang="fr-CA" altLang="fr-FR"/>
            </a:p>
          </p:txBody>
        </p:sp>
        <p:sp>
          <p:nvSpPr>
            <p:cNvPr id="17529" name="Rectangle 127">
              <a:extLst>
                <a:ext uri="{FF2B5EF4-FFF2-40B4-BE49-F238E27FC236}">
                  <a16:creationId xmlns:a16="http://schemas.microsoft.com/office/drawing/2014/main" id="{B276623E-7E6F-9561-AE80-B2FB281ED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" y="3470"/>
              <a:ext cx="12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6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17530" name="Rectangle 128">
              <a:extLst>
                <a:ext uri="{FF2B5EF4-FFF2-40B4-BE49-F238E27FC236}">
                  <a16:creationId xmlns:a16="http://schemas.microsoft.com/office/drawing/2014/main" id="{1BFCE0A5-3B93-3200-6D52-2F96E8A83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5" y="3440"/>
              <a:ext cx="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(</a:t>
              </a:r>
              <a:endParaRPr lang="fr-CA" altLang="fr-FR"/>
            </a:p>
          </p:txBody>
        </p:sp>
        <p:sp>
          <p:nvSpPr>
            <p:cNvPr id="17531" name="Rectangle 129">
              <a:extLst>
                <a:ext uri="{FF2B5EF4-FFF2-40B4-BE49-F238E27FC236}">
                  <a16:creationId xmlns:a16="http://schemas.microsoft.com/office/drawing/2014/main" id="{99AC1E94-7919-A5D1-255E-6EF639703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3440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y</a:t>
              </a:r>
              <a:endParaRPr lang="fr-CA" altLang="fr-FR"/>
            </a:p>
          </p:txBody>
        </p:sp>
        <p:sp>
          <p:nvSpPr>
            <p:cNvPr id="17532" name="Rectangle 130">
              <a:extLst>
                <a:ext uri="{FF2B5EF4-FFF2-40B4-BE49-F238E27FC236}">
                  <a16:creationId xmlns:a16="http://schemas.microsoft.com/office/drawing/2014/main" id="{5B2C9C79-0F6D-892A-FD7E-BA25433DC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" y="3440"/>
              <a:ext cx="1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 = </a:t>
              </a:r>
              <a:endParaRPr lang="fr-CA" altLang="fr-FR"/>
            </a:p>
          </p:txBody>
        </p:sp>
        <p:sp>
          <p:nvSpPr>
            <p:cNvPr id="17533" name="Rectangle 131">
              <a:extLst>
                <a:ext uri="{FF2B5EF4-FFF2-40B4-BE49-F238E27FC236}">
                  <a16:creationId xmlns:a16="http://schemas.microsoft.com/office/drawing/2014/main" id="{DBFECDCD-60C7-3838-8BD2-25773CF35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3440"/>
              <a:ext cx="7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B</a:t>
              </a:r>
              <a:endParaRPr lang="fr-CA" altLang="fr-FR"/>
            </a:p>
          </p:txBody>
        </p:sp>
        <p:sp>
          <p:nvSpPr>
            <p:cNvPr id="17534" name="Rectangle 132">
              <a:extLst>
                <a:ext uri="{FF2B5EF4-FFF2-40B4-BE49-F238E27FC236}">
                  <a16:creationId xmlns:a16="http://schemas.microsoft.com/office/drawing/2014/main" id="{DE4BC01C-CDF4-FC3F-48AB-F9A5CC6F0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0" y="3440"/>
              <a:ext cx="10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1)</a:t>
              </a:r>
              <a:endParaRPr lang="fr-CA" altLang="fr-FR"/>
            </a:p>
          </p:txBody>
        </p:sp>
        <p:sp>
          <p:nvSpPr>
            <p:cNvPr id="17535" name="Rectangle 133">
              <a:extLst>
                <a:ext uri="{FF2B5EF4-FFF2-40B4-BE49-F238E27FC236}">
                  <a16:creationId xmlns:a16="http://schemas.microsoft.com/office/drawing/2014/main" id="{7191B1DB-9919-0B2F-8122-4F5A42AAA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3380"/>
              <a:ext cx="33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 = 0.1</a:t>
              </a:r>
              <a:endParaRPr lang="fr-CA" altLang="fr-FR"/>
            </a:p>
          </p:txBody>
        </p:sp>
        <p:sp>
          <p:nvSpPr>
            <p:cNvPr id="17536" name="Rectangle 134">
              <a:extLst>
                <a:ext uri="{FF2B5EF4-FFF2-40B4-BE49-F238E27FC236}">
                  <a16:creationId xmlns:a16="http://schemas.microsoft.com/office/drawing/2014/main" id="{3C88C006-B257-14F6-1595-8268D8906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3" y="3551"/>
              <a:ext cx="904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17537" name="Rectangle 135">
              <a:extLst>
                <a:ext uri="{FF2B5EF4-FFF2-40B4-BE49-F238E27FC236}">
                  <a16:creationId xmlns:a16="http://schemas.microsoft.com/office/drawing/2014/main" id="{98D62741-D25C-7DAE-A962-091957C30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3549"/>
              <a:ext cx="84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  <a:latin typeface="Symbol" panose="05050102010706020507" pitchFamily="18" charset="2"/>
                </a:rPr>
                <a:t>m</a:t>
              </a:r>
              <a:endParaRPr lang="fr-CA" altLang="fr-FR"/>
            </a:p>
          </p:txBody>
        </p:sp>
        <p:sp>
          <p:nvSpPr>
            <p:cNvPr id="17538" name="Rectangle 136">
              <a:extLst>
                <a:ext uri="{FF2B5EF4-FFF2-40B4-BE49-F238E27FC236}">
                  <a16:creationId xmlns:a16="http://schemas.microsoft.com/office/drawing/2014/main" id="{9738E873-6188-2DDC-EFFC-819B81583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" y="3654"/>
              <a:ext cx="12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6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17539" name="Rectangle 137">
              <a:extLst>
                <a:ext uri="{FF2B5EF4-FFF2-40B4-BE49-F238E27FC236}">
                  <a16:creationId xmlns:a16="http://schemas.microsoft.com/office/drawing/2014/main" id="{4073816B-04F0-DA21-CD0F-37FF8B43B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5" y="3624"/>
              <a:ext cx="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(</a:t>
              </a:r>
              <a:endParaRPr lang="fr-CA" altLang="fr-FR"/>
            </a:p>
          </p:txBody>
        </p:sp>
        <p:sp>
          <p:nvSpPr>
            <p:cNvPr id="17540" name="Rectangle 138">
              <a:extLst>
                <a:ext uri="{FF2B5EF4-FFF2-40B4-BE49-F238E27FC236}">
                  <a16:creationId xmlns:a16="http://schemas.microsoft.com/office/drawing/2014/main" id="{8D114289-A980-AF07-0BE8-21DE1FA3B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3624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y</a:t>
              </a:r>
              <a:endParaRPr lang="fr-CA" altLang="fr-FR"/>
            </a:p>
          </p:txBody>
        </p:sp>
        <p:sp>
          <p:nvSpPr>
            <p:cNvPr id="17541" name="Rectangle 139">
              <a:extLst>
                <a:ext uri="{FF2B5EF4-FFF2-40B4-BE49-F238E27FC236}">
                  <a16:creationId xmlns:a16="http://schemas.microsoft.com/office/drawing/2014/main" id="{64F1ED59-2DD0-FB0B-782F-4E6E2946D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" y="3624"/>
              <a:ext cx="1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 = </a:t>
              </a:r>
              <a:endParaRPr lang="fr-CA" altLang="fr-FR"/>
            </a:p>
          </p:txBody>
        </p:sp>
        <p:sp>
          <p:nvSpPr>
            <p:cNvPr id="17542" name="Rectangle 140">
              <a:extLst>
                <a:ext uri="{FF2B5EF4-FFF2-40B4-BE49-F238E27FC236}">
                  <a16:creationId xmlns:a16="http://schemas.microsoft.com/office/drawing/2014/main" id="{245E6C49-5D08-3300-5AAC-8AD2E0BAC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3624"/>
              <a:ext cx="7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 i="1">
                  <a:solidFill>
                    <a:srgbClr val="000000"/>
                  </a:solidFill>
                </a:rPr>
                <a:t>B</a:t>
              </a:r>
              <a:endParaRPr lang="fr-CA" altLang="fr-FR"/>
            </a:p>
          </p:txBody>
        </p:sp>
        <p:sp>
          <p:nvSpPr>
            <p:cNvPr id="17543" name="Rectangle 141">
              <a:extLst>
                <a:ext uri="{FF2B5EF4-FFF2-40B4-BE49-F238E27FC236}">
                  <a16:creationId xmlns:a16="http://schemas.microsoft.com/office/drawing/2014/main" id="{E708CB7C-0D3D-1DAC-44FF-50DCD1D07B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0" y="3624"/>
              <a:ext cx="10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500" b="0">
                  <a:solidFill>
                    <a:srgbClr val="000000"/>
                  </a:solidFill>
                </a:rPr>
                <a:t>2)</a:t>
              </a:r>
              <a:endParaRPr lang="fr-CA" altLang="fr-FR"/>
            </a:p>
          </p:txBody>
        </p:sp>
        <p:sp>
          <p:nvSpPr>
            <p:cNvPr id="17544" name="Rectangle 142">
              <a:extLst>
                <a:ext uri="{FF2B5EF4-FFF2-40B4-BE49-F238E27FC236}">
                  <a16:creationId xmlns:a16="http://schemas.microsoft.com/office/drawing/2014/main" id="{47BA16AA-4787-4DF5-6548-A75E075FC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3564"/>
              <a:ext cx="336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800" b="0">
                  <a:solidFill>
                    <a:srgbClr val="000000"/>
                  </a:solidFill>
                </a:rPr>
                <a:t> = 0.7</a:t>
              </a:r>
              <a:endParaRPr lang="fr-CA" altLang="fr-FR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A07D5119-470F-1656-39C7-765EC2410B30}"/>
              </a:ext>
            </a:extLst>
          </p:cNvPr>
          <p:cNvSpPr txBox="1"/>
          <p:nvPr/>
        </p:nvSpPr>
        <p:spPr>
          <a:xfrm>
            <a:off x="1055440" y="692696"/>
            <a:ext cx="9793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380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r>
              <a:rPr lang="fr-CA" b="0" dirty="0" err="1"/>
              <a:t>Flouïfication</a:t>
            </a:r>
            <a:r>
              <a:rPr lang="fr-CA" b="0" dirty="0"/>
              <a:t> des entrées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82ADB0D-A8AD-1393-B1C6-245BDD519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628800"/>
            <a:ext cx="10081120" cy="43204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Trois étapes :</a:t>
            </a:r>
          </a:p>
          <a:p>
            <a:pPr marL="987425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eriod"/>
              <a:defRPr/>
            </a:pPr>
            <a:r>
              <a:rPr lang="fr-CA" sz="2600" b="0" dirty="0">
                <a:latin typeface="+mn-lt"/>
              </a:rPr>
              <a:t>On applique aux antécédents des règles floues les entrées </a:t>
            </a:r>
            <a:r>
              <a:rPr lang="fr-CA" sz="2600" b="0" dirty="0" err="1">
                <a:latin typeface="+mn-lt"/>
              </a:rPr>
              <a:t>flouïfiées</a:t>
            </a:r>
            <a:r>
              <a:rPr lang="fr-CA" sz="2600" b="0" dirty="0">
                <a:latin typeface="+mn-lt"/>
              </a:rPr>
              <a:t> </a:t>
            </a:r>
          </a:p>
          <a:p>
            <a:pPr marL="1535113" lvl="1" indent="-457200">
              <a:spcBef>
                <a:spcPct val="20000"/>
              </a:spcBef>
              <a:buClr>
                <a:schemeClr val="tx2"/>
              </a:buClr>
              <a:defRPr/>
            </a:pPr>
            <a:r>
              <a:rPr lang="fr-CA" sz="2600" b="0" dirty="0">
                <a:latin typeface="+mn-lt"/>
                <a:sym typeface="Symbol" pitchFamily="18" charset="2"/>
              </a:rPr>
              <a:t></a:t>
            </a:r>
            <a:r>
              <a:rPr lang="fr-CA" sz="2600" b="0" baseline="-25000" dirty="0">
                <a:latin typeface="+mn-lt"/>
              </a:rPr>
              <a:t>(</a:t>
            </a:r>
            <a:r>
              <a:rPr lang="fr-CA" sz="2600" b="0" i="1" baseline="-25000" dirty="0">
                <a:latin typeface="+mn-lt"/>
              </a:rPr>
              <a:t>x</a:t>
            </a:r>
            <a:r>
              <a:rPr lang="fr-CA" sz="2600" b="0" baseline="-25000" dirty="0">
                <a:latin typeface="+mn-lt"/>
              </a:rPr>
              <a:t>=</a:t>
            </a:r>
            <a:r>
              <a:rPr lang="fr-CA" sz="2600" b="0" i="1" baseline="-25000" dirty="0">
                <a:latin typeface="+mn-lt"/>
              </a:rPr>
              <a:t>A</a:t>
            </a:r>
            <a:r>
              <a:rPr lang="fr-CA" sz="2600" b="0" baseline="-25000" dirty="0">
                <a:latin typeface="+mn-lt"/>
              </a:rPr>
              <a:t>1)</a:t>
            </a:r>
            <a:r>
              <a:rPr lang="fr-CA" sz="2600" b="0" dirty="0">
                <a:latin typeface="+mn-lt"/>
              </a:rPr>
              <a:t> = 0.5, </a:t>
            </a:r>
            <a:r>
              <a:rPr lang="fr-CA" sz="2600" b="0" dirty="0">
                <a:latin typeface="+mn-lt"/>
                <a:sym typeface="Symbol" pitchFamily="18" charset="2"/>
              </a:rPr>
              <a:t></a:t>
            </a:r>
            <a:r>
              <a:rPr lang="fr-CA" sz="2600" b="0" baseline="-25000" dirty="0">
                <a:latin typeface="+mn-lt"/>
              </a:rPr>
              <a:t>(</a:t>
            </a:r>
            <a:r>
              <a:rPr lang="fr-CA" sz="2600" b="0" i="1" baseline="-25000" dirty="0">
                <a:latin typeface="+mn-lt"/>
              </a:rPr>
              <a:t>x</a:t>
            </a:r>
            <a:r>
              <a:rPr lang="fr-CA" sz="2600" b="0" baseline="-25000" dirty="0">
                <a:latin typeface="+mn-lt"/>
              </a:rPr>
              <a:t>=</a:t>
            </a:r>
            <a:r>
              <a:rPr lang="fr-CA" sz="2600" b="0" i="1" baseline="-25000" dirty="0">
                <a:latin typeface="+mn-lt"/>
              </a:rPr>
              <a:t>A</a:t>
            </a:r>
            <a:r>
              <a:rPr lang="fr-CA" sz="2600" b="0" baseline="-25000" dirty="0">
                <a:latin typeface="+mn-lt"/>
              </a:rPr>
              <a:t>2)</a:t>
            </a:r>
            <a:r>
              <a:rPr lang="fr-CA" sz="2600" b="0" dirty="0">
                <a:latin typeface="+mn-lt"/>
              </a:rPr>
              <a:t> = 0.2, </a:t>
            </a:r>
            <a:r>
              <a:rPr lang="fr-CA" sz="2600" b="0" dirty="0">
                <a:latin typeface="+mn-lt"/>
                <a:sym typeface="Symbol" pitchFamily="18" charset="2"/>
              </a:rPr>
              <a:t></a:t>
            </a:r>
            <a:r>
              <a:rPr lang="fr-CA" sz="2600" b="0" baseline="-25000" dirty="0">
                <a:latin typeface="+mn-lt"/>
              </a:rPr>
              <a:t>(</a:t>
            </a:r>
            <a:r>
              <a:rPr lang="fr-CA" sz="2600" b="0" i="1" baseline="-25000" dirty="0">
                <a:latin typeface="+mn-lt"/>
              </a:rPr>
              <a:t>x</a:t>
            </a:r>
            <a:r>
              <a:rPr lang="fr-CA" sz="2600" b="0" baseline="-25000" dirty="0">
                <a:latin typeface="+mn-lt"/>
              </a:rPr>
              <a:t>=</a:t>
            </a:r>
            <a:r>
              <a:rPr lang="fr-CA" sz="2600" b="0" i="1" baseline="-25000" dirty="0">
                <a:latin typeface="+mn-lt"/>
              </a:rPr>
              <a:t>A3</a:t>
            </a:r>
            <a:r>
              <a:rPr lang="fr-CA" sz="2600" b="0" baseline="-25000" dirty="0">
                <a:latin typeface="+mn-lt"/>
              </a:rPr>
              <a:t>)</a:t>
            </a:r>
            <a:r>
              <a:rPr lang="fr-CA" sz="2600" b="0" dirty="0">
                <a:latin typeface="+mn-lt"/>
              </a:rPr>
              <a:t> = 0</a:t>
            </a:r>
          </a:p>
          <a:p>
            <a:pPr marL="1535113" lvl="1" indent="-457200">
              <a:spcBef>
                <a:spcPct val="20000"/>
              </a:spcBef>
              <a:buClr>
                <a:schemeClr val="tx2"/>
              </a:buClr>
              <a:defRPr/>
            </a:pPr>
            <a:r>
              <a:rPr lang="fr-CA" sz="2600" b="0" dirty="0">
                <a:latin typeface="+mn-lt"/>
                <a:sym typeface="Symbol" pitchFamily="18" charset="2"/>
              </a:rPr>
              <a:t></a:t>
            </a:r>
            <a:r>
              <a:rPr lang="fr-CA" sz="2600" b="0" dirty="0">
                <a:latin typeface="+mn-lt"/>
              </a:rPr>
              <a:t>(</a:t>
            </a:r>
            <a:r>
              <a:rPr lang="fr-CA" sz="2600" b="0" i="1" baseline="-25000" dirty="0">
                <a:latin typeface="+mn-lt"/>
              </a:rPr>
              <a:t>y</a:t>
            </a:r>
            <a:r>
              <a:rPr lang="fr-CA" sz="2600" b="0" baseline="-25000" dirty="0">
                <a:latin typeface="+mn-lt"/>
              </a:rPr>
              <a:t>=</a:t>
            </a:r>
            <a:r>
              <a:rPr lang="fr-CA" sz="2600" b="0" i="1" baseline="-25000" dirty="0">
                <a:latin typeface="+mn-lt"/>
              </a:rPr>
              <a:t>B</a:t>
            </a:r>
            <a:r>
              <a:rPr lang="fr-CA" sz="2600" b="0" baseline="-25000" dirty="0">
                <a:latin typeface="+mn-lt"/>
              </a:rPr>
              <a:t>1</a:t>
            </a:r>
            <a:r>
              <a:rPr lang="fr-CA" sz="2600" b="0" dirty="0">
                <a:latin typeface="+mn-lt"/>
              </a:rPr>
              <a:t>) = 0.1,</a:t>
            </a:r>
            <a:r>
              <a:rPr lang="fr-CA" sz="2600" b="0" dirty="0">
                <a:latin typeface="+mn-lt"/>
                <a:sym typeface="Symbol" pitchFamily="18" charset="2"/>
              </a:rPr>
              <a:t> </a:t>
            </a:r>
            <a:r>
              <a:rPr lang="fr-CA" sz="2600" b="0" baseline="-25000" dirty="0">
                <a:latin typeface="+mn-lt"/>
              </a:rPr>
              <a:t>(</a:t>
            </a:r>
            <a:r>
              <a:rPr lang="fr-CA" sz="2600" b="0" i="1" baseline="-25000" dirty="0">
                <a:latin typeface="+mn-lt"/>
              </a:rPr>
              <a:t>y</a:t>
            </a:r>
            <a:r>
              <a:rPr lang="fr-CA" sz="2600" b="0" baseline="-25000" dirty="0">
                <a:latin typeface="+mn-lt"/>
              </a:rPr>
              <a:t>=</a:t>
            </a:r>
            <a:r>
              <a:rPr lang="fr-CA" sz="2600" b="0" i="1" baseline="-25000" dirty="0">
                <a:latin typeface="+mn-lt"/>
              </a:rPr>
              <a:t>B</a:t>
            </a:r>
            <a:r>
              <a:rPr lang="fr-CA" sz="2600" b="0" baseline="-25000" dirty="0">
                <a:latin typeface="+mn-lt"/>
              </a:rPr>
              <a:t>2)</a:t>
            </a:r>
            <a:r>
              <a:rPr lang="fr-CA" sz="2600" b="0" dirty="0">
                <a:latin typeface="+mn-lt"/>
              </a:rPr>
              <a:t> = 0.7</a:t>
            </a:r>
          </a:p>
          <a:p>
            <a:pPr marL="898525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eriod" startAt="2"/>
              <a:defRPr/>
            </a:pPr>
            <a:r>
              <a:rPr lang="fr-CA" sz="2600" b="0" dirty="0">
                <a:latin typeface="+mn-lt"/>
              </a:rPr>
              <a:t>Si l’une de règles possède des antécédents multiples, les opérateurs flous AND ou OR sont utilisés pour obtenir le résultat final de l’évaluation.  </a:t>
            </a:r>
          </a:p>
          <a:p>
            <a:pPr marL="898525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eriod" startAt="2"/>
              <a:defRPr/>
            </a:pPr>
            <a:r>
              <a:rPr lang="fr-CA" sz="2600" b="0" dirty="0">
                <a:latin typeface="+mn-lt"/>
              </a:rPr>
              <a:t>Chaque résultat est associé à la fonction d’appartenance du conséquent correspondant.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9DC2009-5186-63BC-6B91-6CBAF2A2E134}"/>
              </a:ext>
            </a:extLst>
          </p:cNvPr>
          <p:cNvSpPr txBox="1"/>
          <p:nvPr/>
        </p:nvSpPr>
        <p:spPr>
          <a:xfrm>
            <a:off x="1055440" y="692696"/>
            <a:ext cx="1008112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CA"/>
            </a:defPPr>
            <a:lvl1pPr eaLnBrk="1" hangingPunct="1">
              <a:defRPr sz="3800" b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r>
              <a:rPr lang="fr-CA" dirty="0"/>
              <a:t>Évaluation des règles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4F5BB8B-7389-AA42-663C-4B152EA00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700808"/>
            <a:ext cx="10081120" cy="48893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442913" indent="-442913"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CA" sz="2600" b="0" dirty="0">
                <a:latin typeface="+mn-lt"/>
              </a:rPr>
              <a:t>Pour évaluer la disjonction des antécédents d’une règle, on utiliser l’opération floue 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OR</a:t>
            </a:r>
            <a:r>
              <a:rPr lang="fr-CA" sz="2600" b="0" dirty="0">
                <a:latin typeface="+mn-lt"/>
              </a:rPr>
              <a:t>, typiquement implémentée par l’opération 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union</a:t>
            </a:r>
            <a:r>
              <a:rPr lang="fr-CA" sz="2600" b="0" dirty="0">
                <a:latin typeface="+mn-lt"/>
              </a:rPr>
              <a:t>:</a:t>
            </a:r>
          </a:p>
          <a:p>
            <a:pPr marL="808038" indent="-442913">
              <a:spcBef>
                <a:spcPct val="20000"/>
              </a:spcBef>
              <a:spcAft>
                <a:spcPct val="20000"/>
              </a:spcAft>
              <a:defRPr/>
            </a:pPr>
            <a:r>
              <a:rPr lang="fr-CA" sz="2600" b="0" dirty="0">
                <a:latin typeface="+mn-lt"/>
              </a:rPr>
              <a:t>			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A</a:t>
            </a:r>
            <a:r>
              <a:rPr lang="fr-CA" sz="2600" baseline="-25000" dirty="0">
                <a:solidFill>
                  <a:schemeClr val="tx2"/>
                </a:solidFill>
                <a:latin typeface="+mn-lt"/>
                <a:sym typeface="Symbol" pitchFamily="18" charset="2"/>
              </a:rPr>
              <a:t>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B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 = 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max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 [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A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), 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B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)]</a:t>
            </a:r>
          </a:p>
          <a:p>
            <a:pPr marL="449263" indent="-442913" algn="just"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fr-CA" sz="2600" b="0" dirty="0">
                <a:latin typeface="+mn-lt"/>
              </a:rPr>
              <a:t>De manière similaire, la conjonction des antécédents d’une règle est évaluée à l’aide de l’opération floue 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AND, </a:t>
            </a:r>
            <a:r>
              <a:rPr lang="fr-CA" sz="2600" b="0" dirty="0">
                <a:latin typeface="+mn-lt"/>
              </a:rPr>
              <a:t>typiquement l’opération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 d’intersection</a:t>
            </a:r>
            <a:r>
              <a:rPr lang="fr-CA" sz="2600" b="0" dirty="0">
                <a:latin typeface="+mn-lt"/>
              </a:rPr>
              <a:t>:</a:t>
            </a:r>
          </a:p>
          <a:p>
            <a:pPr marL="808038" indent="-442913" algn="just">
              <a:spcBef>
                <a:spcPct val="20000"/>
              </a:spcBef>
              <a:defRPr/>
            </a:pPr>
            <a:r>
              <a:rPr lang="fr-CA" sz="2600" b="0" dirty="0">
                <a:latin typeface="+mn-lt"/>
              </a:rPr>
              <a:t>			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A</a:t>
            </a:r>
            <a:r>
              <a:rPr lang="fr-CA" sz="2600" baseline="-25000" dirty="0">
                <a:solidFill>
                  <a:schemeClr val="tx2"/>
                </a:solidFill>
                <a:latin typeface="+mn-lt"/>
                <a:sym typeface="Symbol" pitchFamily="18" charset="2"/>
              </a:rPr>
              <a:t>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B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 = 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min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 [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A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), </a:t>
            </a:r>
            <a:r>
              <a:rPr lang="fr-CA" sz="2600" dirty="0">
                <a:solidFill>
                  <a:schemeClr val="tx2"/>
                </a:solidFill>
                <a:latin typeface="+mn-lt"/>
                <a:sym typeface="Symbol" pitchFamily="18" charset="2"/>
              </a:rPr>
              <a:t></a:t>
            </a:r>
            <a:r>
              <a:rPr lang="fr-CA" sz="2600" i="1" baseline="-25000" dirty="0">
                <a:solidFill>
                  <a:schemeClr val="tx2"/>
                </a:solidFill>
                <a:latin typeface="+mn-lt"/>
              </a:rPr>
              <a:t>B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(</a:t>
            </a:r>
            <a:r>
              <a:rPr lang="fr-CA" sz="2600" i="1" dirty="0">
                <a:solidFill>
                  <a:schemeClr val="tx2"/>
                </a:solidFill>
                <a:latin typeface="+mn-lt"/>
              </a:rPr>
              <a:t>x</a:t>
            </a:r>
            <a:r>
              <a:rPr lang="fr-CA" sz="2600" dirty="0">
                <a:solidFill>
                  <a:schemeClr val="tx2"/>
                </a:solidFill>
                <a:latin typeface="+mn-lt"/>
              </a:rPr>
              <a:t>)]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361FFFE-A961-A6D4-FE3E-4A1C323F4F76}"/>
              </a:ext>
            </a:extLst>
          </p:cNvPr>
          <p:cNvSpPr txBox="1"/>
          <p:nvPr/>
        </p:nvSpPr>
        <p:spPr>
          <a:xfrm>
            <a:off x="1055440" y="584753"/>
            <a:ext cx="10081120" cy="82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CA"/>
            </a:defPPr>
            <a:lvl1pPr eaLnBrk="1" hangingPunct="1">
              <a:defRPr sz="3800" b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r>
              <a:rPr lang="fr-CA" dirty="0"/>
              <a:t>Règles à antécédents multiples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E1C067D-5751-EE2B-9AEE-5C100C8DF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548680"/>
            <a:ext cx="954055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Évaluation de règles floues selon </a:t>
            </a:r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Mamdani</a:t>
            </a:r>
            <a:endParaRPr lang="fr-CA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775E9774-A775-53D7-4904-5967C0596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492442"/>
              </p:ext>
            </p:extLst>
          </p:nvPr>
        </p:nvGraphicFramePr>
        <p:xfrm>
          <a:off x="1343472" y="1372816"/>
          <a:ext cx="8229600" cy="522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61480" imgH="3405600" progId="Word.Picture.8">
                  <p:embed/>
                </p:oleObj>
              </mc:Choice>
              <mc:Fallback>
                <p:oleObj name="Picture" r:id="rId2" imgW="5361480" imgH="3405600" progId="Word.Picture.8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775E9774-A775-53D7-4904-5967C05968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472" y="1372816"/>
                        <a:ext cx="8229600" cy="522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380201E-B796-385E-D80D-F470E23FD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540" y="188913"/>
            <a:ext cx="1030165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Corrélation de l’évaluation des antécédents avec le conséquent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937D6F1-277C-B21F-2B0E-5D5B40F3E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539" y="1643063"/>
            <a:ext cx="7130621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spcAft>
                <a:spcPts val="1200"/>
              </a:spcAft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sz="2600" b="0" dirty="0">
                <a:latin typeface="Calibri" panose="020F0502020204030204" pitchFamily="34" charset="0"/>
                <a:cs typeface="+mn-cs"/>
              </a:rPr>
              <a:t>La méthode la plus simple et la plus rapide est d’écrêter (clip) la fonction d’appartenance du conséquent au niveau du degré de vérité de l’évaluation des antécédents.  Cependant, cela peut mener à une distorsion de d’information.</a:t>
            </a:r>
            <a:endParaRPr lang="fr-CA" sz="2300" b="0" dirty="0">
              <a:latin typeface="+mn-lt"/>
            </a:endParaRP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sz="2600" b="0" dirty="0">
                <a:latin typeface="Calibri" panose="020F0502020204030204" pitchFamily="34" charset="0"/>
                <a:cs typeface="+mn-cs"/>
              </a:rPr>
              <a:t>L’écrasement (</a:t>
            </a:r>
            <a:r>
              <a:rPr lang="fr-CA" sz="2600" b="0" dirty="0" err="1">
                <a:latin typeface="Calibri" panose="020F0502020204030204" pitchFamily="34" charset="0"/>
                <a:cs typeface="+mn-cs"/>
              </a:rPr>
              <a:t>Scaling</a:t>
            </a:r>
            <a:r>
              <a:rPr lang="fr-CA" sz="2600" b="0" dirty="0">
                <a:latin typeface="Calibri" panose="020F0502020204030204" pitchFamily="34" charset="0"/>
                <a:cs typeface="+mn-cs"/>
              </a:rPr>
              <a:t>) offre une meilleure approche pour préserver la forme de la fonction d’appartenance du conséquent. Celle-ci est simplement multipliée par une constante égale au degré de vérité de l’évaluation des antécédents. </a:t>
            </a:r>
          </a:p>
        </p:txBody>
      </p:sp>
      <p:grpSp>
        <p:nvGrpSpPr>
          <p:cNvPr id="21508" name="Group 42">
            <a:extLst>
              <a:ext uri="{FF2B5EF4-FFF2-40B4-BE49-F238E27FC236}">
                <a16:creationId xmlns:a16="http://schemas.microsoft.com/office/drawing/2014/main" id="{D781F8E3-AA9F-2701-E32C-E08244D21ABB}"/>
              </a:ext>
            </a:extLst>
          </p:cNvPr>
          <p:cNvGrpSpPr>
            <a:grpSpLocks/>
          </p:cNvGrpSpPr>
          <p:nvPr/>
        </p:nvGrpSpPr>
        <p:grpSpPr bwMode="auto">
          <a:xfrm>
            <a:off x="8408789" y="3786189"/>
            <a:ext cx="2790825" cy="2549525"/>
            <a:chOff x="2915" y="2024"/>
            <a:chExt cx="1968" cy="1769"/>
          </a:xfrm>
        </p:grpSpPr>
        <p:sp>
          <p:nvSpPr>
            <p:cNvPr id="21546" name="AutoShape 43">
              <a:extLst>
                <a:ext uri="{FF2B5EF4-FFF2-40B4-BE49-F238E27FC236}">
                  <a16:creationId xmlns:a16="http://schemas.microsoft.com/office/drawing/2014/main" id="{3B9F15D9-AFC4-B2FC-FC3E-227D4527609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925" y="2501"/>
              <a:ext cx="1333" cy="1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47" name="Rectangle 44">
              <a:extLst>
                <a:ext uri="{FF2B5EF4-FFF2-40B4-BE49-F238E27FC236}">
                  <a16:creationId xmlns:a16="http://schemas.microsoft.com/office/drawing/2014/main" id="{9AF71E85-E771-7427-31D4-4E1C8BD03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7" y="2053"/>
              <a:ext cx="43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48" name="Rectangle 45">
              <a:extLst>
                <a:ext uri="{FF2B5EF4-FFF2-40B4-BE49-F238E27FC236}">
                  <a16:creationId xmlns:a16="http://schemas.microsoft.com/office/drawing/2014/main" id="{3104077F-161C-AA37-1BCB-052423874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8" y="3597"/>
              <a:ext cx="115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300" b="0" i="1">
                  <a:solidFill>
                    <a:srgbClr val="000000"/>
                  </a:solidFill>
                </a:rPr>
                <a:t>Z</a:t>
              </a:r>
              <a:endParaRPr lang="fr-CA" altLang="fr-FR"/>
            </a:p>
          </p:txBody>
        </p:sp>
        <p:sp>
          <p:nvSpPr>
            <p:cNvPr id="21549" name="Rectangle 46">
              <a:extLst>
                <a:ext uri="{FF2B5EF4-FFF2-40B4-BE49-F238E27FC236}">
                  <a16:creationId xmlns:a16="http://schemas.microsoft.com/office/drawing/2014/main" id="{F8945329-0D42-4C39-26C4-760B2613F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" y="3618"/>
              <a:ext cx="43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50" name="Line 47">
              <a:extLst>
                <a:ext uri="{FF2B5EF4-FFF2-40B4-BE49-F238E27FC236}">
                  <a16:creationId xmlns:a16="http://schemas.microsoft.com/office/drawing/2014/main" id="{023737AE-5537-175D-89C1-A66F511DB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3" y="3118"/>
              <a:ext cx="0" cy="458"/>
            </a:xfrm>
            <a:prstGeom prst="line">
              <a:avLst/>
            </a:prstGeom>
            <a:noFill/>
            <a:ln w="174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51" name="Rectangle 48">
              <a:extLst>
                <a:ext uri="{FF2B5EF4-FFF2-40B4-BE49-F238E27FC236}">
                  <a16:creationId xmlns:a16="http://schemas.microsoft.com/office/drawing/2014/main" id="{E5F9A100-327B-C585-8094-DE70CF52E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2251"/>
              <a:ext cx="19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1.0</a:t>
              </a:r>
              <a:endParaRPr lang="fr-CA" altLang="fr-FR" sz="1800"/>
            </a:p>
          </p:txBody>
        </p:sp>
        <p:sp>
          <p:nvSpPr>
            <p:cNvPr id="21552" name="Rectangle 49">
              <a:extLst>
                <a:ext uri="{FF2B5EF4-FFF2-40B4-BE49-F238E27FC236}">
                  <a16:creationId xmlns:a16="http://schemas.microsoft.com/office/drawing/2014/main" id="{2E5379AC-770F-609A-4E72-660C4AB99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" y="2227"/>
              <a:ext cx="4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53" name="Rectangle 50">
              <a:extLst>
                <a:ext uri="{FF2B5EF4-FFF2-40B4-BE49-F238E27FC236}">
                  <a16:creationId xmlns:a16="http://schemas.microsoft.com/office/drawing/2014/main" id="{B5B234E3-29BB-8C49-F567-6C7702BC6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521"/>
              <a:ext cx="19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0.0</a:t>
              </a:r>
              <a:endParaRPr lang="fr-CA" altLang="fr-FR" sz="1800"/>
            </a:p>
          </p:txBody>
        </p:sp>
        <p:sp>
          <p:nvSpPr>
            <p:cNvPr id="21554" name="Rectangle 51">
              <a:extLst>
                <a:ext uri="{FF2B5EF4-FFF2-40B4-BE49-F238E27FC236}">
                  <a16:creationId xmlns:a16="http://schemas.microsoft.com/office/drawing/2014/main" id="{61F1DBBE-76EE-EF4D-CAC8-E5FE3F57E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" y="3529"/>
              <a:ext cx="4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55" name="Rectangle 52">
              <a:extLst>
                <a:ext uri="{FF2B5EF4-FFF2-40B4-BE49-F238E27FC236}">
                  <a16:creationId xmlns:a16="http://schemas.microsoft.com/office/drawing/2014/main" id="{DA69F698-8878-3F85-0F3D-30E3951E1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113"/>
              <a:ext cx="19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0.2</a:t>
              </a:r>
              <a:endParaRPr lang="fr-CA" altLang="fr-FR" sz="1800"/>
            </a:p>
          </p:txBody>
        </p:sp>
        <p:sp>
          <p:nvSpPr>
            <p:cNvPr id="21556" name="Rectangle 53">
              <a:extLst>
                <a:ext uri="{FF2B5EF4-FFF2-40B4-BE49-F238E27FC236}">
                  <a16:creationId xmlns:a16="http://schemas.microsoft.com/office/drawing/2014/main" id="{8936F24A-E0AE-F8DB-1025-DED6FDB04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" y="3140"/>
              <a:ext cx="4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57" name="Line 54">
              <a:extLst>
                <a:ext uri="{FF2B5EF4-FFF2-40B4-BE49-F238E27FC236}">
                  <a16:creationId xmlns:a16="http://schemas.microsoft.com/office/drawing/2014/main" id="{3BD74EF7-BD0F-B634-4D74-23E58ECFB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3" y="3118"/>
              <a:ext cx="0" cy="458"/>
            </a:xfrm>
            <a:prstGeom prst="line">
              <a:avLst/>
            </a:prstGeom>
            <a:noFill/>
            <a:ln w="174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58" name="Line 55">
              <a:extLst>
                <a:ext uri="{FF2B5EF4-FFF2-40B4-BE49-F238E27FC236}">
                  <a16:creationId xmlns:a16="http://schemas.microsoft.com/office/drawing/2014/main" id="{C4A6DA65-6B0F-D9C3-5680-898A0C0960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3576"/>
              <a:ext cx="167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59" name="Line 56">
              <a:extLst>
                <a:ext uri="{FF2B5EF4-FFF2-40B4-BE49-F238E27FC236}">
                  <a16:creationId xmlns:a16="http://schemas.microsoft.com/office/drawing/2014/main" id="{99FB7AA9-EB0C-ACAB-7857-85D88CF5F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4" y="2271"/>
              <a:ext cx="1678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60" name="Line 57">
              <a:extLst>
                <a:ext uri="{FF2B5EF4-FFF2-40B4-BE49-F238E27FC236}">
                  <a16:creationId xmlns:a16="http://schemas.microsoft.com/office/drawing/2014/main" id="{83C9B52A-1D56-3692-C106-B37456BEF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2" y="2273"/>
              <a:ext cx="1" cy="130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61" name="Line 58">
              <a:extLst>
                <a:ext uri="{FF2B5EF4-FFF2-40B4-BE49-F238E27FC236}">
                  <a16:creationId xmlns:a16="http://schemas.microsoft.com/office/drawing/2014/main" id="{6016E40F-F622-7619-D118-6C832197E4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20" y="2271"/>
              <a:ext cx="1" cy="130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62" name="Freeform 59">
              <a:extLst>
                <a:ext uri="{FF2B5EF4-FFF2-40B4-BE49-F238E27FC236}">
                  <a16:creationId xmlns:a16="http://schemas.microsoft.com/office/drawing/2014/main" id="{725F7CF8-669F-0528-ECF8-F11485DCB4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89" y="2266"/>
              <a:ext cx="1207" cy="1315"/>
            </a:xfrm>
            <a:custGeom>
              <a:avLst/>
              <a:gdLst>
                <a:gd name="T0" fmla="*/ 42 w 1537"/>
                <a:gd name="T1" fmla="*/ 642 h 1875"/>
                <a:gd name="T2" fmla="*/ 103 w 1537"/>
                <a:gd name="T3" fmla="*/ 642 h 1875"/>
                <a:gd name="T4" fmla="*/ 142 w 1537"/>
                <a:gd name="T5" fmla="*/ 647 h 1875"/>
                <a:gd name="T6" fmla="*/ 159 w 1537"/>
                <a:gd name="T7" fmla="*/ 647 h 1875"/>
                <a:gd name="T8" fmla="*/ 197 w 1537"/>
                <a:gd name="T9" fmla="*/ 642 h 1875"/>
                <a:gd name="T10" fmla="*/ 276 w 1537"/>
                <a:gd name="T11" fmla="*/ 642 h 1875"/>
                <a:gd name="T12" fmla="*/ 337 w 1537"/>
                <a:gd name="T13" fmla="*/ 642 h 1875"/>
                <a:gd name="T14" fmla="*/ 375 w 1537"/>
                <a:gd name="T15" fmla="*/ 647 h 1875"/>
                <a:gd name="T16" fmla="*/ 393 w 1537"/>
                <a:gd name="T17" fmla="*/ 647 h 1875"/>
                <a:gd name="T18" fmla="*/ 432 w 1537"/>
                <a:gd name="T19" fmla="*/ 642 h 1875"/>
                <a:gd name="T20" fmla="*/ 510 w 1537"/>
                <a:gd name="T21" fmla="*/ 642 h 1875"/>
                <a:gd name="T22" fmla="*/ 570 w 1537"/>
                <a:gd name="T23" fmla="*/ 642 h 1875"/>
                <a:gd name="T24" fmla="*/ 610 w 1537"/>
                <a:gd name="T25" fmla="*/ 647 h 1875"/>
                <a:gd name="T26" fmla="*/ 626 w 1537"/>
                <a:gd name="T27" fmla="*/ 647 h 1875"/>
                <a:gd name="T28" fmla="*/ 665 w 1537"/>
                <a:gd name="T29" fmla="*/ 642 h 1875"/>
                <a:gd name="T30" fmla="*/ 739 w 1537"/>
                <a:gd name="T31" fmla="*/ 645 h 1875"/>
                <a:gd name="T32" fmla="*/ 718 w 1537"/>
                <a:gd name="T33" fmla="*/ 591 h 1875"/>
                <a:gd name="T34" fmla="*/ 709 w 1537"/>
                <a:gd name="T35" fmla="*/ 554 h 1875"/>
                <a:gd name="T36" fmla="*/ 702 w 1537"/>
                <a:gd name="T37" fmla="*/ 539 h 1875"/>
                <a:gd name="T38" fmla="*/ 685 w 1537"/>
                <a:gd name="T39" fmla="*/ 506 h 1875"/>
                <a:gd name="T40" fmla="*/ 657 w 1537"/>
                <a:gd name="T41" fmla="*/ 437 h 1875"/>
                <a:gd name="T42" fmla="*/ 635 w 1537"/>
                <a:gd name="T43" fmla="*/ 384 h 1875"/>
                <a:gd name="T44" fmla="*/ 626 w 1537"/>
                <a:gd name="T45" fmla="*/ 347 h 1875"/>
                <a:gd name="T46" fmla="*/ 621 w 1537"/>
                <a:gd name="T47" fmla="*/ 332 h 1875"/>
                <a:gd name="T48" fmla="*/ 602 w 1537"/>
                <a:gd name="T49" fmla="*/ 299 h 1875"/>
                <a:gd name="T50" fmla="*/ 574 w 1537"/>
                <a:gd name="T51" fmla="*/ 231 h 1875"/>
                <a:gd name="T52" fmla="*/ 553 w 1537"/>
                <a:gd name="T53" fmla="*/ 177 h 1875"/>
                <a:gd name="T54" fmla="*/ 544 w 1537"/>
                <a:gd name="T55" fmla="*/ 141 h 1875"/>
                <a:gd name="T56" fmla="*/ 538 w 1537"/>
                <a:gd name="T57" fmla="*/ 126 h 1875"/>
                <a:gd name="T58" fmla="*/ 520 w 1537"/>
                <a:gd name="T59" fmla="*/ 93 h 1875"/>
                <a:gd name="T60" fmla="*/ 492 w 1537"/>
                <a:gd name="T61" fmla="*/ 24 h 1875"/>
                <a:gd name="T62" fmla="*/ 448 w 1537"/>
                <a:gd name="T63" fmla="*/ 6 h 1875"/>
                <a:gd name="T64" fmla="*/ 409 w 1537"/>
                <a:gd name="T65" fmla="*/ 0 h 1875"/>
                <a:gd name="T66" fmla="*/ 393 w 1537"/>
                <a:gd name="T67" fmla="*/ 0 h 1875"/>
                <a:gd name="T68" fmla="*/ 354 w 1537"/>
                <a:gd name="T69" fmla="*/ 6 h 1875"/>
                <a:gd name="T70" fmla="*/ 276 w 1537"/>
                <a:gd name="T71" fmla="*/ 6 h 1875"/>
                <a:gd name="T72" fmla="*/ 257 w 1537"/>
                <a:gd name="T73" fmla="*/ 1 h 1875"/>
                <a:gd name="T74" fmla="*/ 254 w 1537"/>
                <a:gd name="T75" fmla="*/ 22 h 1875"/>
                <a:gd name="T76" fmla="*/ 232 w 1537"/>
                <a:gd name="T77" fmla="*/ 76 h 1875"/>
                <a:gd name="T78" fmla="*/ 214 w 1537"/>
                <a:gd name="T79" fmla="*/ 109 h 1875"/>
                <a:gd name="T80" fmla="*/ 207 w 1537"/>
                <a:gd name="T81" fmla="*/ 124 h 1875"/>
                <a:gd name="T82" fmla="*/ 199 w 1537"/>
                <a:gd name="T83" fmla="*/ 161 h 1875"/>
                <a:gd name="T84" fmla="*/ 172 w 1537"/>
                <a:gd name="T85" fmla="*/ 229 h 1875"/>
                <a:gd name="T86" fmla="*/ 150 w 1537"/>
                <a:gd name="T87" fmla="*/ 283 h 1875"/>
                <a:gd name="T88" fmla="*/ 130 w 1537"/>
                <a:gd name="T89" fmla="*/ 316 h 1875"/>
                <a:gd name="T90" fmla="*/ 125 w 1537"/>
                <a:gd name="T91" fmla="*/ 331 h 1875"/>
                <a:gd name="T92" fmla="*/ 116 w 1537"/>
                <a:gd name="T93" fmla="*/ 367 h 1875"/>
                <a:gd name="T94" fmla="*/ 89 w 1537"/>
                <a:gd name="T95" fmla="*/ 436 h 1875"/>
                <a:gd name="T96" fmla="*/ 68 w 1537"/>
                <a:gd name="T97" fmla="*/ 490 h 1875"/>
                <a:gd name="T98" fmla="*/ 49 w 1537"/>
                <a:gd name="T99" fmla="*/ 523 h 1875"/>
                <a:gd name="T100" fmla="*/ 43 w 1537"/>
                <a:gd name="T101" fmla="*/ 538 h 1875"/>
                <a:gd name="T102" fmla="*/ 35 w 1537"/>
                <a:gd name="T103" fmla="*/ 574 h 1875"/>
                <a:gd name="T104" fmla="*/ 7 w 1537"/>
                <a:gd name="T105" fmla="*/ 642 h 187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537"/>
                <a:gd name="T160" fmla="*/ 0 h 1875"/>
                <a:gd name="T161" fmla="*/ 1537 w 1537"/>
                <a:gd name="T162" fmla="*/ 1875 h 187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537" h="1875">
                  <a:moveTo>
                    <a:pt x="6" y="1859"/>
                  </a:moveTo>
                  <a:lnTo>
                    <a:pt x="53" y="1859"/>
                  </a:lnTo>
                  <a:lnTo>
                    <a:pt x="53" y="1875"/>
                  </a:lnTo>
                  <a:lnTo>
                    <a:pt x="6" y="1875"/>
                  </a:lnTo>
                  <a:lnTo>
                    <a:pt x="6" y="1859"/>
                  </a:lnTo>
                  <a:close/>
                  <a:moveTo>
                    <a:pt x="87" y="1859"/>
                  </a:moveTo>
                  <a:lnTo>
                    <a:pt x="133" y="1859"/>
                  </a:lnTo>
                  <a:lnTo>
                    <a:pt x="133" y="1875"/>
                  </a:lnTo>
                  <a:lnTo>
                    <a:pt x="87" y="1875"/>
                  </a:lnTo>
                  <a:lnTo>
                    <a:pt x="87" y="1859"/>
                  </a:lnTo>
                  <a:close/>
                  <a:moveTo>
                    <a:pt x="167" y="1859"/>
                  </a:moveTo>
                  <a:lnTo>
                    <a:pt x="213" y="1859"/>
                  </a:lnTo>
                  <a:lnTo>
                    <a:pt x="213" y="1875"/>
                  </a:lnTo>
                  <a:lnTo>
                    <a:pt x="167" y="1875"/>
                  </a:lnTo>
                  <a:lnTo>
                    <a:pt x="167" y="1859"/>
                  </a:lnTo>
                  <a:close/>
                  <a:moveTo>
                    <a:pt x="247" y="1859"/>
                  </a:moveTo>
                  <a:lnTo>
                    <a:pt x="294" y="1859"/>
                  </a:lnTo>
                  <a:lnTo>
                    <a:pt x="294" y="1875"/>
                  </a:lnTo>
                  <a:lnTo>
                    <a:pt x="247" y="1875"/>
                  </a:lnTo>
                  <a:lnTo>
                    <a:pt x="247" y="1859"/>
                  </a:lnTo>
                  <a:close/>
                  <a:moveTo>
                    <a:pt x="328" y="1859"/>
                  </a:moveTo>
                  <a:lnTo>
                    <a:pt x="374" y="1859"/>
                  </a:lnTo>
                  <a:lnTo>
                    <a:pt x="374" y="1875"/>
                  </a:lnTo>
                  <a:lnTo>
                    <a:pt x="328" y="1875"/>
                  </a:lnTo>
                  <a:lnTo>
                    <a:pt x="328" y="1859"/>
                  </a:lnTo>
                  <a:close/>
                  <a:moveTo>
                    <a:pt x="408" y="1859"/>
                  </a:moveTo>
                  <a:lnTo>
                    <a:pt x="454" y="1859"/>
                  </a:lnTo>
                  <a:lnTo>
                    <a:pt x="454" y="1875"/>
                  </a:lnTo>
                  <a:lnTo>
                    <a:pt x="408" y="1875"/>
                  </a:lnTo>
                  <a:lnTo>
                    <a:pt x="408" y="1859"/>
                  </a:lnTo>
                  <a:close/>
                  <a:moveTo>
                    <a:pt x="488" y="1859"/>
                  </a:moveTo>
                  <a:lnTo>
                    <a:pt x="535" y="1859"/>
                  </a:lnTo>
                  <a:lnTo>
                    <a:pt x="535" y="1875"/>
                  </a:lnTo>
                  <a:lnTo>
                    <a:pt x="488" y="1875"/>
                  </a:lnTo>
                  <a:lnTo>
                    <a:pt x="488" y="1859"/>
                  </a:lnTo>
                  <a:close/>
                  <a:moveTo>
                    <a:pt x="570" y="1859"/>
                  </a:moveTo>
                  <a:lnTo>
                    <a:pt x="615" y="1859"/>
                  </a:lnTo>
                  <a:lnTo>
                    <a:pt x="615" y="1875"/>
                  </a:lnTo>
                  <a:lnTo>
                    <a:pt x="570" y="1875"/>
                  </a:lnTo>
                  <a:lnTo>
                    <a:pt x="570" y="1859"/>
                  </a:lnTo>
                  <a:close/>
                  <a:moveTo>
                    <a:pt x="649" y="1859"/>
                  </a:moveTo>
                  <a:lnTo>
                    <a:pt x="695" y="1859"/>
                  </a:lnTo>
                  <a:lnTo>
                    <a:pt x="695" y="1875"/>
                  </a:lnTo>
                  <a:lnTo>
                    <a:pt x="649" y="1875"/>
                  </a:lnTo>
                  <a:lnTo>
                    <a:pt x="649" y="1859"/>
                  </a:lnTo>
                  <a:close/>
                  <a:moveTo>
                    <a:pt x="729" y="1859"/>
                  </a:moveTo>
                  <a:lnTo>
                    <a:pt x="776" y="1859"/>
                  </a:lnTo>
                  <a:lnTo>
                    <a:pt x="776" y="1875"/>
                  </a:lnTo>
                  <a:lnTo>
                    <a:pt x="729" y="1875"/>
                  </a:lnTo>
                  <a:lnTo>
                    <a:pt x="729" y="1859"/>
                  </a:lnTo>
                  <a:close/>
                  <a:moveTo>
                    <a:pt x="811" y="1859"/>
                  </a:moveTo>
                  <a:lnTo>
                    <a:pt x="856" y="1859"/>
                  </a:lnTo>
                  <a:lnTo>
                    <a:pt x="856" y="1875"/>
                  </a:lnTo>
                  <a:lnTo>
                    <a:pt x="811" y="1875"/>
                  </a:lnTo>
                  <a:lnTo>
                    <a:pt x="811" y="1859"/>
                  </a:lnTo>
                  <a:close/>
                  <a:moveTo>
                    <a:pt x="891" y="1859"/>
                  </a:moveTo>
                  <a:lnTo>
                    <a:pt x="936" y="1859"/>
                  </a:lnTo>
                  <a:lnTo>
                    <a:pt x="936" y="1875"/>
                  </a:lnTo>
                  <a:lnTo>
                    <a:pt x="891" y="1875"/>
                  </a:lnTo>
                  <a:lnTo>
                    <a:pt x="891" y="1859"/>
                  </a:lnTo>
                  <a:close/>
                  <a:moveTo>
                    <a:pt x="971" y="1859"/>
                  </a:moveTo>
                  <a:lnTo>
                    <a:pt x="1017" y="1859"/>
                  </a:lnTo>
                  <a:lnTo>
                    <a:pt x="1017" y="1875"/>
                  </a:lnTo>
                  <a:lnTo>
                    <a:pt x="971" y="1875"/>
                  </a:lnTo>
                  <a:lnTo>
                    <a:pt x="971" y="1859"/>
                  </a:lnTo>
                  <a:close/>
                  <a:moveTo>
                    <a:pt x="1052" y="1859"/>
                  </a:moveTo>
                  <a:lnTo>
                    <a:pt x="1097" y="1859"/>
                  </a:lnTo>
                  <a:lnTo>
                    <a:pt x="1097" y="1875"/>
                  </a:lnTo>
                  <a:lnTo>
                    <a:pt x="1052" y="1875"/>
                  </a:lnTo>
                  <a:lnTo>
                    <a:pt x="1052" y="1859"/>
                  </a:lnTo>
                  <a:close/>
                  <a:moveTo>
                    <a:pt x="1132" y="1859"/>
                  </a:moveTo>
                  <a:lnTo>
                    <a:pt x="1177" y="1859"/>
                  </a:lnTo>
                  <a:lnTo>
                    <a:pt x="1177" y="1875"/>
                  </a:lnTo>
                  <a:lnTo>
                    <a:pt x="1132" y="1875"/>
                  </a:lnTo>
                  <a:lnTo>
                    <a:pt x="1132" y="1859"/>
                  </a:lnTo>
                  <a:close/>
                  <a:moveTo>
                    <a:pt x="1212" y="1859"/>
                  </a:moveTo>
                  <a:lnTo>
                    <a:pt x="1259" y="1859"/>
                  </a:lnTo>
                  <a:lnTo>
                    <a:pt x="1259" y="1875"/>
                  </a:lnTo>
                  <a:lnTo>
                    <a:pt x="1212" y="1875"/>
                  </a:lnTo>
                  <a:lnTo>
                    <a:pt x="1212" y="1859"/>
                  </a:lnTo>
                  <a:close/>
                  <a:moveTo>
                    <a:pt x="1293" y="1859"/>
                  </a:moveTo>
                  <a:lnTo>
                    <a:pt x="1338" y="1859"/>
                  </a:lnTo>
                  <a:lnTo>
                    <a:pt x="1338" y="1875"/>
                  </a:lnTo>
                  <a:lnTo>
                    <a:pt x="1293" y="1875"/>
                  </a:lnTo>
                  <a:lnTo>
                    <a:pt x="1293" y="1859"/>
                  </a:lnTo>
                  <a:close/>
                  <a:moveTo>
                    <a:pt x="1373" y="1859"/>
                  </a:moveTo>
                  <a:lnTo>
                    <a:pt x="1418" y="1859"/>
                  </a:lnTo>
                  <a:lnTo>
                    <a:pt x="1418" y="1875"/>
                  </a:lnTo>
                  <a:lnTo>
                    <a:pt x="1373" y="1875"/>
                  </a:lnTo>
                  <a:lnTo>
                    <a:pt x="1373" y="1859"/>
                  </a:lnTo>
                  <a:close/>
                  <a:moveTo>
                    <a:pt x="1453" y="1859"/>
                  </a:moveTo>
                  <a:lnTo>
                    <a:pt x="1500" y="1859"/>
                  </a:lnTo>
                  <a:lnTo>
                    <a:pt x="1500" y="1875"/>
                  </a:lnTo>
                  <a:lnTo>
                    <a:pt x="1453" y="1875"/>
                  </a:lnTo>
                  <a:lnTo>
                    <a:pt x="1453" y="1859"/>
                  </a:lnTo>
                  <a:close/>
                  <a:moveTo>
                    <a:pt x="1526" y="1868"/>
                  </a:moveTo>
                  <a:lnTo>
                    <a:pt x="1509" y="1811"/>
                  </a:lnTo>
                  <a:lnTo>
                    <a:pt x="1520" y="1806"/>
                  </a:lnTo>
                  <a:lnTo>
                    <a:pt x="1537" y="1862"/>
                  </a:lnTo>
                  <a:lnTo>
                    <a:pt x="1526" y="1868"/>
                  </a:lnTo>
                  <a:close/>
                  <a:moveTo>
                    <a:pt x="1497" y="1767"/>
                  </a:moveTo>
                  <a:lnTo>
                    <a:pt x="1482" y="1711"/>
                  </a:lnTo>
                  <a:lnTo>
                    <a:pt x="1491" y="1705"/>
                  </a:lnTo>
                  <a:lnTo>
                    <a:pt x="1508" y="1762"/>
                  </a:lnTo>
                  <a:lnTo>
                    <a:pt x="1497" y="1767"/>
                  </a:lnTo>
                  <a:close/>
                  <a:moveTo>
                    <a:pt x="1469" y="1669"/>
                  </a:moveTo>
                  <a:lnTo>
                    <a:pt x="1453" y="1612"/>
                  </a:lnTo>
                  <a:lnTo>
                    <a:pt x="1464" y="1606"/>
                  </a:lnTo>
                  <a:lnTo>
                    <a:pt x="1480" y="1663"/>
                  </a:lnTo>
                  <a:lnTo>
                    <a:pt x="1469" y="1669"/>
                  </a:lnTo>
                  <a:close/>
                  <a:moveTo>
                    <a:pt x="1440" y="1568"/>
                  </a:moveTo>
                  <a:lnTo>
                    <a:pt x="1425" y="1511"/>
                  </a:lnTo>
                  <a:lnTo>
                    <a:pt x="1435" y="1506"/>
                  </a:lnTo>
                  <a:lnTo>
                    <a:pt x="1451" y="1562"/>
                  </a:lnTo>
                  <a:lnTo>
                    <a:pt x="1440" y="1568"/>
                  </a:lnTo>
                  <a:close/>
                  <a:moveTo>
                    <a:pt x="1413" y="1469"/>
                  </a:moveTo>
                  <a:lnTo>
                    <a:pt x="1396" y="1411"/>
                  </a:lnTo>
                  <a:lnTo>
                    <a:pt x="1407" y="1405"/>
                  </a:lnTo>
                  <a:lnTo>
                    <a:pt x="1424" y="1464"/>
                  </a:lnTo>
                  <a:lnTo>
                    <a:pt x="1413" y="1469"/>
                  </a:lnTo>
                  <a:close/>
                  <a:moveTo>
                    <a:pt x="1384" y="1369"/>
                  </a:moveTo>
                  <a:lnTo>
                    <a:pt x="1367" y="1312"/>
                  </a:lnTo>
                  <a:lnTo>
                    <a:pt x="1378" y="1306"/>
                  </a:lnTo>
                  <a:lnTo>
                    <a:pt x="1395" y="1363"/>
                  </a:lnTo>
                  <a:lnTo>
                    <a:pt x="1384" y="1369"/>
                  </a:lnTo>
                  <a:close/>
                  <a:moveTo>
                    <a:pt x="1356" y="1268"/>
                  </a:moveTo>
                  <a:lnTo>
                    <a:pt x="1340" y="1211"/>
                  </a:lnTo>
                  <a:lnTo>
                    <a:pt x="1351" y="1206"/>
                  </a:lnTo>
                  <a:lnTo>
                    <a:pt x="1366" y="1262"/>
                  </a:lnTo>
                  <a:lnTo>
                    <a:pt x="1356" y="1268"/>
                  </a:lnTo>
                  <a:close/>
                  <a:moveTo>
                    <a:pt x="1327" y="1169"/>
                  </a:moveTo>
                  <a:lnTo>
                    <a:pt x="1311" y="1112"/>
                  </a:lnTo>
                  <a:lnTo>
                    <a:pt x="1322" y="1107"/>
                  </a:lnTo>
                  <a:lnTo>
                    <a:pt x="1338" y="1164"/>
                  </a:lnTo>
                  <a:lnTo>
                    <a:pt x="1327" y="1169"/>
                  </a:lnTo>
                  <a:close/>
                  <a:moveTo>
                    <a:pt x="1299" y="1068"/>
                  </a:moveTo>
                  <a:lnTo>
                    <a:pt x="1283" y="1012"/>
                  </a:lnTo>
                  <a:lnTo>
                    <a:pt x="1293" y="1006"/>
                  </a:lnTo>
                  <a:lnTo>
                    <a:pt x="1310" y="1063"/>
                  </a:lnTo>
                  <a:lnTo>
                    <a:pt x="1299" y="1068"/>
                  </a:lnTo>
                  <a:close/>
                  <a:moveTo>
                    <a:pt x="1271" y="970"/>
                  </a:moveTo>
                  <a:lnTo>
                    <a:pt x="1254" y="911"/>
                  </a:lnTo>
                  <a:lnTo>
                    <a:pt x="1265" y="908"/>
                  </a:lnTo>
                  <a:lnTo>
                    <a:pt x="1282" y="964"/>
                  </a:lnTo>
                  <a:lnTo>
                    <a:pt x="1271" y="970"/>
                  </a:lnTo>
                  <a:close/>
                  <a:moveTo>
                    <a:pt x="1242" y="869"/>
                  </a:moveTo>
                  <a:lnTo>
                    <a:pt x="1225" y="812"/>
                  </a:lnTo>
                  <a:lnTo>
                    <a:pt x="1237" y="807"/>
                  </a:lnTo>
                  <a:lnTo>
                    <a:pt x="1253" y="864"/>
                  </a:lnTo>
                  <a:lnTo>
                    <a:pt x="1242" y="869"/>
                  </a:lnTo>
                  <a:close/>
                  <a:moveTo>
                    <a:pt x="1214" y="770"/>
                  </a:moveTo>
                  <a:lnTo>
                    <a:pt x="1198" y="712"/>
                  </a:lnTo>
                  <a:lnTo>
                    <a:pt x="1209" y="706"/>
                  </a:lnTo>
                  <a:lnTo>
                    <a:pt x="1224" y="765"/>
                  </a:lnTo>
                  <a:lnTo>
                    <a:pt x="1214" y="770"/>
                  </a:lnTo>
                  <a:close/>
                  <a:moveTo>
                    <a:pt x="1186" y="670"/>
                  </a:moveTo>
                  <a:lnTo>
                    <a:pt x="1169" y="613"/>
                  </a:lnTo>
                  <a:lnTo>
                    <a:pt x="1180" y="607"/>
                  </a:lnTo>
                  <a:lnTo>
                    <a:pt x="1197" y="664"/>
                  </a:lnTo>
                  <a:lnTo>
                    <a:pt x="1186" y="670"/>
                  </a:lnTo>
                  <a:close/>
                  <a:moveTo>
                    <a:pt x="1157" y="569"/>
                  </a:moveTo>
                  <a:lnTo>
                    <a:pt x="1141" y="512"/>
                  </a:lnTo>
                  <a:lnTo>
                    <a:pt x="1152" y="507"/>
                  </a:lnTo>
                  <a:lnTo>
                    <a:pt x="1168" y="564"/>
                  </a:lnTo>
                  <a:lnTo>
                    <a:pt x="1157" y="569"/>
                  </a:lnTo>
                  <a:close/>
                  <a:moveTo>
                    <a:pt x="1129" y="470"/>
                  </a:moveTo>
                  <a:lnTo>
                    <a:pt x="1112" y="414"/>
                  </a:lnTo>
                  <a:lnTo>
                    <a:pt x="1124" y="408"/>
                  </a:lnTo>
                  <a:lnTo>
                    <a:pt x="1140" y="465"/>
                  </a:lnTo>
                  <a:lnTo>
                    <a:pt x="1129" y="470"/>
                  </a:lnTo>
                  <a:close/>
                  <a:moveTo>
                    <a:pt x="1100" y="370"/>
                  </a:moveTo>
                  <a:lnTo>
                    <a:pt x="1085" y="313"/>
                  </a:lnTo>
                  <a:lnTo>
                    <a:pt x="1095" y="307"/>
                  </a:lnTo>
                  <a:lnTo>
                    <a:pt x="1111" y="364"/>
                  </a:lnTo>
                  <a:lnTo>
                    <a:pt x="1100" y="370"/>
                  </a:lnTo>
                  <a:close/>
                  <a:moveTo>
                    <a:pt x="1073" y="271"/>
                  </a:moveTo>
                  <a:lnTo>
                    <a:pt x="1056" y="212"/>
                  </a:lnTo>
                  <a:lnTo>
                    <a:pt x="1067" y="207"/>
                  </a:lnTo>
                  <a:lnTo>
                    <a:pt x="1084" y="265"/>
                  </a:lnTo>
                  <a:lnTo>
                    <a:pt x="1073" y="271"/>
                  </a:lnTo>
                  <a:close/>
                  <a:moveTo>
                    <a:pt x="1044" y="170"/>
                  </a:moveTo>
                  <a:lnTo>
                    <a:pt x="1027" y="114"/>
                  </a:lnTo>
                  <a:lnTo>
                    <a:pt x="1038" y="108"/>
                  </a:lnTo>
                  <a:lnTo>
                    <a:pt x="1055" y="165"/>
                  </a:lnTo>
                  <a:lnTo>
                    <a:pt x="1044" y="170"/>
                  </a:lnTo>
                  <a:close/>
                  <a:moveTo>
                    <a:pt x="1016" y="70"/>
                  </a:moveTo>
                  <a:lnTo>
                    <a:pt x="999" y="13"/>
                  </a:lnTo>
                  <a:lnTo>
                    <a:pt x="1011" y="7"/>
                  </a:lnTo>
                  <a:lnTo>
                    <a:pt x="1026" y="64"/>
                  </a:lnTo>
                  <a:lnTo>
                    <a:pt x="1016" y="70"/>
                  </a:lnTo>
                  <a:close/>
                  <a:moveTo>
                    <a:pt x="972" y="15"/>
                  </a:moveTo>
                  <a:lnTo>
                    <a:pt x="926" y="15"/>
                  </a:lnTo>
                  <a:lnTo>
                    <a:pt x="926" y="0"/>
                  </a:lnTo>
                  <a:lnTo>
                    <a:pt x="972" y="0"/>
                  </a:lnTo>
                  <a:lnTo>
                    <a:pt x="972" y="15"/>
                  </a:lnTo>
                  <a:close/>
                  <a:moveTo>
                    <a:pt x="892" y="15"/>
                  </a:moveTo>
                  <a:lnTo>
                    <a:pt x="845" y="15"/>
                  </a:lnTo>
                  <a:lnTo>
                    <a:pt x="845" y="0"/>
                  </a:lnTo>
                  <a:lnTo>
                    <a:pt x="892" y="0"/>
                  </a:lnTo>
                  <a:lnTo>
                    <a:pt x="892" y="15"/>
                  </a:lnTo>
                  <a:close/>
                  <a:moveTo>
                    <a:pt x="811" y="15"/>
                  </a:moveTo>
                  <a:lnTo>
                    <a:pt x="765" y="15"/>
                  </a:lnTo>
                  <a:lnTo>
                    <a:pt x="765" y="0"/>
                  </a:lnTo>
                  <a:lnTo>
                    <a:pt x="811" y="0"/>
                  </a:lnTo>
                  <a:lnTo>
                    <a:pt x="811" y="15"/>
                  </a:lnTo>
                  <a:close/>
                  <a:moveTo>
                    <a:pt x="731" y="15"/>
                  </a:moveTo>
                  <a:lnTo>
                    <a:pt x="685" y="15"/>
                  </a:lnTo>
                  <a:lnTo>
                    <a:pt x="685" y="0"/>
                  </a:lnTo>
                  <a:lnTo>
                    <a:pt x="731" y="0"/>
                  </a:lnTo>
                  <a:lnTo>
                    <a:pt x="731" y="15"/>
                  </a:lnTo>
                  <a:close/>
                  <a:moveTo>
                    <a:pt x="651" y="15"/>
                  </a:moveTo>
                  <a:lnTo>
                    <a:pt x="604" y="15"/>
                  </a:lnTo>
                  <a:lnTo>
                    <a:pt x="604" y="0"/>
                  </a:lnTo>
                  <a:lnTo>
                    <a:pt x="651" y="0"/>
                  </a:lnTo>
                  <a:lnTo>
                    <a:pt x="651" y="15"/>
                  </a:lnTo>
                  <a:close/>
                  <a:moveTo>
                    <a:pt x="570" y="15"/>
                  </a:moveTo>
                  <a:lnTo>
                    <a:pt x="535" y="15"/>
                  </a:lnTo>
                  <a:lnTo>
                    <a:pt x="541" y="9"/>
                  </a:lnTo>
                  <a:lnTo>
                    <a:pt x="536" y="24"/>
                  </a:lnTo>
                  <a:lnTo>
                    <a:pt x="525" y="18"/>
                  </a:lnTo>
                  <a:lnTo>
                    <a:pt x="530" y="4"/>
                  </a:lnTo>
                  <a:lnTo>
                    <a:pt x="530" y="2"/>
                  </a:lnTo>
                  <a:lnTo>
                    <a:pt x="531" y="0"/>
                  </a:lnTo>
                  <a:lnTo>
                    <a:pt x="532" y="0"/>
                  </a:lnTo>
                  <a:lnTo>
                    <a:pt x="535" y="0"/>
                  </a:lnTo>
                  <a:lnTo>
                    <a:pt x="570" y="0"/>
                  </a:lnTo>
                  <a:lnTo>
                    <a:pt x="570" y="15"/>
                  </a:lnTo>
                  <a:close/>
                  <a:moveTo>
                    <a:pt x="524" y="66"/>
                  </a:moveTo>
                  <a:lnTo>
                    <a:pt x="508" y="123"/>
                  </a:lnTo>
                  <a:lnTo>
                    <a:pt x="496" y="117"/>
                  </a:lnTo>
                  <a:lnTo>
                    <a:pt x="513" y="60"/>
                  </a:lnTo>
                  <a:lnTo>
                    <a:pt x="524" y="66"/>
                  </a:lnTo>
                  <a:close/>
                  <a:moveTo>
                    <a:pt x="495" y="167"/>
                  </a:moveTo>
                  <a:lnTo>
                    <a:pt x="480" y="223"/>
                  </a:lnTo>
                  <a:lnTo>
                    <a:pt x="469" y="218"/>
                  </a:lnTo>
                  <a:lnTo>
                    <a:pt x="485" y="161"/>
                  </a:lnTo>
                  <a:lnTo>
                    <a:pt x="495" y="167"/>
                  </a:lnTo>
                  <a:close/>
                  <a:moveTo>
                    <a:pt x="468" y="265"/>
                  </a:moveTo>
                  <a:lnTo>
                    <a:pt x="451" y="322"/>
                  </a:lnTo>
                  <a:lnTo>
                    <a:pt x="440" y="317"/>
                  </a:lnTo>
                  <a:lnTo>
                    <a:pt x="457" y="260"/>
                  </a:lnTo>
                  <a:lnTo>
                    <a:pt x="468" y="265"/>
                  </a:lnTo>
                  <a:close/>
                  <a:moveTo>
                    <a:pt x="439" y="366"/>
                  </a:moveTo>
                  <a:lnTo>
                    <a:pt x="423" y="423"/>
                  </a:lnTo>
                  <a:lnTo>
                    <a:pt x="412" y="417"/>
                  </a:lnTo>
                  <a:lnTo>
                    <a:pt x="428" y="361"/>
                  </a:lnTo>
                  <a:lnTo>
                    <a:pt x="439" y="366"/>
                  </a:lnTo>
                  <a:close/>
                  <a:moveTo>
                    <a:pt x="411" y="465"/>
                  </a:moveTo>
                  <a:lnTo>
                    <a:pt x="395" y="522"/>
                  </a:lnTo>
                  <a:lnTo>
                    <a:pt x="383" y="518"/>
                  </a:lnTo>
                  <a:lnTo>
                    <a:pt x="400" y="459"/>
                  </a:lnTo>
                  <a:lnTo>
                    <a:pt x="411" y="465"/>
                  </a:lnTo>
                  <a:close/>
                  <a:moveTo>
                    <a:pt x="382" y="565"/>
                  </a:moveTo>
                  <a:lnTo>
                    <a:pt x="366" y="622"/>
                  </a:lnTo>
                  <a:lnTo>
                    <a:pt x="356" y="617"/>
                  </a:lnTo>
                  <a:lnTo>
                    <a:pt x="371" y="560"/>
                  </a:lnTo>
                  <a:lnTo>
                    <a:pt x="382" y="565"/>
                  </a:lnTo>
                  <a:close/>
                  <a:moveTo>
                    <a:pt x="355" y="664"/>
                  </a:moveTo>
                  <a:lnTo>
                    <a:pt x="338" y="723"/>
                  </a:lnTo>
                  <a:lnTo>
                    <a:pt x="327" y="717"/>
                  </a:lnTo>
                  <a:lnTo>
                    <a:pt x="344" y="661"/>
                  </a:lnTo>
                  <a:lnTo>
                    <a:pt x="355" y="664"/>
                  </a:lnTo>
                  <a:close/>
                  <a:moveTo>
                    <a:pt x="326" y="765"/>
                  </a:moveTo>
                  <a:lnTo>
                    <a:pt x="309" y="822"/>
                  </a:lnTo>
                  <a:lnTo>
                    <a:pt x="298" y="816"/>
                  </a:lnTo>
                  <a:lnTo>
                    <a:pt x="315" y="759"/>
                  </a:lnTo>
                  <a:lnTo>
                    <a:pt x="326" y="765"/>
                  </a:lnTo>
                  <a:close/>
                  <a:moveTo>
                    <a:pt x="297" y="865"/>
                  </a:moveTo>
                  <a:lnTo>
                    <a:pt x="282" y="922"/>
                  </a:lnTo>
                  <a:lnTo>
                    <a:pt x="270" y="917"/>
                  </a:lnTo>
                  <a:lnTo>
                    <a:pt x="287" y="860"/>
                  </a:lnTo>
                  <a:lnTo>
                    <a:pt x="297" y="865"/>
                  </a:lnTo>
                  <a:close/>
                  <a:moveTo>
                    <a:pt x="269" y="964"/>
                  </a:moveTo>
                  <a:lnTo>
                    <a:pt x="253" y="1021"/>
                  </a:lnTo>
                  <a:lnTo>
                    <a:pt x="242" y="1015"/>
                  </a:lnTo>
                  <a:lnTo>
                    <a:pt x="258" y="959"/>
                  </a:lnTo>
                  <a:lnTo>
                    <a:pt x="269" y="964"/>
                  </a:lnTo>
                  <a:close/>
                  <a:moveTo>
                    <a:pt x="240" y="1065"/>
                  </a:moveTo>
                  <a:lnTo>
                    <a:pt x="224" y="1122"/>
                  </a:lnTo>
                  <a:lnTo>
                    <a:pt x="214" y="1116"/>
                  </a:lnTo>
                  <a:lnTo>
                    <a:pt x="229" y="1059"/>
                  </a:lnTo>
                  <a:lnTo>
                    <a:pt x="240" y="1065"/>
                  </a:lnTo>
                  <a:close/>
                  <a:moveTo>
                    <a:pt x="213" y="1164"/>
                  </a:moveTo>
                  <a:lnTo>
                    <a:pt x="196" y="1222"/>
                  </a:lnTo>
                  <a:lnTo>
                    <a:pt x="185" y="1217"/>
                  </a:lnTo>
                  <a:lnTo>
                    <a:pt x="202" y="1158"/>
                  </a:lnTo>
                  <a:lnTo>
                    <a:pt x="213" y="1164"/>
                  </a:lnTo>
                  <a:close/>
                  <a:moveTo>
                    <a:pt x="184" y="1264"/>
                  </a:moveTo>
                  <a:lnTo>
                    <a:pt x="167" y="1321"/>
                  </a:lnTo>
                  <a:lnTo>
                    <a:pt x="156" y="1315"/>
                  </a:lnTo>
                  <a:lnTo>
                    <a:pt x="173" y="1259"/>
                  </a:lnTo>
                  <a:lnTo>
                    <a:pt x="184" y="1264"/>
                  </a:lnTo>
                  <a:close/>
                  <a:moveTo>
                    <a:pt x="155" y="1365"/>
                  </a:moveTo>
                  <a:lnTo>
                    <a:pt x="140" y="1422"/>
                  </a:lnTo>
                  <a:lnTo>
                    <a:pt x="129" y="1416"/>
                  </a:lnTo>
                  <a:lnTo>
                    <a:pt x="145" y="1359"/>
                  </a:lnTo>
                  <a:lnTo>
                    <a:pt x="155" y="1365"/>
                  </a:lnTo>
                  <a:close/>
                  <a:moveTo>
                    <a:pt x="127" y="1464"/>
                  </a:moveTo>
                  <a:lnTo>
                    <a:pt x="111" y="1520"/>
                  </a:lnTo>
                  <a:lnTo>
                    <a:pt x="100" y="1515"/>
                  </a:lnTo>
                  <a:lnTo>
                    <a:pt x="116" y="1458"/>
                  </a:lnTo>
                  <a:lnTo>
                    <a:pt x="127" y="1464"/>
                  </a:lnTo>
                  <a:close/>
                  <a:moveTo>
                    <a:pt x="98" y="1564"/>
                  </a:moveTo>
                  <a:lnTo>
                    <a:pt x="83" y="1621"/>
                  </a:lnTo>
                  <a:lnTo>
                    <a:pt x="72" y="1615"/>
                  </a:lnTo>
                  <a:lnTo>
                    <a:pt x="89" y="1559"/>
                  </a:lnTo>
                  <a:lnTo>
                    <a:pt x="98" y="1564"/>
                  </a:lnTo>
                  <a:close/>
                  <a:moveTo>
                    <a:pt x="71" y="1663"/>
                  </a:moveTo>
                  <a:lnTo>
                    <a:pt x="54" y="1720"/>
                  </a:lnTo>
                  <a:lnTo>
                    <a:pt x="43" y="1716"/>
                  </a:lnTo>
                  <a:lnTo>
                    <a:pt x="60" y="1658"/>
                  </a:lnTo>
                  <a:lnTo>
                    <a:pt x="71" y="1663"/>
                  </a:lnTo>
                  <a:close/>
                  <a:moveTo>
                    <a:pt x="42" y="1764"/>
                  </a:moveTo>
                  <a:lnTo>
                    <a:pt x="25" y="1820"/>
                  </a:lnTo>
                  <a:lnTo>
                    <a:pt x="16" y="1815"/>
                  </a:lnTo>
                  <a:lnTo>
                    <a:pt x="31" y="1758"/>
                  </a:lnTo>
                  <a:lnTo>
                    <a:pt x="42" y="1764"/>
                  </a:lnTo>
                  <a:close/>
                  <a:moveTo>
                    <a:pt x="14" y="1862"/>
                  </a:moveTo>
                  <a:lnTo>
                    <a:pt x="11" y="1870"/>
                  </a:lnTo>
                  <a:lnTo>
                    <a:pt x="0" y="1864"/>
                  </a:lnTo>
                  <a:lnTo>
                    <a:pt x="3" y="1859"/>
                  </a:lnTo>
                  <a:lnTo>
                    <a:pt x="14" y="1862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63" name="Rectangle 60">
              <a:extLst>
                <a:ext uri="{FF2B5EF4-FFF2-40B4-BE49-F238E27FC236}">
                  <a16:creationId xmlns:a16="http://schemas.microsoft.com/office/drawing/2014/main" id="{24E916EB-AA8B-AA2D-6909-5E7381D2C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2578"/>
              <a:ext cx="200" cy="1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1564" name="Rectangle 61">
              <a:extLst>
                <a:ext uri="{FF2B5EF4-FFF2-40B4-BE49-F238E27FC236}">
                  <a16:creationId xmlns:a16="http://schemas.microsoft.com/office/drawing/2014/main" id="{2F988C70-9CE0-B205-509B-675F2A0A4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2578"/>
              <a:ext cx="200" cy="157"/>
            </a:xfrm>
            <a:prstGeom prst="rect">
              <a:avLst/>
            </a:prstGeom>
            <a:noFill/>
            <a:ln w="15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1565" name="Rectangle 62">
              <a:extLst>
                <a:ext uri="{FF2B5EF4-FFF2-40B4-BE49-F238E27FC236}">
                  <a16:creationId xmlns:a16="http://schemas.microsoft.com/office/drawing/2014/main" id="{5DD223D7-37D4-2FFB-D9DF-D48F86488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8" y="2579"/>
              <a:ext cx="10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C</a:t>
              </a:r>
              <a:endParaRPr lang="fr-CA" altLang="fr-FR" sz="1800"/>
            </a:p>
          </p:txBody>
        </p:sp>
        <p:sp>
          <p:nvSpPr>
            <p:cNvPr id="21566" name="Rectangle 63">
              <a:extLst>
                <a:ext uri="{FF2B5EF4-FFF2-40B4-BE49-F238E27FC236}">
                  <a16:creationId xmlns:a16="http://schemas.microsoft.com/office/drawing/2014/main" id="{BDC4CFDA-E7D9-3ED0-D3BA-4373BC2B4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584"/>
              <a:ext cx="52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300" b="0" i="1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67" name="Rectangle 64">
              <a:extLst>
                <a:ext uri="{FF2B5EF4-FFF2-40B4-BE49-F238E27FC236}">
                  <a16:creationId xmlns:a16="http://schemas.microsoft.com/office/drawing/2014/main" id="{20887957-1CAF-49CC-C3F9-554B1E15D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584"/>
              <a:ext cx="7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2</a:t>
              </a:r>
              <a:endParaRPr lang="fr-CA" altLang="fr-FR" sz="1800"/>
            </a:p>
          </p:txBody>
        </p:sp>
        <p:sp>
          <p:nvSpPr>
            <p:cNvPr id="21568" name="Line 65">
              <a:extLst>
                <a:ext uri="{FF2B5EF4-FFF2-40B4-BE49-F238E27FC236}">
                  <a16:creationId xmlns:a16="http://schemas.microsoft.com/office/drawing/2014/main" id="{1F694CA0-241E-AEC2-6659-340F65791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2" y="3576"/>
              <a:ext cx="231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69" name="Line 66">
              <a:extLst>
                <a:ext uri="{FF2B5EF4-FFF2-40B4-BE49-F238E27FC236}">
                  <a16:creationId xmlns:a16="http://schemas.microsoft.com/office/drawing/2014/main" id="{7CB394B7-AAC9-7DEB-0E20-9B59E9170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2" y="3576"/>
              <a:ext cx="228" cy="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0" name="Freeform 67">
              <a:extLst>
                <a:ext uri="{FF2B5EF4-FFF2-40B4-BE49-F238E27FC236}">
                  <a16:creationId xmlns:a16="http://schemas.microsoft.com/office/drawing/2014/main" id="{BC19FC62-6CEC-C4A4-580E-EBFCBA079F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4" y="2273"/>
              <a:ext cx="422" cy="1303"/>
            </a:xfrm>
            <a:custGeom>
              <a:avLst/>
              <a:gdLst>
                <a:gd name="T0" fmla="*/ 13 w 538"/>
                <a:gd name="T1" fmla="*/ 20 h 1859"/>
                <a:gd name="T2" fmla="*/ 0 w 538"/>
                <a:gd name="T3" fmla="*/ 2 h 1859"/>
                <a:gd name="T4" fmla="*/ 19 w 538"/>
                <a:gd name="T5" fmla="*/ 34 h 1859"/>
                <a:gd name="T6" fmla="*/ 22 w 538"/>
                <a:gd name="T7" fmla="*/ 55 h 1859"/>
                <a:gd name="T8" fmla="*/ 19 w 538"/>
                <a:gd name="T9" fmla="*/ 34 h 1859"/>
                <a:gd name="T10" fmla="*/ 42 w 538"/>
                <a:gd name="T11" fmla="*/ 88 h 1859"/>
                <a:gd name="T12" fmla="*/ 27 w 538"/>
                <a:gd name="T13" fmla="*/ 71 h 1859"/>
                <a:gd name="T14" fmla="*/ 47 w 538"/>
                <a:gd name="T15" fmla="*/ 102 h 1859"/>
                <a:gd name="T16" fmla="*/ 49 w 538"/>
                <a:gd name="T17" fmla="*/ 124 h 1859"/>
                <a:gd name="T18" fmla="*/ 47 w 538"/>
                <a:gd name="T19" fmla="*/ 102 h 1859"/>
                <a:gd name="T20" fmla="*/ 68 w 538"/>
                <a:gd name="T21" fmla="*/ 157 h 1859"/>
                <a:gd name="T22" fmla="*/ 56 w 538"/>
                <a:gd name="T23" fmla="*/ 139 h 1859"/>
                <a:gd name="T24" fmla="*/ 74 w 538"/>
                <a:gd name="T25" fmla="*/ 172 h 1859"/>
                <a:gd name="T26" fmla="*/ 77 w 538"/>
                <a:gd name="T27" fmla="*/ 193 h 1859"/>
                <a:gd name="T28" fmla="*/ 74 w 538"/>
                <a:gd name="T29" fmla="*/ 172 h 1859"/>
                <a:gd name="T30" fmla="*/ 96 w 538"/>
                <a:gd name="T31" fmla="*/ 226 h 1859"/>
                <a:gd name="T32" fmla="*/ 82 w 538"/>
                <a:gd name="T33" fmla="*/ 207 h 1859"/>
                <a:gd name="T34" fmla="*/ 101 w 538"/>
                <a:gd name="T35" fmla="*/ 240 h 1859"/>
                <a:gd name="T36" fmla="*/ 104 w 538"/>
                <a:gd name="T37" fmla="*/ 262 h 1859"/>
                <a:gd name="T38" fmla="*/ 101 w 538"/>
                <a:gd name="T39" fmla="*/ 240 h 1859"/>
                <a:gd name="T40" fmla="*/ 122 w 538"/>
                <a:gd name="T41" fmla="*/ 294 h 1859"/>
                <a:gd name="T42" fmla="*/ 110 w 538"/>
                <a:gd name="T43" fmla="*/ 277 h 1859"/>
                <a:gd name="T44" fmla="*/ 129 w 538"/>
                <a:gd name="T45" fmla="*/ 310 h 1859"/>
                <a:gd name="T46" fmla="*/ 131 w 538"/>
                <a:gd name="T47" fmla="*/ 331 h 1859"/>
                <a:gd name="T48" fmla="*/ 129 w 538"/>
                <a:gd name="T49" fmla="*/ 310 h 1859"/>
                <a:gd name="T50" fmla="*/ 151 w 538"/>
                <a:gd name="T51" fmla="*/ 364 h 1859"/>
                <a:gd name="T52" fmla="*/ 137 w 538"/>
                <a:gd name="T53" fmla="*/ 346 h 1859"/>
                <a:gd name="T54" fmla="*/ 155 w 538"/>
                <a:gd name="T55" fmla="*/ 378 h 1859"/>
                <a:gd name="T56" fmla="*/ 158 w 538"/>
                <a:gd name="T57" fmla="*/ 400 h 1859"/>
                <a:gd name="T58" fmla="*/ 155 w 538"/>
                <a:gd name="T59" fmla="*/ 378 h 1859"/>
                <a:gd name="T60" fmla="*/ 178 w 538"/>
                <a:gd name="T61" fmla="*/ 432 h 1859"/>
                <a:gd name="T62" fmla="*/ 164 w 538"/>
                <a:gd name="T63" fmla="*/ 415 h 1859"/>
                <a:gd name="T64" fmla="*/ 183 w 538"/>
                <a:gd name="T65" fmla="*/ 446 h 1859"/>
                <a:gd name="T66" fmla="*/ 186 w 538"/>
                <a:gd name="T67" fmla="*/ 468 h 1859"/>
                <a:gd name="T68" fmla="*/ 183 w 538"/>
                <a:gd name="T69" fmla="*/ 446 h 1859"/>
                <a:gd name="T70" fmla="*/ 205 w 538"/>
                <a:gd name="T71" fmla="*/ 501 h 1859"/>
                <a:gd name="T72" fmla="*/ 191 w 538"/>
                <a:gd name="T73" fmla="*/ 483 h 1859"/>
                <a:gd name="T74" fmla="*/ 211 w 538"/>
                <a:gd name="T75" fmla="*/ 515 h 1859"/>
                <a:gd name="T76" fmla="*/ 213 w 538"/>
                <a:gd name="T77" fmla="*/ 538 h 1859"/>
                <a:gd name="T78" fmla="*/ 211 w 538"/>
                <a:gd name="T79" fmla="*/ 515 h 1859"/>
                <a:gd name="T80" fmla="*/ 232 w 538"/>
                <a:gd name="T81" fmla="*/ 569 h 1859"/>
                <a:gd name="T82" fmla="*/ 219 w 538"/>
                <a:gd name="T83" fmla="*/ 552 h 1859"/>
                <a:gd name="T84" fmla="*/ 238 w 538"/>
                <a:gd name="T85" fmla="*/ 585 h 1859"/>
                <a:gd name="T86" fmla="*/ 241 w 538"/>
                <a:gd name="T87" fmla="*/ 606 h 1859"/>
                <a:gd name="T88" fmla="*/ 238 w 538"/>
                <a:gd name="T89" fmla="*/ 585 h 1859"/>
                <a:gd name="T90" fmla="*/ 260 w 538"/>
                <a:gd name="T91" fmla="*/ 638 h 1859"/>
                <a:gd name="T92" fmla="*/ 246 w 538"/>
                <a:gd name="T93" fmla="*/ 620 h 185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38"/>
                <a:gd name="T142" fmla="*/ 0 h 1859"/>
                <a:gd name="T143" fmla="*/ 538 w 538"/>
                <a:gd name="T144" fmla="*/ 1859 h 185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38" h="1859">
                  <a:moveTo>
                    <a:pt x="12" y="0"/>
                  </a:moveTo>
                  <a:lnTo>
                    <a:pt x="28" y="57"/>
                  </a:lnTo>
                  <a:lnTo>
                    <a:pt x="17" y="62"/>
                  </a:lnTo>
                  <a:lnTo>
                    <a:pt x="0" y="6"/>
                  </a:lnTo>
                  <a:lnTo>
                    <a:pt x="12" y="0"/>
                  </a:lnTo>
                  <a:close/>
                  <a:moveTo>
                    <a:pt x="40" y="99"/>
                  </a:moveTo>
                  <a:lnTo>
                    <a:pt x="56" y="156"/>
                  </a:lnTo>
                  <a:lnTo>
                    <a:pt x="46" y="161"/>
                  </a:lnTo>
                  <a:lnTo>
                    <a:pt x="29" y="105"/>
                  </a:lnTo>
                  <a:lnTo>
                    <a:pt x="40" y="99"/>
                  </a:lnTo>
                  <a:close/>
                  <a:moveTo>
                    <a:pt x="68" y="200"/>
                  </a:moveTo>
                  <a:lnTo>
                    <a:pt x="85" y="256"/>
                  </a:lnTo>
                  <a:lnTo>
                    <a:pt x="74" y="262"/>
                  </a:lnTo>
                  <a:lnTo>
                    <a:pt x="58" y="205"/>
                  </a:lnTo>
                  <a:lnTo>
                    <a:pt x="68" y="200"/>
                  </a:lnTo>
                  <a:close/>
                  <a:moveTo>
                    <a:pt x="97" y="298"/>
                  </a:moveTo>
                  <a:lnTo>
                    <a:pt x="113" y="357"/>
                  </a:lnTo>
                  <a:lnTo>
                    <a:pt x="102" y="361"/>
                  </a:lnTo>
                  <a:lnTo>
                    <a:pt x="86" y="304"/>
                  </a:lnTo>
                  <a:lnTo>
                    <a:pt x="97" y="298"/>
                  </a:lnTo>
                  <a:close/>
                  <a:moveTo>
                    <a:pt x="125" y="399"/>
                  </a:moveTo>
                  <a:lnTo>
                    <a:pt x="141" y="456"/>
                  </a:lnTo>
                  <a:lnTo>
                    <a:pt x="130" y="461"/>
                  </a:lnTo>
                  <a:lnTo>
                    <a:pt x="115" y="405"/>
                  </a:lnTo>
                  <a:lnTo>
                    <a:pt x="125" y="399"/>
                  </a:lnTo>
                  <a:close/>
                  <a:moveTo>
                    <a:pt x="153" y="500"/>
                  </a:moveTo>
                  <a:lnTo>
                    <a:pt x="170" y="556"/>
                  </a:lnTo>
                  <a:lnTo>
                    <a:pt x="159" y="562"/>
                  </a:lnTo>
                  <a:lnTo>
                    <a:pt x="142" y="503"/>
                  </a:lnTo>
                  <a:lnTo>
                    <a:pt x="153" y="500"/>
                  </a:lnTo>
                  <a:close/>
                  <a:moveTo>
                    <a:pt x="182" y="598"/>
                  </a:moveTo>
                  <a:lnTo>
                    <a:pt x="198" y="655"/>
                  </a:lnTo>
                  <a:lnTo>
                    <a:pt x="187" y="661"/>
                  </a:lnTo>
                  <a:lnTo>
                    <a:pt x="171" y="604"/>
                  </a:lnTo>
                  <a:lnTo>
                    <a:pt x="182" y="598"/>
                  </a:lnTo>
                  <a:close/>
                  <a:moveTo>
                    <a:pt x="210" y="699"/>
                  </a:moveTo>
                  <a:lnTo>
                    <a:pt x="226" y="756"/>
                  </a:lnTo>
                  <a:lnTo>
                    <a:pt x="215" y="761"/>
                  </a:lnTo>
                  <a:lnTo>
                    <a:pt x="199" y="705"/>
                  </a:lnTo>
                  <a:lnTo>
                    <a:pt x="210" y="699"/>
                  </a:lnTo>
                  <a:close/>
                  <a:moveTo>
                    <a:pt x="239" y="798"/>
                  </a:moveTo>
                  <a:lnTo>
                    <a:pt x="254" y="855"/>
                  </a:lnTo>
                  <a:lnTo>
                    <a:pt x="244" y="860"/>
                  </a:lnTo>
                  <a:lnTo>
                    <a:pt x="228" y="803"/>
                  </a:lnTo>
                  <a:lnTo>
                    <a:pt x="239" y="798"/>
                  </a:lnTo>
                  <a:close/>
                  <a:moveTo>
                    <a:pt x="266" y="899"/>
                  </a:moveTo>
                  <a:lnTo>
                    <a:pt x="283" y="955"/>
                  </a:lnTo>
                  <a:lnTo>
                    <a:pt x="272" y="961"/>
                  </a:lnTo>
                  <a:lnTo>
                    <a:pt x="255" y="904"/>
                  </a:lnTo>
                  <a:lnTo>
                    <a:pt x="266" y="899"/>
                  </a:lnTo>
                  <a:close/>
                  <a:moveTo>
                    <a:pt x="295" y="997"/>
                  </a:moveTo>
                  <a:lnTo>
                    <a:pt x="312" y="1056"/>
                  </a:lnTo>
                  <a:lnTo>
                    <a:pt x="301" y="1061"/>
                  </a:lnTo>
                  <a:lnTo>
                    <a:pt x="284" y="1003"/>
                  </a:lnTo>
                  <a:lnTo>
                    <a:pt x="295" y="997"/>
                  </a:lnTo>
                  <a:close/>
                  <a:moveTo>
                    <a:pt x="323" y="1098"/>
                  </a:moveTo>
                  <a:lnTo>
                    <a:pt x="339" y="1155"/>
                  </a:lnTo>
                  <a:lnTo>
                    <a:pt x="328" y="1160"/>
                  </a:lnTo>
                  <a:lnTo>
                    <a:pt x="313" y="1103"/>
                  </a:lnTo>
                  <a:lnTo>
                    <a:pt x="323" y="1098"/>
                  </a:lnTo>
                  <a:close/>
                  <a:moveTo>
                    <a:pt x="352" y="1199"/>
                  </a:moveTo>
                  <a:lnTo>
                    <a:pt x="368" y="1255"/>
                  </a:lnTo>
                  <a:lnTo>
                    <a:pt x="357" y="1261"/>
                  </a:lnTo>
                  <a:lnTo>
                    <a:pt x="341" y="1204"/>
                  </a:lnTo>
                  <a:lnTo>
                    <a:pt x="352" y="1199"/>
                  </a:lnTo>
                  <a:close/>
                  <a:moveTo>
                    <a:pt x="379" y="1297"/>
                  </a:moveTo>
                  <a:lnTo>
                    <a:pt x="396" y="1354"/>
                  </a:lnTo>
                  <a:lnTo>
                    <a:pt x="385" y="1360"/>
                  </a:lnTo>
                  <a:lnTo>
                    <a:pt x="370" y="1303"/>
                  </a:lnTo>
                  <a:lnTo>
                    <a:pt x="379" y="1297"/>
                  </a:lnTo>
                  <a:close/>
                  <a:moveTo>
                    <a:pt x="408" y="1398"/>
                  </a:moveTo>
                  <a:lnTo>
                    <a:pt x="425" y="1455"/>
                  </a:lnTo>
                  <a:lnTo>
                    <a:pt x="414" y="1460"/>
                  </a:lnTo>
                  <a:lnTo>
                    <a:pt x="397" y="1403"/>
                  </a:lnTo>
                  <a:lnTo>
                    <a:pt x="408" y="1398"/>
                  </a:lnTo>
                  <a:close/>
                  <a:moveTo>
                    <a:pt x="437" y="1497"/>
                  </a:moveTo>
                  <a:lnTo>
                    <a:pt x="452" y="1555"/>
                  </a:lnTo>
                  <a:lnTo>
                    <a:pt x="443" y="1561"/>
                  </a:lnTo>
                  <a:lnTo>
                    <a:pt x="426" y="1502"/>
                  </a:lnTo>
                  <a:lnTo>
                    <a:pt x="437" y="1497"/>
                  </a:lnTo>
                  <a:close/>
                  <a:moveTo>
                    <a:pt x="465" y="1597"/>
                  </a:moveTo>
                  <a:lnTo>
                    <a:pt x="481" y="1654"/>
                  </a:lnTo>
                  <a:lnTo>
                    <a:pt x="470" y="1660"/>
                  </a:lnTo>
                  <a:lnTo>
                    <a:pt x="454" y="1603"/>
                  </a:lnTo>
                  <a:lnTo>
                    <a:pt x="465" y="1597"/>
                  </a:lnTo>
                  <a:close/>
                  <a:moveTo>
                    <a:pt x="494" y="1698"/>
                  </a:moveTo>
                  <a:lnTo>
                    <a:pt x="509" y="1755"/>
                  </a:lnTo>
                  <a:lnTo>
                    <a:pt x="499" y="1760"/>
                  </a:lnTo>
                  <a:lnTo>
                    <a:pt x="483" y="1703"/>
                  </a:lnTo>
                  <a:lnTo>
                    <a:pt x="494" y="1698"/>
                  </a:lnTo>
                  <a:close/>
                  <a:moveTo>
                    <a:pt x="521" y="1797"/>
                  </a:moveTo>
                  <a:lnTo>
                    <a:pt x="538" y="1853"/>
                  </a:lnTo>
                  <a:lnTo>
                    <a:pt x="527" y="1859"/>
                  </a:lnTo>
                  <a:lnTo>
                    <a:pt x="510" y="1802"/>
                  </a:lnTo>
                  <a:lnTo>
                    <a:pt x="521" y="179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71" name="Freeform 68">
              <a:extLst>
                <a:ext uri="{FF2B5EF4-FFF2-40B4-BE49-F238E27FC236}">
                  <a16:creationId xmlns:a16="http://schemas.microsoft.com/office/drawing/2014/main" id="{4EE4E9CB-9FA3-6D21-AC8A-A2095FC555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91" y="2271"/>
              <a:ext cx="421" cy="1303"/>
            </a:xfrm>
            <a:custGeom>
              <a:avLst/>
              <a:gdLst>
                <a:gd name="T0" fmla="*/ 8 w 536"/>
                <a:gd name="T1" fmla="*/ 619 h 1860"/>
                <a:gd name="T2" fmla="*/ 5 w 536"/>
                <a:gd name="T3" fmla="*/ 640 h 1860"/>
                <a:gd name="T4" fmla="*/ 14 w 536"/>
                <a:gd name="T5" fmla="*/ 603 h 1860"/>
                <a:gd name="T6" fmla="*/ 27 w 536"/>
                <a:gd name="T7" fmla="*/ 586 h 1860"/>
                <a:gd name="T8" fmla="*/ 14 w 536"/>
                <a:gd name="T9" fmla="*/ 603 h 1860"/>
                <a:gd name="T10" fmla="*/ 35 w 536"/>
                <a:gd name="T11" fmla="*/ 550 h 1860"/>
                <a:gd name="T12" fmla="*/ 33 w 536"/>
                <a:gd name="T13" fmla="*/ 571 h 1860"/>
                <a:gd name="T14" fmla="*/ 42 w 536"/>
                <a:gd name="T15" fmla="*/ 535 h 1860"/>
                <a:gd name="T16" fmla="*/ 55 w 536"/>
                <a:gd name="T17" fmla="*/ 517 h 1860"/>
                <a:gd name="T18" fmla="*/ 42 w 536"/>
                <a:gd name="T19" fmla="*/ 535 h 1860"/>
                <a:gd name="T20" fmla="*/ 63 w 536"/>
                <a:gd name="T21" fmla="*/ 481 h 1860"/>
                <a:gd name="T22" fmla="*/ 60 w 536"/>
                <a:gd name="T23" fmla="*/ 502 h 1860"/>
                <a:gd name="T24" fmla="*/ 69 w 536"/>
                <a:gd name="T25" fmla="*/ 466 h 1860"/>
                <a:gd name="T26" fmla="*/ 82 w 536"/>
                <a:gd name="T27" fmla="*/ 448 h 1860"/>
                <a:gd name="T28" fmla="*/ 69 w 536"/>
                <a:gd name="T29" fmla="*/ 466 h 1860"/>
                <a:gd name="T30" fmla="*/ 90 w 536"/>
                <a:gd name="T31" fmla="*/ 412 h 1860"/>
                <a:gd name="T32" fmla="*/ 88 w 536"/>
                <a:gd name="T33" fmla="*/ 434 h 1860"/>
                <a:gd name="T34" fmla="*/ 97 w 536"/>
                <a:gd name="T35" fmla="*/ 397 h 1860"/>
                <a:gd name="T36" fmla="*/ 110 w 536"/>
                <a:gd name="T37" fmla="*/ 380 h 1860"/>
                <a:gd name="T38" fmla="*/ 97 w 536"/>
                <a:gd name="T39" fmla="*/ 397 h 1860"/>
                <a:gd name="T40" fmla="*/ 118 w 536"/>
                <a:gd name="T41" fmla="*/ 343 h 1860"/>
                <a:gd name="T42" fmla="*/ 115 w 536"/>
                <a:gd name="T43" fmla="*/ 364 h 1860"/>
                <a:gd name="T44" fmla="*/ 123 w 536"/>
                <a:gd name="T45" fmla="*/ 329 h 1860"/>
                <a:gd name="T46" fmla="*/ 137 w 536"/>
                <a:gd name="T47" fmla="*/ 310 h 1860"/>
                <a:gd name="T48" fmla="*/ 123 w 536"/>
                <a:gd name="T49" fmla="*/ 329 h 1860"/>
                <a:gd name="T50" fmla="*/ 145 w 536"/>
                <a:gd name="T51" fmla="*/ 275 h 1860"/>
                <a:gd name="T52" fmla="*/ 142 w 536"/>
                <a:gd name="T53" fmla="*/ 296 h 1860"/>
                <a:gd name="T54" fmla="*/ 151 w 536"/>
                <a:gd name="T55" fmla="*/ 260 h 1860"/>
                <a:gd name="T56" fmla="*/ 164 w 536"/>
                <a:gd name="T57" fmla="*/ 242 h 1860"/>
                <a:gd name="T58" fmla="*/ 151 w 536"/>
                <a:gd name="T59" fmla="*/ 260 h 1860"/>
                <a:gd name="T60" fmla="*/ 173 w 536"/>
                <a:gd name="T61" fmla="*/ 206 h 1860"/>
                <a:gd name="T62" fmla="*/ 170 w 536"/>
                <a:gd name="T63" fmla="*/ 228 h 1860"/>
                <a:gd name="T64" fmla="*/ 178 w 536"/>
                <a:gd name="T65" fmla="*/ 191 h 1860"/>
                <a:gd name="T66" fmla="*/ 192 w 536"/>
                <a:gd name="T67" fmla="*/ 174 h 1860"/>
                <a:gd name="T68" fmla="*/ 178 w 536"/>
                <a:gd name="T69" fmla="*/ 191 h 1860"/>
                <a:gd name="T70" fmla="*/ 200 w 536"/>
                <a:gd name="T71" fmla="*/ 137 h 1860"/>
                <a:gd name="T72" fmla="*/ 197 w 536"/>
                <a:gd name="T73" fmla="*/ 159 h 1860"/>
                <a:gd name="T74" fmla="*/ 206 w 536"/>
                <a:gd name="T75" fmla="*/ 122 h 1860"/>
                <a:gd name="T76" fmla="*/ 219 w 536"/>
                <a:gd name="T77" fmla="*/ 105 h 1860"/>
                <a:gd name="T78" fmla="*/ 206 w 536"/>
                <a:gd name="T79" fmla="*/ 122 h 1860"/>
                <a:gd name="T80" fmla="*/ 228 w 536"/>
                <a:gd name="T81" fmla="*/ 68 h 1860"/>
                <a:gd name="T82" fmla="*/ 225 w 536"/>
                <a:gd name="T83" fmla="*/ 90 h 1860"/>
                <a:gd name="T84" fmla="*/ 233 w 536"/>
                <a:gd name="T85" fmla="*/ 54 h 1860"/>
                <a:gd name="T86" fmla="*/ 247 w 536"/>
                <a:gd name="T87" fmla="*/ 36 h 1860"/>
                <a:gd name="T88" fmla="*/ 233 w 536"/>
                <a:gd name="T89" fmla="*/ 54 h 1860"/>
                <a:gd name="T90" fmla="*/ 255 w 536"/>
                <a:gd name="T91" fmla="*/ 0 h 1860"/>
                <a:gd name="T92" fmla="*/ 252 w 536"/>
                <a:gd name="T93" fmla="*/ 21 h 186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36"/>
                <a:gd name="T142" fmla="*/ 0 h 1860"/>
                <a:gd name="T143" fmla="*/ 536 w 536"/>
                <a:gd name="T144" fmla="*/ 1860 h 186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36" h="1860">
                  <a:moveTo>
                    <a:pt x="0" y="1855"/>
                  </a:moveTo>
                  <a:lnTo>
                    <a:pt x="17" y="1798"/>
                  </a:lnTo>
                  <a:lnTo>
                    <a:pt x="28" y="1803"/>
                  </a:lnTo>
                  <a:lnTo>
                    <a:pt x="11" y="1860"/>
                  </a:lnTo>
                  <a:lnTo>
                    <a:pt x="0" y="1855"/>
                  </a:lnTo>
                  <a:close/>
                  <a:moveTo>
                    <a:pt x="29" y="1754"/>
                  </a:moveTo>
                  <a:lnTo>
                    <a:pt x="46" y="1697"/>
                  </a:lnTo>
                  <a:lnTo>
                    <a:pt x="57" y="1703"/>
                  </a:lnTo>
                  <a:lnTo>
                    <a:pt x="40" y="1760"/>
                  </a:lnTo>
                  <a:lnTo>
                    <a:pt x="29" y="1754"/>
                  </a:lnTo>
                  <a:close/>
                  <a:moveTo>
                    <a:pt x="58" y="1655"/>
                  </a:moveTo>
                  <a:lnTo>
                    <a:pt x="73" y="1599"/>
                  </a:lnTo>
                  <a:lnTo>
                    <a:pt x="84" y="1604"/>
                  </a:lnTo>
                  <a:lnTo>
                    <a:pt x="68" y="1661"/>
                  </a:lnTo>
                  <a:lnTo>
                    <a:pt x="58" y="1655"/>
                  </a:lnTo>
                  <a:close/>
                  <a:moveTo>
                    <a:pt x="86" y="1555"/>
                  </a:moveTo>
                  <a:lnTo>
                    <a:pt x="102" y="1498"/>
                  </a:lnTo>
                  <a:lnTo>
                    <a:pt x="113" y="1503"/>
                  </a:lnTo>
                  <a:lnTo>
                    <a:pt x="97" y="1560"/>
                  </a:lnTo>
                  <a:lnTo>
                    <a:pt x="86" y="1555"/>
                  </a:lnTo>
                  <a:close/>
                  <a:moveTo>
                    <a:pt x="115" y="1456"/>
                  </a:moveTo>
                  <a:lnTo>
                    <a:pt x="130" y="1397"/>
                  </a:lnTo>
                  <a:lnTo>
                    <a:pt x="141" y="1403"/>
                  </a:lnTo>
                  <a:lnTo>
                    <a:pt x="124" y="1461"/>
                  </a:lnTo>
                  <a:lnTo>
                    <a:pt x="115" y="1456"/>
                  </a:lnTo>
                  <a:close/>
                  <a:moveTo>
                    <a:pt x="142" y="1355"/>
                  </a:moveTo>
                  <a:lnTo>
                    <a:pt x="159" y="1298"/>
                  </a:lnTo>
                  <a:lnTo>
                    <a:pt x="170" y="1304"/>
                  </a:lnTo>
                  <a:lnTo>
                    <a:pt x="153" y="1361"/>
                  </a:lnTo>
                  <a:lnTo>
                    <a:pt x="142" y="1355"/>
                  </a:lnTo>
                  <a:close/>
                  <a:moveTo>
                    <a:pt x="171" y="1255"/>
                  </a:moveTo>
                  <a:lnTo>
                    <a:pt x="186" y="1198"/>
                  </a:lnTo>
                  <a:lnTo>
                    <a:pt x="197" y="1203"/>
                  </a:lnTo>
                  <a:lnTo>
                    <a:pt x="181" y="1260"/>
                  </a:lnTo>
                  <a:lnTo>
                    <a:pt x="171" y="1255"/>
                  </a:lnTo>
                  <a:close/>
                  <a:moveTo>
                    <a:pt x="199" y="1156"/>
                  </a:moveTo>
                  <a:lnTo>
                    <a:pt x="215" y="1099"/>
                  </a:lnTo>
                  <a:lnTo>
                    <a:pt x="226" y="1105"/>
                  </a:lnTo>
                  <a:lnTo>
                    <a:pt x="210" y="1161"/>
                  </a:lnTo>
                  <a:lnTo>
                    <a:pt x="199" y="1156"/>
                  </a:lnTo>
                  <a:close/>
                  <a:moveTo>
                    <a:pt x="228" y="1055"/>
                  </a:moveTo>
                  <a:lnTo>
                    <a:pt x="243" y="998"/>
                  </a:lnTo>
                  <a:lnTo>
                    <a:pt x="254" y="1004"/>
                  </a:lnTo>
                  <a:lnTo>
                    <a:pt x="237" y="1061"/>
                  </a:lnTo>
                  <a:lnTo>
                    <a:pt x="228" y="1055"/>
                  </a:lnTo>
                  <a:close/>
                  <a:moveTo>
                    <a:pt x="255" y="956"/>
                  </a:moveTo>
                  <a:lnTo>
                    <a:pt x="272" y="898"/>
                  </a:lnTo>
                  <a:lnTo>
                    <a:pt x="283" y="903"/>
                  </a:lnTo>
                  <a:lnTo>
                    <a:pt x="266" y="962"/>
                  </a:lnTo>
                  <a:lnTo>
                    <a:pt x="255" y="956"/>
                  </a:lnTo>
                  <a:close/>
                  <a:moveTo>
                    <a:pt x="284" y="856"/>
                  </a:moveTo>
                  <a:lnTo>
                    <a:pt x="299" y="799"/>
                  </a:lnTo>
                  <a:lnTo>
                    <a:pt x="310" y="805"/>
                  </a:lnTo>
                  <a:lnTo>
                    <a:pt x="294" y="861"/>
                  </a:lnTo>
                  <a:lnTo>
                    <a:pt x="284" y="856"/>
                  </a:lnTo>
                  <a:close/>
                  <a:moveTo>
                    <a:pt x="312" y="755"/>
                  </a:moveTo>
                  <a:lnTo>
                    <a:pt x="328" y="698"/>
                  </a:lnTo>
                  <a:lnTo>
                    <a:pt x="339" y="704"/>
                  </a:lnTo>
                  <a:lnTo>
                    <a:pt x="323" y="761"/>
                  </a:lnTo>
                  <a:lnTo>
                    <a:pt x="312" y="755"/>
                  </a:lnTo>
                  <a:close/>
                  <a:moveTo>
                    <a:pt x="341" y="656"/>
                  </a:moveTo>
                  <a:lnTo>
                    <a:pt x="356" y="600"/>
                  </a:lnTo>
                  <a:lnTo>
                    <a:pt x="367" y="605"/>
                  </a:lnTo>
                  <a:lnTo>
                    <a:pt x="350" y="662"/>
                  </a:lnTo>
                  <a:lnTo>
                    <a:pt x="341" y="656"/>
                  </a:lnTo>
                  <a:close/>
                  <a:moveTo>
                    <a:pt x="368" y="556"/>
                  </a:moveTo>
                  <a:lnTo>
                    <a:pt x="385" y="499"/>
                  </a:lnTo>
                  <a:lnTo>
                    <a:pt x="396" y="505"/>
                  </a:lnTo>
                  <a:lnTo>
                    <a:pt x="379" y="561"/>
                  </a:lnTo>
                  <a:lnTo>
                    <a:pt x="368" y="556"/>
                  </a:lnTo>
                  <a:close/>
                  <a:moveTo>
                    <a:pt x="397" y="457"/>
                  </a:moveTo>
                  <a:lnTo>
                    <a:pt x="412" y="398"/>
                  </a:lnTo>
                  <a:lnTo>
                    <a:pt x="423" y="404"/>
                  </a:lnTo>
                  <a:lnTo>
                    <a:pt x="408" y="462"/>
                  </a:lnTo>
                  <a:lnTo>
                    <a:pt x="397" y="457"/>
                  </a:lnTo>
                  <a:close/>
                  <a:moveTo>
                    <a:pt x="425" y="356"/>
                  </a:moveTo>
                  <a:lnTo>
                    <a:pt x="441" y="300"/>
                  </a:lnTo>
                  <a:lnTo>
                    <a:pt x="452" y="305"/>
                  </a:lnTo>
                  <a:lnTo>
                    <a:pt x="436" y="362"/>
                  </a:lnTo>
                  <a:lnTo>
                    <a:pt x="425" y="356"/>
                  </a:lnTo>
                  <a:close/>
                  <a:moveTo>
                    <a:pt x="454" y="256"/>
                  </a:moveTo>
                  <a:lnTo>
                    <a:pt x="470" y="199"/>
                  </a:lnTo>
                  <a:lnTo>
                    <a:pt x="480" y="204"/>
                  </a:lnTo>
                  <a:lnTo>
                    <a:pt x="465" y="261"/>
                  </a:lnTo>
                  <a:lnTo>
                    <a:pt x="454" y="256"/>
                  </a:lnTo>
                  <a:close/>
                  <a:moveTo>
                    <a:pt x="481" y="157"/>
                  </a:moveTo>
                  <a:lnTo>
                    <a:pt x="498" y="100"/>
                  </a:lnTo>
                  <a:lnTo>
                    <a:pt x="509" y="106"/>
                  </a:lnTo>
                  <a:lnTo>
                    <a:pt x="492" y="162"/>
                  </a:lnTo>
                  <a:lnTo>
                    <a:pt x="481" y="157"/>
                  </a:lnTo>
                  <a:close/>
                  <a:moveTo>
                    <a:pt x="510" y="56"/>
                  </a:moveTo>
                  <a:lnTo>
                    <a:pt x="527" y="0"/>
                  </a:lnTo>
                  <a:lnTo>
                    <a:pt x="536" y="5"/>
                  </a:lnTo>
                  <a:lnTo>
                    <a:pt x="521" y="62"/>
                  </a:lnTo>
                  <a:lnTo>
                    <a:pt x="510" y="5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72" name="Freeform 69">
              <a:extLst>
                <a:ext uri="{FF2B5EF4-FFF2-40B4-BE49-F238E27FC236}">
                  <a16:creationId xmlns:a16="http://schemas.microsoft.com/office/drawing/2014/main" id="{93DFE207-79D9-3038-A652-BAE68BAEF9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6" y="2265"/>
              <a:ext cx="352" cy="12"/>
            </a:xfrm>
            <a:custGeom>
              <a:avLst/>
              <a:gdLst>
                <a:gd name="T0" fmla="*/ 0 w 448"/>
                <a:gd name="T1" fmla="*/ 1 h 17"/>
                <a:gd name="T2" fmla="*/ 22 w 448"/>
                <a:gd name="T3" fmla="*/ 1 h 17"/>
                <a:gd name="T4" fmla="*/ 22 w 448"/>
                <a:gd name="T5" fmla="*/ 6 h 17"/>
                <a:gd name="T6" fmla="*/ 0 w 448"/>
                <a:gd name="T7" fmla="*/ 6 h 17"/>
                <a:gd name="T8" fmla="*/ 0 w 448"/>
                <a:gd name="T9" fmla="*/ 1 h 17"/>
                <a:gd name="T10" fmla="*/ 39 w 448"/>
                <a:gd name="T11" fmla="*/ 1 h 17"/>
                <a:gd name="T12" fmla="*/ 61 w 448"/>
                <a:gd name="T13" fmla="*/ 1 h 17"/>
                <a:gd name="T14" fmla="*/ 61 w 448"/>
                <a:gd name="T15" fmla="*/ 6 h 17"/>
                <a:gd name="T16" fmla="*/ 39 w 448"/>
                <a:gd name="T17" fmla="*/ 6 h 17"/>
                <a:gd name="T18" fmla="*/ 39 w 448"/>
                <a:gd name="T19" fmla="*/ 1 h 17"/>
                <a:gd name="T20" fmla="*/ 78 w 448"/>
                <a:gd name="T21" fmla="*/ 1 h 17"/>
                <a:gd name="T22" fmla="*/ 101 w 448"/>
                <a:gd name="T23" fmla="*/ 0 h 17"/>
                <a:gd name="T24" fmla="*/ 101 w 448"/>
                <a:gd name="T25" fmla="*/ 6 h 17"/>
                <a:gd name="T26" fmla="*/ 78 w 448"/>
                <a:gd name="T27" fmla="*/ 6 h 17"/>
                <a:gd name="T28" fmla="*/ 78 w 448"/>
                <a:gd name="T29" fmla="*/ 1 h 17"/>
                <a:gd name="T30" fmla="*/ 117 w 448"/>
                <a:gd name="T31" fmla="*/ 0 h 17"/>
                <a:gd name="T32" fmla="*/ 140 w 448"/>
                <a:gd name="T33" fmla="*/ 0 h 17"/>
                <a:gd name="T34" fmla="*/ 140 w 448"/>
                <a:gd name="T35" fmla="*/ 6 h 17"/>
                <a:gd name="T36" fmla="*/ 117 w 448"/>
                <a:gd name="T37" fmla="*/ 6 h 17"/>
                <a:gd name="T38" fmla="*/ 117 w 448"/>
                <a:gd name="T39" fmla="*/ 0 h 17"/>
                <a:gd name="T40" fmla="*/ 156 w 448"/>
                <a:gd name="T41" fmla="*/ 0 h 17"/>
                <a:gd name="T42" fmla="*/ 178 w 448"/>
                <a:gd name="T43" fmla="*/ 0 h 17"/>
                <a:gd name="T44" fmla="*/ 178 w 448"/>
                <a:gd name="T45" fmla="*/ 6 h 17"/>
                <a:gd name="T46" fmla="*/ 156 w 448"/>
                <a:gd name="T47" fmla="*/ 6 h 17"/>
                <a:gd name="T48" fmla="*/ 156 w 448"/>
                <a:gd name="T49" fmla="*/ 0 h 17"/>
                <a:gd name="T50" fmla="*/ 195 w 448"/>
                <a:gd name="T51" fmla="*/ 0 h 17"/>
                <a:gd name="T52" fmla="*/ 218 w 448"/>
                <a:gd name="T53" fmla="*/ 0 h 17"/>
                <a:gd name="T54" fmla="*/ 218 w 448"/>
                <a:gd name="T55" fmla="*/ 6 h 17"/>
                <a:gd name="T56" fmla="*/ 195 w 448"/>
                <a:gd name="T57" fmla="*/ 6 h 17"/>
                <a:gd name="T58" fmla="*/ 195 w 448"/>
                <a:gd name="T59" fmla="*/ 0 h 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48"/>
                <a:gd name="T91" fmla="*/ 0 h 17"/>
                <a:gd name="T92" fmla="*/ 448 w 448"/>
                <a:gd name="T93" fmla="*/ 17 h 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48" h="17">
                  <a:moveTo>
                    <a:pt x="0" y="2"/>
                  </a:moveTo>
                  <a:lnTo>
                    <a:pt x="45" y="2"/>
                  </a:lnTo>
                  <a:lnTo>
                    <a:pt x="45" y="17"/>
                  </a:lnTo>
                  <a:lnTo>
                    <a:pt x="0" y="17"/>
                  </a:lnTo>
                  <a:lnTo>
                    <a:pt x="0" y="2"/>
                  </a:lnTo>
                  <a:close/>
                  <a:moveTo>
                    <a:pt x="80" y="2"/>
                  </a:moveTo>
                  <a:lnTo>
                    <a:pt x="125" y="2"/>
                  </a:lnTo>
                  <a:lnTo>
                    <a:pt x="125" y="17"/>
                  </a:lnTo>
                  <a:lnTo>
                    <a:pt x="80" y="17"/>
                  </a:lnTo>
                  <a:lnTo>
                    <a:pt x="80" y="2"/>
                  </a:lnTo>
                  <a:close/>
                  <a:moveTo>
                    <a:pt x="160" y="2"/>
                  </a:moveTo>
                  <a:lnTo>
                    <a:pt x="207" y="0"/>
                  </a:lnTo>
                  <a:lnTo>
                    <a:pt x="207" y="17"/>
                  </a:lnTo>
                  <a:lnTo>
                    <a:pt x="160" y="17"/>
                  </a:lnTo>
                  <a:lnTo>
                    <a:pt x="160" y="2"/>
                  </a:lnTo>
                  <a:close/>
                  <a:moveTo>
                    <a:pt x="241" y="0"/>
                  </a:moveTo>
                  <a:lnTo>
                    <a:pt x="287" y="0"/>
                  </a:lnTo>
                  <a:lnTo>
                    <a:pt x="287" y="17"/>
                  </a:lnTo>
                  <a:lnTo>
                    <a:pt x="241" y="17"/>
                  </a:lnTo>
                  <a:lnTo>
                    <a:pt x="241" y="0"/>
                  </a:lnTo>
                  <a:close/>
                  <a:moveTo>
                    <a:pt x="321" y="0"/>
                  </a:moveTo>
                  <a:lnTo>
                    <a:pt x="367" y="0"/>
                  </a:lnTo>
                  <a:lnTo>
                    <a:pt x="367" y="15"/>
                  </a:lnTo>
                  <a:lnTo>
                    <a:pt x="321" y="17"/>
                  </a:lnTo>
                  <a:lnTo>
                    <a:pt x="321" y="0"/>
                  </a:lnTo>
                  <a:close/>
                  <a:moveTo>
                    <a:pt x="401" y="0"/>
                  </a:moveTo>
                  <a:lnTo>
                    <a:pt x="448" y="0"/>
                  </a:lnTo>
                  <a:lnTo>
                    <a:pt x="448" y="15"/>
                  </a:lnTo>
                  <a:lnTo>
                    <a:pt x="401" y="15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73" name="Line 70">
              <a:extLst>
                <a:ext uri="{FF2B5EF4-FFF2-40B4-BE49-F238E27FC236}">
                  <a16:creationId xmlns:a16="http://schemas.microsoft.com/office/drawing/2014/main" id="{9ADE9E61-00E2-985C-4800-54C595B31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3" y="3313"/>
              <a:ext cx="974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4" name="Freeform 71">
              <a:extLst>
                <a:ext uri="{FF2B5EF4-FFF2-40B4-BE49-F238E27FC236}">
                  <a16:creationId xmlns:a16="http://schemas.microsoft.com/office/drawing/2014/main" id="{00AEF75E-663A-CE9A-F658-A1E43EE49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" y="3287"/>
              <a:ext cx="37" cy="54"/>
            </a:xfrm>
            <a:custGeom>
              <a:avLst/>
              <a:gdLst>
                <a:gd name="T0" fmla="*/ 0 w 48"/>
                <a:gd name="T1" fmla="*/ 0 h 77"/>
                <a:gd name="T2" fmla="*/ 22 w 48"/>
                <a:gd name="T3" fmla="*/ 13 h 77"/>
                <a:gd name="T4" fmla="*/ 0 w 48"/>
                <a:gd name="T5" fmla="*/ 27 h 77"/>
                <a:gd name="T6" fmla="*/ 0 w 48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77"/>
                <a:gd name="T14" fmla="*/ 48 w 48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77">
                  <a:moveTo>
                    <a:pt x="0" y="0"/>
                  </a:moveTo>
                  <a:lnTo>
                    <a:pt x="48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5" name="Freeform 72">
              <a:extLst>
                <a:ext uri="{FF2B5EF4-FFF2-40B4-BE49-F238E27FC236}">
                  <a16:creationId xmlns:a16="http://schemas.microsoft.com/office/drawing/2014/main" id="{586DF6CB-BFF9-AC72-418B-859D09FD5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" y="3287"/>
              <a:ext cx="37" cy="54"/>
            </a:xfrm>
            <a:custGeom>
              <a:avLst/>
              <a:gdLst>
                <a:gd name="T0" fmla="*/ 0 w 48"/>
                <a:gd name="T1" fmla="*/ 0 h 77"/>
                <a:gd name="T2" fmla="*/ 22 w 48"/>
                <a:gd name="T3" fmla="*/ 13 h 77"/>
                <a:gd name="T4" fmla="*/ 0 w 48"/>
                <a:gd name="T5" fmla="*/ 27 h 77"/>
                <a:gd name="T6" fmla="*/ 0 w 48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77"/>
                <a:gd name="T14" fmla="*/ 48 w 48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77">
                  <a:moveTo>
                    <a:pt x="0" y="0"/>
                  </a:moveTo>
                  <a:lnTo>
                    <a:pt x="48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6" name="Freeform 73">
              <a:extLst>
                <a:ext uri="{FF2B5EF4-FFF2-40B4-BE49-F238E27FC236}">
                  <a16:creationId xmlns:a16="http://schemas.microsoft.com/office/drawing/2014/main" id="{74CD60B3-362C-6F87-B995-004C9D27A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" y="3287"/>
              <a:ext cx="37" cy="54"/>
            </a:xfrm>
            <a:custGeom>
              <a:avLst/>
              <a:gdLst>
                <a:gd name="T0" fmla="*/ 0 w 48"/>
                <a:gd name="T1" fmla="*/ 0 h 77"/>
                <a:gd name="T2" fmla="*/ 22 w 48"/>
                <a:gd name="T3" fmla="*/ 13 h 77"/>
                <a:gd name="T4" fmla="*/ 0 w 48"/>
                <a:gd name="T5" fmla="*/ 27 h 77"/>
                <a:gd name="T6" fmla="*/ 0 w 48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77"/>
                <a:gd name="T14" fmla="*/ 48 w 48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77">
                  <a:moveTo>
                    <a:pt x="0" y="0"/>
                  </a:moveTo>
                  <a:lnTo>
                    <a:pt x="48" y="39"/>
                  </a:lnTo>
                  <a:lnTo>
                    <a:pt x="0" y="77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7" name="Freeform 74">
              <a:extLst>
                <a:ext uri="{FF2B5EF4-FFF2-40B4-BE49-F238E27FC236}">
                  <a16:creationId xmlns:a16="http://schemas.microsoft.com/office/drawing/2014/main" id="{5159B989-44EA-A41E-5B55-E1978351E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3" y="3313"/>
              <a:ext cx="1199" cy="263"/>
            </a:xfrm>
            <a:custGeom>
              <a:avLst/>
              <a:gdLst>
                <a:gd name="T0" fmla="*/ 0 w 1525"/>
                <a:gd name="T1" fmla="*/ 129 h 375"/>
                <a:gd name="T2" fmla="*/ 260 w 1525"/>
                <a:gd name="T3" fmla="*/ 0 h 375"/>
                <a:gd name="T4" fmla="*/ 484 w 1525"/>
                <a:gd name="T5" fmla="*/ 0 h 375"/>
                <a:gd name="T6" fmla="*/ 741 w 1525"/>
                <a:gd name="T7" fmla="*/ 129 h 375"/>
                <a:gd name="T8" fmla="*/ 0 w 1525"/>
                <a:gd name="T9" fmla="*/ 129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5"/>
                <a:gd name="T16" fmla="*/ 0 h 375"/>
                <a:gd name="T17" fmla="*/ 1525 w 1525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5" h="375">
                  <a:moveTo>
                    <a:pt x="0" y="375"/>
                  </a:moveTo>
                  <a:lnTo>
                    <a:pt x="536" y="0"/>
                  </a:lnTo>
                  <a:lnTo>
                    <a:pt x="995" y="0"/>
                  </a:lnTo>
                  <a:lnTo>
                    <a:pt x="1525" y="375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8" name="Freeform 75">
              <a:extLst>
                <a:ext uri="{FF2B5EF4-FFF2-40B4-BE49-F238E27FC236}">
                  <a16:creationId xmlns:a16="http://schemas.microsoft.com/office/drawing/2014/main" id="{C6C66401-4274-E4D7-A967-7E4661B908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3" y="3313"/>
              <a:ext cx="1199" cy="263"/>
            </a:xfrm>
            <a:custGeom>
              <a:avLst/>
              <a:gdLst>
                <a:gd name="T0" fmla="*/ 0 w 1525"/>
                <a:gd name="T1" fmla="*/ 129 h 375"/>
                <a:gd name="T2" fmla="*/ 260 w 1525"/>
                <a:gd name="T3" fmla="*/ 0 h 375"/>
                <a:gd name="T4" fmla="*/ 484 w 1525"/>
                <a:gd name="T5" fmla="*/ 0 h 375"/>
                <a:gd name="T6" fmla="*/ 741 w 1525"/>
                <a:gd name="T7" fmla="*/ 129 h 375"/>
                <a:gd name="T8" fmla="*/ 0 w 1525"/>
                <a:gd name="T9" fmla="*/ 129 h 3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5"/>
                <a:gd name="T16" fmla="*/ 0 h 375"/>
                <a:gd name="T17" fmla="*/ 1525 w 1525"/>
                <a:gd name="T18" fmla="*/ 375 h 37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5" h="375">
                  <a:moveTo>
                    <a:pt x="0" y="375"/>
                  </a:moveTo>
                  <a:lnTo>
                    <a:pt x="536" y="0"/>
                  </a:lnTo>
                  <a:lnTo>
                    <a:pt x="995" y="0"/>
                  </a:lnTo>
                  <a:lnTo>
                    <a:pt x="1525" y="375"/>
                  </a:lnTo>
                  <a:lnTo>
                    <a:pt x="0" y="375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79" name="Rectangle 76">
              <a:extLst>
                <a:ext uri="{FF2B5EF4-FFF2-40B4-BE49-F238E27FC236}">
                  <a16:creationId xmlns:a16="http://schemas.microsoft.com/office/drawing/2014/main" id="{BF5C031D-866E-6B19-9067-775444230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" y="2024"/>
              <a:ext cx="24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 i="1">
                  <a:solidFill>
                    <a:srgbClr val="000000"/>
                  </a:solidFill>
                  <a:sym typeface="Symbol" panose="05050102010706020507" pitchFamily="18" charset="2"/>
                </a:rPr>
                <a:t></a:t>
              </a:r>
              <a:r>
                <a:rPr lang="fr-CA" altLang="fr-FR" sz="1900" b="0" i="1" baseline="-25000">
                  <a:solidFill>
                    <a:srgbClr val="000000"/>
                  </a:solidFill>
                  <a:sym typeface="Symbol" panose="05050102010706020507" pitchFamily="18" charset="2"/>
                </a:rPr>
                <a:t>c2</a:t>
              </a:r>
              <a:endParaRPr lang="fr-CA" altLang="fr-FR" sz="2000">
                <a:sym typeface="Symbol" panose="05050102010706020507" pitchFamily="18" charset="2"/>
              </a:endParaRPr>
            </a:p>
          </p:txBody>
        </p:sp>
      </p:grpSp>
      <p:grpSp>
        <p:nvGrpSpPr>
          <p:cNvPr id="21509" name="Group 77">
            <a:extLst>
              <a:ext uri="{FF2B5EF4-FFF2-40B4-BE49-F238E27FC236}">
                <a16:creationId xmlns:a16="http://schemas.microsoft.com/office/drawing/2014/main" id="{D34AB7C8-BE74-CC19-4C7D-84D414E07A78}"/>
              </a:ext>
            </a:extLst>
          </p:cNvPr>
          <p:cNvGrpSpPr>
            <a:grpSpLocks/>
          </p:cNvGrpSpPr>
          <p:nvPr/>
        </p:nvGrpSpPr>
        <p:grpSpPr bwMode="auto">
          <a:xfrm>
            <a:off x="8553251" y="1433513"/>
            <a:ext cx="2727325" cy="2495550"/>
            <a:chOff x="1104" y="2024"/>
            <a:chExt cx="1865" cy="1762"/>
          </a:xfrm>
        </p:grpSpPr>
        <p:sp>
          <p:nvSpPr>
            <p:cNvPr id="21510" name="Rectangle 78">
              <a:extLst>
                <a:ext uri="{FF2B5EF4-FFF2-40B4-BE49-F238E27FC236}">
                  <a16:creationId xmlns:a16="http://schemas.microsoft.com/office/drawing/2014/main" id="{1544A920-0FB9-AAEB-5897-8EF57DC02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7" y="2024"/>
              <a:ext cx="245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 i="1">
                  <a:solidFill>
                    <a:srgbClr val="000000"/>
                  </a:solidFill>
                  <a:sym typeface="Symbol" panose="05050102010706020507" pitchFamily="18" charset="2"/>
                </a:rPr>
                <a:t></a:t>
              </a:r>
              <a:r>
                <a:rPr lang="fr-CA" altLang="fr-FR" sz="1900" b="0" i="1" baseline="-25000">
                  <a:solidFill>
                    <a:srgbClr val="000000"/>
                  </a:solidFill>
                  <a:sym typeface="Symbol" panose="05050102010706020507" pitchFamily="18" charset="2"/>
                </a:rPr>
                <a:t>c2</a:t>
              </a:r>
              <a:endParaRPr lang="fr-CA" altLang="fr-FR" sz="2000">
                <a:sym typeface="Symbol" panose="05050102010706020507" pitchFamily="18" charset="2"/>
              </a:endParaRPr>
            </a:p>
          </p:txBody>
        </p:sp>
        <p:sp>
          <p:nvSpPr>
            <p:cNvPr id="21511" name="Rectangle 79">
              <a:extLst>
                <a:ext uri="{FF2B5EF4-FFF2-40B4-BE49-F238E27FC236}">
                  <a16:creationId xmlns:a16="http://schemas.microsoft.com/office/drawing/2014/main" id="{95EB52F0-F02D-CFCD-BE31-6425F4005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1" y="2051"/>
              <a:ext cx="4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12" name="Line 80">
              <a:extLst>
                <a:ext uri="{FF2B5EF4-FFF2-40B4-BE49-F238E27FC236}">
                  <a16:creationId xmlns:a16="http://schemas.microsoft.com/office/drawing/2014/main" id="{1BCF5FBC-ACAF-2642-ECC3-55937122A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52" y="3305"/>
              <a:ext cx="362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13" name="Rectangle 81">
              <a:extLst>
                <a:ext uri="{FF2B5EF4-FFF2-40B4-BE49-F238E27FC236}">
                  <a16:creationId xmlns:a16="http://schemas.microsoft.com/office/drawing/2014/main" id="{FE31FEA3-5991-15D4-49B7-B18DAE175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204"/>
              <a:ext cx="18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1.0</a:t>
              </a:r>
              <a:endParaRPr lang="fr-CA" altLang="fr-FR" sz="1800"/>
            </a:p>
          </p:txBody>
        </p:sp>
        <p:sp>
          <p:nvSpPr>
            <p:cNvPr id="21514" name="Rectangle 82">
              <a:extLst>
                <a:ext uri="{FF2B5EF4-FFF2-40B4-BE49-F238E27FC236}">
                  <a16:creationId xmlns:a16="http://schemas.microsoft.com/office/drawing/2014/main" id="{DD5BCA4C-4407-4335-877B-7108B038A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" y="2225"/>
              <a:ext cx="4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15" name="Rectangle 83">
              <a:extLst>
                <a:ext uri="{FF2B5EF4-FFF2-40B4-BE49-F238E27FC236}">
                  <a16:creationId xmlns:a16="http://schemas.microsoft.com/office/drawing/2014/main" id="{971F9CF7-1181-6ECF-FC1B-2C629CC90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473"/>
              <a:ext cx="18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0.0</a:t>
              </a:r>
              <a:endParaRPr lang="fr-CA" altLang="fr-FR" sz="1800"/>
            </a:p>
          </p:txBody>
        </p:sp>
        <p:sp>
          <p:nvSpPr>
            <p:cNvPr id="21516" name="Rectangle 84">
              <a:extLst>
                <a:ext uri="{FF2B5EF4-FFF2-40B4-BE49-F238E27FC236}">
                  <a16:creationId xmlns:a16="http://schemas.microsoft.com/office/drawing/2014/main" id="{5863C297-E90A-E423-D6F5-6AFB25D12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" y="3515"/>
              <a:ext cx="4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17" name="Rectangle 85">
              <a:extLst>
                <a:ext uri="{FF2B5EF4-FFF2-40B4-BE49-F238E27FC236}">
                  <a16:creationId xmlns:a16="http://schemas.microsoft.com/office/drawing/2014/main" id="{EF04CAF2-A04A-653E-30FA-8008956C0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113"/>
              <a:ext cx="18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0.2</a:t>
              </a:r>
              <a:endParaRPr lang="fr-CA" altLang="fr-FR" sz="1800"/>
            </a:p>
          </p:txBody>
        </p:sp>
        <p:sp>
          <p:nvSpPr>
            <p:cNvPr id="21518" name="Rectangle 86">
              <a:extLst>
                <a:ext uri="{FF2B5EF4-FFF2-40B4-BE49-F238E27FC236}">
                  <a16:creationId xmlns:a16="http://schemas.microsoft.com/office/drawing/2014/main" id="{A319A06C-B7CB-40B6-1A5C-C905EAA92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3130"/>
              <a:ext cx="4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19" name="Rectangle 87">
              <a:extLst>
                <a:ext uri="{FF2B5EF4-FFF2-40B4-BE49-F238E27FC236}">
                  <a16:creationId xmlns:a16="http://schemas.microsoft.com/office/drawing/2014/main" id="{EEDF98F4-F634-F92B-C54A-7DB778622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6" y="3586"/>
              <a:ext cx="112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300" b="0" i="1">
                  <a:solidFill>
                    <a:srgbClr val="000000"/>
                  </a:solidFill>
                </a:rPr>
                <a:t>Z</a:t>
              </a:r>
              <a:endParaRPr lang="fr-CA" altLang="fr-FR"/>
            </a:p>
          </p:txBody>
        </p:sp>
        <p:sp>
          <p:nvSpPr>
            <p:cNvPr id="21520" name="Rectangle 88">
              <a:extLst>
                <a:ext uri="{FF2B5EF4-FFF2-40B4-BE49-F238E27FC236}">
                  <a16:creationId xmlns:a16="http://schemas.microsoft.com/office/drawing/2014/main" id="{9D7086B0-8789-C69D-AA5C-BE84BCFD5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7" y="3603"/>
              <a:ext cx="4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900" b="0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21" name="Line 89">
              <a:extLst>
                <a:ext uri="{FF2B5EF4-FFF2-40B4-BE49-F238E27FC236}">
                  <a16:creationId xmlns:a16="http://schemas.microsoft.com/office/drawing/2014/main" id="{A8EFC28D-A4AC-2F93-5173-C50F0BFCE7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1" y="3109"/>
              <a:ext cx="1" cy="453"/>
            </a:xfrm>
            <a:prstGeom prst="line">
              <a:avLst/>
            </a:prstGeom>
            <a:noFill/>
            <a:ln w="174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2" name="Line 90">
              <a:extLst>
                <a:ext uri="{FF2B5EF4-FFF2-40B4-BE49-F238E27FC236}">
                  <a16:creationId xmlns:a16="http://schemas.microsoft.com/office/drawing/2014/main" id="{188C1160-5B51-C0B0-30C9-CBBE502437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3305"/>
              <a:ext cx="151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3" name="Freeform 91">
              <a:extLst>
                <a:ext uri="{FF2B5EF4-FFF2-40B4-BE49-F238E27FC236}">
                  <a16:creationId xmlns:a16="http://schemas.microsoft.com/office/drawing/2014/main" id="{241BF98A-DAAD-E4A5-23AF-8299B3089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1" y="3277"/>
              <a:ext cx="36" cy="54"/>
            </a:xfrm>
            <a:custGeom>
              <a:avLst/>
              <a:gdLst>
                <a:gd name="T0" fmla="*/ 0 w 47"/>
                <a:gd name="T1" fmla="*/ 0 h 77"/>
                <a:gd name="T2" fmla="*/ 21 w 47"/>
                <a:gd name="T3" fmla="*/ 13 h 77"/>
                <a:gd name="T4" fmla="*/ 0 w 47"/>
                <a:gd name="T5" fmla="*/ 27 h 77"/>
                <a:gd name="T6" fmla="*/ 0 w 4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77"/>
                <a:gd name="T14" fmla="*/ 47 w 4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77">
                  <a:moveTo>
                    <a:pt x="0" y="0"/>
                  </a:moveTo>
                  <a:lnTo>
                    <a:pt x="47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4" name="Freeform 92">
              <a:extLst>
                <a:ext uri="{FF2B5EF4-FFF2-40B4-BE49-F238E27FC236}">
                  <a16:creationId xmlns:a16="http://schemas.microsoft.com/office/drawing/2014/main" id="{83461E58-385A-BF87-88EA-CFBF136FAD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1" y="3277"/>
              <a:ext cx="36" cy="54"/>
            </a:xfrm>
            <a:custGeom>
              <a:avLst/>
              <a:gdLst>
                <a:gd name="T0" fmla="*/ 0 w 47"/>
                <a:gd name="T1" fmla="*/ 0 h 77"/>
                <a:gd name="T2" fmla="*/ 21 w 47"/>
                <a:gd name="T3" fmla="*/ 13 h 77"/>
                <a:gd name="T4" fmla="*/ 0 w 47"/>
                <a:gd name="T5" fmla="*/ 27 h 77"/>
                <a:gd name="T6" fmla="*/ 0 w 4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77"/>
                <a:gd name="T14" fmla="*/ 47 w 4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77">
                  <a:moveTo>
                    <a:pt x="0" y="0"/>
                  </a:moveTo>
                  <a:lnTo>
                    <a:pt x="47" y="39"/>
                  </a:lnTo>
                  <a:lnTo>
                    <a:pt x="0" y="7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5" name="Freeform 93">
              <a:extLst>
                <a:ext uri="{FF2B5EF4-FFF2-40B4-BE49-F238E27FC236}">
                  <a16:creationId xmlns:a16="http://schemas.microsoft.com/office/drawing/2014/main" id="{20422D62-DCE5-6E62-1DD0-789DCF63F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1" y="3277"/>
              <a:ext cx="36" cy="54"/>
            </a:xfrm>
            <a:custGeom>
              <a:avLst/>
              <a:gdLst>
                <a:gd name="T0" fmla="*/ 0 w 47"/>
                <a:gd name="T1" fmla="*/ 0 h 77"/>
                <a:gd name="T2" fmla="*/ 21 w 47"/>
                <a:gd name="T3" fmla="*/ 13 h 77"/>
                <a:gd name="T4" fmla="*/ 0 w 47"/>
                <a:gd name="T5" fmla="*/ 27 h 77"/>
                <a:gd name="T6" fmla="*/ 0 w 47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77"/>
                <a:gd name="T14" fmla="*/ 47 w 4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77">
                  <a:moveTo>
                    <a:pt x="0" y="0"/>
                  </a:moveTo>
                  <a:lnTo>
                    <a:pt x="47" y="39"/>
                  </a:lnTo>
                  <a:lnTo>
                    <a:pt x="0" y="77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6" name="Line 94">
              <a:extLst>
                <a:ext uri="{FF2B5EF4-FFF2-40B4-BE49-F238E27FC236}">
                  <a16:creationId xmlns:a16="http://schemas.microsoft.com/office/drawing/2014/main" id="{CDFED066-9525-D2CB-0864-4A13036AF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9" y="3305"/>
              <a:ext cx="94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7" name="Freeform 95">
              <a:extLst>
                <a:ext uri="{FF2B5EF4-FFF2-40B4-BE49-F238E27FC236}">
                  <a16:creationId xmlns:a16="http://schemas.microsoft.com/office/drawing/2014/main" id="{6938D371-31A5-E8BA-B00B-936809A88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" y="3305"/>
              <a:ext cx="1165" cy="257"/>
            </a:xfrm>
            <a:custGeom>
              <a:avLst/>
              <a:gdLst>
                <a:gd name="T0" fmla="*/ 0 w 1525"/>
                <a:gd name="T1" fmla="*/ 123 h 371"/>
                <a:gd name="T2" fmla="*/ 47 w 1525"/>
                <a:gd name="T3" fmla="*/ 0 h 371"/>
                <a:gd name="T4" fmla="*/ 633 w 1525"/>
                <a:gd name="T5" fmla="*/ 0 h 371"/>
                <a:gd name="T6" fmla="*/ 680 w 1525"/>
                <a:gd name="T7" fmla="*/ 123 h 371"/>
                <a:gd name="T8" fmla="*/ 0 w 1525"/>
                <a:gd name="T9" fmla="*/ 123 h 3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5"/>
                <a:gd name="T16" fmla="*/ 0 h 371"/>
                <a:gd name="T17" fmla="*/ 1525 w 1525"/>
                <a:gd name="T18" fmla="*/ 371 h 3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5" h="371">
                  <a:moveTo>
                    <a:pt x="0" y="371"/>
                  </a:moveTo>
                  <a:lnTo>
                    <a:pt x="106" y="0"/>
                  </a:lnTo>
                  <a:lnTo>
                    <a:pt x="1419" y="0"/>
                  </a:lnTo>
                  <a:lnTo>
                    <a:pt x="1525" y="371"/>
                  </a:lnTo>
                  <a:lnTo>
                    <a:pt x="0" y="371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8" name="Freeform 96">
              <a:extLst>
                <a:ext uri="{FF2B5EF4-FFF2-40B4-BE49-F238E27FC236}">
                  <a16:creationId xmlns:a16="http://schemas.microsoft.com/office/drawing/2014/main" id="{30F6F610-B9C0-3F9E-1659-600433375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" y="3305"/>
              <a:ext cx="1165" cy="257"/>
            </a:xfrm>
            <a:custGeom>
              <a:avLst/>
              <a:gdLst>
                <a:gd name="T0" fmla="*/ 0 w 1525"/>
                <a:gd name="T1" fmla="*/ 123 h 371"/>
                <a:gd name="T2" fmla="*/ 47 w 1525"/>
                <a:gd name="T3" fmla="*/ 0 h 371"/>
                <a:gd name="T4" fmla="*/ 633 w 1525"/>
                <a:gd name="T5" fmla="*/ 0 h 371"/>
                <a:gd name="T6" fmla="*/ 680 w 1525"/>
                <a:gd name="T7" fmla="*/ 123 h 371"/>
                <a:gd name="T8" fmla="*/ 0 w 1525"/>
                <a:gd name="T9" fmla="*/ 123 h 3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5"/>
                <a:gd name="T16" fmla="*/ 0 h 371"/>
                <a:gd name="T17" fmla="*/ 1525 w 1525"/>
                <a:gd name="T18" fmla="*/ 371 h 3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5" h="371">
                  <a:moveTo>
                    <a:pt x="0" y="371"/>
                  </a:moveTo>
                  <a:lnTo>
                    <a:pt x="106" y="0"/>
                  </a:lnTo>
                  <a:lnTo>
                    <a:pt x="1419" y="0"/>
                  </a:lnTo>
                  <a:lnTo>
                    <a:pt x="1525" y="371"/>
                  </a:lnTo>
                  <a:lnTo>
                    <a:pt x="0" y="371"/>
                  </a:lnTo>
                  <a:close/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9" name="Freeform 97">
              <a:extLst>
                <a:ext uri="{FF2B5EF4-FFF2-40B4-BE49-F238E27FC236}">
                  <a16:creationId xmlns:a16="http://schemas.microsoft.com/office/drawing/2014/main" id="{A2455401-B75E-73F6-B12E-5DE01C32E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" y="2269"/>
              <a:ext cx="1165" cy="1293"/>
            </a:xfrm>
            <a:custGeom>
              <a:avLst/>
              <a:gdLst>
                <a:gd name="T0" fmla="*/ 0 w 1525"/>
                <a:gd name="T1" fmla="*/ 624 h 1861"/>
                <a:gd name="T2" fmla="*/ 680 w 1525"/>
                <a:gd name="T3" fmla="*/ 624 h 1861"/>
                <a:gd name="T4" fmla="*/ 445 w 1525"/>
                <a:gd name="T5" fmla="*/ 0 h 1861"/>
                <a:gd name="T6" fmla="*/ 236 w 1525"/>
                <a:gd name="T7" fmla="*/ 0 h 1861"/>
                <a:gd name="T8" fmla="*/ 0 w 1525"/>
                <a:gd name="T9" fmla="*/ 624 h 18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5"/>
                <a:gd name="T16" fmla="*/ 0 h 1861"/>
                <a:gd name="T17" fmla="*/ 1525 w 1525"/>
                <a:gd name="T18" fmla="*/ 1861 h 18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5" h="1861">
                  <a:moveTo>
                    <a:pt x="0" y="1861"/>
                  </a:moveTo>
                  <a:lnTo>
                    <a:pt x="1525" y="1861"/>
                  </a:lnTo>
                  <a:lnTo>
                    <a:pt x="997" y="0"/>
                  </a:lnTo>
                  <a:lnTo>
                    <a:pt x="529" y="0"/>
                  </a:lnTo>
                  <a:lnTo>
                    <a:pt x="0" y="1861"/>
                  </a:lnTo>
                </a:path>
              </a:pathLst>
            </a:custGeom>
            <a:noFill/>
            <a:ln w="1588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0" name="Rectangle 98">
              <a:extLst>
                <a:ext uri="{FF2B5EF4-FFF2-40B4-BE49-F238E27FC236}">
                  <a16:creationId xmlns:a16="http://schemas.microsoft.com/office/drawing/2014/main" id="{4F13A439-57D4-02C2-FD74-9DD191B5E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7" y="2574"/>
              <a:ext cx="194" cy="1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1531" name="Rectangle 99">
              <a:extLst>
                <a:ext uri="{FF2B5EF4-FFF2-40B4-BE49-F238E27FC236}">
                  <a16:creationId xmlns:a16="http://schemas.microsoft.com/office/drawing/2014/main" id="{6408BE5F-8CAA-6E6D-7841-8C81DC445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7" y="2574"/>
              <a:ext cx="194" cy="155"/>
            </a:xfrm>
            <a:prstGeom prst="rect">
              <a:avLst/>
            </a:prstGeom>
            <a:noFill/>
            <a:ln w="15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1532" name="Rectangle 100">
              <a:extLst>
                <a:ext uri="{FF2B5EF4-FFF2-40B4-BE49-F238E27FC236}">
                  <a16:creationId xmlns:a16="http://schemas.microsoft.com/office/drawing/2014/main" id="{1FF3FA09-518D-DB4A-942A-B720F1F43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8" y="2579"/>
              <a:ext cx="100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 i="1">
                  <a:solidFill>
                    <a:srgbClr val="000000"/>
                  </a:solidFill>
                </a:rPr>
                <a:t>C</a:t>
              </a:r>
              <a:endParaRPr lang="fr-CA" altLang="fr-FR" sz="1800"/>
            </a:p>
          </p:txBody>
        </p:sp>
        <p:sp>
          <p:nvSpPr>
            <p:cNvPr id="21533" name="Rectangle 101">
              <a:extLst>
                <a:ext uri="{FF2B5EF4-FFF2-40B4-BE49-F238E27FC236}">
                  <a16:creationId xmlns:a16="http://schemas.microsoft.com/office/drawing/2014/main" id="{D6033F34-CB71-5D46-85C6-8B1F0D7A0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2" y="2579"/>
              <a:ext cx="5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300" b="0" i="1">
                  <a:solidFill>
                    <a:srgbClr val="000000"/>
                  </a:solidFill>
                </a:rPr>
                <a:t> </a:t>
              </a:r>
              <a:endParaRPr lang="fr-CA" altLang="fr-FR"/>
            </a:p>
          </p:txBody>
        </p:sp>
        <p:sp>
          <p:nvSpPr>
            <p:cNvPr id="21534" name="Rectangle 102">
              <a:extLst>
                <a:ext uri="{FF2B5EF4-FFF2-40B4-BE49-F238E27FC236}">
                  <a16:creationId xmlns:a16="http://schemas.microsoft.com/office/drawing/2014/main" id="{28724772-9E8D-1CA9-7A8D-5EE5A866E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1" y="2579"/>
              <a:ext cx="75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1700" b="0">
                  <a:solidFill>
                    <a:srgbClr val="000000"/>
                  </a:solidFill>
                </a:rPr>
                <a:t>2</a:t>
              </a:r>
              <a:endParaRPr lang="fr-CA" altLang="fr-FR" sz="1800"/>
            </a:p>
          </p:txBody>
        </p:sp>
        <p:sp>
          <p:nvSpPr>
            <p:cNvPr id="21535" name="Line 103">
              <a:extLst>
                <a:ext uri="{FF2B5EF4-FFF2-40B4-BE49-F238E27FC236}">
                  <a16:creationId xmlns:a16="http://schemas.microsoft.com/office/drawing/2014/main" id="{50D04711-57A0-38E8-FB7E-4ACB7756AC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7" y="3562"/>
              <a:ext cx="163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6" name="Line 104">
              <a:extLst>
                <a:ext uri="{FF2B5EF4-FFF2-40B4-BE49-F238E27FC236}">
                  <a16:creationId xmlns:a16="http://schemas.microsoft.com/office/drawing/2014/main" id="{AD5144E2-4EF7-7A3D-ED67-FE7B06F8C2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8" y="2269"/>
              <a:ext cx="1631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7" name="Line 105">
              <a:extLst>
                <a:ext uri="{FF2B5EF4-FFF2-40B4-BE49-F238E27FC236}">
                  <a16:creationId xmlns:a16="http://schemas.microsoft.com/office/drawing/2014/main" id="{C80927EF-D5C9-3DC4-3164-E69E54057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271"/>
              <a:ext cx="1" cy="129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8" name="Line 106">
              <a:extLst>
                <a:ext uri="{FF2B5EF4-FFF2-40B4-BE49-F238E27FC236}">
                  <a16:creationId xmlns:a16="http://schemas.microsoft.com/office/drawing/2014/main" id="{9A7AADEA-704D-8CF1-8D41-F94422E60C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9" y="2269"/>
              <a:ext cx="0" cy="129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9" name="Line 107">
              <a:extLst>
                <a:ext uri="{FF2B5EF4-FFF2-40B4-BE49-F238E27FC236}">
                  <a16:creationId xmlns:a16="http://schemas.microsoft.com/office/drawing/2014/main" id="{52036238-9D31-E2C9-69C8-CFCAB2E0FA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6" y="3562"/>
              <a:ext cx="223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40" name="Line 108">
              <a:extLst>
                <a:ext uri="{FF2B5EF4-FFF2-40B4-BE49-F238E27FC236}">
                  <a16:creationId xmlns:a16="http://schemas.microsoft.com/office/drawing/2014/main" id="{523FB69D-2116-D126-F57D-BF209E8CD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562"/>
              <a:ext cx="225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41" name="Freeform 109">
              <a:extLst>
                <a:ext uri="{FF2B5EF4-FFF2-40B4-BE49-F238E27FC236}">
                  <a16:creationId xmlns:a16="http://schemas.microsoft.com/office/drawing/2014/main" id="{E4633A74-A219-BE75-FC3F-01FBAC024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01" y="2285"/>
              <a:ext cx="322" cy="1015"/>
            </a:xfrm>
            <a:custGeom>
              <a:avLst/>
              <a:gdLst>
                <a:gd name="T0" fmla="*/ 8 w 422"/>
                <a:gd name="T1" fmla="*/ 468 h 1462"/>
                <a:gd name="T2" fmla="*/ 5 w 422"/>
                <a:gd name="T3" fmla="*/ 489 h 1462"/>
                <a:gd name="T4" fmla="*/ 13 w 422"/>
                <a:gd name="T5" fmla="*/ 453 h 1462"/>
                <a:gd name="T6" fmla="*/ 25 w 422"/>
                <a:gd name="T7" fmla="*/ 437 h 1462"/>
                <a:gd name="T8" fmla="*/ 13 w 422"/>
                <a:gd name="T9" fmla="*/ 453 h 1462"/>
                <a:gd name="T10" fmla="*/ 33 w 422"/>
                <a:gd name="T11" fmla="*/ 401 h 1462"/>
                <a:gd name="T12" fmla="*/ 31 w 422"/>
                <a:gd name="T13" fmla="*/ 421 h 1462"/>
                <a:gd name="T14" fmla="*/ 38 w 422"/>
                <a:gd name="T15" fmla="*/ 387 h 1462"/>
                <a:gd name="T16" fmla="*/ 50 w 422"/>
                <a:gd name="T17" fmla="*/ 369 h 1462"/>
                <a:gd name="T18" fmla="*/ 38 w 422"/>
                <a:gd name="T19" fmla="*/ 387 h 1462"/>
                <a:gd name="T20" fmla="*/ 58 w 422"/>
                <a:gd name="T21" fmla="*/ 335 h 1462"/>
                <a:gd name="T22" fmla="*/ 55 w 422"/>
                <a:gd name="T23" fmla="*/ 355 h 1462"/>
                <a:gd name="T24" fmla="*/ 63 w 422"/>
                <a:gd name="T25" fmla="*/ 319 h 1462"/>
                <a:gd name="T26" fmla="*/ 75 w 422"/>
                <a:gd name="T27" fmla="*/ 303 h 1462"/>
                <a:gd name="T28" fmla="*/ 63 w 422"/>
                <a:gd name="T29" fmla="*/ 319 h 1462"/>
                <a:gd name="T30" fmla="*/ 82 w 422"/>
                <a:gd name="T31" fmla="*/ 267 h 1462"/>
                <a:gd name="T32" fmla="*/ 80 w 422"/>
                <a:gd name="T33" fmla="*/ 288 h 1462"/>
                <a:gd name="T34" fmla="*/ 88 w 422"/>
                <a:gd name="T35" fmla="*/ 253 h 1462"/>
                <a:gd name="T36" fmla="*/ 100 w 422"/>
                <a:gd name="T37" fmla="*/ 235 h 1462"/>
                <a:gd name="T38" fmla="*/ 88 w 422"/>
                <a:gd name="T39" fmla="*/ 253 h 1462"/>
                <a:gd name="T40" fmla="*/ 108 w 422"/>
                <a:gd name="T41" fmla="*/ 201 h 1462"/>
                <a:gd name="T42" fmla="*/ 105 w 422"/>
                <a:gd name="T43" fmla="*/ 221 h 1462"/>
                <a:gd name="T44" fmla="*/ 113 w 422"/>
                <a:gd name="T45" fmla="*/ 187 h 1462"/>
                <a:gd name="T46" fmla="*/ 125 w 422"/>
                <a:gd name="T47" fmla="*/ 169 h 1462"/>
                <a:gd name="T48" fmla="*/ 113 w 422"/>
                <a:gd name="T49" fmla="*/ 187 h 1462"/>
                <a:gd name="T50" fmla="*/ 132 w 422"/>
                <a:gd name="T51" fmla="*/ 133 h 1462"/>
                <a:gd name="T52" fmla="*/ 130 w 422"/>
                <a:gd name="T53" fmla="*/ 154 h 1462"/>
                <a:gd name="T54" fmla="*/ 138 w 422"/>
                <a:gd name="T55" fmla="*/ 119 h 1462"/>
                <a:gd name="T56" fmla="*/ 150 w 422"/>
                <a:gd name="T57" fmla="*/ 101 h 1462"/>
                <a:gd name="T58" fmla="*/ 138 w 422"/>
                <a:gd name="T59" fmla="*/ 119 h 1462"/>
                <a:gd name="T60" fmla="*/ 158 w 422"/>
                <a:gd name="T61" fmla="*/ 67 h 1462"/>
                <a:gd name="T62" fmla="*/ 156 w 422"/>
                <a:gd name="T63" fmla="*/ 87 h 1462"/>
                <a:gd name="T64" fmla="*/ 163 w 422"/>
                <a:gd name="T65" fmla="*/ 52 h 1462"/>
                <a:gd name="T66" fmla="*/ 175 w 422"/>
                <a:gd name="T67" fmla="*/ 35 h 1462"/>
                <a:gd name="T68" fmla="*/ 163 w 422"/>
                <a:gd name="T69" fmla="*/ 52 h 1462"/>
                <a:gd name="T70" fmla="*/ 183 w 422"/>
                <a:gd name="T71" fmla="*/ 0 h 1462"/>
                <a:gd name="T72" fmla="*/ 181 w 422"/>
                <a:gd name="T73" fmla="*/ 22 h 146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22"/>
                <a:gd name="T112" fmla="*/ 0 h 1462"/>
                <a:gd name="T113" fmla="*/ 422 w 422"/>
                <a:gd name="T114" fmla="*/ 1462 h 146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22" h="1462">
                  <a:moveTo>
                    <a:pt x="0" y="1457"/>
                  </a:moveTo>
                  <a:lnTo>
                    <a:pt x="17" y="1398"/>
                  </a:lnTo>
                  <a:lnTo>
                    <a:pt x="28" y="1404"/>
                  </a:lnTo>
                  <a:lnTo>
                    <a:pt x="11" y="1462"/>
                  </a:lnTo>
                  <a:lnTo>
                    <a:pt x="0" y="1457"/>
                  </a:lnTo>
                  <a:close/>
                  <a:moveTo>
                    <a:pt x="29" y="1356"/>
                  </a:moveTo>
                  <a:lnTo>
                    <a:pt x="45" y="1299"/>
                  </a:lnTo>
                  <a:lnTo>
                    <a:pt x="56" y="1305"/>
                  </a:lnTo>
                  <a:lnTo>
                    <a:pt x="40" y="1361"/>
                  </a:lnTo>
                  <a:lnTo>
                    <a:pt x="29" y="1356"/>
                  </a:lnTo>
                  <a:close/>
                  <a:moveTo>
                    <a:pt x="57" y="1255"/>
                  </a:moveTo>
                  <a:lnTo>
                    <a:pt x="73" y="1199"/>
                  </a:lnTo>
                  <a:lnTo>
                    <a:pt x="85" y="1204"/>
                  </a:lnTo>
                  <a:lnTo>
                    <a:pt x="68" y="1261"/>
                  </a:lnTo>
                  <a:lnTo>
                    <a:pt x="57" y="1255"/>
                  </a:lnTo>
                  <a:close/>
                  <a:moveTo>
                    <a:pt x="86" y="1157"/>
                  </a:moveTo>
                  <a:lnTo>
                    <a:pt x="101" y="1098"/>
                  </a:lnTo>
                  <a:lnTo>
                    <a:pt x="112" y="1104"/>
                  </a:lnTo>
                  <a:lnTo>
                    <a:pt x="96" y="1162"/>
                  </a:lnTo>
                  <a:lnTo>
                    <a:pt x="86" y="1157"/>
                  </a:lnTo>
                  <a:close/>
                  <a:moveTo>
                    <a:pt x="113" y="1056"/>
                  </a:moveTo>
                  <a:lnTo>
                    <a:pt x="130" y="999"/>
                  </a:lnTo>
                  <a:lnTo>
                    <a:pt x="141" y="1005"/>
                  </a:lnTo>
                  <a:lnTo>
                    <a:pt x="124" y="1061"/>
                  </a:lnTo>
                  <a:lnTo>
                    <a:pt x="113" y="1056"/>
                  </a:lnTo>
                  <a:close/>
                  <a:moveTo>
                    <a:pt x="142" y="955"/>
                  </a:moveTo>
                  <a:lnTo>
                    <a:pt x="158" y="899"/>
                  </a:lnTo>
                  <a:lnTo>
                    <a:pt x="169" y="904"/>
                  </a:lnTo>
                  <a:lnTo>
                    <a:pt x="152" y="961"/>
                  </a:lnTo>
                  <a:lnTo>
                    <a:pt x="142" y="955"/>
                  </a:lnTo>
                  <a:close/>
                  <a:moveTo>
                    <a:pt x="170" y="857"/>
                  </a:moveTo>
                  <a:lnTo>
                    <a:pt x="186" y="800"/>
                  </a:lnTo>
                  <a:lnTo>
                    <a:pt x="198" y="805"/>
                  </a:lnTo>
                  <a:lnTo>
                    <a:pt x="181" y="862"/>
                  </a:lnTo>
                  <a:lnTo>
                    <a:pt x="170" y="857"/>
                  </a:lnTo>
                  <a:close/>
                  <a:moveTo>
                    <a:pt x="198" y="756"/>
                  </a:moveTo>
                  <a:lnTo>
                    <a:pt x="214" y="699"/>
                  </a:lnTo>
                  <a:lnTo>
                    <a:pt x="225" y="705"/>
                  </a:lnTo>
                  <a:lnTo>
                    <a:pt x="209" y="761"/>
                  </a:lnTo>
                  <a:lnTo>
                    <a:pt x="198" y="756"/>
                  </a:lnTo>
                  <a:close/>
                  <a:moveTo>
                    <a:pt x="226" y="657"/>
                  </a:moveTo>
                  <a:lnTo>
                    <a:pt x="243" y="599"/>
                  </a:lnTo>
                  <a:lnTo>
                    <a:pt x="253" y="604"/>
                  </a:lnTo>
                  <a:lnTo>
                    <a:pt x="237" y="661"/>
                  </a:lnTo>
                  <a:lnTo>
                    <a:pt x="226" y="657"/>
                  </a:lnTo>
                  <a:close/>
                  <a:moveTo>
                    <a:pt x="254" y="557"/>
                  </a:moveTo>
                  <a:lnTo>
                    <a:pt x="271" y="500"/>
                  </a:lnTo>
                  <a:lnTo>
                    <a:pt x="282" y="505"/>
                  </a:lnTo>
                  <a:lnTo>
                    <a:pt x="265" y="562"/>
                  </a:lnTo>
                  <a:lnTo>
                    <a:pt x="254" y="557"/>
                  </a:lnTo>
                  <a:close/>
                  <a:moveTo>
                    <a:pt x="283" y="456"/>
                  </a:moveTo>
                  <a:lnTo>
                    <a:pt x="298" y="399"/>
                  </a:lnTo>
                  <a:lnTo>
                    <a:pt x="309" y="405"/>
                  </a:lnTo>
                  <a:lnTo>
                    <a:pt x="294" y="461"/>
                  </a:lnTo>
                  <a:lnTo>
                    <a:pt x="283" y="456"/>
                  </a:lnTo>
                  <a:close/>
                  <a:moveTo>
                    <a:pt x="311" y="357"/>
                  </a:moveTo>
                  <a:lnTo>
                    <a:pt x="327" y="299"/>
                  </a:lnTo>
                  <a:lnTo>
                    <a:pt x="338" y="304"/>
                  </a:lnTo>
                  <a:lnTo>
                    <a:pt x="322" y="363"/>
                  </a:lnTo>
                  <a:lnTo>
                    <a:pt x="311" y="357"/>
                  </a:lnTo>
                  <a:close/>
                  <a:moveTo>
                    <a:pt x="339" y="257"/>
                  </a:moveTo>
                  <a:lnTo>
                    <a:pt x="355" y="200"/>
                  </a:lnTo>
                  <a:lnTo>
                    <a:pt x="366" y="205"/>
                  </a:lnTo>
                  <a:lnTo>
                    <a:pt x="350" y="262"/>
                  </a:lnTo>
                  <a:lnTo>
                    <a:pt x="339" y="257"/>
                  </a:lnTo>
                  <a:close/>
                  <a:moveTo>
                    <a:pt x="367" y="156"/>
                  </a:moveTo>
                  <a:lnTo>
                    <a:pt x="384" y="99"/>
                  </a:lnTo>
                  <a:lnTo>
                    <a:pt x="395" y="105"/>
                  </a:lnTo>
                  <a:lnTo>
                    <a:pt x="378" y="161"/>
                  </a:lnTo>
                  <a:lnTo>
                    <a:pt x="367" y="156"/>
                  </a:lnTo>
                  <a:close/>
                  <a:moveTo>
                    <a:pt x="396" y="57"/>
                  </a:moveTo>
                  <a:lnTo>
                    <a:pt x="411" y="0"/>
                  </a:lnTo>
                  <a:lnTo>
                    <a:pt x="422" y="4"/>
                  </a:lnTo>
                  <a:lnTo>
                    <a:pt x="406" y="63"/>
                  </a:lnTo>
                  <a:lnTo>
                    <a:pt x="396" y="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42" name="Freeform 110">
              <a:extLst>
                <a:ext uri="{FF2B5EF4-FFF2-40B4-BE49-F238E27FC236}">
                  <a16:creationId xmlns:a16="http://schemas.microsoft.com/office/drawing/2014/main" id="{3019E0D7-EEDB-BBDD-0848-F389C68A1E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80" y="2271"/>
              <a:ext cx="325" cy="1014"/>
            </a:xfrm>
            <a:custGeom>
              <a:avLst/>
              <a:gdLst>
                <a:gd name="T0" fmla="*/ 12 w 426"/>
                <a:gd name="T1" fmla="*/ 19 h 1460"/>
                <a:gd name="T2" fmla="*/ 0 w 426"/>
                <a:gd name="T3" fmla="*/ 1 h 1460"/>
                <a:gd name="T4" fmla="*/ 18 w 426"/>
                <a:gd name="T5" fmla="*/ 33 h 1460"/>
                <a:gd name="T6" fmla="*/ 21 w 426"/>
                <a:gd name="T7" fmla="*/ 54 h 1460"/>
                <a:gd name="T8" fmla="*/ 18 w 426"/>
                <a:gd name="T9" fmla="*/ 33 h 1460"/>
                <a:gd name="T10" fmla="*/ 37 w 426"/>
                <a:gd name="T11" fmla="*/ 86 h 1460"/>
                <a:gd name="T12" fmla="*/ 26 w 426"/>
                <a:gd name="T13" fmla="*/ 69 h 1460"/>
                <a:gd name="T14" fmla="*/ 43 w 426"/>
                <a:gd name="T15" fmla="*/ 100 h 1460"/>
                <a:gd name="T16" fmla="*/ 46 w 426"/>
                <a:gd name="T17" fmla="*/ 121 h 1460"/>
                <a:gd name="T18" fmla="*/ 43 w 426"/>
                <a:gd name="T19" fmla="*/ 100 h 1460"/>
                <a:gd name="T20" fmla="*/ 63 w 426"/>
                <a:gd name="T21" fmla="*/ 153 h 1460"/>
                <a:gd name="T22" fmla="*/ 51 w 426"/>
                <a:gd name="T23" fmla="*/ 135 h 1460"/>
                <a:gd name="T24" fmla="*/ 68 w 426"/>
                <a:gd name="T25" fmla="*/ 167 h 1460"/>
                <a:gd name="T26" fmla="*/ 70 w 426"/>
                <a:gd name="T27" fmla="*/ 188 h 1460"/>
                <a:gd name="T28" fmla="*/ 68 w 426"/>
                <a:gd name="T29" fmla="*/ 167 h 1460"/>
                <a:gd name="T30" fmla="*/ 88 w 426"/>
                <a:gd name="T31" fmla="*/ 219 h 1460"/>
                <a:gd name="T32" fmla="*/ 76 w 426"/>
                <a:gd name="T33" fmla="*/ 202 h 1460"/>
                <a:gd name="T34" fmla="*/ 94 w 426"/>
                <a:gd name="T35" fmla="*/ 233 h 1460"/>
                <a:gd name="T36" fmla="*/ 97 w 426"/>
                <a:gd name="T37" fmla="*/ 255 h 1460"/>
                <a:gd name="T38" fmla="*/ 94 w 426"/>
                <a:gd name="T39" fmla="*/ 233 h 1460"/>
                <a:gd name="T40" fmla="*/ 114 w 426"/>
                <a:gd name="T41" fmla="*/ 287 h 1460"/>
                <a:gd name="T42" fmla="*/ 101 w 426"/>
                <a:gd name="T43" fmla="*/ 269 h 1460"/>
                <a:gd name="T44" fmla="*/ 119 w 426"/>
                <a:gd name="T45" fmla="*/ 301 h 1460"/>
                <a:gd name="T46" fmla="*/ 121 w 426"/>
                <a:gd name="T47" fmla="*/ 322 h 1460"/>
                <a:gd name="T48" fmla="*/ 119 w 426"/>
                <a:gd name="T49" fmla="*/ 301 h 1460"/>
                <a:gd name="T50" fmla="*/ 139 w 426"/>
                <a:gd name="T51" fmla="*/ 353 h 1460"/>
                <a:gd name="T52" fmla="*/ 127 w 426"/>
                <a:gd name="T53" fmla="*/ 336 h 1460"/>
                <a:gd name="T54" fmla="*/ 143 w 426"/>
                <a:gd name="T55" fmla="*/ 368 h 1460"/>
                <a:gd name="T56" fmla="*/ 146 w 426"/>
                <a:gd name="T57" fmla="*/ 389 h 1460"/>
                <a:gd name="T58" fmla="*/ 143 w 426"/>
                <a:gd name="T59" fmla="*/ 368 h 1460"/>
                <a:gd name="T60" fmla="*/ 164 w 426"/>
                <a:gd name="T61" fmla="*/ 419 h 1460"/>
                <a:gd name="T62" fmla="*/ 152 w 426"/>
                <a:gd name="T63" fmla="*/ 403 h 1460"/>
                <a:gd name="T64" fmla="*/ 169 w 426"/>
                <a:gd name="T65" fmla="*/ 435 h 1460"/>
                <a:gd name="T66" fmla="*/ 171 w 426"/>
                <a:gd name="T67" fmla="*/ 456 h 1460"/>
                <a:gd name="T68" fmla="*/ 169 w 426"/>
                <a:gd name="T69" fmla="*/ 435 h 1460"/>
                <a:gd name="T70" fmla="*/ 189 w 426"/>
                <a:gd name="T71" fmla="*/ 488 h 1460"/>
                <a:gd name="T72" fmla="*/ 177 w 426"/>
                <a:gd name="T73" fmla="*/ 469 h 146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26"/>
                <a:gd name="T112" fmla="*/ 0 h 1460"/>
                <a:gd name="T113" fmla="*/ 426 w 426"/>
                <a:gd name="T114" fmla="*/ 1460 h 146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26" h="1460">
                  <a:moveTo>
                    <a:pt x="11" y="0"/>
                  </a:moveTo>
                  <a:lnTo>
                    <a:pt x="28" y="57"/>
                  </a:lnTo>
                  <a:lnTo>
                    <a:pt x="17" y="62"/>
                  </a:lnTo>
                  <a:lnTo>
                    <a:pt x="0" y="4"/>
                  </a:lnTo>
                  <a:lnTo>
                    <a:pt x="11" y="0"/>
                  </a:lnTo>
                  <a:close/>
                  <a:moveTo>
                    <a:pt x="40" y="99"/>
                  </a:moveTo>
                  <a:lnTo>
                    <a:pt x="57" y="156"/>
                  </a:lnTo>
                  <a:lnTo>
                    <a:pt x="46" y="161"/>
                  </a:lnTo>
                  <a:lnTo>
                    <a:pt x="29" y="105"/>
                  </a:lnTo>
                  <a:lnTo>
                    <a:pt x="40" y="99"/>
                  </a:lnTo>
                  <a:close/>
                  <a:moveTo>
                    <a:pt x="68" y="200"/>
                  </a:moveTo>
                  <a:lnTo>
                    <a:pt x="84" y="256"/>
                  </a:lnTo>
                  <a:lnTo>
                    <a:pt x="73" y="262"/>
                  </a:lnTo>
                  <a:lnTo>
                    <a:pt x="58" y="205"/>
                  </a:lnTo>
                  <a:lnTo>
                    <a:pt x="68" y="200"/>
                  </a:lnTo>
                  <a:close/>
                  <a:moveTo>
                    <a:pt x="97" y="298"/>
                  </a:moveTo>
                  <a:lnTo>
                    <a:pt x="113" y="355"/>
                  </a:lnTo>
                  <a:lnTo>
                    <a:pt x="102" y="361"/>
                  </a:lnTo>
                  <a:lnTo>
                    <a:pt x="86" y="304"/>
                  </a:lnTo>
                  <a:lnTo>
                    <a:pt x="97" y="298"/>
                  </a:lnTo>
                  <a:close/>
                  <a:moveTo>
                    <a:pt x="126" y="399"/>
                  </a:moveTo>
                  <a:lnTo>
                    <a:pt x="141" y="456"/>
                  </a:lnTo>
                  <a:lnTo>
                    <a:pt x="131" y="461"/>
                  </a:lnTo>
                  <a:lnTo>
                    <a:pt x="115" y="405"/>
                  </a:lnTo>
                  <a:lnTo>
                    <a:pt x="126" y="399"/>
                  </a:lnTo>
                  <a:close/>
                  <a:moveTo>
                    <a:pt x="153" y="498"/>
                  </a:moveTo>
                  <a:lnTo>
                    <a:pt x="170" y="555"/>
                  </a:lnTo>
                  <a:lnTo>
                    <a:pt x="159" y="560"/>
                  </a:lnTo>
                  <a:lnTo>
                    <a:pt x="142" y="503"/>
                  </a:lnTo>
                  <a:lnTo>
                    <a:pt x="153" y="498"/>
                  </a:lnTo>
                  <a:close/>
                  <a:moveTo>
                    <a:pt x="182" y="598"/>
                  </a:moveTo>
                  <a:lnTo>
                    <a:pt x="199" y="655"/>
                  </a:lnTo>
                  <a:lnTo>
                    <a:pt x="188" y="661"/>
                  </a:lnTo>
                  <a:lnTo>
                    <a:pt x="171" y="604"/>
                  </a:lnTo>
                  <a:lnTo>
                    <a:pt x="182" y="598"/>
                  </a:lnTo>
                  <a:close/>
                  <a:moveTo>
                    <a:pt x="211" y="697"/>
                  </a:moveTo>
                  <a:lnTo>
                    <a:pt x="226" y="756"/>
                  </a:lnTo>
                  <a:lnTo>
                    <a:pt x="217" y="761"/>
                  </a:lnTo>
                  <a:lnTo>
                    <a:pt x="200" y="703"/>
                  </a:lnTo>
                  <a:lnTo>
                    <a:pt x="211" y="697"/>
                  </a:lnTo>
                  <a:close/>
                  <a:moveTo>
                    <a:pt x="239" y="798"/>
                  </a:moveTo>
                  <a:lnTo>
                    <a:pt x="255" y="855"/>
                  </a:lnTo>
                  <a:lnTo>
                    <a:pt x="244" y="860"/>
                  </a:lnTo>
                  <a:lnTo>
                    <a:pt x="228" y="803"/>
                  </a:lnTo>
                  <a:lnTo>
                    <a:pt x="239" y="798"/>
                  </a:lnTo>
                  <a:close/>
                  <a:moveTo>
                    <a:pt x="268" y="899"/>
                  </a:moveTo>
                  <a:lnTo>
                    <a:pt x="284" y="955"/>
                  </a:lnTo>
                  <a:lnTo>
                    <a:pt x="273" y="961"/>
                  </a:lnTo>
                  <a:lnTo>
                    <a:pt x="257" y="904"/>
                  </a:lnTo>
                  <a:lnTo>
                    <a:pt x="268" y="899"/>
                  </a:lnTo>
                  <a:close/>
                  <a:moveTo>
                    <a:pt x="295" y="997"/>
                  </a:moveTo>
                  <a:lnTo>
                    <a:pt x="312" y="1054"/>
                  </a:lnTo>
                  <a:lnTo>
                    <a:pt x="301" y="1059"/>
                  </a:lnTo>
                  <a:lnTo>
                    <a:pt x="286" y="1003"/>
                  </a:lnTo>
                  <a:lnTo>
                    <a:pt x="295" y="997"/>
                  </a:lnTo>
                  <a:close/>
                  <a:moveTo>
                    <a:pt x="324" y="1098"/>
                  </a:moveTo>
                  <a:lnTo>
                    <a:pt x="341" y="1155"/>
                  </a:lnTo>
                  <a:lnTo>
                    <a:pt x="330" y="1160"/>
                  </a:lnTo>
                  <a:lnTo>
                    <a:pt x="313" y="1103"/>
                  </a:lnTo>
                  <a:lnTo>
                    <a:pt x="324" y="1098"/>
                  </a:lnTo>
                  <a:close/>
                  <a:moveTo>
                    <a:pt x="353" y="1197"/>
                  </a:moveTo>
                  <a:lnTo>
                    <a:pt x="370" y="1253"/>
                  </a:lnTo>
                  <a:lnTo>
                    <a:pt x="359" y="1259"/>
                  </a:lnTo>
                  <a:lnTo>
                    <a:pt x="342" y="1202"/>
                  </a:lnTo>
                  <a:lnTo>
                    <a:pt x="353" y="1197"/>
                  </a:lnTo>
                  <a:close/>
                  <a:moveTo>
                    <a:pt x="381" y="1297"/>
                  </a:moveTo>
                  <a:lnTo>
                    <a:pt x="397" y="1354"/>
                  </a:lnTo>
                  <a:lnTo>
                    <a:pt x="386" y="1360"/>
                  </a:lnTo>
                  <a:lnTo>
                    <a:pt x="371" y="1303"/>
                  </a:lnTo>
                  <a:lnTo>
                    <a:pt x="381" y="1297"/>
                  </a:lnTo>
                  <a:close/>
                  <a:moveTo>
                    <a:pt x="410" y="1396"/>
                  </a:moveTo>
                  <a:lnTo>
                    <a:pt x="426" y="1455"/>
                  </a:lnTo>
                  <a:lnTo>
                    <a:pt x="415" y="1460"/>
                  </a:lnTo>
                  <a:lnTo>
                    <a:pt x="399" y="1402"/>
                  </a:lnTo>
                  <a:lnTo>
                    <a:pt x="410" y="139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43" name="Freeform 111">
              <a:extLst>
                <a:ext uri="{FF2B5EF4-FFF2-40B4-BE49-F238E27FC236}">
                  <a16:creationId xmlns:a16="http://schemas.microsoft.com/office/drawing/2014/main" id="{F9E501B0-0058-8B19-B43F-9AE79B9223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23" y="2264"/>
              <a:ext cx="342" cy="12"/>
            </a:xfrm>
            <a:custGeom>
              <a:avLst/>
              <a:gdLst>
                <a:gd name="T0" fmla="*/ 0 w 448"/>
                <a:gd name="T1" fmla="*/ 1 h 17"/>
                <a:gd name="T2" fmla="*/ 21 w 448"/>
                <a:gd name="T3" fmla="*/ 1 h 17"/>
                <a:gd name="T4" fmla="*/ 21 w 448"/>
                <a:gd name="T5" fmla="*/ 6 h 17"/>
                <a:gd name="T6" fmla="*/ 0 w 448"/>
                <a:gd name="T7" fmla="*/ 6 h 17"/>
                <a:gd name="T8" fmla="*/ 0 w 448"/>
                <a:gd name="T9" fmla="*/ 1 h 17"/>
                <a:gd name="T10" fmla="*/ 36 w 448"/>
                <a:gd name="T11" fmla="*/ 1 h 17"/>
                <a:gd name="T12" fmla="*/ 56 w 448"/>
                <a:gd name="T13" fmla="*/ 1 h 17"/>
                <a:gd name="T14" fmla="*/ 56 w 448"/>
                <a:gd name="T15" fmla="*/ 6 h 17"/>
                <a:gd name="T16" fmla="*/ 36 w 448"/>
                <a:gd name="T17" fmla="*/ 6 h 17"/>
                <a:gd name="T18" fmla="*/ 36 w 448"/>
                <a:gd name="T19" fmla="*/ 1 h 17"/>
                <a:gd name="T20" fmla="*/ 72 w 448"/>
                <a:gd name="T21" fmla="*/ 1 h 17"/>
                <a:gd name="T22" fmla="*/ 92 w 448"/>
                <a:gd name="T23" fmla="*/ 1 h 17"/>
                <a:gd name="T24" fmla="*/ 92 w 448"/>
                <a:gd name="T25" fmla="*/ 6 h 17"/>
                <a:gd name="T26" fmla="*/ 72 w 448"/>
                <a:gd name="T27" fmla="*/ 6 h 17"/>
                <a:gd name="T28" fmla="*/ 72 w 448"/>
                <a:gd name="T29" fmla="*/ 1 h 17"/>
                <a:gd name="T30" fmla="*/ 107 w 448"/>
                <a:gd name="T31" fmla="*/ 1 h 17"/>
                <a:gd name="T32" fmla="*/ 127 w 448"/>
                <a:gd name="T33" fmla="*/ 0 h 17"/>
                <a:gd name="T34" fmla="*/ 127 w 448"/>
                <a:gd name="T35" fmla="*/ 6 h 17"/>
                <a:gd name="T36" fmla="*/ 107 w 448"/>
                <a:gd name="T37" fmla="*/ 6 h 17"/>
                <a:gd name="T38" fmla="*/ 107 w 448"/>
                <a:gd name="T39" fmla="*/ 1 h 17"/>
                <a:gd name="T40" fmla="*/ 143 w 448"/>
                <a:gd name="T41" fmla="*/ 0 h 17"/>
                <a:gd name="T42" fmla="*/ 164 w 448"/>
                <a:gd name="T43" fmla="*/ 0 h 17"/>
                <a:gd name="T44" fmla="*/ 164 w 448"/>
                <a:gd name="T45" fmla="*/ 6 h 17"/>
                <a:gd name="T46" fmla="*/ 143 w 448"/>
                <a:gd name="T47" fmla="*/ 6 h 17"/>
                <a:gd name="T48" fmla="*/ 143 w 448"/>
                <a:gd name="T49" fmla="*/ 0 h 17"/>
                <a:gd name="T50" fmla="*/ 179 w 448"/>
                <a:gd name="T51" fmla="*/ 0 h 17"/>
                <a:gd name="T52" fmla="*/ 199 w 448"/>
                <a:gd name="T53" fmla="*/ 0 h 17"/>
                <a:gd name="T54" fmla="*/ 199 w 448"/>
                <a:gd name="T55" fmla="*/ 6 h 17"/>
                <a:gd name="T56" fmla="*/ 179 w 448"/>
                <a:gd name="T57" fmla="*/ 6 h 17"/>
                <a:gd name="T58" fmla="*/ 179 w 448"/>
                <a:gd name="T59" fmla="*/ 0 h 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48"/>
                <a:gd name="T91" fmla="*/ 0 h 17"/>
                <a:gd name="T92" fmla="*/ 448 w 448"/>
                <a:gd name="T93" fmla="*/ 17 h 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48" h="17">
                  <a:moveTo>
                    <a:pt x="0" y="2"/>
                  </a:moveTo>
                  <a:lnTo>
                    <a:pt x="46" y="2"/>
                  </a:lnTo>
                  <a:lnTo>
                    <a:pt x="46" y="17"/>
                  </a:lnTo>
                  <a:lnTo>
                    <a:pt x="0" y="17"/>
                  </a:lnTo>
                  <a:lnTo>
                    <a:pt x="0" y="2"/>
                  </a:lnTo>
                  <a:close/>
                  <a:moveTo>
                    <a:pt x="80" y="2"/>
                  </a:moveTo>
                  <a:lnTo>
                    <a:pt x="127" y="2"/>
                  </a:lnTo>
                  <a:lnTo>
                    <a:pt x="127" y="17"/>
                  </a:lnTo>
                  <a:lnTo>
                    <a:pt x="80" y="17"/>
                  </a:lnTo>
                  <a:lnTo>
                    <a:pt x="80" y="2"/>
                  </a:lnTo>
                  <a:close/>
                  <a:moveTo>
                    <a:pt x="161" y="2"/>
                  </a:moveTo>
                  <a:lnTo>
                    <a:pt x="207" y="2"/>
                  </a:lnTo>
                  <a:lnTo>
                    <a:pt x="207" y="17"/>
                  </a:lnTo>
                  <a:lnTo>
                    <a:pt x="161" y="17"/>
                  </a:lnTo>
                  <a:lnTo>
                    <a:pt x="161" y="2"/>
                  </a:lnTo>
                  <a:close/>
                  <a:moveTo>
                    <a:pt x="241" y="2"/>
                  </a:moveTo>
                  <a:lnTo>
                    <a:pt x="287" y="0"/>
                  </a:lnTo>
                  <a:lnTo>
                    <a:pt x="287" y="17"/>
                  </a:lnTo>
                  <a:lnTo>
                    <a:pt x="241" y="17"/>
                  </a:lnTo>
                  <a:lnTo>
                    <a:pt x="241" y="2"/>
                  </a:lnTo>
                  <a:close/>
                  <a:moveTo>
                    <a:pt x="321" y="0"/>
                  </a:moveTo>
                  <a:lnTo>
                    <a:pt x="368" y="0"/>
                  </a:lnTo>
                  <a:lnTo>
                    <a:pt x="368" y="17"/>
                  </a:lnTo>
                  <a:lnTo>
                    <a:pt x="321" y="17"/>
                  </a:lnTo>
                  <a:lnTo>
                    <a:pt x="321" y="0"/>
                  </a:lnTo>
                  <a:close/>
                  <a:moveTo>
                    <a:pt x="403" y="0"/>
                  </a:moveTo>
                  <a:lnTo>
                    <a:pt x="448" y="0"/>
                  </a:lnTo>
                  <a:lnTo>
                    <a:pt x="448" y="17"/>
                  </a:lnTo>
                  <a:lnTo>
                    <a:pt x="403" y="17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1544" name="Line 112">
              <a:extLst>
                <a:ext uri="{FF2B5EF4-FFF2-40B4-BE49-F238E27FC236}">
                  <a16:creationId xmlns:a16="http://schemas.microsoft.com/office/drawing/2014/main" id="{41D7B1D7-0A27-A7E6-6C77-5636FBD360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2" y="3311"/>
              <a:ext cx="81" cy="25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45" name="Line 113">
              <a:extLst>
                <a:ext uri="{FF2B5EF4-FFF2-40B4-BE49-F238E27FC236}">
                  <a16:creationId xmlns:a16="http://schemas.microsoft.com/office/drawing/2014/main" id="{81F087FC-9FB2-7371-2A75-00B34D1000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05" y="3295"/>
              <a:ext cx="84" cy="26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F04DE9D-BFFD-F247-6956-21317464B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754946"/>
            <a:ext cx="10009112" cy="227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268288" indent="-268288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Processus d’unification des résultats de toutes les règles.  </a:t>
            </a:r>
          </a:p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Consiste à prendre les fonctions d’appartenance de tous les conséquents, écrêtées ou écrasées, et les regrouper en un ensemble flou composite.</a:t>
            </a:r>
          </a:p>
        </p:txBody>
      </p:sp>
      <p:graphicFrame>
        <p:nvGraphicFramePr>
          <p:cNvPr id="22531" name="Object 4">
            <a:extLst>
              <a:ext uri="{FF2B5EF4-FFF2-40B4-BE49-F238E27FC236}">
                <a16:creationId xmlns:a16="http://schemas.microsoft.com/office/drawing/2014/main" id="{7775DEAA-ED1C-DA0C-F259-F795CFF8B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0550" y="4022725"/>
          <a:ext cx="8534400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09616" imgH="1348740" progId="Word.Picture.8">
                  <p:embed/>
                </p:oleObj>
              </mc:Choice>
              <mc:Fallback>
                <p:oleObj name="Picture" r:id="rId2" imgW="5309616" imgH="1348740" progId="Word.Picture.8">
                  <p:embed/>
                  <p:pic>
                    <p:nvPicPr>
                      <p:cNvPr id="22531" name="Object 4">
                        <a:extLst>
                          <a:ext uri="{FF2B5EF4-FFF2-40B4-BE49-F238E27FC236}">
                            <a16:creationId xmlns:a16="http://schemas.microsoft.com/office/drawing/2014/main" id="{7775DEAA-ED1C-DA0C-F259-F795CFF8BC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4022725"/>
                        <a:ext cx="8534400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F499B67-0698-FA9D-5129-0475E3A546C2}"/>
              </a:ext>
            </a:extLst>
          </p:cNvPr>
          <p:cNvSpPr txBox="1"/>
          <p:nvPr/>
        </p:nvSpPr>
        <p:spPr>
          <a:xfrm>
            <a:off x="1055440" y="620688"/>
            <a:ext cx="979308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CA"/>
            </a:defPPr>
            <a:lvl1pPr eaLnBrk="1" hangingPunct="1">
              <a:defRPr sz="3800" b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fr-CA" altLang="fr-FR" dirty="0"/>
              <a:t>Agrégation des résultats des règles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9AD9A13-80B7-107E-CEE7-A43DA977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700807"/>
            <a:ext cx="10081120" cy="3815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Permet de revenir à des valeurs dures en  convertissant l’ensembles des valeurs linguistiques obtenues à l’étape 3 en un nombre unique</a:t>
            </a:r>
          </a:p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Plusieurs approches sont possibles 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fr-CA" altLang="fr-FR" sz="2600" b="0" dirty="0">
                <a:latin typeface="Gill Sans MT" panose="020B0502020104020203" pitchFamily="34" charset="0"/>
              </a:rPr>
              <a:t>Calcul du centre de gravité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fr-CA" altLang="fr-FR" sz="2600" b="0" dirty="0">
                <a:latin typeface="Gill Sans MT" panose="020B0502020104020203" pitchFamily="34" charset="0"/>
              </a:rPr>
              <a:t>Réseaux de neurones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fr-CA" altLang="fr-FR" sz="2600" b="0" dirty="0">
                <a:latin typeface="Gill Sans MT" panose="020B0502020104020203" pitchFamily="34" charset="0"/>
              </a:rPr>
              <a:t>Régression linéaire</a:t>
            </a:r>
          </a:p>
          <a:p>
            <a:pPr lvl="1" algn="l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fr-CA" altLang="fr-FR" sz="2600" b="0" dirty="0">
                <a:latin typeface="Gill Sans MT" panose="020B0502020104020203" pitchFamily="34" charset="0"/>
              </a:rPr>
              <a:t>Etc.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FE58F83-8E26-39D2-C860-F56E0E3541F1}"/>
              </a:ext>
            </a:extLst>
          </p:cNvPr>
          <p:cNvSpPr txBox="1"/>
          <p:nvPr/>
        </p:nvSpPr>
        <p:spPr>
          <a:xfrm>
            <a:off x="1055440" y="620688"/>
            <a:ext cx="1008112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CA"/>
            </a:defPPr>
            <a:lvl1pPr eaLnBrk="1" hangingPunct="1">
              <a:defRPr sz="3800" b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fr-CA" altLang="fr-FR" dirty="0" err="1"/>
              <a:t>Déflouïfication</a:t>
            </a:r>
            <a:r>
              <a:rPr lang="fr-CA" altLang="fr-FR" dirty="0"/>
              <a:t> finale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86E7BDD-AEFE-FDBA-1E52-282C2B2E7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08" y="260351"/>
            <a:ext cx="9546580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Méthode</a:t>
            </a:r>
            <a:r>
              <a:rPr lang="en-GB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du centre de </a:t>
            </a:r>
            <a:r>
              <a:rPr lang="en-GB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gravité</a:t>
            </a:r>
            <a:endParaRPr lang="en-US" altLang="fr-FR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A066B3D4-9DB2-B9F5-0DD4-0F9563F4A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642" y="5491516"/>
            <a:ext cx="6119813" cy="71278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graphicFrame>
        <p:nvGraphicFramePr>
          <p:cNvPr id="24580" name="Object 5">
            <a:extLst>
              <a:ext uri="{FF2B5EF4-FFF2-40B4-BE49-F238E27FC236}">
                <a16:creationId xmlns:a16="http://schemas.microsoft.com/office/drawing/2014/main" id="{BC76005F-4F0A-204A-5AEC-81E53BC03F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6" y="5665788"/>
          <a:ext cx="60483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56200" imgH="393700" progId="Equation.3">
                  <p:embed/>
                </p:oleObj>
              </mc:Choice>
              <mc:Fallback>
                <p:oleObj name="Equation" r:id="rId2" imgW="5156200" imgH="393700" progId="Equation.3">
                  <p:embed/>
                  <p:pic>
                    <p:nvPicPr>
                      <p:cNvPr id="24580" name="Object 5">
                        <a:extLst>
                          <a:ext uri="{FF2B5EF4-FFF2-40B4-BE49-F238E27FC236}">
                            <a16:creationId xmlns:a16="http://schemas.microsoft.com/office/drawing/2014/main" id="{BC76005F-4F0A-204A-5AEC-81E53BC03F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6" y="5665788"/>
                        <a:ext cx="604837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1" name="Group 6">
            <a:extLst>
              <a:ext uri="{FF2B5EF4-FFF2-40B4-BE49-F238E27FC236}">
                <a16:creationId xmlns:a16="http://schemas.microsoft.com/office/drawing/2014/main" id="{BD9443B7-B17B-4B7B-8B4A-2DD8D8AF05E4}"/>
              </a:ext>
            </a:extLst>
          </p:cNvPr>
          <p:cNvGrpSpPr>
            <a:grpSpLocks/>
          </p:cNvGrpSpPr>
          <p:nvPr/>
        </p:nvGrpSpPr>
        <p:grpSpPr bwMode="auto">
          <a:xfrm>
            <a:off x="6167438" y="3716338"/>
            <a:ext cx="3097212" cy="1727200"/>
            <a:chOff x="1008" y="1152"/>
            <a:chExt cx="3360" cy="1728"/>
          </a:xfrm>
        </p:grpSpPr>
        <p:sp>
          <p:nvSpPr>
            <p:cNvPr id="24588" name="Rectangle 7">
              <a:extLst>
                <a:ext uri="{FF2B5EF4-FFF2-40B4-BE49-F238E27FC236}">
                  <a16:creationId xmlns:a16="http://schemas.microsoft.com/office/drawing/2014/main" id="{C9F30E29-0C1D-F048-143F-D6D510534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152"/>
              <a:ext cx="3360" cy="172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graphicFrame>
          <p:nvGraphicFramePr>
            <p:cNvPr id="24589" name="Object 2">
              <a:extLst>
                <a:ext uri="{FF2B5EF4-FFF2-40B4-BE49-F238E27FC236}">
                  <a16:creationId xmlns:a16="http://schemas.microsoft.com/office/drawing/2014/main" id="{FFA6BC7F-B8A7-4C10-17CA-BA5C0B284C2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1200"/>
            <a:ext cx="3173" cy="1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5038725" imgH="2619375" progId="Word.Picture.8">
                    <p:embed/>
                  </p:oleObj>
                </mc:Choice>
                <mc:Fallback>
                  <p:oleObj name="Picture" r:id="rId4" imgW="5038725" imgH="2619375" progId="Word.Picture.8">
                    <p:embed/>
                    <p:pic>
                      <p:nvPicPr>
                        <p:cNvPr id="24589" name="Object 2">
                          <a:extLst>
                            <a:ext uri="{FF2B5EF4-FFF2-40B4-BE49-F238E27FC236}">
                              <a16:creationId xmlns:a16="http://schemas.microsoft.com/office/drawing/2014/main" id="{FFA6BC7F-B8A7-4C10-17CA-BA5C0B284C2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1200"/>
                          <a:ext cx="3173" cy="16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2" name="Rectangle 9">
            <a:extLst>
              <a:ext uri="{FF2B5EF4-FFF2-40B4-BE49-F238E27FC236}">
                <a16:creationId xmlns:a16="http://schemas.microsoft.com/office/drawing/2014/main" id="{F162748E-685C-A7E6-03C8-8D5D30CF0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45" y="1125538"/>
            <a:ext cx="954658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Une des méthodes les plus populaires ; détermine le point où une ligne verticale couperait l’ensemble flou agrégé en deux masse égales :</a:t>
            </a:r>
          </a:p>
        </p:txBody>
      </p:sp>
      <p:graphicFrame>
        <p:nvGraphicFramePr>
          <p:cNvPr id="24583" name="Object 14">
            <a:extLst>
              <a:ext uri="{FF2B5EF4-FFF2-40B4-BE49-F238E27FC236}">
                <a16:creationId xmlns:a16="http://schemas.microsoft.com/office/drawing/2014/main" id="{00AA8F8C-EFDE-FF6D-20E1-1773963DD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819671"/>
              </p:ext>
            </p:extLst>
          </p:nvPr>
        </p:nvGraphicFramePr>
        <p:xfrm>
          <a:off x="2197424" y="2441122"/>
          <a:ext cx="2535238" cy="132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500" imgH="914400" progId="Equation.3">
                  <p:embed/>
                </p:oleObj>
              </mc:Choice>
              <mc:Fallback>
                <p:oleObj name="Equation" r:id="rId6" imgW="1206500" imgH="914400" progId="Equation.3">
                  <p:embed/>
                  <p:pic>
                    <p:nvPicPr>
                      <p:cNvPr id="24583" name="Object 14">
                        <a:extLst>
                          <a:ext uri="{FF2B5EF4-FFF2-40B4-BE49-F238E27FC236}">
                            <a16:creationId xmlns:a16="http://schemas.microsoft.com/office/drawing/2014/main" id="{00AA8F8C-EFDE-FF6D-20E1-1773963DD3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424" y="2441122"/>
                        <a:ext cx="2535238" cy="132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4" name="Group 6">
            <a:extLst>
              <a:ext uri="{FF2B5EF4-FFF2-40B4-BE49-F238E27FC236}">
                <a16:creationId xmlns:a16="http://schemas.microsoft.com/office/drawing/2014/main" id="{53DC60DD-5286-3A9A-5409-BC586EBAF194}"/>
              </a:ext>
            </a:extLst>
          </p:cNvPr>
          <p:cNvGrpSpPr>
            <a:grpSpLocks/>
          </p:cNvGrpSpPr>
          <p:nvPr/>
        </p:nvGrpSpPr>
        <p:grpSpPr bwMode="auto">
          <a:xfrm>
            <a:off x="6161088" y="1989139"/>
            <a:ext cx="3103562" cy="1584325"/>
            <a:chOff x="912" y="1728"/>
            <a:chExt cx="4128" cy="2352"/>
          </a:xfrm>
        </p:grpSpPr>
        <p:sp>
          <p:nvSpPr>
            <p:cNvPr id="24586" name="Rectangle 7">
              <a:extLst>
                <a:ext uri="{FF2B5EF4-FFF2-40B4-BE49-F238E27FC236}">
                  <a16:creationId xmlns:a16="http://schemas.microsoft.com/office/drawing/2014/main" id="{419A05BA-7F79-0563-B58A-2C5878C20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728"/>
              <a:ext cx="4128" cy="235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graphicFrame>
          <p:nvGraphicFramePr>
            <p:cNvPr id="24587" name="Object 8">
              <a:extLst>
                <a:ext uri="{FF2B5EF4-FFF2-40B4-BE49-F238E27FC236}">
                  <a16:creationId xmlns:a16="http://schemas.microsoft.com/office/drawing/2014/main" id="{68EEB504-76AD-D485-D455-F8194E56BAD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27" y="1757"/>
            <a:ext cx="3948" cy="2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8" imgW="3604260" imgH="2029968" progId="Word.Picture.8">
                    <p:embed/>
                  </p:oleObj>
                </mc:Choice>
                <mc:Fallback>
                  <p:oleObj name="Picture" r:id="rId8" imgW="3604260" imgH="2029968" progId="Word.Picture.8">
                    <p:embed/>
                    <p:pic>
                      <p:nvPicPr>
                        <p:cNvPr id="24587" name="Object 8">
                          <a:extLst>
                            <a:ext uri="{FF2B5EF4-FFF2-40B4-BE49-F238E27FC236}">
                              <a16:creationId xmlns:a16="http://schemas.microsoft.com/office/drawing/2014/main" id="{68EEB504-76AD-D485-D455-F8194E56BAD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7" y="1757"/>
                          <a:ext cx="3948" cy="2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5" name="Rectangle 9">
            <a:extLst>
              <a:ext uri="{FF2B5EF4-FFF2-40B4-BE49-F238E27FC236}">
                <a16:creationId xmlns:a16="http://schemas.microsoft.com/office/drawing/2014/main" id="{5138EF4B-F7BB-4ECC-7314-CAD5BD3CA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46" y="3716338"/>
            <a:ext cx="5404794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Un estimé raisonnable consiste à évaluer le </a:t>
            </a:r>
            <a:r>
              <a:rPr lang="fr-CA" altLang="fr-FR" b="0" dirty="0" err="1">
                <a:latin typeface="Calibri" panose="020F0502020204030204" pitchFamily="34" charset="0"/>
                <a:cs typeface="+mn-cs"/>
              </a:rPr>
              <a:t>CdG</a:t>
            </a:r>
            <a:r>
              <a:rPr lang="fr-CA" altLang="fr-FR" b="0" dirty="0">
                <a:latin typeface="Calibri" panose="020F0502020204030204" pitchFamily="34" charset="0"/>
                <a:cs typeface="+mn-cs"/>
              </a:rPr>
              <a:t> à partir d’un ensemble fini de points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2A1A6B0-F5B2-BF5D-EC14-C6A08224B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339850"/>
            <a:ext cx="10225136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41325" indent="-441325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La méthode du </a:t>
            </a:r>
            <a:r>
              <a:rPr lang="fr-CA" altLang="fr-FR" b="0" dirty="0" err="1">
                <a:latin typeface="Calibri" panose="020F0502020204030204" pitchFamily="34" charset="0"/>
                <a:cs typeface="+mn-cs"/>
              </a:rPr>
              <a:t>CdG</a:t>
            </a:r>
            <a:r>
              <a:rPr lang="fr-CA" altLang="fr-FR" b="0" dirty="0">
                <a:latin typeface="Calibri" panose="020F0502020204030204" pitchFamily="34" charset="0"/>
                <a:cs typeface="+mn-cs"/>
              </a:rPr>
              <a:t> est lente en temps de calcul, on peut accélérer le processus en définissant le résultat d’une règle par un singleton (valeur de fonction) </a:t>
            </a:r>
          </a:p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cs typeface="+mn-cs"/>
              </a:rPr>
              <a:t>Au lieu d’un ensemble flou pour le conséquent d’une règle, l’inférence de </a:t>
            </a:r>
            <a:r>
              <a:rPr lang="fr-CA" altLang="fr-FR" b="0" dirty="0" err="1">
                <a:latin typeface="Calibri" panose="020F0502020204030204" pitchFamily="34" charset="0"/>
                <a:cs typeface="+mn-cs"/>
              </a:rPr>
              <a:t>Sugeno</a:t>
            </a:r>
            <a:r>
              <a:rPr lang="fr-CA" altLang="fr-FR" b="0" dirty="0">
                <a:latin typeface="Calibri" panose="020F0502020204030204" pitchFamily="34" charset="0"/>
                <a:cs typeface="+mn-cs"/>
              </a:rPr>
              <a:t> utilise une fonction des variables d’entrées :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fr-CA" altLang="fr-FR" sz="2600" b="0" dirty="0">
                <a:latin typeface="Gill Sans MT" panose="020B0502020104020203" pitchFamily="34" charset="0"/>
              </a:rPr>
              <a:t>		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IF	  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x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is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endParaRPr lang="fr-CA" altLang="fr-FR" sz="2600" b="0" dirty="0">
              <a:solidFill>
                <a:schemeClr val="tx2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		AND	  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y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is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B</a:t>
            </a:r>
            <a:endParaRPr lang="fr-CA" altLang="fr-FR" sz="2600" b="0" dirty="0">
              <a:solidFill>
                <a:schemeClr val="tx2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		THEN 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z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is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f 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(</a:t>
            </a:r>
            <a:r>
              <a:rPr lang="fr-CA" altLang="fr-FR" sz="26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x, y</a:t>
            </a:r>
            <a:r>
              <a:rPr lang="fr-CA" altLang="fr-FR" sz="2600" b="0" dirty="0">
                <a:solidFill>
                  <a:schemeClr val="tx2"/>
                </a:solidFill>
                <a:latin typeface="Gill Sans MT" panose="020B0502020104020203" pitchFamily="34" charset="0"/>
              </a:rPr>
              <a:t>)	      </a:t>
            </a:r>
            <a:r>
              <a:rPr lang="fr-CA" altLang="fr-FR" sz="2600" b="0" i="1" dirty="0">
                <a:latin typeface="Gill Sans MT" panose="020B0502020104020203" pitchFamily="34" charset="0"/>
              </a:rPr>
              <a:t>au lieu de </a:t>
            </a:r>
            <a:r>
              <a:rPr lang="fr-CA" altLang="fr-FR" sz="2600" b="0" i="1" dirty="0">
                <a:solidFill>
                  <a:schemeClr val="accent1"/>
                </a:solidFill>
                <a:latin typeface="Gill Sans MT" panose="020B0502020104020203" pitchFamily="34" charset="0"/>
              </a:rPr>
              <a:t>z </a:t>
            </a:r>
            <a:r>
              <a:rPr lang="fr-CA" altLang="fr-FR" sz="2600" b="0" i="1" dirty="0" err="1">
                <a:solidFill>
                  <a:schemeClr val="accent1"/>
                </a:solidFill>
                <a:latin typeface="Gill Sans MT" panose="020B0502020104020203" pitchFamily="34" charset="0"/>
              </a:rPr>
              <a:t>is</a:t>
            </a:r>
            <a:r>
              <a:rPr lang="fr-CA" altLang="fr-FR" sz="2600" b="0" i="1" dirty="0">
                <a:solidFill>
                  <a:schemeClr val="accent1"/>
                </a:solidFill>
                <a:latin typeface="Gill Sans MT" panose="020B0502020104020203" pitchFamily="34" charset="0"/>
              </a:rPr>
              <a:t> C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820494F-9E7A-1AE6-5594-BB337B126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228600"/>
            <a:ext cx="952378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Inférence de </a:t>
            </a:r>
            <a:r>
              <a:rPr lang="fr-CA" altLang="fr-FR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Sugeno</a:t>
            </a:r>
            <a:r>
              <a:rPr lang="fr-CA" altLang="fr-FR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25604" name="AutoShape 5">
            <a:extLst>
              <a:ext uri="{FF2B5EF4-FFF2-40B4-BE49-F238E27FC236}">
                <a16:creationId xmlns:a16="http://schemas.microsoft.com/office/drawing/2014/main" id="{0C77D2B2-1A8C-DA4B-BEFE-8DB8F988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661025"/>
            <a:ext cx="431800" cy="215900"/>
          </a:xfrm>
          <a:prstGeom prst="leftArrow">
            <a:avLst>
              <a:gd name="adj1" fmla="val 5000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fr-F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ECF0863-79E4-B4AE-8BE8-290E40D0F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1412875"/>
            <a:ext cx="9599985" cy="43203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Modèle de </a:t>
            </a:r>
            <a:r>
              <a:rPr lang="fr-CA" b="0" dirty="0" err="1">
                <a:latin typeface="Calibri" panose="020F0502020204030204" pitchFamily="34" charset="0"/>
                <a:cs typeface="+mn-cs"/>
              </a:rPr>
              <a:t>Sugeno</a:t>
            </a:r>
            <a:r>
              <a:rPr lang="fr-CA" b="0" dirty="0">
                <a:latin typeface="Calibri" panose="020F0502020204030204" pitchFamily="34" charset="0"/>
                <a:cs typeface="+mn-cs"/>
              </a:rPr>
              <a:t> le plus courant :</a:t>
            </a:r>
          </a:p>
          <a:p>
            <a:pPr marL="1344613" lvl="2" algn="just">
              <a:defRPr/>
            </a:pPr>
            <a:endParaRPr lang="fr-CA" sz="900" b="0" dirty="0">
              <a:latin typeface="+mn-lt"/>
              <a:cs typeface="Arial" charset="0"/>
            </a:endParaRPr>
          </a:p>
          <a:p>
            <a:pPr marL="273050" indent="-273050" algn="just">
              <a:defRPr/>
            </a:pPr>
            <a:r>
              <a:rPr lang="fr-CA" b="0" dirty="0">
                <a:latin typeface="+mn-lt"/>
                <a:cs typeface="Arial" charset="0"/>
              </a:rPr>
              <a:t>		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IF	  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x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dirty="0" err="1">
                <a:solidFill>
                  <a:schemeClr val="tx2"/>
                </a:solidFill>
                <a:latin typeface="+mn-lt"/>
                <a:cs typeface="Arial" charset="0"/>
              </a:rPr>
              <a:t>is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A</a:t>
            </a:r>
            <a:endParaRPr lang="fr-CA" dirty="0">
              <a:solidFill>
                <a:schemeClr val="tx2"/>
              </a:solidFill>
              <a:latin typeface="+mn-lt"/>
              <a:cs typeface="Arial" charset="0"/>
            </a:endParaRPr>
          </a:p>
          <a:p>
            <a:pPr marL="273050" indent="-273050" algn="just">
              <a:defRPr/>
            </a:pP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		AND	  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y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dirty="0" err="1">
                <a:solidFill>
                  <a:schemeClr val="tx2"/>
                </a:solidFill>
                <a:latin typeface="+mn-lt"/>
                <a:cs typeface="Arial" charset="0"/>
              </a:rPr>
              <a:t>is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B</a:t>
            </a:r>
            <a:endParaRPr lang="fr-CA" dirty="0">
              <a:solidFill>
                <a:schemeClr val="tx2"/>
              </a:solidFill>
              <a:latin typeface="+mn-lt"/>
              <a:cs typeface="Arial" charset="0"/>
            </a:endParaRPr>
          </a:p>
          <a:p>
            <a:pPr marL="273050" indent="-273050" algn="just">
              <a:defRPr/>
            </a:pP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		THEN </a:t>
            </a:r>
            <a:r>
              <a:rPr lang="fr-CA" sz="1400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z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dirty="0" err="1">
                <a:solidFill>
                  <a:schemeClr val="tx2"/>
                </a:solidFill>
                <a:latin typeface="+mn-lt"/>
                <a:cs typeface="Arial" charset="0"/>
              </a:rPr>
              <a:t>is</a:t>
            </a:r>
            <a:r>
              <a:rPr lang="fr-CA" dirty="0">
                <a:solidFill>
                  <a:schemeClr val="tx2"/>
                </a:solidFill>
                <a:latin typeface="+mn-lt"/>
                <a:cs typeface="Arial" charset="0"/>
              </a:rPr>
              <a:t> </a:t>
            </a:r>
            <a:r>
              <a:rPr lang="fr-CA" i="1" dirty="0">
                <a:solidFill>
                  <a:schemeClr val="tx2"/>
                </a:solidFill>
                <a:latin typeface="+mn-lt"/>
                <a:cs typeface="Arial" charset="0"/>
              </a:rPr>
              <a:t>k</a:t>
            </a:r>
            <a:endParaRPr lang="fr-CA" dirty="0">
              <a:latin typeface="+mn-lt"/>
              <a:cs typeface="Arial" charset="0"/>
            </a:endParaRPr>
          </a:p>
          <a:p>
            <a:pPr marL="273050" indent="-273050" algn="just">
              <a:defRPr/>
            </a:pPr>
            <a:endParaRPr lang="fr-CA" sz="900" b="0" dirty="0">
              <a:latin typeface="+mn-lt"/>
              <a:cs typeface="Arial" charset="0"/>
            </a:endParaRPr>
          </a:p>
          <a:p>
            <a:pPr marL="273050" indent="-273050">
              <a:defRPr/>
            </a:pPr>
            <a:r>
              <a:rPr lang="fr-CA" b="0" dirty="0">
                <a:latin typeface="+mn-lt"/>
                <a:cs typeface="Arial" charset="0"/>
              </a:rPr>
              <a:t>	où </a:t>
            </a:r>
            <a:r>
              <a:rPr lang="fr-CA" b="0" i="1" dirty="0">
                <a:latin typeface="+mn-lt"/>
                <a:cs typeface="Arial" charset="0"/>
              </a:rPr>
              <a:t>k</a:t>
            </a:r>
            <a:r>
              <a:rPr lang="fr-CA" b="0" dirty="0">
                <a:latin typeface="+mn-lt"/>
                <a:cs typeface="Arial" charset="0"/>
              </a:rPr>
              <a:t> est une constante.</a:t>
            </a:r>
          </a:p>
          <a:p>
            <a:pPr marL="273050" indent="-273050">
              <a:defRPr/>
            </a:pPr>
            <a:endParaRPr lang="fr-CA" b="0" dirty="0">
              <a:latin typeface="+mn-lt"/>
              <a:cs typeface="Arial" charset="0"/>
            </a:endParaRP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Comme la sortie de chaque règle est une constante, le résultat global de toutes les règles est un ensemble de singletons.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302FA87-9C68-A741-50EA-03B57BCDE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228600"/>
            <a:ext cx="9523784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Inférence de </a:t>
            </a:r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Sugeno</a:t>
            </a:r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d’ordre 0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78B4687-8275-038D-31B7-6DEDD884ACF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188913"/>
            <a:ext cx="9290050" cy="146208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Logique floue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CF40D27-43E3-7E2F-3B4C-90CE40F65F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981200"/>
            <a:ext cx="10225906" cy="29654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Clr>
                <a:schemeClr val="tx2"/>
              </a:buClr>
              <a:buFont typeface="Monotype Sorts" pitchFamily="2" charset="2"/>
              <a:buChar char="n"/>
            </a:pPr>
            <a:r>
              <a:rPr lang="fr-CA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Ensemble de principes pour la représentation et la manipulation formelle des connaissances, en se basant sur des degrés vérité entre 0 et 1.</a:t>
            </a:r>
          </a:p>
          <a:p>
            <a:pPr eaLnBrk="1" hangingPunct="1">
              <a:spcBef>
                <a:spcPts val="600"/>
              </a:spcBef>
              <a:buClr>
                <a:schemeClr val="tx2"/>
              </a:buClr>
              <a:buFont typeface="Monotype Sorts" pitchFamily="2" charset="2"/>
              <a:buChar char="n"/>
            </a:pPr>
            <a:r>
              <a:rPr lang="fr-CA" altLang="fr-FR" sz="2200" dirty="0">
                <a:solidFill>
                  <a:schemeClr val="tx2"/>
                </a:solidFill>
                <a:latin typeface="Calibri" panose="020F0502020204030204" pitchFamily="34" charset="0"/>
              </a:rPr>
              <a:t>S’attaque au problème des valeurs seuils, des erreurs d’enchainement dans l’inférence logique classique, et au problème de la différence a priori/ a posteriori des approches probabilistes.</a:t>
            </a:r>
          </a:p>
          <a:p>
            <a:pPr eaLnBrk="1" hangingPunct="1">
              <a:spcBef>
                <a:spcPts val="600"/>
              </a:spcBef>
              <a:buClr>
                <a:schemeClr val="tx2"/>
              </a:buClr>
              <a:buFont typeface="Monotype Sorts" pitchFamily="2" charset="2"/>
              <a:buChar char="n"/>
            </a:pPr>
            <a:r>
              <a:rPr lang="fr-CA" altLang="fr-FR" sz="2200" dirty="0">
                <a:solidFill>
                  <a:schemeClr val="tx2"/>
                </a:solidFill>
                <a:latin typeface="Calibri" panose="020F0502020204030204" pitchFamily="34" charset="0"/>
              </a:rPr>
              <a:t>Après </a:t>
            </a:r>
            <a:r>
              <a:rPr lang="fr-CA" altLang="fr-FR" sz="2200" i="1" dirty="0" err="1">
                <a:solidFill>
                  <a:schemeClr val="tx2"/>
                </a:solidFill>
                <a:latin typeface="Calibri" panose="020F0502020204030204" pitchFamily="34" charset="0"/>
              </a:rPr>
              <a:t>fuzzy</a:t>
            </a:r>
            <a:r>
              <a:rPr lang="fr-CA" altLang="fr-FR" sz="2200" i="1" dirty="0">
                <a:solidFill>
                  <a:schemeClr val="tx2"/>
                </a:solidFill>
                <a:latin typeface="Calibri" panose="020F0502020204030204" pitchFamily="34" charset="0"/>
              </a:rPr>
              <a:t> sets </a:t>
            </a:r>
            <a:r>
              <a:rPr lang="fr-CA" altLang="fr-FR" sz="2200" dirty="0">
                <a:solidFill>
                  <a:schemeClr val="tx2"/>
                </a:solidFill>
                <a:latin typeface="Calibri" panose="020F0502020204030204" pitchFamily="34" charset="0"/>
              </a:rPr>
              <a:t>en 1965, Lotfi </a:t>
            </a:r>
            <a:r>
              <a:rPr lang="fr-CA" altLang="fr-FR" sz="2200" dirty="0" err="1">
                <a:solidFill>
                  <a:schemeClr val="tx2"/>
                </a:solidFill>
                <a:latin typeface="Calibri" panose="020F0502020204030204" pitchFamily="34" charset="0"/>
              </a:rPr>
              <a:t>Zadeh</a:t>
            </a:r>
            <a:r>
              <a:rPr lang="fr-CA" altLang="fr-FR" sz="2200" dirty="0">
                <a:latin typeface="Calibri" panose="020F0502020204030204" pitchFamily="34" charset="0"/>
              </a:rPr>
              <a:t> publie un article en 1973 sur comment capturer la connaissance humaine à l’aide de règles floues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4">
            <a:extLst>
              <a:ext uri="{FF2B5EF4-FFF2-40B4-BE49-F238E27FC236}">
                <a16:creationId xmlns:a16="http://schemas.microsoft.com/office/drawing/2014/main" id="{5F28586E-DFEA-377D-62C9-21E5DEF84D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1123950"/>
          <a:ext cx="7772400" cy="497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361432" imgH="3406140" progId="Word.Picture.8">
                  <p:embed/>
                </p:oleObj>
              </mc:Choice>
              <mc:Fallback>
                <p:oleObj name="Picture" r:id="rId2" imgW="5361432" imgH="3406140" progId="Word.Picture.8">
                  <p:embed/>
                  <p:pic>
                    <p:nvPicPr>
                      <p:cNvPr id="27650" name="Object 4">
                        <a:extLst>
                          <a:ext uri="{FF2B5EF4-FFF2-40B4-BE49-F238E27FC236}">
                            <a16:creationId xmlns:a16="http://schemas.microsoft.com/office/drawing/2014/main" id="{5F28586E-DFEA-377D-62C9-21E5DEF84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123950"/>
                        <a:ext cx="7772400" cy="497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5">
            <a:extLst>
              <a:ext uri="{FF2B5EF4-FFF2-40B4-BE49-F238E27FC236}">
                <a16:creationId xmlns:a16="http://schemas.microsoft.com/office/drawing/2014/main" id="{311754E1-34B2-89EA-D4E6-9FA3E60D6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08" y="228600"/>
            <a:ext cx="9595792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Évaluation des règles floues selon </a:t>
            </a:r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Sugeno</a:t>
            </a:r>
            <a:endParaRPr lang="fr-CA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416B75E-70B9-DF66-948A-7A02B6038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457200"/>
            <a:ext cx="952378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Agrégation des résultats</a:t>
            </a:r>
          </a:p>
        </p:txBody>
      </p:sp>
      <p:graphicFrame>
        <p:nvGraphicFramePr>
          <p:cNvPr id="28675" name="Object 4">
            <a:extLst>
              <a:ext uri="{FF2B5EF4-FFF2-40B4-BE49-F238E27FC236}">
                <a16:creationId xmlns:a16="http://schemas.microsoft.com/office/drawing/2014/main" id="{D91FE7EC-F7F2-16EE-987C-928A76F14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015218"/>
              </p:ext>
            </p:extLst>
          </p:nvPr>
        </p:nvGraphicFramePr>
        <p:xfrm>
          <a:off x="1415480" y="1484784"/>
          <a:ext cx="8566150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195316" imgH="1348740" progId="Word.Picture.8">
                  <p:embed/>
                </p:oleObj>
              </mc:Choice>
              <mc:Fallback>
                <p:oleObj name="Picture" r:id="rId2" imgW="5195316" imgH="1348740" progId="Word.Picture.8">
                  <p:embed/>
                  <p:pic>
                    <p:nvPicPr>
                      <p:cNvPr id="28675" name="Object 4">
                        <a:extLst>
                          <a:ext uri="{FF2B5EF4-FFF2-40B4-BE49-F238E27FC236}">
                            <a16:creationId xmlns:a16="http://schemas.microsoft.com/office/drawing/2014/main" id="{D91FE7EC-F7F2-16EE-987C-928A76F14D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1484784"/>
                        <a:ext cx="8566150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9700" name="Object 4">
                <a:extLst>
                  <a:ext uri="{FF2B5EF4-FFF2-40B4-BE49-F238E27FC236}">
                    <a16:creationId xmlns:a16="http://schemas.microsoft.com/office/drawing/2014/main" id="{4CF3DF1B-F37F-53F5-1849-7D3A84198258}"/>
                  </a:ext>
                </a:extLst>
              </p:cNvPr>
              <p:cNvSpPr txBox="1"/>
              <p:nvPr/>
            </p:nvSpPr>
            <p:spPr bwMode="auto">
              <a:xfrm>
                <a:off x="1297840" y="2338269"/>
                <a:ext cx="10342776" cy="8494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𝑊𝐴</m:t>
                      </m:r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1)×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2)×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3)×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1)+</m:t>
                          </m:r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2)+</m:t>
                          </m:r>
                          <m:r>
                            <m:rPr>
                              <m:sty m:val="p"/>
                            </m:r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μ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3)</m:t>
                          </m:r>
                        </m:den>
                      </m:f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0.1×20+0.2×50+0.5×80</m:t>
                          </m:r>
                        </m:num>
                        <m:den>
                          <m:r>
                            <a:rPr lang="fr-CA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0.1+0.2+0.5</m:t>
                          </m:r>
                        </m:den>
                      </m:f>
                      <m:r>
                        <a:rPr lang="fr-CA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=65</m:t>
                      </m:r>
                    </m:oMath>
                  </m:oMathPara>
                </a14:m>
                <a:endParaRPr lang="fr-CA" dirty="0"/>
              </a:p>
            </p:txBody>
          </p:sp>
        </mc:Choice>
        <mc:Fallback>
          <p:sp>
            <p:nvSpPr>
              <p:cNvPr id="29700" name="Object 4">
                <a:extLst>
                  <a:ext uri="{FF2B5EF4-FFF2-40B4-BE49-F238E27FC236}">
                    <a16:creationId xmlns:a16="http://schemas.microsoft.com/office/drawing/2014/main" id="{4CF3DF1B-F37F-53F5-1849-7D3A84198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7840" y="2338269"/>
                <a:ext cx="10342776" cy="8494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82" name="Rectangle 2">
            <a:extLst>
              <a:ext uri="{FF2B5EF4-FFF2-40B4-BE49-F238E27FC236}">
                <a16:creationId xmlns:a16="http://schemas.microsoft.com/office/drawing/2014/main" id="{D454E408-F333-E308-372B-C80918147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431680"/>
            <a:ext cx="930776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Dëflouïfication</a:t>
            </a:r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de </a:t>
            </a:r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Sugeno</a:t>
            </a:r>
            <a:endParaRPr lang="fr-CA" sz="3800" b="0" dirty="0">
              <a:solidFill>
                <a:srgbClr val="0070C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522E3AB-1FDC-B715-D090-48CEA03E6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457" y="2343704"/>
            <a:ext cx="1044116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AE4A73DE-4820-C99D-DDA3-6F47EF8DE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3429000"/>
            <a:ext cx="3124200" cy="27813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grpSp>
        <p:nvGrpSpPr>
          <p:cNvPr id="29703" name="Group 9">
            <a:extLst>
              <a:ext uri="{FF2B5EF4-FFF2-40B4-BE49-F238E27FC236}">
                <a16:creationId xmlns:a16="http://schemas.microsoft.com/office/drawing/2014/main" id="{49494009-8DF2-6FF8-F5BB-9E19DAE3748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6087" y="3651251"/>
            <a:ext cx="2927350" cy="2405063"/>
            <a:chOff x="1779" y="2516"/>
            <a:chExt cx="1844" cy="1515"/>
          </a:xfrm>
        </p:grpSpPr>
        <p:sp>
          <p:nvSpPr>
            <p:cNvPr id="29704" name="AutoShape 8">
              <a:extLst>
                <a:ext uri="{FF2B5EF4-FFF2-40B4-BE49-F238E27FC236}">
                  <a16:creationId xmlns:a16="http://schemas.microsoft.com/office/drawing/2014/main" id="{2750C311-7FB3-C7F4-1E03-6ABAC7703EB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79" y="2516"/>
              <a:ext cx="1844" cy="1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05" name="Rectangle 10">
              <a:extLst>
                <a:ext uri="{FF2B5EF4-FFF2-40B4-BE49-F238E27FC236}">
                  <a16:creationId xmlns:a16="http://schemas.microsoft.com/office/drawing/2014/main" id="{8A28F1E3-2C65-70D5-8DDF-21A8F30EF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9" y="3077"/>
              <a:ext cx="150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06" name="Rectangle 11">
              <a:extLst>
                <a:ext uri="{FF2B5EF4-FFF2-40B4-BE49-F238E27FC236}">
                  <a16:creationId xmlns:a16="http://schemas.microsoft.com/office/drawing/2014/main" id="{60B5BFB5-1A9E-12F1-3859-9306A6686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3083"/>
              <a:ext cx="8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000" b="0">
                  <a:solidFill>
                    <a:srgbClr val="000000"/>
                  </a:solidFill>
                </a:rPr>
                <a:t>0</a:t>
              </a:r>
              <a:endParaRPr lang="fr-CA" altLang="fr-FR"/>
            </a:p>
          </p:txBody>
        </p:sp>
        <p:sp>
          <p:nvSpPr>
            <p:cNvPr id="29707" name="Rectangle 12">
              <a:extLst>
                <a:ext uri="{FF2B5EF4-FFF2-40B4-BE49-F238E27FC236}">
                  <a16:creationId xmlns:a16="http://schemas.microsoft.com/office/drawing/2014/main" id="{71DEE09B-D3E1-CEBB-2985-0FACF0967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3083"/>
              <a:ext cx="15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08" name="Rectangle 13">
              <a:extLst>
                <a:ext uri="{FF2B5EF4-FFF2-40B4-BE49-F238E27FC236}">
                  <a16:creationId xmlns:a16="http://schemas.microsoft.com/office/drawing/2014/main" id="{93F86379-F1F0-4975-714B-B0BC0AC29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3089"/>
              <a:ext cx="9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000" b="0" i="1">
                  <a:solidFill>
                    <a:srgbClr val="000000"/>
                  </a:solidFill>
                </a:rPr>
                <a:t>Z</a:t>
              </a:r>
              <a:endParaRPr lang="fr-CA" altLang="fr-FR"/>
            </a:p>
          </p:txBody>
        </p:sp>
        <p:sp>
          <p:nvSpPr>
            <p:cNvPr id="29709" name="Freeform 14">
              <a:extLst>
                <a:ext uri="{FF2B5EF4-FFF2-40B4-BE49-F238E27FC236}">
                  <a16:creationId xmlns:a16="http://schemas.microsoft.com/office/drawing/2014/main" id="{9ADFFB70-44C1-107B-2C8B-57A4BC0D2D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5" y="3411"/>
              <a:ext cx="1185" cy="587"/>
            </a:xfrm>
            <a:custGeom>
              <a:avLst/>
              <a:gdLst>
                <a:gd name="T0" fmla="*/ 0 w 1185"/>
                <a:gd name="T1" fmla="*/ 0 h 587"/>
                <a:gd name="T2" fmla="*/ 1185 w 1185"/>
                <a:gd name="T3" fmla="*/ 0 h 587"/>
                <a:gd name="T4" fmla="*/ 1185 w 1185"/>
                <a:gd name="T5" fmla="*/ 418 h 587"/>
                <a:gd name="T6" fmla="*/ 592 w 1185"/>
                <a:gd name="T7" fmla="*/ 587 h 587"/>
                <a:gd name="T8" fmla="*/ 0 w 1185"/>
                <a:gd name="T9" fmla="*/ 418 h 587"/>
                <a:gd name="T10" fmla="*/ 0 w 1185"/>
                <a:gd name="T11" fmla="*/ 0 h 5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85"/>
                <a:gd name="T19" fmla="*/ 0 h 587"/>
                <a:gd name="T20" fmla="*/ 1185 w 1185"/>
                <a:gd name="T21" fmla="*/ 587 h 5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85" h="587">
                  <a:moveTo>
                    <a:pt x="0" y="0"/>
                  </a:moveTo>
                  <a:lnTo>
                    <a:pt x="1185" y="0"/>
                  </a:lnTo>
                  <a:lnTo>
                    <a:pt x="1185" y="418"/>
                  </a:lnTo>
                  <a:lnTo>
                    <a:pt x="592" y="587"/>
                  </a:lnTo>
                  <a:lnTo>
                    <a:pt x="0" y="418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0" name="Rectangle 15">
              <a:extLst>
                <a:ext uri="{FF2B5EF4-FFF2-40B4-BE49-F238E27FC236}">
                  <a16:creationId xmlns:a16="http://schemas.microsoft.com/office/drawing/2014/main" id="{5274F0A9-7331-DA24-D2EA-C39C1F6FA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7" y="3468"/>
              <a:ext cx="1119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11" name="Rectangle 16">
              <a:extLst>
                <a:ext uri="{FF2B5EF4-FFF2-40B4-BE49-F238E27FC236}">
                  <a16:creationId xmlns:a16="http://schemas.microsoft.com/office/drawing/2014/main" id="{1F568883-523C-D514-10EB-7F264783A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" y="3474"/>
              <a:ext cx="89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500" b="0" i="1">
                  <a:solidFill>
                    <a:srgbClr val="000000"/>
                  </a:solidFill>
                </a:rPr>
                <a:t>Sortie dure</a:t>
              </a:r>
              <a:endParaRPr lang="fr-CA" altLang="fr-FR"/>
            </a:p>
          </p:txBody>
        </p:sp>
        <p:sp>
          <p:nvSpPr>
            <p:cNvPr id="29712" name="Rectangle 17">
              <a:extLst>
                <a:ext uri="{FF2B5EF4-FFF2-40B4-BE49-F238E27FC236}">
                  <a16:creationId xmlns:a16="http://schemas.microsoft.com/office/drawing/2014/main" id="{DC3C49AB-0781-C896-6DA5-6609C3183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9" y="3703"/>
              <a:ext cx="28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13" name="Rectangle 18">
              <a:extLst>
                <a:ext uri="{FF2B5EF4-FFF2-40B4-BE49-F238E27FC236}">
                  <a16:creationId xmlns:a16="http://schemas.microsoft.com/office/drawing/2014/main" id="{FC4AF052-1F90-A266-DD84-E4B0BA588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" y="3703"/>
              <a:ext cx="7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500" b="0" i="1">
                  <a:solidFill>
                    <a:srgbClr val="000000"/>
                  </a:solidFill>
                </a:rPr>
                <a:t>z</a:t>
              </a:r>
              <a:endParaRPr lang="fr-CA" altLang="fr-FR"/>
            </a:p>
          </p:txBody>
        </p:sp>
        <p:sp>
          <p:nvSpPr>
            <p:cNvPr id="29714" name="Rectangle 19">
              <a:extLst>
                <a:ext uri="{FF2B5EF4-FFF2-40B4-BE49-F238E27FC236}">
                  <a16:creationId xmlns:a16="http://schemas.microsoft.com/office/drawing/2014/main" id="{4E8FB328-3A83-A6C8-7509-9C8E2C10F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3703"/>
              <a:ext cx="1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5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29715" name="Freeform 20">
              <a:extLst>
                <a:ext uri="{FF2B5EF4-FFF2-40B4-BE49-F238E27FC236}">
                  <a16:creationId xmlns:a16="http://schemas.microsoft.com/office/drawing/2014/main" id="{33FF929C-42CF-B067-AEEF-404939546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989"/>
              <a:ext cx="81" cy="80"/>
            </a:xfrm>
            <a:custGeom>
              <a:avLst/>
              <a:gdLst>
                <a:gd name="T0" fmla="*/ 81 w 81"/>
                <a:gd name="T1" fmla="*/ 0 h 80"/>
                <a:gd name="T2" fmla="*/ 42 w 81"/>
                <a:gd name="T3" fmla="*/ 80 h 80"/>
                <a:gd name="T4" fmla="*/ 0 w 81"/>
                <a:gd name="T5" fmla="*/ 0 h 80"/>
                <a:gd name="T6" fmla="*/ 81 w 81"/>
                <a:gd name="T7" fmla="*/ 0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80"/>
                <a:gd name="T14" fmla="*/ 81 w 81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80">
                  <a:moveTo>
                    <a:pt x="81" y="0"/>
                  </a:moveTo>
                  <a:lnTo>
                    <a:pt x="42" y="80"/>
                  </a:lnTo>
                  <a:lnTo>
                    <a:pt x="0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9716" name="Freeform 21">
              <a:extLst>
                <a:ext uri="{FF2B5EF4-FFF2-40B4-BE49-F238E27FC236}">
                  <a16:creationId xmlns:a16="http://schemas.microsoft.com/office/drawing/2014/main" id="{D7522B60-CF8F-42A3-AA57-8F0EA0E7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989"/>
              <a:ext cx="81" cy="80"/>
            </a:xfrm>
            <a:custGeom>
              <a:avLst/>
              <a:gdLst>
                <a:gd name="T0" fmla="*/ 81 w 81"/>
                <a:gd name="T1" fmla="*/ 0 h 80"/>
                <a:gd name="T2" fmla="*/ 42 w 81"/>
                <a:gd name="T3" fmla="*/ 80 h 80"/>
                <a:gd name="T4" fmla="*/ 0 w 81"/>
                <a:gd name="T5" fmla="*/ 0 h 80"/>
                <a:gd name="T6" fmla="*/ 81 w 81"/>
                <a:gd name="T7" fmla="*/ 0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80"/>
                <a:gd name="T14" fmla="*/ 81 w 81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80">
                  <a:moveTo>
                    <a:pt x="81" y="0"/>
                  </a:moveTo>
                  <a:lnTo>
                    <a:pt x="42" y="80"/>
                  </a:lnTo>
                  <a:lnTo>
                    <a:pt x="0" y="0"/>
                  </a:lnTo>
                  <a:lnTo>
                    <a:pt x="81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7" name="Freeform 22">
              <a:extLst>
                <a:ext uri="{FF2B5EF4-FFF2-40B4-BE49-F238E27FC236}">
                  <a16:creationId xmlns:a16="http://schemas.microsoft.com/office/drawing/2014/main" id="{78A18966-D411-F3C5-9FA1-98AD7801B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3325"/>
              <a:ext cx="81" cy="78"/>
            </a:xfrm>
            <a:custGeom>
              <a:avLst/>
              <a:gdLst>
                <a:gd name="T0" fmla="*/ 81 w 81"/>
                <a:gd name="T1" fmla="*/ 0 h 78"/>
                <a:gd name="T2" fmla="*/ 42 w 81"/>
                <a:gd name="T3" fmla="*/ 78 h 78"/>
                <a:gd name="T4" fmla="*/ 0 w 81"/>
                <a:gd name="T5" fmla="*/ 0 h 78"/>
                <a:gd name="T6" fmla="*/ 81 w 81"/>
                <a:gd name="T7" fmla="*/ 0 h 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78"/>
                <a:gd name="T14" fmla="*/ 81 w 81"/>
                <a:gd name="T15" fmla="*/ 78 h 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78">
                  <a:moveTo>
                    <a:pt x="81" y="0"/>
                  </a:moveTo>
                  <a:lnTo>
                    <a:pt x="42" y="78"/>
                  </a:lnTo>
                  <a:lnTo>
                    <a:pt x="0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CA"/>
            </a:p>
          </p:txBody>
        </p:sp>
        <p:sp>
          <p:nvSpPr>
            <p:cNvPr id="29718" name="Freeform 23">
              <a:extLst>
                <a:ext uri="{FF2B5EF4-FFF2-40B4-BE49-F238E27FC236}">
                  <a16:creationId xmlns:a16="http://schemas.microsoft.com/office/drawing/2014/main" id="{4D313375-5229-BA80-7222-F4FC191B5B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3325"/>
              <a:ext cx="81" cy="78"/>
            </a:xfrm>
            <a:custGeom>
              <a:avLst/>
              <a:gdLst>
                <a:gd name="T0" fmla="*/ 81 w 81"/>
                <a:gd name="T1" fmla="*/ 0 h 78"/>
                <a:gd name="T2" fmla="*/ 42 w 81"/>
                <a:gd name="T3" fmla="*/ 78 h 78"/>
                <a:gd name="T4" fmla="*/ 0 w 81"/>
                <a:gd name="T5" fmla="*/ 0 h 78"/>
                <a:gd name="T6" fmla="*/ 81 w 81"/>
                <a:gd name="T7" fmla="*/ 0 h 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78"/>
                <a:gd name="T14" fmla="*/ 81 w 81"/>
                <a:gd name="T15" fmla="*/ 78 h 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78">
                  <a:moveTo>
                    <a:pt x="81" y="0"/>
                  </a:moveTo>
                  <a:lnTo>
                    <a:pt x="42" y="78"/>
                  </a:lnTo>
                  <a:lnTo>
                    <a:pt x="0" y="0"/>
                  </a:lnTo>
                  <a:lnTo>
                    <a:pt x="81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9" name="Line 24">
              <a:extLst>
                <a:ext uri="{FF2B5EF4-FFF2-40B4-BE49-F238E27FC236}">
                  <a16:creationId xmlns:a16="http://schemas.microsoft.com/office/drawing/2014/main" id="{DE10C61E-0114-66AE-DC2C-CE5612E8A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66" y="3065"/>
              <a:ext cx="2" cy="2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20" name="Rectangle 25">
              <a:extLst>
                <a:ext uri="{FF2B5EF4-FFF2-40B4-BE49-F238E27FC236}">
                  <a16:creationId xmlns:a16="http://schemas.microsoft.com/office/drawing/2014/main" id="{5C436CB9-5851-B837-80B4-9154AB267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1" y="3071"/>
              <a:ext cx="19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21" name="Rectangle 26">
              <a:extLst>
                <a:ext uri="{FF2B5EF4-FFF2-40B4-BE49-F238E27FC236}">
                  <a16:creationId xmlns:a16="http://schemas.microsoft.com/office/drawing/2014/main" id="{E7D08CD4-521A-3F99-2B23-D077449F8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" y="3075"/>
              <a:ext cx="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000" b="0" i="1">
                  <a:solidFill>
                    <a:srgbClr val="000000"/>
                  </a:solidFill>
                </a:rPr>
                <a:t>z</a:t>
              </a:r>
              <a:endParaRPr lang="fr-CA" altLang="fr-FR"/>
            </a:p>
          </p:txBody>
        </p:sp>
        <p:sp>
          <p:nvSpPr>
            <p:cNvPr id="29722" name="Rectangle 27">
              <a:extLst>
                <a:ext uri="{FF2B5EF4-FFF2-40B4-BE49-F238E27FC236}">
                  <a16:creationId xmlns:a16="http://schemas.microsoft.com/office/drawing/2014/main" id="{7F724891-78D3-FAFC-1905-51CA084FC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4" y="3075"/>
              <a:ext cx="8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fr-CA" altLang="fr-FR" sz="2000" b="0">
                  <a:solidFill>
                    <a:srgbClr val="000000"/>
                  </a:solidFill>
                </a:rPr>
                <a:t>1</a:t>
              </a:r>
              <a:endParaRPr lang="fr-CA" altLang="fr-FR"/>
            </a:p>
          </p:txBody>
        </p:sp>
        <p:sp>
          <p:nvSpPr>
            <p:cNvPr id="29723" name="Rectangle 28">
              <a:extLst>
                <a:ext uri="{FF2B5EF4-FFF2-40B4-BE49-F238E27FC236}">
                  <a16:creationId xmlns:a16="http://schemas.microsoft.com/office/drawing/2014/main" id="{98A133E0-0F0B-8046-158C-612CFAA52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2975"/>
              <a:ext cx="34" cy="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24" name="Freeform 29">
              <a:extLst>
                <a:ext uri="{FF2B5EF4-FFF2-40B4-BE49-F238E27FC236}">
                  <a16:creationId xmlns:a16="http://schemas.microsoft.com/office/drawing/2014/main" id="{3AE3BD3B-5348-60B8-FF0F-7419043A0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" y="2895"/>
              <a:ext cx="36" cy="167"/>
            </a:xfrm>
            <a:custGeom>
              <a:avLst/>
              <a:gdLst>
                <a:gd name="T0" fmla="*/ 2 w 36"/>
                <a:gd name="T1" fmla="*/ 167 h 167"/>
                <a:gd name="T2" fmla="*/ 36 w 36"/>
                <a:gd name="T3" fmla="*/ 167 h 167"/>
                <a:gd name="T4" fmla="*/ 34 w 36"/>
                <a:gd name="T5" fmla="*/ 0 h 167"/>
                <a:gd name="T6" fmla="*/ 0 w 36"/>
                <a:gd name="T7" fmla="*/ 0 h 167"/>
                <a:gd name="T8" fmla="*/ 2 w 36"/>
                <a:gd name="T9" fmla="*/ 167 h 1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167"/>
                <a:gd name="T17" fmla="*/ 36 w 36"/>
                <a:gd name="T18" fmla="*/ 167 h 1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167">
                  <a:moveTo>
                    <a:pt x="2" y="167"/>
                  </a:moveTo>
                  <a:lnTo>
                    <a:pt x="36" y="167"/>
                  </a:lnTo>
                  <a:lnTo>
                    <a:pt x="34" y="0"/>
                  </a:lnTo>
                  <a:lnTo>
                    <a:pt x="0" y="0"/>
                  </a:lnTo>
                  <a:lnTo>
                    <a:pt x="2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25" name="Rectangle 30">
              <a:extLst>
                <a:ext uri="{FF2B5EF4-FFF2-40B4-BE49-F238E27FC236}">
                  <a16:creationId xmlns:a16="http://schemas.microsoft.com/office/drawing/2014/main" id="{847A92E8-841A-33CA-3FCE-8314C620C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0" y="2571"/>
              <a:ext cx="1582" cy="493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algn="ctr">
                <a:lnSpc>
                  <a:spcPct val="80000"/>
                </a:lnSpc>
                <a:spcBef>
                  <a:spcPct val="50000"/>
                </a:spcBef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endParaRPr lang="fr-FR" altLang="fr-FR"/>
            </a:p>
          </p:txBody>
        </p:sp>
        <p:sp>
          <p:nvSpPr>
            <p:cNvPr id="29726" name="Freeform 31">
              <a:extLst>
                <a:ext uri="{FF2B5EF4-FFF2-40B4-BE49-F238E27FC236}">
                  <a16:creationId xmlns:a16="http://schemas.microsoft.com/office/drawing/2014/main" id="{7CC16520-CD3B-BD96-8426-702CB69AFE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" y="2722"/>
              <a:ext cx="36" cy="342"/>
            </a:xfrm>
            <a:custGeom>
              <a:avLst/>
              <a:gdLst>
                <a:gd name="T0" fmla="*/ 2 w 36"/>
                <a:gd name="T1" fmla="*/ 342 h 342"/>
                <a:gd name="T2" fmla="*/ 36 w 36"/>
                <a:gd name="T3" fmla="*/ 342 h 342"/>
                <a:gd name="T4" fmla="*/ 34 w 36"/>
                <a:gd name="T5" fmla="*/ 0 h 342"/>
                <a:gd name="T6" fmla="*/ 0 w 36"/>
                <a:gd name="T7" fmla="*/ 0 h 342"/>
                <a:gd name="T8" fmla="*/ 2 w 36"/>
                <a:gd name="T9" fmla="*/ 342 h 3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42"/>
                <a:gd name="T17" fmla="*/ 36 w 36"/>
                <a:gd name="T18" fmla="*/ 342 h 3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42">
                  <a:moveTo>
                    <a:pt x="2" y="342"/>
                  </a:moveTo>
                  <a:lnTo>
                    <a:pt x="36" y="342"/>
                  </a:lnTo>
                  <a:lnTo>
                    <a:pt x="34" y="0"/>
                  </a:lnTo>
                  <a:lnTo>
                    <a:pt x="0" y="0"/>
                  </a:lnTo>
                  <a:lnTo>
                    <a:pt x="2" y="3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2CCD5C3B-215E-AE4F-1504-AD985895C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1614369"/>
            <a:ext cx="10238848" cy="7842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b="0" dirty="0">
                <a:latin typeface="Calibri" panose="020F0502020204030204" pitchFamily="34" charset="0"/>
              </a:rPr>
              <a:t>On prend la moyenne pondérée de toutes les valeurs des singletons</a:t>
            </a: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6000"/>
              <a:defRPr/>
            </a:pPr>
            <a:r>
              <a:rPr lang="fr-CA" b="0" dirty="0">
                <a:latin typeface="Calibri" panose="020F0502020204030204" pitchFamily="34" charset="0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F26A340-A0FC-5395-EB83-1B71853F9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08" y="552450"/>
            <a:ext cx="9386242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Mamdani</a:t>
            </a:r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 ou </a:t>
            </a:r>
            <a:r>
              <a:rPr lang="fr-CA" sz="3800" b="0" dirty="0" err="1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Sugeno</a:t>
            </a:r>
            <a:r>
              <a:rPr lang="fr-CA" sz="3800" b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+mj-cs"/>
              </a:rPr>
              <a:t>?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B16ECDA-C758-21E4-323A-36D30835F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08" y="1447800"/>
            <a:ext cx="1044116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800100" indent="-3429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ctr">
              <a:lnSpc>
                <a:spcPct val="80000"/>
              </a:lnSpc>
              <a:spcBef>
                <a:spcPct val="50000"/>
              </a:spcBef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méthode de </a:t>
            </a:r>
            <a:r>
              <a:rPr lang="fr-CA" altLang="fr-FR" b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Mamdani</a:t>
            </a:r>
            <a:r>
              <a:rPr lang="fr-CA" altLang="fr-FR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 bien adaptée pour capturer le savoir d’experts. 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fr-CA" altLang="fr-FR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Permet de décrire l’expertise de manière intuitive, mais demande un effort de calcul plus grand. </a:t>
            </a:r>
          </a:p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méthode de </a:t>
            </a:r>
            <a:r>
              <a:rPr lang="fr-CA" altLang="fr-FR" b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Sugeno</a:t>
            </a:r>
            <a:r>
              <a:rPr lang="fr-CA" altLang="fr-FR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 bien adaptée à l’automatique et aux problèmes d’ingénierie en général</a:t>
            </a:r>
          </a:p>
          <a:p>
            <a:pPr lvl="1" algn="l">
              <a:lnSpc>
                <a:spcPct val="10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fr-CA" altLang="fr-FR" sz="24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Filtres adaptatifs et optimisation en temps réel, automatique, systèmes dynamiques non linéaires, etc.</a:t>
            </a:r>
          </a:p>
          <a:p>
            <a:pPr marL="273050" indent="-273050" algn="l" eaLnBrk="1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/>
            </a:pPr>
            <a:r>
              <a:rPr lang="fr-CA" altLang="fr-FR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D’autres techniques existent qui font appel à des approches hybrides   (e.g. neuro-floues)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>
            <a:extLst>
              <a:ext uri="{FF2B5EF4-FFF2-40B4-BE49-F238E27FC236}">
                <a16:creationId xmlns:a16="http://schemas.microsoft.com/office/drawing/2014/main" id="{907CE65D-711B-1FF9-93E2-0AAEA03CA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5" y="228600"/>
            <a:ext cx="9505752" cy="914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3800" dirty="0">
                <a:solidFill>
                  <a:srgbClr val="0070C0"/>
                </a:solidFill>
                <a:latin typeface="Calibri" panose="020F0502020204030204" pitchFamily="34" charset="0"/>
              </a:rPr>
              <a:t>Exemple d’utilisation: calculateur de tip</a:t>
            </a:r>
          </a:p>
        </p:txBody>
      </p:sp>
      <p:sp>
        <p:nvSpPr>
          <p:cNvPr id="31747" name="Espace réservé du contenu 2">
            <a:extLst>
              <a:ext uri="{FF2B5EF4-FFF2-40B4-BE49-F238E27FC236}">
                <a16:creationId xmlns:a16="http://schemas.microsoft.com/office/drawing/2014/main" id="{DE9A4A3F-F05F-92A8-95F3-F405531CD9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441" y="1219201"/>
            <a:ext cx="4967536" cy="4937125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import </a:t>
            </a:r>
            <a:r>
              <a:rPr lang="fr-CA" altLang="fr-FR" sz="1200" dirty="0" err="1"/>
              <a:t>numpy</a:t>
            </a:r>
            <a:r>
              <a:rPr lang="fr-CA" altLang="fr-FR" sz="1200" dirty="0"/>
              <a:t> as </a:t>
            </a:r>
            <a:r>
              <a:rPr lang="fr-CA" altLang="fr-FR" sz="1200" dirty="0" err="1"/>
              <a:t>np</a:t>
            </a:r>
            <a:endParaRPr lang="fr-CA" altLang="fr-FR" sz="1200" dirty="0"/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import </a:t>
            </a:r>
            <a:r>
              <a:rPr lang="fr-CA" altLang="fr-FR" sz="1200" dirty="0" err="1"/>
              <a:t>skfuzzy</a:t>
            </a:r>
            <a:r>
              <a:rPr lang="fr-CA" altLang="fr-FR" sz="1200" dirty="0"/>
              <a:t> as </a:t>
            </a:r>
            <a:r>
              <a:rPr lang="fr-CA" altLang="fr-FR" sz="1200" dirty="0" err="1"/>
              <a:t>fuzz</a:t>
            </a:r>
            <a:endParaRPr lang="fr-CA" altLang="fr-FR" sz="1200" dirty="0"/>
          </a:p>
          <a:p>
            <a:pPr marL="0" indent="0">
              <a:spcBef>
                <a:spcPct val="0"/>
              </a:spcBef>
              <a:spcAft>
                <a:spcPts val="300"/>
              </a:spcAft>
              <a:buNone/>
            </a:pPr>
            <a:r>
              <a:rPr lang="fr-CA" altLang="fr-FR" sz="1200" dirty="0" err="1"/>
              <a:t>from</a:t>
            </a:r>
            <a:r>
              <a:rPr lang="fr-CA" altLang="fr-FR" sz="1200" dirty="0"/>
              <a:t> </a:t>
            </a:r>
            <a:r>
              <a:rPr lang="fr-CA" altLang="fr-FR" sz="1200" dirty="0" err="1"/>
              <a:t>skfuzzy</a:t>
            </a:r>
            <a:r>
              <a:rPr lang="fr-CA" altLang="fr-FR" sz="1200" dirty="0"/>
              <a:t> import control as ctrl</a:t>
            </a:r>
          </a:p>
          <a:p>
            <a:pPr marL="0" indent="0">
              <a:buNone/>
            </a:pPr>
            <a:r>
              <a:rPr lang="fr-CA" altLang="fr-FR" sz="1200" dirty="0">
                <a:solidFill>
                  <a:srgbClr val="00B050"/>
                </a:solidFill>
              </a:rPr>
              <a:t># New </a:t>
            </a:r>
            <a:r>
              <a:rPr lang="fr-CA" altLang="fr-FR" sz="1200" dirty="0" err="1">
                <a:solidFill>
                  <a:srgbClr val="00B050"/>
                </a:solidFill>
              </a:rPr>
              <a:t>Antecedent</a:t>
            </a:r>
            <a:r>
              <a:rPr lang="fr-CA" altLang="fr-FR" sz="1200" dirty="0">
                <a:solidFill>
                  <a:srgbClr val="00B050"/>
                </a:solidFill>
              </a:rPr>
              <a:t>/</a:t>
            </a:r>
            <a:r>
              <a:rPr lang="fr-CA" altLang="fr-FR" sz="1200" dirty="0" err="1">
                <a:solidFill>
                  <a:srgbClr val="00B050"/>
                </a:solidFill>
              </a:rPr>
              <a:t>Consequent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objects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hold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universe</a:t>
            </a:r>
            <a:r>
              <a:rPr lang="fr-CA" altLang="fr-FR" sz="1200" dirty="0">
                <a:solidFill>
                  <a:srgbClr val="00B050"/>
                </a:solidFill>
              </a:rPr>
              <a:t>, variables and                # </a:t>
            </a:r>
            <a:r>
              <a:rPr lang="fr-CA" altLang="fr-FR" sz="1200" dirty="0" err="1">
                <a:solidFill>
                  <a:srgbClr val="00B050"/>
                </a:solidFill>
              </a:rPr>
              <a:t>membership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functions</a:t>
            </a:r>
            <a:endParaRPr lang="fr-CA" altLang="fr-FR" sz="1200" dirty="0">
              <a:solidFill>
                <a:srgbClr val="00B05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quality</a:t>
            </a:r>
            <a:r>
              <a:rPr lang="fr-CA" altLang="fr-FR" sz="1200" dirty="0"/>
              <a:t> = </a:t>
            </a:r>
            <a:r>
              <a:rPr lang="fr-CA" altLang="fr-FR" sz="1200" dirty="0" err="1"/>
              <a:t>ctrl.Antecedent</a:t>
            </a:r>
            <a:r>
              <a:rPr lang="fr-CA" altLang="fr-FR" sz="1200" dirty="0"/>
              <a:t>(</a:t>
            </a:r>
            <a:r>
              <a:rPr lang="fr-CA" altLang="fr-FR" sz="1200" dirty="0" err="1"/>
              <a:t>np.arange</a:t>
            </a:r>
            <a:r>
              <a:rPr lang="fr-CA" altLang="fr-FR" sz="1200" dirty="0"/>
              <a:t>(0, 11, 1), '</a:t>
            </a:r>
            <a:r>
              <a:rPr lang="fr-CA" altLang="fr-FR" sz="1200" dirty="0" err="1"/>
              <a:t>quality</a:t>
            </a:r>
            <a:r>
              <a:rPr lang="fr-CA" altLang="fr-FR" sz="1200" dirty="0"/>
              <a:t>')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service = </a:t>
            </a:r>
            <a:r>
              <a:rPr lang="fr-CA" altLang="fr-FR" sz="1200" dirty="0" err="1"/>
              <a:t>ctrl.Antecedent</a:t>
            </a:r>
            <a:r>
              <a:rPr lang="fr-CA" altLang="fr-FR" sz="1200" dirty="0"/>
              <a:t>(</a:t>
            </a:r>
            <a:r>
              <a:rPr lang="fr-CA" altLang="fr-FR" sz="1200" dirty="0" err="1"/>
              <a:t>np.arange</a:t>
            </a:r>
            <a:r>
              <a:rPr lang="fr-CA" altLang="fr-FR" sz="1200" dirty="0"/>
              <a:t>(0, 11, 1), 'service')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tip = </a:t>
            </a:r>
            <a:r>
              <a:rPr lang="fr-CA" altLang="fr-FR" sz="1200" dirty="0" err="1"/>
              <a:t>ctrl.Consequent</a:t>
            </a:r>
            <a:r>
              <a:rPr lang="fr-CA" altLang="fr-FR" sz="1200" dirty="0"/>
              <a:t>(</a:t>
            </a:r>
            <a:r>
              <a:rPr lang="fr-CA" altLang="fr-FR" sz="1200" dirty="0" err="1"/>
              <a:t>np.arange</a:t>
            </a:r>
            <a:r>
              <a:rPr lang="fr-CA" altLang="fr-FR" sz="1200" dirty="0"/>
              <a:t>(0, 26, 1), 'tip')</a:t>
            </a:r>
          </a:p>
          <a:p>
            <a:pPr marL="0" indent="0">
              <a:buNone/>
            </a:pPr>
            <a:r>
              <a:rPr lang="fr-CA" altLang="fr-FR" sz="1200" dirty="0">
                <a:solidFill>
                  <a:srgbClr val="00B050"/>
                </a:solidFill>
              </a:rPr>
              <a:t># Auto-</a:t>
            </a:r>
            <a:r>
              <a:rPr lang="fr-CA" altLang="fr-FR" sz="1200" dirty="0" err="1">
                <a:solidFill>
                  <a:srgbClr val="00B050"/>
                </a:solidFill>
              </a:rPr>
              <a:t>membership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function</a:t>
            </a:r>
            <a:r>
              <a:rPr lang="fr-CA" altLang="fr-FR" sz="1200" dirty="0">
                <a:solidFill>
                  <a:srgbClr val="00B050"/>
                </a:solidFill>
              </a:rPr>
              <a:t> population </a:t>
            </a:r>
            <a:r>
              <a:rPr lang="fr-CA" altLang="fr-FR" sz="1200" dirty="0" err="1">
                <a:solidFill>
                  <a:srgbClr val="00B050"/>
                </a:solidFill>
              </a:rPr>
              <a:t>is</a:t>
            </a:r>
            <a:r>
              <a:rPr lang="fr-CA" altLang="fr-FR" sz="1200" dirty="0">
                <a:solidFill>
                  <a:srgbClr val="00B050"/>
                </a:solidFill>
              </a:rPr>
              <a:t> possible </a:t>
            </a:r>
            <a:r>
              <a:rPr lang="fr-CA" altLang="fr-FR" sz="1200" dirty="0" err="1">
                <a:solidFill>
                  <a:srgbClr val="00B050"/>
                </a:solidFill>
              </a:rPr>
              <a:t>with.automf</a:t>
            </a:r>
            <a:r>
              <a:rPr lang="fr-CA" altLang="fr-FR" sz="1200" dirty="0">
                <a:solidFill>
                  <a:srgbClr val="00B050"/>
                </a:solidFill>
              </a:rPr>
              <a:t>(3, 5, or 7)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quality.automf</a:t>
            </a:r>
            <a:r>
              <a:rPr lang="fr-CA" altLang="fr-FR" sz="1200" dirty="0"/>
              <a:t>(3)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service.automf</a:t>
            </a:r>
            <a:r>
              <a:rPr lang="fr-CA" altLang="fr-FR" sz="1200" dirty="0"/>
              <a:t>(3)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fr-CA" altLang="fr-FR" sz="1200" dirty="0">
                <a:solidFill>
                  <a:srgbClr val="00B050"/>
                </a:solidFill>
              </a:rPr>
              <a:t># or custom </a:t>
            </a:r>
            <a:r>
              <a:rPr lang="fr-CA" altLang="fr-FR" sz="1200" dirty="0" err="1">
                <a:solidFill>
                  <a:srgbClr val="00B050"/>
                </a:solidFill>
              </a:rPr>
              <a:t>membership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functions</a:t>
            </a:r>
            <a:r>
              <a:rPr lang="fr-CA" altLang="fr-FR" sz="1200" dirty="0">
                <a:solidFill>
                  <a:srgbClr val="00B050"/>
                </a:solidFill>
              </a:rPr>
              <a:t> can </a:t>
            </a:r>
            <a:r>
              <a:rPr lang="fr-CA" altLang="fr-FR" sz="1200" dirty="0" err="1">
                <a:solidFill>
                  <a:srgbClr val="00B050"/>
                </a:solidFill>
              </a:rPr>
              <a:t>be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built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interactively</a:t>
            </a:r>
            <a:r>
              <a:rPr lang="fr-CA" altLang="fr-FR" sz="1200" dirty="0">
                <a:solidFill>
                  <a:srgbClr val="00B050"/>
                </a:solidFill>
              </a:rPr>
              <a:t> </a:t>
            </a:r>
            <a:r>
              <a:rPr lang="fr-CA" altLang="fr-FR" sz="1200" dirty="0" err="1">
                <a:solidFill>
                  <a:srgbClr val="00B050"/>
                </a:solidFill>
              </a:rPr>
              <a:t>with</a:t>
            </a:r>
            <a:r>
              <a:rPr lang="fr-CA" altLang="fr-FR" sz="1200" dirty="0">
                <a:solidFill>
                  <a:srgbClr val="00B050"/>
                </a:solidFill>
              </a:rPr>
              <a:t> a </a:t>
            </a:r>
            <a:r>
              <a:rPr lang="fr-CA" altLang="fr-FR" sz="1200" dirty="0" err="1">
                <a:solidFill>
                  <a:srgbClr val="00B050"/>
                </a:solidFill>
              </a:rPr>
              <a:t>familiar</a:t>
            </a:r>
            <a:r>
              <a:rPr lang="fr-CA" altLang="fr-FR" sz="1200" dirty="0">
                <a:solidFill>
                  <a:srgbClr val="00B050"/>
                </a:solidFill>
              </a:rPr>
              <a:t>,  # </a:t>
            </a:r>
            <a:r>
              <a:rPr lang="fr-CA" altLang="fr-FR" sz="1200" dirty="0" err="1">
                <a:solidFill>
                  <a:srgbClr val="00B050"/>
                </a:solidFill>
              </a:rPr>
              <a:t>Pythonic</a:t>
            </a:r>
            <a:r>
              <a:rPr lang="fr-CA" altLang="fr-FR" sz="1200" dirty="0">
                <a:solidFill>
                  <a:srgbClr val="00B050"/>
                </a:solidFill>
              </a:rPr>
              <a:t> API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tip['</a:t>
            </a:r>
            <a:r>
              <a:rPr lang="fr-CA" altLang="fr-FR" sz="1200" dirty="0" err="1"/>
              <a:t>low</a:t>
            </a:r>
            <a:r>
              <a:rPr lang="fr-CA" altLang="fr-FR" sz="1200" dirty="0"/>
              <a:t>'] = </a:t>
            </a:r>
            <a:r>
              <a:rPr lang="fr-CA" altLang="fr-FR" sz="1200" dirty="0" err="1"/>
              <a:t>fuzz.trimf</a:t>
            </a:r>
            <a:r>
              <a:rPr lang="fr-CA" altLang="fr-FR" sz="1200" dirty="0"/>
              <a:t>(</a:t>
            </a:r>
            <a:r>
              <a:rPr lang="fr-CA" altLang="fr-FR" sz="1200" dirty="0" err="1"/>
              <a:t>tip.universe</a:t>
            </a:r>
            <a:r>
              <a:rPr lang="fr-CA" altLang="fr-FR" sz="1200" dirty="0"/>
              <a:t>, [0, 0, 13])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tip['medium'] = </a:t>
            </a:r>
            <a:r>
              <a:rPr lang="fr-CA" altLang="fr-FR" sz="1200" dirty="0" err="1"/>
              <a:t>fuzz.trimf</a:t>
            </a:r>
            <a:r>
              <a:rPr lang="fr-CA" altLang="fr-FR" sz="1200" dirty="0"/>
              <a:t>(</a:t>
            </a:r>
            <a:r>
              <a:rPr lang="fr-CA" altLang="fr-FR" sz="1200" dirty="0" err="1"/>
              <a:t>tip.universe</a:t>
            </a:r>
            <a:r>
              <a:rPr lang="fr-CA" altLang="fr-FR" sz="1200" dirty="0"/>
              <a:t>, [0, 13, 25])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/>
              <a:t>tip['high'] = </a:t>
            </a:r>
            <a:r>
              <a:rPr lang="fr-CA" altLang="fr-FR" sz="1200" dirty="0" err="1"/>
              <a:t>fuzz.trimf</a:t>
            </a:r>
            <a:r>
              <a:rPr lang="fr-CA" altLang="fr-FR" sz="1200" dirty="0"/>
              <a:t>(</a:t>
            </a:r>
            <a:r>
              <a:rPr lang="fr-CA" altLang="fr-FR" sz="1200" dirty="0" err="1"/>
              <a:t>tip.universe</a:t>
            </a:r>
            <a:r>
              <a:rPr lang="fr-CA" altLang="fr-FR" sz="1200" dirty="0"/>
              <a:t>, [13, 25, 25])</a:t>
            </a:r>
          </a:p>
          <a:p>
            <a:pPr marL="0" indent="0">
              <a:buNone/>
            </a:pPr>
            <a:r>
              <a:rPr lang="fr-CA" altLang="fr-FR" sz="1200" dirty="0">
                <a:solidFill>
                  <a:srgbClr val="00B050"/>
                </a:solidFill>
              </a:rPr>
              <a:t># You can </a:t>
            </a:r>
            <a:r>
              <a:rPr lang="fr-CA" altLang="fr-FR" sz="1200" dirty="0" err="1">
                <a:solidFill>
                  <a:srgbClr val="00B050"/>
                </a:solidFill>
              </a:rPr>
              <a:t>see</a:t>
            </a:r>
            <a:r>
              <a:rPr lang="fr-CA" altLang="fr-FR" sz="1200" dirty="0">
                <a:solidFill>
                  <a:srgbClr val="00B050"/>
                </a:solidFill>
              </a:rPr>
              <a:t> how </a:t>
            </a:r>
            <a:r>
              <a:rPr lang="fr-CA" altLang="fr-FR" sz="1200" dirty="0" err="1">
                <a:solidFill>
                  <a:srgbClr val="00B050"/>
                </a:solidFill>
              </a:rPr>
              <a:t>these</a:t>
            </a:r>
            <a:r>
              <a:rPr lang="fr-CA" altLang="fr-FR" sz="1200" dirty="0">
                <a:solidFill>
                  <a:srgbClr val="00B050"/>
                </a:solidFill>
              </a:rPr>
              <a:t> look </a:t>
            </a:r>
            <a:r>
              <a:rPr lang="fr-CA" altLang="fr-FR" sz="1200" dirty="0" err="1">
                <a:solidFill>
                  <a:srgbClr val="00B050"/>
                </a:solidFill>
              </a:rPr>
              <a:t>with</a:t>
            </a:r>
            <a:r>
              <a:rPr lang="fr-CA" altLang="fr-FR" sz="1200" dirty="0">
                <a:solidFill>
                  <a:srgbClr val="00B050"/>
                </a:solidFill>
              </a:rPr>
              <a:t> .</a:t>
            </a:r>
            <a:r>
              <a:rPr lang="fr-CA" altLang="fr-FR" sz="1200" dirty="0" err="1">
                <a:solidFill>
                  <a:srgbClr val="00B050"/>
                </a:solidFill>
              </a:rPr>
              <a:t>view</a:t>
            </a:r>
            <a:r>
              <a:rPr lang="fr-CA" altLang="fr-FR" sz="1200" dirty="0">
                <a:solidFill>
                  <a:srgbClr val="00B050"/>
                </a:solidFill>
              </a:rPr>
              <a:t>()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quality.view</a:t>
            </a:r>
            <a:r>
              <a:rPr lang="fr-CA" altLang="fr-FR" sz="1200" dirty="0"/>
              <a:t>()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service.view</a:t>
            </a:r>
            <a:r>
              <a:rPr lang="fr-CA" altLang="fr-FR" sz="1200" dirty="0"/>
              <a:t>()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CA" altLang="fr-FR" sz="1200" dirty="0" err="1"/>
              <a:t>tip.view</a:t>
            </a:r>
            <a:r>
              <a:rPr lang="fr-CA" altLang="fr-FR" sz="1200" dirty="0"/>
              <a:t>()</a:t>
            </a:r>
          </a:p>
          <a:p>
            <a:pPr marL="0" indent="0">
              <a:spcBef>
                <a:spcPct val="0"/>
              </a:spcBef>
              <a:buNone/>
            </a:pPr>
            <a:endParaRPr lang="fr-CA" altLang="fr-FR" sz="12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B7084A-DC8E-A082-1AD9-0281429F0A3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56326" y="1216026"/>
            <a:ext cx="5196258" cy="4937125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  <a:defRPr/>
            </a:pPr>
            <a:r>
              <a:rPr lang="fr-CA" sz="1200" dirty="0">
                <a:solidFill>
                  <a:srgbClr val="00B050"/>
                </a:solidFill>
              </a:rPr>
              <a:t>#</a:t>
            </a:r>
            <a:r>
              <a:rPr lang="fr-CA" sz="1200" dirty="0" err="1">
                <a:solidFill>
                  <a:srgbClr val="00B050"/>
                </a:solidFill>
              </a:rPr>
              <a:t>define</a:t>
            </a:r>
            <a:r>
              <a:rPr lang="fr-CA" sz="1200" dirty="0">
                <a:solidFill>
                  <a:srgbClr val="00B050"/>
                </a:solidFill>
              </a:rPr>
              <a:t> </a:t>
            </a:r>
            <a:r>
              <a:rPr lang="fr-CA" sz="1200" dirty="0" err="1">
                <a:solidFill>
                  <a:srgbClr val="00B050"/>
                </a:solidFill>
              </a:rPr>
              <a:t>rules</a:t>
            </a:r>
            <a:endParaRPr lang="fr-CA" sz="1200" dirty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/>
              <a:t>rule1 = </a:t>
            </a:r>
            <a:r>
              <a:rPr lang="fr-CA" sz="1200" dirty="0" err="1"/>
              <a:t>ctrl.Rule</a:t>
            </a:r>
            <a:r>
              <a:rPr lang="fr-CA" sz="1200" dirty="0"/>
              <a:t>(</a:t>
            </a:r>
            <a:r>
              <a:rPr lang="fr-CA" sz="1200" dirty="0" err="1"/>
              <a:t>quality</a:t>
            </a:r>
            <a:r>
              <a:rPr lang="fr-CA" sz="1200" dirty="0"/>
              <a:t>['</a:t>
            </a:r>
            <a:r>
              <a:rPr lang="fr-CA" sz="1200" dirty="0" err="1"/>
              <a:t>poor</a:t>
            </a:r>
            <a:r>
              <a:rPr lang="fr-CA" sz="1200" dirty="0"/>
              <a:t>'] | service['</a:t>
            </a:r>
            <a:r>
              <a:rPr lang="fr-CA" sz="1200" dirty="0" err="1"/>
              <a:t>poor</a:t>
            </a:r>
            <a:r>
              <a:rPr lang="fr-CA" sz="1200" dirty="0"/>
              <a:t>'], tip['</a:t>
            </a:r>
            <a:r>
              <a:rPr lang="fr-CA" sz="1200" dirty="0" err="1"/>
              <a:t>low</a:t>
            </a:r>
            <a:r>
              <a:rPr lang="fr-CA" sz="1200" dirty="0"/>
              <a:t>'])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/>
              <a:t>rule2 = </a:t>
            </a:r>
            <a:r>
              <a:rPr lang="fr-CA" sz="1200" dirty="0" err="1"/>
              <a:t>ctrl.Rule</a:t>
            </a:r>
            <a:r>
              <a:rPr lang="fr-CA" sz="1200" dirty="0"/>
              <a:t>(service['</a:t>
            </a:r>
            <a:r>
              <a:rPr lang="fr-CA" sz="1200" dirty="0" err="1"/>
              <a:t>average</a:t>
            </a:r>
            <a:r>
              <a:rPr lang="fr-CA" sz="1200" dirty="0"/>
              <a:t>'], tip['medium'])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/>
              <a:t>rule3 = </a:t>
            </a:r>
            <a:r>
              <a:rPr lang="fr-CA" sz="1200" dirty="0" err="1"/>
              <a:t>ctrl.Rule</a:t>
            </a:r>
            <a:r>
              <a:rPr lang="fr-CA" sz="1200" dirty="0"/>
              <a:t>(service['good'] | </a:t>
            </a:r>
            <a:r>
              <a:rPr lang="fr-CA" sz="1200" dirty="0" err="1"/>
              <a:t>quality</a:t>
            </a:r>
            <a:r>
              <a:rPr lang="fr-CA" sz="1200" dirty="0"/>
              <a:t>['good'], tip['high'])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/>
              <a:t>rule1.view()</a:t>
            </a:r>
          </a:p>
          <a:p>
            <a:pPr marL="0" indent="0">
              <a:buNone/>
              <a:defRPr/>
            </a:pPr>
            <a:r>
              <a:rPr lang="fr-CA" sz="1200" dirty="0">
                <a:solidFill>
                  <a:srgbClr val="00B050"/>
                </a:solidFill>
              </a:rPr>
              <a:t># system </a:t>
            </a:r>
            <a:r>
              <a:rPr lang="fr-CA" sz="1200" dirty="0" err="1">
                <a:solidFill>
                  <a:srgbClr val="00B050"/>
                </a:solidFill>
              </a:rPr>
              <a:t>definition</a:t>
            </a:r>
            <a:r>
              <a:rPr lang="fr-CA" sz="1200" dirty="0">
                <a:solidFill>
                  <a:srgbClr val="00B050"/>
                </a:solidFill>
              </a:rPr>
              <a:t> and </a:t>
            </a:r>
            <a:r>
              <a:rPr lang="fr-CA" sz="1200" dirty="0" err="1">
                <a:solidFill>
                  <a:srgbClr val="00B050"/>
                </a:solidFill>
              </a:rPr>
              <a:t>creation</a:t>
            </a:r>
            <a:r>
              <a:rPr lang="fr-CA" sz="1200" dirty="0">
                <a:solidFill>
                  <a:srgbClr val="00B050"/>
                </a:solidFill>
              </a:rPr>
              <a:t> of an instance for simulation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tipping_ctrl</a:t>
            </a:r>
            <a:r>
              <a:rPr lang="fr-CA" sz="1200" dirty="0"/>
              <a:t> = </a:t>
            </a:r>
            <a:r>
              <a:rPr lang="fr-CA" sz="1200" dirty="0" err="1"/>
              <a:t>ctrl.ControlSystem</a:t>
            </a:r>
            <a:r>
              <a:rPr lang="fr-CA" sz="1200" dirty="0"/>
              <a:t>([rule1, rule2, rule3])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tipping</a:t>
            </a:r>
            <a:r>
              <a:rPr lang="fr-CA" sz="1200" dirty="0"/>
              <a:t> = </a:t>
            </a:r>
            <a:r>
              <a:rPr lang="fr-CA" sz="1200" dirty="0" err="1"/>
              <a:t>ctrl.ControlSystemSimulation</a:t>
            </a:r>
            <a:r>
              <a:rPr lang="fr-CA" sz="1200" dirty="0"/>
              <a:t>(</a:t>
            </a:r>
            <a:r>
              <a:rPr lang="fr-CA" sz="1200" dirty="0" err="1"/>
              <a:t>tipping_ctrl</a:t>
            </a:r>
            <a:r>
              <a:rPr lang="fr-CA" sz="1200" dirty="0"/>
              <a:t>)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fr-CA" sz="1200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>
                <a:solidFill>
                  <a:srgbClr val="00B050"/>
                </a:solidFill>
              </a:rPr>
              <a:t># To use, </a:t>
            </a:r>
            <a:r>
              <a:rPr lang="fr-CA" sz="1200" dirty="0" err="1">
                <a:solidFill>
                  <a:srgbClr val="00B050"/>
                </a:solidFill>
              </a:rPr>
              <a:t>pass</a:t>
            </a:r>
            <a:r>
              <a:rPr lang="fr-CA" sz="1200" dirty="0">
                <a:solidFill>
                  <a:srgbClr val="00B050"/>
                </a:solidFill>
              </a:rPr>
              <a:t> the </a:t>
            </a:r>
            <a:r>
              <a:rPr lang="fr-CA" sz="1200" dirty="0" err="1">
                <a:solidFill>
                  <a:srgbClr val="00B050"/>
                </a:solidFill>
              </a:rPr>
              <a:t>antecedents</a:t>
            </a:r>
            <a:r>
              <a:rPr lang="fr-CA" sz="1200" dirty="0">
                <a:solidFill>
                  <a:srgbClr val="00B050"/>
                </a:solidFill>
              </a:rPr>
              <a:t>’ </a:t>
            </a:r>
            <a:r>
              <a:rPr lang="fr-CA" sz="1200" dirty="0" err="1">
                <a:solidFill>
                  <a:srgbClr val="00B050"/>
                </a:solidFill>
              </a:rPr>
              <a:t>crisp</a:t>
            </a:r>
            <a:r>
              <a:rPr lang="fr-CA" sz="1200" dirty="0">
                <a:solidFill>
                  <a:srgbClr val="00B050"/>
                </a:solidFill>
              </a:rPr>
              <a:t> inputs to the </a:t>
            </a:r>
            <a:r>
              <a:rPr lang="fr-CA" sz="1200" dirty="0" err="1">
                <a:solidFill>
                  <a:srgbClr val="00B050"/>
                </a:solidFill>
              </a:rPr>
              <a:t>ControlSystem</a:t>
            </a:r>
            <a:r>
              <a:rPr lang="fr-CA" sz="1200" dirty="0">
                <a:solidFill>
                  <a:srgbClr val="00B050"/>
                </a:solidFill>
              </a:rPr>
              <a:t>. Can </a:t>
            </a:r>
            <a:r>
              <a:rPr lang="fr-CA" sz="1200" dirty="0" err="1">
                <a:solidFill>
                  <a:srgbClr val="00B050"/>
                </a:solidFill>
              </a:rPr>
              <a:t>also</a:t>
            </a:r>
            <a:r>
              <a:rPr lang="fr-CA" sz="1200" dirty="0">
                <a:solidFill>
                  <a:srgbClr val="00B050"/>
                </a:solidFill>
              </a:rPr>
              <a:t> </a:t>
            </a:r>
            <a:r>
              <a:rPr lang="fr-CA" sz="1200" dirty="0" err="1">
                <a:solidFill>
                  <a:srgbClr val="00B050"/>
                </a:solidFill>
              </a:rPr>
              <a:t>pass</a:t>
            </a:r>
            <a:r>
              <a:rPr lang="fr-CA" sz="1200" dirty="0">
                <a:solidFill>
                  <a:srgbClr val="00B050"/>
                </a:solidFill>
              </a:rPr>
              <a:t> # </a:t>
            </a:r>
            <a:r>
              <a:rPr lang="fr-CA" sz="1200" dirty="0" err="1">
                <a:solidFill>
                  <a:srgbClr val="00B050"/>
                </a:solidFill>
              </a:rPr>
              <a:t>many</a:t>
            </a:r>
            <a:r>
              <a:rPr lang="fr-CA" sz="1200" dirty="0">
                <a:solidFill>
                  <a:srgbClr val="00B050"/>
                </a:solidFill>
              </a:rPr>
              <a:t> inputs at once </a:t>
            </a:r>
            <a:r>
              <a:rPr lang="fr-CA" sz="1200" dirty="0" err="1">
                <a:solidFill>
                  <a:srgbClr val="00B050"/>
                </a:solidFill>
              </a:rPr>
              <a:t>with</a:t>
            </a:r>
            <a:r>
              <a:rPr lang="fr-CA" sz="1200" dirty="0">
                <a:solidFill>
                  <a:srgbClr val="00B050"/>
                </a:solidFill>
              </a:rPr>
              <a:t>  .inputs(</a:t>
            </a:r>
            <a:r>
              <a:rPr lang="fr-CA" sz="1200" dirty="0" err="1">
                <a:solidFill>
                  <a:srgbClr val="00B050"/>
                </a:solidFill>
              </a:rPr>
              <a:t>dict_of_data</a:t>
            </a:r>
            <a:r>
              <a:rPr lang="fr-CA" sz="1200" dirty="0">
                <a:solidFill>
                  <a:srgbClr val="00B05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tipping.input</a:t>
            </a:r>
            <a:r>
              <a:rPr lang="fr-CA" sz="1200" dirty="0"/>
              <a:t>['</a:t>
            </a:r>
            <a:r>
              <a:rPr lang="fr-CA" sz="1200" dirty="0" err="1"/>
              <a:t>quality</a:t>
            </a:r>
            <a:r>
              <a:rPr lang="fr-CA" sz="1200" dirty="0"/>
              <a:t>'] = 6.5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tipping.input</a:t>
            </a:r>
            <a:r>
              <a:rPr lang="fr-CA" sz="1200" dirty="0"/>
              <a:t>['service'] = 9.8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tipping.compute</a:t>
            </a:r>
            <a:r>
              <a:rPr lang="fr-CA" sz="1200" dirty="0"/>
              <a:t>()</a:t>
            </a:r>
          </a:p>
          <a:p>
            <a:pPr marL="0" indent="0">
              <a:buNone/>
              <a:defRPr/>
            </a:pPr>
            <a:r>
              <a:rPr lang="fr-CA" sz="1200" dirty="0">
                <a:solidFill>
                  <a:srgbClr val="00B050"/>
                </a:solidFill>
              </a:rPr>
              <a:t>#</a:t>
            </a:r>
            <a:r>
              <a:rPr lang="fr-CA" sz="1200" dirty="0" err="1">
                <a:solidFill>
                  <a:srgbClr val="00B050"/>
                </a:solidFill>
              </a:rPr>
              <a:t>Visualize</a:t>
            </a:r>
            <a:r>
              <a:rPr lang="fr-CA" sz="1200" dirty="0">
                <a:solidFill>
                  <a:srgbClr val="00B050"/>
                </a:solidFill>
              </a:rPr>
              <a:t> </a:t>
            </a:r>
            <a:r>
              <a:rPr lang="fr-CA" sz="1200" dirty="0" err="1">
                <a:solidFill>
                  <a:srgbClr val="00B050"/>
                </a:solidFill>
              </a:rPr>
              <a:t>results</a:t>
            </a:r>
            <a:endParaRPr lang="fr-CA" sz="1200" dirty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print</a:t>
            </a:r>
            <a:r>
              <a:rPr lang="fr-CA" sz="1200" dirty="0"/>
              <a:t>(</a:t>
            </a:r>
            <a:r>
              <a:rPr lang="fr-CA" sz="1200" dirty="0" err="1"/>
              <a:t>tipping.output</a:t>
            </a:r>
            <a:r>
              <a:rPr lang="fr-CA" sz="1200" dirty="0"/>
              <a:t>['tip'])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CA" sz="1200" dirty="0" err="1"/>
              <a:t>tip.view</a:t>
            </a:r>
            <a:r>
              <a:rPr lang="fr-CA" sz="1200" dirty="0"/>
              <a:t>(</a:t>
            </a:r>
            <a:r>
              <a:rPr lang="fr-CA" sz="1200" dirty="0" err="1"/>
              <a:t>sim</a:t>
            </a:r>
            <a:r>
              <a:rPr lang="fr-CA" sz="1200" dirty="0"/>
              <a:t>=</a:t>
            </a:r>
            <a:r>
              <a:rPr lang="fr-CA" sz="1200" dirty="0" err="1"/>
              <a:t>tipping</a:t>
            </a:r>
            <a:r>
              <a:rPr lang="fr-CA" sz="1200" dirty="0"/>
              <a:t>)</a:t>
            </a:r>
          </a:p>
          <a:p>
            <a:pPr>
              <a:defRPr/>
            </a:pPr>
            <a:endParaRPr lang="fr-CA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46EF42-51CE-8F2E-BCB2-457D6C02DDA5}"/>
              </a:ext>
            </a:extLst>
          </p:cNvPr>
          <p:cNvSpPr/>
          <p:nvPr/>
        </p:nvSpPr>
        <p:spPr>
          <a:xfrm>
            <a:off x="2395538" y="6453188"/>
            <a:ext cx="7777162" cy="2397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fr-CA" sz="1200" b="0" dirty="0">
                <a:solidFill>
                  <a:schemeClr val="bg1">
                    <a:lumMod val="50000"/>
                  </a:schemeClr>
                </a:solidFill>
              </a:rPr>
              <a:t>#https://pythonhosted.org/</a:t>
            </a:r>
            <a:r>
              <a:rPr lang="fr-CA" sz="1200" b="0" dirty="0" err="1">
                <a:solidFill>
                  <a:schemeClr val="bg1">
                    <a:lumMod val="50000"/>
                  </a:schemeClr>
                </a:solidFill>
              </a:rPr>
              <a:t>scikit-fuzzy</a:t>
            </a:r>
            <a:r>
              <a:rPr lang="fr-CA" sz="1200" b="0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fr-CA" sz="1200" b="0" dirty="0" err="1">
                <a:solidFill>
                  <a:schemeClr val="bg1">
                    <a:lumMod val="50000"/>
                  </a:schemeClr>
                </a:solidFill>
              </a:rPr>
              <a:t>auto_examples</a:t>
            </a:r>
            <a:r>
              <a:rPr lang="fr-CA" sz="1200" b="0" dirty="0">
                <a:solidFill>
                  <a:schemeClr val="bg1">
                    <a:lumMod val="50000"/>
                  </a:schemeClr>
                </a:solidFill>
              </a:rPr>
              <a:t>/plot_tipping_problem_newapi.html</a:t>
            </a:r>
          </a:p>
        </p:txBody>
      </p:sp>
      <p:pic>
        <p:nvPicPr>
          <p:cNvPr id="31750" name="Image 5">
            <a:extLst>
              <a:ext uri="{FF2B5EF4-FFF2-40B4-BE49-F238E27FC236}">
                <a16:creationId xmlns:a16="http://schemas.microsoft.com/office/drawing/2014/main" id="{91E7A7BB-8B32-8469-26CD-324F2A449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478" y="3933056"/>
            <a:ext cx="3096443" cy="2086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CDCDC7C-46FC-0E79-A026-4E66B6943BE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620713"/>
            <a:ext cx="9505950" cy="7683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Que vaut une affirmation floue 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3AF0D21-7EC6-80F6-2D3C-F78C3AD8E71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989138"/>
            <a:ext cx="10801350" cy="3886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r-CA" altLang="fr-FR" sz="2000" dirty="0">
                <a:latin typeface="Calibri" panose="020F0502020204030204" pitchFamily="34" charset="0"/>
              </a:rPr>
              <a:t>			</a:t>
            </a:r>
            <a:r>
              <a:rPr lang="fr-CA" altLang="fr-FR" sz="2400" dirty="0">
                <a:latin typeface="Calibri" panose="020F0502020204030204" pitchFamily="34" charset="0"/>
              </a:rPr>
              <a:t>« Il fait </a:t>
            </a:r>
            <a:r>
              <a:rPr lang="fr-CA" altLang="fr-FR" sz="2400" i="1" dirty="0">
                <a:latin typeface="Calibri" panose="020F0502020204030204" pitchFamily="34" charset="0"/>
              </a:rPr>
              <a:t>chaud</a:t>
            </a:r>
            <a:r>
              <a:rPr lang="fr-CA" altLang="fr-FR" sz="2400" dirty="0">
                <a:latin typeface="Calibri" panose="020F0502020204030204" pitchFamily="34" charset="0"/>
              </a:rPr>
              <a:t> aujourd’hui»</a:t>
            </a:r>
          </a:p>
          <a:p>
            <a:pPr eaLnBrk="1" hangingPunct="1"/>
            <a:r>
              <a:rPr lang="fr-CA" altLang="fr-FR" sz="2000" dirty="0">
                <a:latin typeface="Calibri" panose="020F0502020204030204" pitchFamily="34" charset="0"/>
              </a:rPr>
              <a:t>Chaud ?  C’est une question d’appréciation !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T=50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Vous aimez les euphémismes !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T=40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un peu trop à mon goût !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T=30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oui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T=20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un peu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T=10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pas tant que ça !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  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au Canada !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fr-CA" altLang="fr-FR" sz="1800" dirty="0">
                <a:latin typeface="Calibri" panose="020F0502020204030204" pitchFamily="34" charset="0"/>
              </a:rPr>
              <a:t>T=-10</a:t>
            </a:r>
            <a:r>
              <a:rPr lang="fr-CA" altLang="fr-FR" sz="1800" baseline="30000" dirty="0">
                <a:latin typeface="Calibri" panose="020F0502020204030204" pitchFamily="34" charset="0"/>
              </a:rPr>
              <a:t>o</a:t>
            </a:r>
            <a:r>
              <a:rPr lang="fr-CA" altLang="fr-FR" sz="1800" dirty="0">
                <a:latin typeface="Calibri" panose="020F0502020204030204" pitchFamily="34" charset="0"/>
              </a:rPr>
              <a:t>C : vous voulez rire !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fr-CA" altLang="fr-FR" sz="2000" dirty="0">
                <a:latin typeface="Calibri" panose="020F0502020204030204" pitchFamily="34" charset="0"/>
              </a:rPr>
              <a:t>On peut trancher en associant un degré de vérité à chaque valeur de </a:t>
            </a:r>
            <a:r>
              <a:rPr lang="fr-CA" altLang="fr-FR" sz="2000" i="1" dirty="0">
                <a:latin typeface="Calibri" panose="020F0502020204030204" pitchFamily="34" charset="0"/>
              </a:rPr>
              <a:t>T</a:t>
            </a:r>
            <a:r>
              <a:rPr lang="fr-CA" altLang="fr-FR" sz="2000" dirty="0">
                <a:latin typeface="Calibri" panose="020F0502020204030204" pitchFamily="34" charset="0"/>
              </a:rPr>
              <a:t> en relation avec « chaud 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6EFD7B15-59C1-8DF9-4572-8ED0128E0C8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557338"/>
            <a:ext cx="10585945" cy="5157787"/>
          </a:xfrm>
        </p:spPr>
        <p:txBody>
          <a:bodyPr/>
          <a:lstStyle/>
          <a:p>
            <a:pPr eaLnBrk="1" hangingPunct="1">
              <a:spcBef>
                <a:spcPts val="600"/>
              </a:spcBef>
              <a:defRPr/>
            </a:pPr>
            <a:r>
              <a:rPr lang="fr-CA" altLang="fr-FR" sz="2200" b="1" dirty="0">
                <a:latin typeface="Calibri" panose="020F0502020204030204" pitchFamily="34" charset="0"/>
              </a:rPr>
              <a:t>Logique binaire </a:t>
            </a:r>
            <a:r>
              <a:rPr lang="fr-CA" altLang="fr-FR" sz="2200" dirty="0">
                <a:latin typeface="Calibri" panose="020F0502020204030204" pitchFamily="34" charset="0"/>
              </a:rPr>
              <a:t>: une affirmation est vraie ou fausse ; son degré de vérité est 1 ou 0</a:t>
            </a:r>
            <a:endParaRPr lang="fr-CA" altLang="fr-FR" sz="2200" u="sng" dirty="0">
              <a:latin typeface="Calibri" panose="020F0502020204030204" pitchFamily="34" charset="0"/>
            </a:endParaRP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u="sng" dirty="0">
                <a:latin typeface="Calibri" panose="020F0502020204030204" pitchFamily="34" charset="0"/>
              </a:rPr>
              <a:t>Degré de vérité </a:t>
            </a:r>
            <a:r>
              <a:rPr lang="fr-CA" altLang="fr-FR" sz="2000" dirty="0">
                <a:latin typeface="Calibri" panose="020F0502020204030204" pitchFamily="34" charset="0"/>
              </a:rPr>
              <a:t>		</a:t>
            </a:r>
            <a:r>
              <a:rPr lang="fr-CA" altLang="fr-FR" sz="2000" u="sng" dirty="0">
                <a:latin typeface="Calibri" panose="020F0502020204030204" pitchFamily="34" charset="0"/>
              </a:rPr>
              <a:t>Signification</a:t>
            </a:r>
            <a:endParaRPr lang="fr-CA" altLang="fr-FR" sz="2000" dirty="0">
              <a:latin typeface="Calibri" panose="020F0502020204030204" pitchFamily="34" charset="0"/>
            </a:endParaRP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1				Vrai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0				Faux</a:t>
            </a:r>
            <a:endParaRPr lang="fr-CA" altLang="fr-FR" sz="2000" b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fr-CA" altLang="fr-FR" sz="2200" b="1" dirty="0">
                <a:latin typeface="Calibri" panose="020F0502020204030204" pitchFamily="34" charset="0"/>
              </a:rPr>
              <a:t>Logique floue :</a:t>
            </a:r>
            <a:r>
              <a:rPr lang="fr-CA" altLang="fr-FR" sz="2200" dirty="0">
                <a:latin typeface="Calibri" panose="020F0502020204030204" pitchFamily="34" charset="0"/>
              </a:rPr>
              <a:t> une affirmation est plus ou moins vraie (donc, plus ou moins fausse); son degré de vérité est entre 0 et 1 </a:t>
            </a:r>
            <a:endParaRPr lang="fr-CA" altLang="fr-FR" sz="2200" u="sng" dirty="0">
              <a:latin typeface="Calibri" panose="020F0502020204030204" pitchFamily="34" charset="0"/>
            </a:endParaRP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u="sng" dirty="0">
                <a:latin typeface="Calibri" panose="020F0502020204030204" pitchFamily="34" charset="0"/>
              </a:rPr>
              <a:t>Degré de vérité</a:t>
            </a:r>
            <a:r>
              <a:rPr lang="fr-CA" altLang="fr-FR" sz="2000" dirty="0">
                <a:latin typeface="Calibri" panose="020F0502020204030204" pitchFamily="34" charset="0"/>
              </a:rPr>
              <a:t>		</a:t>
            </a:r>
            <a:r>
              <a:rPr lang="fr-CA" altLang="fr-FR" sz="2000" u="sng" dirty="0">
                <a:latin typeface="Calibri" panose="020F0502020204030204" pitchFamily="34" charset="0"/>
              </a:rPr>
              <a:t>Signification</a:t>
            </a:r>
            <a:endParaRPr lang="fr-CA" altLang="fr-FR" sz="2000" dirty="0">
              <a:latin typeface="Calibri" panose="020F0502020204030204" pitchFamily="34" charset="0"/>
            </a:endParaRP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0.0			Faux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0.2			Plutôt faux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0.4			Quelque peu faux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0.6			Quelque peu vrai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0.8			Plutôt vrai</a:t>
            </a:r>
          </a:p>
          <a:p>
            <a:pPr marL="1343025" lvl="1" eaLnBrk="1" hangingPunct="1">
              <a:buFont typeface="Wingdings" panose="05000000000000000000" pitchFamily="2" charset="2"/>
              <a:buNone/>
              <a:defRPr/>
            </a:pPr>
            <a:r>
              <a:rPr lang="fr-CA" altLang="fr-FR" sz="2000" dirty="0">
                <a:latin typeface="Calibri" panose="020F0502020204030204" pitchFamily="34" charset="0"/>
              </a:rPr>
              <a:t>1.0			Vrai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5367B34C-4112-60CA-650B-7BC85F014A1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333375"/>
            <a:ext cx="9299575" cy="10271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Degré de vérité et affirmation logique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1646275-D75F-6A8F-BA70-CB352F2AEA8F}"/>
              </a:ext>
            </a:extLst>
          </p:cNvPr>
          <p:cNvGrpSpPr/>
          <p:nvPr/>
        </p:nvGrpSpPr>
        <p:grpSpPr>
          <a:xfrm>
            <a:off x="8216439" y="2132856"/>
            <a:ext cx="1938710" cy="744165"/>
            <a:chOff x="8216439" y="2132856"/>
            <a:chExt cx="1938710" cy="744165"/>
          </a:xfrm>
        </p:grpSpPr>
        <p:grpSp>
          <p:nvGrpSpPr>
            <p:cNvPr id="3" name="Group 14">
              <a:extLst>
                <a:ext uri="{FF2B5EF4-FFF2-40B4-BE49-F238E27FC236}">
                  <a16:creationId xmlns:a16="http://schemas.microsoft.com/office/drawing/2014/main" id="{C5854236-536B-8FBC-6C26-D5EB28D1AB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83420" y="2631123"/>
              <a:ext cx="518" cy="186365"/>
              <a:chOff x="8093" y="10194"/>
              <a:chExt cx="1" cy="360"/>
            </a:xfrm>
          </p:grpSpPr>
          <p:sp>
            <p:nvSpPr>
              <p:cNvPr id="4" name="Line 18">
                <a:extLst>
                  <a:ext uri="{FF2B5EF4-FFF2-40B4-BE49-F238E27FC236}">
                    <a16:creationId xmlns:a16="http://schemas.microsoft.com/office/drawing/2014/main" id="{8540355B-33FF-1BAA-5CCD-4844A712BA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93" y="10194"/>
                <a:ext cx="1" cy="1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6" name="Line 16">
                <a:extLst>
                  <a:ext uri="{FF2B5EF4-FFF2-40B4-BE49-F238E27FC236}">
                    <a16:creationId xmlns:a16="http://schemas.microsoft.com/office/drawing/2014/main" id="{6A6933EE-FE4A-2531-1D23-B8A8FBA69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93" y="10314"/>
                <a:ext cx="1" cy="1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  <p:sp>
            <p:nvSpPr>
              <p:cNvPr id="7" name="Line 15">
                <a:extLst>
                  <a:ext uri="{FF2B5EF4-FFF2-40B4-BE49-F238E27FC236}">
                    <a16:creationId xmlns:a16="http://schemas.microsoft.com/office/drawing/2014/main" id="{4E3F5600-2102-447B-9782-9EB28D64F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93" y="10434"/>
                <a:ext cx="1" cy="1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sz="1200"/>
              </a:p>
            </p:txBody>
          </p:sp>
        </p:grp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B36078AC-5B60-2FDD-A7ED-A9CDBA7E83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52561" y="2132856"/>
              <a:ext cx="0" cy="5603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04895C85-3731-FCDF-310B-7A060E4F9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6439" y="2631123"/>
              <a:ext cx="0" cy="621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4F916683-FD1A-1A7B-E60F-1F819AAA2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8228" y="2706187"/>
              <a:ext cx="204483" cy="1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CB878D7-7BCA-6201-A895-2732AF4FE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68877" y="2706187"/>
              <a:ext cx="204483" cy="17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AD118A3A-9633-656F-24F0-4198A0715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84500" y="2132856"/>
              <a:ext cx="969355" cy="49697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id="{0761AF9A-4072-601D-309D-DC62EA20D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16439" y="2132856"/>
              <a:ext cx="1938710" cy="496973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200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464222A-62E5-09DE-5883-5136BF45B18F}"/>
              </a:ext>
            </a:extLst>
          </p:cNvPr>
          <p:cNvGrpSpPr>
            <a:grpSpLocks noChangeAspect="1"/>
          </p:cNvGrpSpPr>
          <p:nvPr/>
        </p:nvGrpSpPr>
        <p:grpSpPr>
          <a:xfrm>
            <a:off x="8272090" y="4845076"/>
            <a:ext cx="1938710" cy="744164"/>
            <a:chOff x="8137600" y="4590538"/>
            <a:chExt cx="2378075" cy="912813"/>
          </a:xfrm>
        </p:grpSpPr>
        <p:sp>
          <p:nvSpPr>
            <p:cNvPr id="22" name="Line 44">
              <a:extLst>
                <a:ext uri="{FF2B5EF4-FFF2-40B4-BE49-F238E27FC236}">
                  <a16:creationId xmlns:a16="http://schemas.microsoft.com/office/drawing/2014/main" id="{B0839A75-346E-1630-EC39-67279FC74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26662" y="5201726"/>
              <a:ext cx="0" cy="777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3" name="Line 43">
              <a:extLst>
                <a:ext uri="{FF2B5EF4-FFF2-40B4-BE49-F238E27FC236}">
                  <a16:creationId xmlns:a16="http://schemas.microsoft.com/office/drawing/2014/main" id="{20D2C93D-E302-40DD-011C-ACAF098409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8200" y="5201726"/>
              <a:ext cx="1587" cy="762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4" name="Line 42">
              <a:extLst>
                <a:ext uri="{FF2B5EF4-FFF2-40B4-BE49-F238E27FC236}">
                  <a16:creationId xmlns:a16="http://schemas.microsoft.com/office/drawing/2014/main" id="{0618CC93-71F9-998A-3BEA-77B6AFC6B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314062" y="5201726"/>
              <a:ext cx="1588" cy="762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5" name="Line 41">
              <a:extLst>
                <a:ext uri="{FF2B5EF4-FFF2-40B4-BE49-F238E27FC236}">
                  <a16:creationId xmlns:a16="http://schemas.microsoft.com/office/drawing/2014/main" id="{94AA287F-E5DD-3F18-795E-31F35EC77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31325" y="5201726"/>
              <a:ext cx="1587" cy="762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6" name="Line 40">
              <a:extLst>
                <a:ext uri="{FF2B5EF4-FFF2-40B4-BE49-F238E27FC236}">
                  <a16:creationId xmlns:a16="http://schemas.microsoft.com/office/drawing/2014/main" id="{B1A4420C-FCBC-0F84-6697-9C437807EC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36037" y="5201726"/>
              <a:ext cx="0" cy="777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7" name="Line 39">
              <a:extLst>
                <a:ext uri="{FF2B5EF4-FFF2-40B4-BE49-F238E27FC236}">
                  <a16:creationId xmlns:a16="http://schemas.microsoft.com/office/drawing/2014/main" id="{E8D78CBD-33A3-A518-5E04-3668FDB50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12500" y="4590538"/>
              <a:ext cx="1587" cy="6873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8" name="Line 38">
              <a:extLst>
                <a:ext uri="{FF2B5EF4-FFF2-40B4-BE49-F238E27FC236}">
                  <a16:creationId xmlns:a16="http://schemas.microsoft.com/office/drawing/2014/main" id="{D21728A3-01AF-8707-F362-786155ECA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37600" y="5201726"/>
              <a:ext cx="1587" cy="762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925D1010-5FFF-E5D6-72B2-3EDA77B6B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8975" y="5293801"/>
              <a:ext cx="1365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36">
              <a:extLst>
                <a:ext uri="{FF2B5EF4-FFF2-40B4-BE49-F238E27FC236}">
                  <a16:creationId xmlns:a16="http://schemas.microsoft.com/office/drawing/2014/main" id="{617CEC69-111B-6543-280D-AA707B687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7775" y="5293801"/>
              <a:ext cx="1365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5">
              <a:extLst>
                <a:ext uri="{FF2B5EF4-FFF2-40B4-BE49-F238E27FC236}">
                  <a16:creationId xmlns:a16="http://schemas.microsoft.com/office/drawing/2014/main" id="{8A5AEA55-5B90-FB61-8FD7-399780310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5912" y="5293801"/>
              <a:ext cx="2508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0.2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34">
              <a:extLst>
                <a:ext uri="{FF2B5EF4-FFF2-40B4-BE49-F238E27FC236}">
                  <a16:creationId xmlns:a16="http://schemas.microsoft.com/office/drawing/2014/main" id="{89A8AB2A-403F-E369-36B1-BFF5EDEB3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2787" y="5293801"/>
              <a:ext cx="2508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0.4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5F519BC8-01C3-747F-CD4F-71AEFA042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250" y="5293801"/>
              <a:ext cx="2508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0.6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DB8A1AFB-F443-DC19-BDD1-01B9D94CA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6537" y="5293801"/>
              <a:ext cx="25082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0.8</a:t>
              </a:r>
              <a:endPara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29">
              <a:extLst>
                <a:ext uri="{FF2B5EF4-FFF2-40B4-BE49-F238E27FC236}">
                  <a16:creationId xmlns:a16="http://schemas.microsoft.com/office/drawing/2014/main" id="{E7A921EB-0F25-6769-43BC-C964884E6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21950" y="5200138"/>
              <a:ext cx="0" cy="777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780C0018-1991-865E-6829-FA7281688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6037" y="4590538"/>
              <a:ext cx="1981200" cy="6096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>
                    <a:gamma/>
                    <a:shade val="0"/>
                    <a:invGamma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439D9D6E-D93E-0350-50F7-9BC5254A0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14062" y="4590538"/>
              <a:ext cx="200025" cy="609600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  <p:sp>
          <p:nvSpPr>
            <p:cNvPr id="40" name="Rectangle 26">
              <a:extLst>
                <a:ext uri="{FF2B5EF4-FFF2-40B4-BE49-F238E27FC236}">
                  <a16:creationId xmlns:a16="http://schemas.microsoft.com/office/drawing/2014/main" id="{CE919C49-F03B-9B36-1012-84B72365D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7600" y="4590538"/>
              <a:ext cx="2378075" cy="60960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60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4AEB51D-09C7-8EC9-21CB-F6FD289BC2A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1225" y="457200"/>
            <a:ext cx="10671175" cy="8842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Exemple</a:t>
            </a:r>
            <a:r>
              <a:rPr lang="en-US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fr-CA" altLang="fr-FR" sz="4000" dirty="0">
              <a:solidFill>
                <a:srgbClr val="0070C0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2291" name="Object 4">
            <a:extLst>
              <a:ext uri="{FF2B5EF4-FFF2-40B4-BE49-F238E27FC236}">
                <a16:creationId xmlns:a16="http://schemas.microsoft.com/office/drawing/2014/main" id="{55951A06-6108-FE3C-AD96-0B4CF7C8B4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100" y="3429000"/>
          <a:ext cx="5375275" cy="191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6943725" imgH="2409825" progId="Presentations.Drawing.10">
                  <p:embed/>
                </p:oleObj>
              </mc:Choice>
              <mc:Fallback>
                <p:oleObj name="Drawing" r:id="rId2" imgW="6943725" imgH="2409825" progId="Presentations.Drawing.10">
                  <p:embed/>
                  <p:pic>
                    <p:nvPicPr>
                      <p:cNvPr id="12291" name="Object 4">
                        <a:extLst>
                          <a:ext uri="{FF2B5EF4-FFF2-40B4-BE49-F238E27FC236}">
                            <a16:creationId xmlns:a16="http://schemas.microsoft.com/office/drawing/2014/main" id="{55951A06-6108-FE3C-AD96-0B4CF7C8B4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395" t="-381" r="-395" b="6616"/>
                      <a:stretch>
                        <a:fillRect/>
                      </a:stretch>
                    </p:blipFill>
                    <p:spPr bwMode="auto">
                      <a:xfrm>
                        <a:off x="5880100" y="3429000"/>
                        <a:ext cx="5375275" cy="19145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Box 4">
            <a:extLst>
              <a:ext uri="{FF2B5EF4-FFF2-40B4-BE49-F238E27FC236}">
                <a16:creationId xmlns:a16="http://schemas.microsoft.com/office/drawing/2014/main" id="{14249679-BCB4-8726-B701-1B691341C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7625" y="3930650"/>
            <a:ext cx="1055688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CA" altLang="fr-FR" i="1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baseline="-25000">
                <a:latin typeface="Calibri" panose="020F0502020204030204" pitchFamily="34" charset="0"/>
                <a:sym typeface="Symbol" panose="05050102010706020507" pitchFamily="18" charset="2"/>
              </a:rPr>
              <a:t>Chaud</a:t>
            </a:r>
            <a:r>
              <a:rPr lang="fr-CA" altLang="fr-FR">
                <a:latin typeface="Calibri" panose="020F0502020204030204" pitchFamily="34" charset="0"/>
              </a:rPr>
              <a:t>(</a:t>
            </a:r>
            <a:r>
              <a:rPr lang="fr-CA" altLang="fr-FR" i="1">
                <a:latin typeface="Calibri" panose="020F0502020204030204" pitchFamily="34" charset="0"/>
              </a:rPr>
              <a:t>T</a:t>
            </a:r>
            <a:r>
              <a:rPr lang="fr-CA" altLang="fr-FR">
                <a:latin typeface="Calibri" panose="020F0502020204030204" pitchFamily="34" charset="0"/>
              </a:rPr>
              <a:t>)</a:t>
            </a:r>
            <a:endParaRPr lang="fr-CA" altLang="en-US"/>
          </a:p>
        </p:txBody>
      </p:sp>
      <p:sp>
        <p:nvSpPr>
          <p:cNvPr id="12293" name="TextBox 6">
            <a:extLst>
              <a:ext uri="{FF2B5EF4-FFF2-40B4-BE49-F238E27FC236}">
                <a16:creationId xmlns:a16="http://schemas.microsoft.com/office/drawing/2014/main" id="{25DA09C8-227D-16F8-90A4-DC25D6E38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1862138"/>
            <a:ext cx="6624637" cy="119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fr-CA" altLang="fr-FR" sz="2200">
                <a:latin typeface="Calibri" panose="020F0502020204030204" pitchFamily="34" charset="0"/>
              </a:rPr>
              <a:t>Peut être formalisé par une fonction d’appartenance </a:t>
            </a:r>
            <a:r>
              <a:rPr lang="fr-CA" altLang="fr-FR" sz="2200" i="1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2200">
                <a:latin typeface="Calibri" panose="020F0502020204030204" pitchFamily="34" charset="0"/>
              </a:rPr>
              <a:t> qui établit le degré de vérité (d’appartenance) d’une valeur de température à l’affirmation « chaud » :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B6676E4F-F382-51EC-4695-82B9184F3BB3}"/>
              </a:ext>
            </a:extLst>
          </p:cNvPr>
          <p:cNvGraphicFramePr>
            <a:graphicFrameLocks noGrp="1"/>
          </p:cNvGraphicFramePr>
          <p:nvPr/>
        </p:nvGraphicFramePr>
        <p:xfrm>
          <a:off x="1055688" y="1862138"/>
          <a:ext cx="3527425" cy="4297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3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33">
                <a:tc>
                  <a:txBody>
                    <a:bodyPr/>
                    <a:lstStyle/>
                    <a:p>
                      <a:r>
                        <a:rPr lang="fr-CA" altLang="fr-FR" sz="1800" b="1">
                          <a:latin typeface="Calibri" panose="020F0502020204030204" pitchFamily="34" charset="0"/>
                        </a:rPr>
                        <a:t>Température </a:t>
                      </a:r>
                      <a:r>
                        <a:rPr lang="fr-CA" altLang="fr-FR" sz="1800" b="1" i="1">
                          <a:latin typeface="Calibri" panose="020F0502020204030204" pitchFamily="34" charset="0"/>
                        </a:rPr>
                        <a:t>T</a:t>
                      </a:r>
                      <a:endParaRPr lang="fr-CA" sz="1800"/>
                    </a:p>
                  </a:txBody>
                  <a:tcPr marL="91415" marR="91415" marT="45717" marB="45717"/>
                </a:tc>
                <a:tc>
                  <a:txBody>
                    <a:bodyPr/>
                    <a:lstStyle/>
                    <a:p>
                      <a:r>
                        <a:rPr lang="fr-CA" altLang="fr-FR" sz="1800" b="1">
                          <a:latin typeface="Calibri" panose="020F0502020204030204" pitchFamily="34" charset="0"/>
                        </a:rPr>
                        <a:t>Degré de vérité de CHAUD</a:t>
                      </a:r>
                      <a:endParaRPr lang="fr-CA" sz="1800"/>
                    </a:p>
                  </a:txBody>
                  <a:tcPr marL="91415" marR="91415"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329">
                <a:tc>
                  <a:txBody>
                    <a:bodyPr/>
                    <a:lstStyle/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&lt;-10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-5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 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 5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10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15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20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25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30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  35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</a:t>
                      </a:r>
                    </a:p>
                    <a:p>
                      <a:pPr lvl="1" eaLnBrk="1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&gt;40</a:t>
                      </a:r>
                      <a:r>
                        <a:rPr lang="fr-CA" altLang="fr-FR" sz="2000" baseline="30000" dirty="0"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fr-CA" altLang="fr-FR" sz="2000" dirty="0">
                          <a:latin typeface="Calibri" panose="020F0502020204030204" pitchFamily="34" charset="0"/>
                        </a:rPr>
                        <a:t>C	</a:t>
                      </a:r>
                    </a:p>
                    <a:p>
                      <a:endParaRPr lang="fr-CA" sz="1800" dirty="0"/>
                    </a:p>
                  </a:txBody>
                  <a:tcPr marL="91415" marR="91415" marT="45717" marB="45717"/>
                </a:tc>
                <a:tc>
                  <a:txBody>
                    <a:bodyPr/>
                    <a:lstStyle/>
                    <a:p>
                      <a:r>
                        <a:rPr lang="fr-CA" altLang="fr-FR" sz="1800" dirty="0">
                          <a:latin typeface="Calibri" panose="020F0502020204030204" pitchFamily="34" charset="0"/>
                        </a:rPr>
                        <a:t>0.0</a:t>
                      </a:r>
                    </a:p>
                    <a:p>
                      <a:r>
                        <a:rPr lang="fr-CA" altLang="fr-FR" sz="1800" dirty="0">
                          <a:latin typeface="Calibri" panose="020F0502020204030204" pitchFamily="34" charset="0"/>
                        </a:rPr>
                        <a:t>0.1</a:t>
                      </a:r>
                    </a:p>
                    <a:p>
                      <a:r>
                        <a:rPr lang="fr-CA" altLang="fr-FR" sz="1800" dirty="0">
                          <a:latin typeface="Calibri" panose="020F0502020204030204" pitchFamily="34" charset="0"/>
                        </a:rPr>
                        <a:t>0.2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0.3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0.4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0.5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0.6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0.7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0.8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0.9</a:t>
                      </a:r>
                    </a:p>
                    <a:p>
                      <a:r>
                        <a:rPr lang="fr-CA" sz="1800" dirty="0"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91415" marR="91415" marT="45717" marB="457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5EA7963-55A3-7192-4F1E-45106F8AB3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83432" y="404664"/>
            <a:ext cx="10874375" cy="11001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A" altLang="fr-FR" sz="40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Degré d’appartenance </a:t>
            </a:r>
            <a:r>
              <a:rPr lang="fr-CA" altLang="fr-FR" sz="2400" dirty="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(dit aussi fonction d’appartenance ou de vérité)</a:t>
            </a:r>
            <a:endParaRPr lang="fr-CA" altLang="fr-FR" sz="4000" dirty="0">
              <a:solidFill>
                <a:srgbClr val="0070C0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3BDAA94-1586-175F-D2F4-8F6E04129C4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55688" y="1773238"/>
            <a:ext cx="9720262" cy="4579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fr-CA" altLang="fr-FR" sz="2100" dirty="0">
                <a:latin typeface="Calibri" panose="020F0502020204030204" pitchFamily="34" charset="0"/>
              </a:rPr>
              <a:t>Formalise la relation entre chaque </a:t>
            </a:r>
            <a:r>
              <a:rPr lang="fr-CA" altLang="fr-FR" sz="2100" i="1" dirty="0">
                <a:latin typeface="Calibri" panose="020F0502020204030204" pitchFamily="34" charset="0"/>
              </a:rPr>
              <a:t>valeur d’une variable</a:t>
            </a:r>
            <a:r>
              <a:rPr lang="fr-CA" altLang="fr-FR" sz="2100" dirty="0">
                <a:latin typeface="Calibri" panose="020F0502020204030204" pitchFamily="34" charset="0"/>
              </a:rPr>
              <a:t> obtenue par mesure, calcul, etc. </a:t>
            </a:r>
            <a:r>
              <a:rPr lang="fr-CA" altLang="fr-FR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(dite valeur nette, valeur réelle ou </a:t>
            </a:r>
            <a:r>
              <a:rPr lang="fr-CA" altLang="fr-FR" sz="1800" i="1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crisp</a:t>
            </a:r>
            <a:r>
              <a:rPr lang="fr-CA" altLang="fr-FR" sz="18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 value</a:t>
            </a:r>
            <a:r>
              <a:rPr lang="fr-CA" altLang="fr-FR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  <a:r>
              <a:rPr lang="fr-CA" altLang="fr-FR" sz="2100" i="1" dirty="0">
                <a:latin typeface="Calibri" panose="020F0502020204030204" pitchFamily="34" charset="0"/>
              </a:rPr>
              <a:t>, </a:t>
            </a:r>
            <a:r>
              <a:rPr lang="fr-CA" altLang="fr-FR" sz="2100" dirty="0">
                <a:latin typeface="Calibri" panose="020F0502020204030204" pitchFamily="34" charset="0"/>
              </a:rPr>
              <a:t>et </a:t>
            </a:r>
            <a:r>
              <a:rPr lang="fr-CA" altLang="fr-FR" sz="2100" i="1" dirty="0">
                <a:latin typeface="Calibri" panose="020F0502020204030204" pitchFamily="34" charset="0"/>
              </a:rPr>
              <a:t>un label flou </a:t>
            </a:r>
            <a:r>
              <a:rPr lang="fr-CA" altLang="fr-FR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(dit aussi étiquette floue, valeur symbolique ou valeur linguistique ; ex. CHAUD)</a:t>
            </a:r>
            <a:endParaRPr lang="fr-CA" altLang="fr-FR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fr-CA" altLang="fr-FR" sz="2100" dirty="0">
                <a:latin typeface="Calibri" panose="020F0502020204030204" pitchFamily="34" charset="0"/>
              </a:rPr>
              <a:t>Chaque valeur nette peut être associée à plusieurs labels flous, définissant ainsi le domaine d’une variable floue équivalente </a:t>
            </a:r>
            <a:r>
              <a:rPr lang="fr-CA" altLang="fr-FR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(ex. [FROID, TIÈDE, CHAUD] définiront le domaine d’une température floue)</a:t>
            </a:r>
            <a:endParaRPr lang="fr-CA" altLang="fr-FR" sz="2000" dirty="0">
              <a:latin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defRPr/>
            </a:pPr>
            <a:r>
              <a:rPr lang="fr-CA" altLang="fr-FR" sz="2100" dirty="0">
                <a:latin typeface="Calibri" panose="020F0502020204030204" pitchFamily="34" charset="0"/>
              </a:rPr>
              <a:t>Pour chaque label, une fonction d’appartenance donne le degré de vérité de chaque valeur nette par rapport à lui. </a:t>
            </a: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7C91296E-8302-3622-E3CA-5E144CBAE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2063" y="5181600"/>
          <a:ext cx="4587875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6943725" imgH="2409825" progId="Presentations.Drawing.10">
                  <p:embed/>
                </p:oleObj>
              </mc:Choice>
              <mc:Fallback>
                <p:oleObj name="Drawing" r:id="rId2" imgW="6943725" imgH="2409825" progId="Presentations.Drawing.10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7C91296E-8302-3622-E3CA-5E144CBAEA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415" t="-450" r="-415" b="-450"/>
                      <a:stretch>
                        <a:fillRect/>
                      </a:stretch>
                    </p:blipFill>
                    <p:spPr bwMode="auto">
                      <a:xfrm>
                        <a:off x="3802063" y="5181600"/>
                        <a:ext cx="4587875" cy="15843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Box 7">
            <a:extLst>
              <a:ext uri="{FF2B5EF4-FFF2-40B4-BE49-F238E27FC236}">
                <a16:creationId xmlns:a16="http://schemas.microsoft.com/office/drawing/2014/main" id="{C19DBF55-0E9B-02E3-A1A4-283EA1AC6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1581" y="5564188"/>
            <a:ext cx="1055688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CA" altLang="fr-FR" sz="1200" i="1">
                <a:latin typeface="Calibri" panose="020F0502020204030204" pitchFamily="34" charset="0"/>
                <a:sym typeface="Symbol" panose="05050102010706020507" pitchFamily="18" charset="2"/>
              </a:rPr>
              <a:t></a:t>
            </a:r>
            <a:r>
              <a:rPr lang="fr-CA" altLang="fr-FR" sz="1200" baseline="-25000">
                <a:latin typeface="Calibri" panose="020F0502020204030204" pitchFamily="34" charset="0"/>
                <a:sym typeface="Symbol" panose="05050102010706020507" pitchFamily="18" charset="2"/>
              </a:rPr>
              <a:t>x</a:t>
            </a:r>
            <a:r>
              <a:rPr lang="fr-CA" altLang="fr-FR" sz="1200">
                <a:latin typeface="Calibri" panose="020F0502020204030204" pitchFamily="34" charset="0"/>
              </a:rPr>
              <a:t>(</a:t>
            </a:r>
            <a:r>
              <a:rPr lang="fr-CA" altLang="fr-FR" sz="1200" i="1">
                <a:latin typeface="Calibri" panose="020F0502020204030204" pitchFamily="34" charset="0"/>
              </a:rPr>
              <a:t>T</a:t>
            </a:r>
            <a:r>
              <a:rPr lang="fr-CA" altLang="fr-FR" sz="1200">
                <a:latin typeface="Calibri" panose="020F0502020204030204" pitchFamily="34" charset="0"/>
              </a:rPr>
              <a:t>)</a:t>
            </a:r>
            <a:endParaRPr lang="fr-CA" altLang="en-US" sz="12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gine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e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2002</TotalTime>
  <Words>4501</Words>
  <Application>Microsoft Office PowerPoint</Application>
  <PresentationFormat>Grand écran</PresentationFormat>
  <Paragraphs>689</Paragraphs>
  <Slides>54</Slides>
  <Notes>12</Notes>
  <HiddenSlides>1</HiddenSlides>
  <MMClips>0</MMClips>
  <ScaleCrop>false</ScaleCrop>
  <HeadingPairs>
    <vt:vector size="8" baseType="variant">
      <vt:variant>
        <vt:lpstr>Polices utilisées</vt:lpstr>
      </vt:variant>
      <vt:variant>
        <vt:i4>15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54</vt:i4>
      </vt:variant>
    </vt:vector>
  </HeadingPairs>
  <TitlesOfParts>
    <vt:vector size="73" baseType="lpstr">
      <vt:lpstr>Abadi</vt:lpstr>
      <vt:lpstr>Arial</vt:lpstr>
      <vt:lpstr>Bookman Old Style</vt:lpstr>
      <vt:lpstr>Calibri</vt:lpstr>
      <vt:lpstr>Calibri Light</vt:lpstr>
      <vt:lpstr>Cambria Math</vt:lpstr>
      <vt:lpstr>Gill Sans MT</vt:lpstr>
      <vt:lpstr>Matura MT Script Capitals</vt:lpstr>
      <vt:lpstr>Monotype Sorts</vt:lpstr>
      <vt:lpstr>Sylfaen</vt:lpstr>
      <vt:lpstr>Symbol</vt:lpstr>
      <vt:lpstr>Tahoma</vt:lpstr>
      <vt:lpstr>Times New Roman</vt:lpstr>
      <vt:lpstr>Wingdings</vt:lpstr>
      <vt:lpstr>Wingdings 3</vt:lpstr>
      <vt:lpstr>Origine</vt:lpstr>
      <vt:lpstr>Drawing</vt:lpstr>
      <vt:lpstr>Equation</vt:lpstr>
      <vt:lpstr>Picture</vt:lpstr>
      <vt:lpstr>Introduction à la logique floue</vt:lpstr>
      <vt:lpstr>Et si Bouddha avait raison ?…</vt:lpstr>
      <vt:lpstr>Présentation PowerPoint</vt:lpstr>
      <vt:lpstr>Jalons historiques</vt:lpstr>
      <vt:lpstr>Logique floue</vt:lpstr>
      <vt:lpstr>Que vaut une affirmation floue ?</vt:lpstr>
      <vt:lpstr>Degré de vérité et affirmation logique</vt:lpstr>
      <vt:lpstr>Exemple </vt:lpstr>
      <vt:lpstr>Degré d’appartenance (dit aussi fonction d’appartenance ou de vérité)</vt:lpstr>
      <vt:lpstr>Éléments d’un système à logique floue</vt:lpstr>
      <vt:lpstr>Présentation PowerPoint</vt:lpstr>
      <vt:lpstr>Présentation PowerPoint</vt:lpstr>
      <vt:lpstr>Petit détour formel                                  III</vt:lpstr>
      <vt:lpstr>Présentation PowerPoint</vt:lpstr>
      <vt:lpstr>Opérations en logique floue </vt:lpstr>
      <vt:lpstr>Exemples d’opérations floues</vt:lpstr>
      <vt:lpstr>Règles d’inférence floues</vt:lpstr>
      <vt:lpstr>Propriétés des règles floues</vt:lpstr>
      <vt:lpstr>Étapes de conception d’un système d’inférence/commande à logique floue </vt:lpstr>
      <vt:lpstr>Exemple d’application : commande d’un pendule inversé</vt:lpstr>
      <vt:lpstr>1. Choix des variables d=e/s</vt:lpstr>
      <vt:lpstr>2 Choix des valeurs linguistiques</vt:lpstr>
      <vt:lpstr>3. Choix des fonctions d’appartenance</vt:lpstr>
      <vt:lpstr>4. définition des règles d’inférence</vt:lpstr>
      <vt:lpstr>5. Détermination des valeurs de sortie précises correspondant à </vt:lpstr>
      <vt:lpstr>Exemple de valeur « déflouïfiée »</vt:lpstr>
      <vt:lpstr>Logique floue versus probabilité</vt:lpstr>
      <vt:lpstr>La logique floue en pratique</vt:lpstr>
      <vt:lpstr>Composition Max-Min </vt:lpstr>
      <vt:lpstr>Modificateurs linguistiques</vt:lpstr>
      <vt:lpstr>Modificateurs flous   I</vt:lpstr>
      <vt:lpstr>Modificateurs flous  II</vt:lpstr>
      <vt:lpstr>Règle compositionnelle d’inférence floue</vt:lpstr>
      <vt:lpstr>La logique floue est-elle floue elle-même ?</vt:lpstr>
      <vt:lpstr>Présentation PowerPoint</vt:lpstr>
      <vt:lpstr>Inférence floue</vt:lpstr>
      <vt:lpstr>Présentation PowerPoint</vt:lpstr>
      <vt:lpstr>Présentation PowerPoint</vt:lpstr>
      <vt:lpstr>Inférence floue de Mamdani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Exemple d’utilisation: calculateur de tip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Systèmes experts flous</dc:title>
  <dc:creator>Mounir Boukadoum</dc:creator>
  <cp:lastModifiedBy>Boukadoum, A. Mounir</cp:lastModifiedBy>
  <cp:revision>36</cp:revision>
  <dcterms:created xsi:type="dcterms:W3CDTF">2006-02-07T03:37:04Z</dcterms:created>
  <dcterms:modified xsi:type="dcterms:W3CDTF">2025-11-24T23:57:10Z</dcterms:modified>
</cp:coreProperties>
</file>